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927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98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009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3333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32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94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640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95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91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730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47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219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71E06-49DA-4C6C-9E92-F516F6FBAD5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8F747-ACB9-4108-A94D-F7F473EABE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5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1406" y="3604697"/>
            <a:ext cx="5466483" cy="21136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Введение в астрономию. Методы астрономии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5532" y="5718363"/>
            <a:ext cx="3394364" cy="969818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Бельтюкова Е.Е.</a:t>
            </a: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66844" y="2000240"/>
            <a:ext cx="9144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3881406" y="2408953"/>
            <a:ext cx="4714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1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2351089" y="79375"/>
            <a:ext cx="7921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ФЕДЕРАЛЬНОЕ ГОСУДАРСТВЕННОЕ БЮДЖЕТНОЕ  ОБРАЗОВАТЕЛЬНОЕ УЧРЕЖДЕНИЕ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ВЫСШЕГО ОБРАЗОВАНИЯ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«КРАСНОЯРСКИЙ ГОСУДАРСТВЕННЫЙ МЕДИЦИНСКИЙ УНИВЕРСИТЕТ </a:t>
            </a:r>
            <a:b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В.Ф. ВОЙНО-ЯСЕНЕЦКОГО» 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 ЗДРАВООХРАНЕНИЯ РОССИЙСКОЙ ФЕДЕРАЦИИ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16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668588" y="2625725"/>
            <a:ext cx="2157412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 b="1" spc="-10" dirty="0">
                <a:latin typeface="Times New Roman"/>
                <a:cs typeface="Times New Roman"/>
              </a:rPr>
              <a:t>Астрометрия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317" name="object 5"/>
          <p:cNvSpPr>
            <a:spLocks/>
          </p:cNvSpPr>
          <p:nvPr/>
        </p:nvSpPr>
        <p:spPr bwMode="auto">
          <a:xfrm>
            <a:off x="2514600" y="2284414"/>
            <a:ext cx="2590800" cy="1220787"/>
          </a:xfrm>
          <a:custGeom>
            <a:avLst/>
            <a:gdLst>
              <a:gd name="T0" fmla="*/ 1230782 w 2590800"/>
              <a:gd name="T1" fmla="*/ 1219723 h 1220470"/>
              <a:gd name="T2" fmla="*/ 1104069 w 2590800"/>
              <a:gd name="T3" fmla="*/ 1213857 h 1220470"/>
              <a:gd name="T4" fmla="*/ 981217 w 2590800"/>
              <a:gd name="T5" fmla="*/ 1202393 h 1220470"/>
              <a:gd name="T6" fmla="*/ 862820 w 2590800"/>
              <a:gd name="T7" fmla="*/ 1185612 h 1220470"/>
              <a:gd name="T8" fmla="*/ 749473 w 2590800"/>
              <a:gd name="T9" fmla="*/ 1163792 h 1220470"/>
              <a:gd name="T10" fmla="*/ 641773 w 2590800"/>
              <a:gd name="T11" fmla="*/ 1137214 h 1220470"/>
              <a:gd name="T12" fmla="*/ 540314 w 2590800"/>
              <a:gd name="T13" fmla="*/ 1106158 h 1220470"/>
              <a:gd name="T14" fmla="*/ 445692 w 2590800"/>
              <a:gd name="T15" fmla="*/ 1070903 h 1220470"/>
              <a:gd name="T16" fmla="*/ 358503 w 2590800"/>
              <a:gd name="T17" fmla="*/ 1031730 h 1220470"/>
              <a:gd name="T18" fmla="*/ 279341 w 2590800"/>
              <a:gd name="T19" fmla="*/ 988919 h 1220470"/>
              <a:gd name="T20" fmla="*/ 208802 w 2590800"/>
              <a:gd name="T21" fmla="*/ 942749 h 1220470"/>
              <a:gd name="T22" fmla="*/ 147482 w 2590800"/>
              <a:gd name="T23" fmla="*/ 893500 h 1220470"/>
              <a:gd name="T24" fmla="*/ 54880 w 2590800"/>
              <a:gd name="T25" fmla="*/ 786885 h 1220470"/>
              <a:gd name="T26" fmla="*/ 6296 w 2590800"/>
              <a:gd name="T27" fmla="*/ 671314 h 1220470"/>
              <a:gd name="T28" fmla="*/ 1586 w 2590800"/>
              <a:gd name="T29" fmla="*/ 580451 h 1220470"/>
              <a:gd name="T30" fmla="*/ 38421 w 2590800"/>
              <a:gd name="T31" fmla="*/ 462916 h 1220470"/>
              <a:gd name="T32" fmla="*/ 120465 w 2590800"/>
              <a:gd name="T33" fmla="*/ 353699 h 1220470"/>
              <a:gd name="T34" fmla="*/ 208802 w 2590800"/>
              <a:gd name="T35" fmla="*/ 278608 h 1220470"/>
              <a:gd name="T36" fmla="*/ 279341 w 2590800"/>
              <a:gd name="T37" fmla="*/ 232328 h 1220470"/>
              <a:gd name="T38" fmla="*/ 358503 w 2590800"/>
              <a:gd name="T39" fmla="*/ 189402 h 1220470"/>
              <a:gd name="T40" fmla="*/ 445692 w 2590800"/>
              <a:gd name="T41" fmla="*/ 150114 h 1220470"/>
              <a:gd name="T42" fmla="*/ 540314 w 2590800"/>
              <a:gd name="T43" fmla="*/ 114747 h 1220470"/>
              <a:gd name="T44" fmla="*/ 641773 w 2590800"/>
              <a:gd name="T45" fmla="*/ 83584 h 1220470"/>
              <a:gd name="T46" fmla="*/ 749473 w 2590800"/>
              <a:gd name="T47" fmla="*/ 56909 h 1220470"/>
              <a:gd name="T48" fmla="*/ 862820 w 2590800"/>
              <a:gd name="T49" fmla="*/ 35005 h 1220470"/>
              <a:gd name="T50" fmla="*/ 981217 w 2590800"/>
              <a:gd name="T51" fmla="*/ 18154 h 1220470"/>
              <a:gd name="T52" fmla="*/ 1104069 w 2590800"/>
              <a:gd name="T53" fmla="*/ 6641 h 1220470"/>
              <a:gd name="T54" fmla="*/ 1230782 w 2590800"/>
              <a:gd name="T55" fmla="*/ 749 h 1220470"/>
              <a:gd name="T56" fmla="*/ 1360017 w 2590800"/>
              <a:gd name="T57" fmla="*/ 749 h 1220470"/>
              <a:gd name="T58" fmla="*/ 1486730 w 2590800"/>
              <a:gd name="T59" fmla="*/ 6641 h 1220470"/>
              <a:gd name="T60" fmla="*/ 1609582 w 2590800"/>
              <a:gd name="T61" fmla="*/ 18154 h 1220470"/>
              <a:gd name="T62" fmla="*/ 1727979 w 2590800"/>
              <a:gd name="T63" fmla="*/ 35005 h 1220470"/>
              <a:gd name="T64" fmla="*/ 1841326 w 2590800"/>
              <a:gd name="T65" fmla="*/ 56909 h 1220470"/>
              <a:gd name="T66" fmla="*/ 1949026 w 2590800"/>
              <a:gd name="T67" fmla="*/ 83584 h 1220470"/>
              <a:gd name="T68" fmla="*/ 2050485 w 2590800"/>
              <a:gd name="T69" fmla="*/ 114747 h 1220470"/>
              <a:gd name="T70" fmla="*/ 2145107 w 2590800"/>
              <a:gd name="T71" fmla="*/ 150114 h 1220470"/>
              <a:gd name="T72" fmla="*/ 2232296 w 2590800"/>
              <a:gd name="T73" fmla="*/ 189402 h 1220470"/>
              <a:gd name="T74" fmla="*/ 2311458 w 2590800"/>
              <a:gd name="T75" fmla="*/ 232328 h 1220470"/>
              <a:gd name="T76" fmla="*/ 2381997 w 2590800"/>
              <a:gd name="T77" fmla="*/ 278608 h 1220470"/>
              <a:gd name="T78" fmla="*/ 2443317 w 2590800"/>
              <a:gd name="T79" fmla="*/ 327960 h 1220470"/>
              <a:gd name="T80" fmla="*/ 2535919 w 2590800"/>
              <a:gd name="T81" fmla="*/ 434743 h 1220470"/>
              <a:gd name="T82" fmla="*/ 2584503 w 2590800"/>
              <a:gd name="T83" fmla="*/ 550412 h 1220470"/>
              <a:gd name="T84" fmla="*/ 2589213 w 2590800"/>
              <a:gd name="T85" fmla="*/ 641284 h 1220470"/>
              <a:gd name="T86" fmla="*/ 2552378 w 2590800"/>
              <a:gd name="T87" fmla="*/ 758745 h 1220470"/>
              <a:gd name="T88" fmla="*/ 2470334 w 2590800"/>
              <a:gd name="T89" fmla="*/ 867808 h 1220470"/>
              <a:gd name="T90" fmla="*/ 2381997 w 2590800"/>
              <a:gd name="T91" fmla="*/ 942749 h 1220470"/>
              <a:gd name="T92" fmla="*/ 2311458 w 2590800"/>
              <a:gd name="T93" fmla="*/ 988919 h 1220470"/>
              <a:gd name="T94" fmla="*/ 2232296 w 2590800"/>
              <a:gd name="T95" fmla="*/ 1031730 h 1220470"/>
              <a:gd name="T96" fmla="*/ 2145107 w 2590800"/>
              <a:gd name="T97" fmla="*/ 1070903 h 1220470"/>
              <a:gd name="T98" fmla="*/ 2050485 w 2590800"/>
              <a:gd name="T99" fmla="*/ 1106158 h 1220470"/>
              <a:gd name="T100" fmla="*/ 1949026 w 2590800"/>
              <a:gd name="T101" fmla="*/ 1137214 h 1220470"/>
              <a:gd name="T102" fmla="*/ 1841326 w 2590800"/>
              <a:gd name="T103" fmla="*/ 1163792 h 1220470"/>
              <a:gd name="T104" fmla="*/ 1727979 w 2590800"/>
              <a:gd name="T105" fmla="*/ 1185612 h 1220470"/>
              <a:gd name="T106" fmla="*/ 1609582 w 2590800"/>
              <a:gd name="T107" fmla="*/ 1202393 h 1220470"/>
              <a:gd name="T108" fmla="*/ 1486730 w 2590800"/>
              <a:gd name="T109" fmla="*/ 1213857 h 1220470"/>
              <a:gd name="T110" fmla="*/ 1360017 w 2590800"/>
              <a:gd name="T111" fmla="*/ 1219723 h 1220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0800" h="1220470">
                <a:moveTo>
                  <a:pt x="1295400" y="1220470"/>
                </a:moveTo>
                <a:lnTo>
                  <a:pt x="1230782" y="1219723"/>
                </a:lnTo>
                <a:lnTo>
                  <a:pt x="1166980" y="1217507"/>
                </a:lnTo>
                <a:lnTo>
                  <a:pt x="1104069" y="1213857"/>
                </a:lnTo>
                <a:lnTo>
                  <a:pt x="1042123" y="1208807"/>
                </a:lnTo>
                <a:lnTo>
                  <a:pt x="981217" y="1202393"/>
                </a:lnTo>
                <a:lnTo>
                  <a:pt x="921424" y="1194650"/>
                </a:lnTo>
                <a:lnTo>
                  <a:pt x="862820" y="1185612"/>
                </a:lnTo>
                <a:lnTo>
                  <a:pt x="805478" y="1175314"/>
                </a:lnTo>
                <a:lnTo>
                  <a:pt x="749473" y="1163792"/>
                </a:lnTo>
                <a:lnTo>
                  <a:pt x="694880" y="1151080"/>
                </a:lnTo>
                <a:lnTo>
                  <a:pt x="641773" y="1137214"/>
                </a:lnTo>
                <a:lnTo>
                  <a:pt x="590226" y="1122228"/>
                </a:lnTo>
                <a:lnTo>
                  <a:pt x="540314" y="1106158"/>
                </a:lnTo>
                <a:lnTo>
                  <a:pt x="492111" y="1089038"/>
                </a:lnTo>
                <a:lnTo>
                  <a:pt x="445692" y="1070903"/>
                </a:lnTo>
                <a:lnTo>
                  <a:pt x="401131" y="1051789"/>
                </a:lnTo>
                <a:lnTo>
                  <a:pt x="358503" y="1031730"/>
                </a:lnTo>
                <a:lnTo>
                  <a:pt x="317881" y="1010762"/>
                </a:lnTo>
                <a:lnTo>
                  <a:pt x="279341" y="988919"/>
                </a:lnTo>
                <a:lnTo>
                  <a:pt x="242957" y="966236"/>
                </a:lnTo>
                <a:lnTo>
                  <a:pt x="208802" y="942749"/>
                </a:lnTo>
                <a:lnTo>
                  <a:pt x="176953" y="918492"/>
                </a:lnTo>
                <a:lnTo>
                  <a:pt x="147482" y="893500"/>
                </a:lnTo>
                <a:lnTo>
                  <a:pt x="95976" y="841452"/>
                </a:lnTo>
                <a:lnTo>
                  <a:pt x="54880" y="786885"/>
                </a:lnTo>
                <a:lnTo>
                  <a:pt x="24788" y="730079"/>
                </a:lnTo>
                <a:lnTo>
                  <a:pt x="6296" y="671314"/>
                </a:lnTo>
                <a:lnTo>
                  <a:pt x="0" y="610870"/>
                </a:lnTo>
                <a:lnTo>
                  <a:pt x="1586" y="580451"/>
                </a:lnTo>
                <a:lnTo>
                  <a:pt x="14054" y="520785"/>
                </a:lnTo>
                <a:lnTo>
                  <a:pt x="38421" y="462916"/>
                </a:lnTo>
                <a:lnTo>
                  <a:pt x="74090" y="407126"/>
                </a:lnTo>
                <a:lnTo>
                  <a:pt x="120465" y="353699"/>
                </a:lnTo>
                <a:lnTo>
                  <a:pt x="176953" y="302918"/>
                </a:lnTo>
                <a:lnTo>
                  <a:pt x="208802" y="278608"/>
                </a:lnTo>
                <a:lnTo>
                  <a:pt x="242957" y="255067"/>
                </a:lnTo>
                <a:lnTo>
                  <a:pt x="279341" y="232328"/>
                </a:lnTo>
                <a:lnTo>
                  <a:pt x="317881" y="210428"/>
                </a:lnTo>
                <a:lnTo>
                  <a:pt x="358503" y="189402"/>
                </a:lnTo>
                <a:lnTo>
                  <a:pt x="401131" y="169286"/>
                </a:lnTo>
                <a:lnTo>
                  <a:pt x="445692" y="150114"/>
                </a:lnTo>
                <a:lnTo>
                  <a:pt x="492111" y="131923"/>
                </a:lnTo>
                <a:lnTo>
                  <a:pt x="540314" y="114747"/>
                </a:lnTo>
                <a:lnTo>
                  <a:pt x="590226" y="98622"/>
                </a:lnTo>
                <a:lnTo>
                  <a:pt x="641773" y="83584"/>
                </a:lnTo>
                <a:lnTo>
                  <a:pt x="694880" y="69668"/>
                </a:lnTo>
                <a:lnTo>
                  <a:pt x="749473" y="56909"/>
                </a:lnTo>
                <a:lnTo>
                  <a:pt x="805478" y="45343"/>
                </a:lnTo>
                <a:lnTo>
                  <a:pt x="862820" y="35005"/>
                </a:lnTo>
                <a:lnTo>
                  <a:pt x="921424" y="25930"/>
                </a:lnTo>
                <a:lnTo>
                  <a:pt x="981217" y="18154"/>
                </a:lnTo>
                <a:lnTo>
                  <a:pt x="1042123" y="11713"/>
                </a:lnTo>
                <a:lnTo>
                  <a:pt x="1104069" y="6641"/>
                </a:lnTo>
                <a:lnTo>
                  <a:pt x="1166980" y="2975"/>
                </a:lnTo>
                <a:lnTo>
                  <a:pt x="1230782" y="749"/>
                </a:lnTo>
                <a:lnTo>
                  <a:pt x="1295400" y="0"/>
                </a:lnTo>
                <a:lnTo>
                  <a:pt x="1360017" y="749"/>
                </a:lnTo>
                <a:lnTo>
                  <a:pt x="1423819" y="2975"/>
                </a:lnTo>
                <a:lnTo>
                  <a:pt x="1486730" y="6641"/>
                </a:lnTo>
                <a:lnTo>
                  <a:pt x="1548676" y="11713"/>
                </a:lnTo>
                <a:lnTo>
                  <a:pt x="1609582" y="18154"/>
                </a:lnTo>
                <a:lnTo>
                  <a:pt x="1669375" y="25930"/>
                </a:lnTo>
                <a:lnTo>
                  <a:pt x="1727979" y="35005"/>
                </a:lnTo>
                <a:lnTo>
                  <a:pt x="1785321" y="45343"/>
                </a:lnTo>
                <a:lnTo>
                  <a:pt x="1841326" y="56909"/>
                </a:lnTo>
                <a:lnTo>
                  <a:pt x="1895919" y="69668"/>
                </a:lnTo>
                <a:lnTo>
                  <a:pt x="1949026" y="83584"/>
                </a:lnTo>
                <a:lnTo>
                  <a:pt x="2000573" y="98622"/>
                </a:lnTo>
                <a:lnTo>
                  <a:pt x="2050485" y="114747"/>
                </a:lnTo>
                <a:lnTo>
                  <a:pt x="2098688" y="131923"/>
                </a:lnTo>
                <a:lnTo>
                  <a:pt x="2145107" y="150114"/>
                </a:lnTo>
                <a:lnTo>
                  <a:pt x="2189668" y="169286"/>
                </a:lnTo>
                <a:lnTo>
                  <a:pt x="2232296" y="189402"/>
                </a:lnTo>
                <a:lnTo>
                  <a:pt x="2272918" y="210428"/>
                </a:lnTo>
                <a:lnTo>
                  <a:pt x="2311458" y="232328"/>
                </a:lnTo>
                <a:lnTo>
                  <a:pt x="2347842" y="255067"/>
                </a:lnTo>
                <a:lnTo>
                  <a:pt x="2381997" y="278608"/>
                </a:lnTo>
                <a:lnTo>
                  <a:pt x="2413846" y="302918"/>
                </a:lnTo>
                <a:lnTo>
                  <a:pt x="2443317" y="327960"/>
                </a:lnTo>
                <a:lnTo>
                  <a:pt x="2494823" y="380099"/>
                </a:lnTo>
                <a:lnTo>
                  <a:pt x="2535919" y="434743"/>
                </a:lnTo>
                <a:lnTo>
                  <a:pt x="2566011" y="491608"/>
                </a:lnTo>
                <a:lnTo>
                  <a:pt x="2584503" y="550412"/>
                </a:lnTo>
                <a:lnTo>
                  <a:pt x="2590800" y="610870"/>
                </a:lnTo>
                <a:lnTo>
                  <a:pt x="2589213" y="641284"/>
                </a:lnTo>
                <a:lnTo>
                  <a:pt x="2576745" y="700924"/>
                </a:lnTo>
                <a:lnTo>
                  <a:pt x="2552378" y="758745"/>
                </a:lnTo>
                <a:lnTo>
                  <a:pt x="2516709" y="814466"/>
                </a:lnTo>
                <a:lnTo>
                  <a:pt x="2470334" y="867808"/>
                </a:lnTo>
                <a:lnTo>
                  <a:pt x="2413846" y="918492"/>
                </a:lnTo>
                <a:lnTo>
                  <a:pt x="2381997" y="942749"/>
                </a:lnTo>
                <a:lnTo>
                  <a:pt x="2347842" y="966236"/>
                </a:lnTo>
                <a:lnTo>
                  <a:pt x="2311458" y="988919"/>
                </a:lnTo>
                <a:lnTo>
                  <a:pt x="2272918" y="1010762"/>
                </a:lnTo>
                <a:lnTo>
                  <a:pt x="2232296" y="1031730"/>
                </a:lnTo>
                <a:lnTo>
                  <a:pt x="2189668" y="1051789"/>
                </a:lnTo>
                <a:lnTo>
                  <a:pt x="2145107" y="1070903"/>
                </a:lnTo>
                <a:lnTo>
                  <a:pt x="2098688" y="1089038"/>
                </a:lnTo>
                <a:lnTo>
                  <a:pt x="2050485" y="1106158"/>
                </a:lnTo>
                <a:lnTo>
                  <a:pt x="2000573" y="1122228"/>
                </a:lnTo>
                <a:lnTo>
                  <a:pt x="1949026" y="1137214"/>
                </a:lnTo>
                <a:lnTo>
                  <a:pt x="1895919" y="1151080"/>
                </a:lnTo>
                <a:lnTo>
                  <a:pt x="1841326" y="1163792"/>
                </a:lnTo>
                <a:lnTo>
                  <a:pt x="1785321" y="1175314"/>
                </a:lnTo>
                <a:lnTo>
                  <a:pt x="1727979" y="1185612"/>
                </a:lnTo>
                <a:lnTo>
                  <a:pt x="1669375" y="1194650"/>
                </a:lnTo>
                <a:lnTo>
                  <a:pt x="1609582" y="1202393"/>
                </a:lnTo>
                <a:lnTo>
                  <a:pt x="1548676" y="1208807"/>
                </a:lnTo>
                <a:lnTo>
                  <a:pt x="1486730" y="1213857"/>
                </a:lnTo>
                <a:lnTo>
                  <a:pt x="1423819" y="1217507"/>
                </a:lnTo>
                <a:lnTo>
                  <a:pt x="1360017" y="1219723"/>
                </a:lnTo>
                <a:lnTo>
                  <a:pt x="1295400" y="1220470"/>
                </a:lnTo>
                <a:close/>
              </a:path>
            </a:pathLst>
          </a:custGeom>
          <a:noFill/>
          <a:ln w="93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object 6"/>
          <p:cNvSpPr txBox="1"/>
          <p:nvPr/>
        </p:nvSpPr>
        <p:spPr>
          <a:xfrm>
            <a:off x="6326189" y="2320925"/>
            <a:ext cx="1525587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 b="1" spc="-10" dirty="0">
                <a:latin typeface="Times New Roman"/>
                <a:cs typeface="Times New Roman"/>
              </a:rPr>
              <a:t>Н</a:t>
            </a:r>
            <a:r>
              <a:rPr sz="2800" b="1" spc="-5" dirty="0">
                <a:latin typeface="Times New Roman"/>
                <a:cs typeface="Times New Roman"/>
              </a:rPr>
              <a:t>ебес</a:t>
            </a:r>
            <a:r>
              <a:rPr sz="2800" b="1" spc="-15" dirty="0">
                <a:latin typeface="Times New Roman"/>
                <a:cs typeface="Times New Roman"/>
              </a:rPr>
              <a:t>н</a:t>
            </a:r>
            <a:r>
              <a:rPr sz="2800" b="1" spc="10" dirty="0">
                <a:latin typeface="Times New Roman"/>
                <a:cs typeface="Times New Roman"/>
              </a:rPr>
              <a:t>а</a:t>
            </a:r>
            <a:r>
              <a:rPr sz="2800" b="1" dirty="0">
                <a:latin typeface="Times New Roman"/>
                <a:cs typeface="Times New Roman"/>
              </a:rPr>
              <a:t>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6188" y="2746375"/>
            <a:ext cx="1573212" cy="4524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 b="1" spc="-5" dirty="0">
                <a:latin typeface="Times New Roman"/>
                <a:cs typeface="Times New Roman"/>
              </a:rPr>
              <a:t>механика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320" name="object 8"/>
          <p:cNvSpPr>
            <a:spLocks/>
          </p:cNvSpPr>
          <p:nvPr/>
        </p:nvSpPr>
        <p:spPr bwMode="auto">
          <a:xfrm>
            <a:off x="5789614" y="2208213"/>
            <a:ext cx="2592387" cy="1166812"/>
          </a:xfrm>
          <a:custGeom>
            <a:avLst/>
            <a:gdLst>
              <a:gd name="T0" fmla="*/ 1231940 w 2592070"/>
              <a:gd name="T1" fmla="*/ 1165148 h 1165860"/>
              <a:gd name="T2" fmla="*/ 1105024 w 2592070"/>
              <a:gd name="T3" fmla="*/ 1159553 h 1165860"/>
              <a:gd name="T4" fmla="*/ 981993 w 2592070"/>
              <a:gd name="T5" fmla="*/ 1148618 h 1165860"/>
              <a:gd name="T6" fmla="*/ 863441 w 2592070"/>
              <a:gd name="T7" fmla="*/ 1132607 h 1165860"/>
              <a:gd name="T8" fmla="*/ 749962 w 2592070"/>
              <a:gd name="T9" fmla="*/ 1111784 h 1165860"/>
              <a:gd name="T10" fmla="*/ 642149 w 2592070"/>
              <a:gd name="T11" fmla="*/ 1086414 h 1165860"/>
              <a:gd name="T12" fmla="*/ 540597 w 2592070"/>
              <a:gd name="T13" fmla="*/ 1056762 h 1165860"/>
              <a:gd name="T14" fmla="*/ 445898 w 2592070"/>
              <a:gd name="T15" fmla="*/ 1023092 h 1165860"/>
              <a:gd name="T16" fmla="*/ 358647 w 2592070"/>
              <a:gd name="T17" fmla="*/ 985669 h 1165860"/>
              <a:gd name="T18" fmla="*/ 279438 w 2592070"/>
              <a:gd name="T19" fmla="*/ 944757 h 1165860"/>
              <a:gd name="T20" fmla="*/ 208863 w 2592070"/>
              <a:gd name="T21" fmla="*/ 900622 h 1165860"/>
              <a:gd name="T22" fmla="*/ 120491 w 2592070"/>
              <a:gd name="T23" fmla="*/ 828954 h 1165860"/>
              <a:gd name="T24" fmla="*/ 38425 w 2592070"/>
              <a:gd name="T25" fmla="*/ 724582 h 1165860"/>
              <a:gd name="T26" fmla="*/ 1586 w 2592070"/>
              <a:gd name="T27" fmla="*/ 612078 h 1165860"/>
              <a:gd name="T28" fmla="*/ 1586 w 2592070"/>
              <a:gd name="T29" fmla="*/ 553890 h 1165860"/>
              <a:gd name="T30" fmla="*/ 38425 w 2592070"/>
              <a:gd name="T31" fmla="*/ 441693 h 1165860"/>
              <a:gd name="T32" fmla="*/ 120491 w 2592070"/>
              <a:gd name="T33" fmla="*/ 337455 h 1165860"/>
              <a:gd name="T34" fmla="*/ 208863 w 2592070"/>
              <a:gd name="T35" fmla="*/ 265798 h 1165860"/>
              <a:gd name="T36" fmla="*/ 279438 w 2592070"/>
              <a:gd name="T37" fmla="*/ 221637 h 1165860"/>
              <a:gd name="T38" fmla="*/ 358647 w 2592070"/>
              <a:gd name="T39" fmla="*/ 180680 h 1165860"/>
              <a:gd name="T40" fmla="*/ 445898 w 2592070"/>
              <a:gd name="T41" fmla="*/ 143197 h 1165860"/>
              <a:gd name="T42" fmla="*/ 540597 w 2592070"/>
              <a:gd name="T43" fmla="*/ 109456 h 1165860"/>
              <a:gd name="T44" fmla="*/ 642149 w 2592070"/>
              <a:gd name="T45" fmla="*/ 79727 h 1165860"/>
              <a:gd name="T46" fmla="*/ 749962 w 2592070"/>
              <a:gd name="T47" fmla="*/ 54281 h 1165860"/>
              <a:gd name="T48" fmla="*/ 863441 w 2592070"/>
              <a:gd name="T49" fmla="*/ 33387 h 1165860"/>
              <a:gd name="T50" fmla="*/ 981993 w 2592070"/>
              <a:gd name="T51" fmla="*/ 17315 h 1165860"/>
              <a:gd name="T52" fmla="*/ 1105024 w 2592070"/>
              <a:gd name="T53" fmla="*/ 6334 h 1165860"/>
              <a:gd name="T54" fmla="*/ 1231940 w 2592070"/>
              <a:gd name="T55" fmla="*/ 715 h 1165860"/>
              <a:gd name="T56" fmla="*/ 1361287 w 2592070"/>
              <a:gd name="T57" fmla="*/ 715 h 1165860"/>
              <a:gd name="T58" fmla="*/ 1488000 w 2592070"/>
              <a:gd name="T59" fmla="*/ 6334 h 1165860"/>
              <a:gd name="T60" fmla="*/ 1610852 w 2592070"/>
              <a:gd name="T61" fmla="*/ 17315 h 1165860"/>
              <a:gd name="T62" fmla="*/ 1729249 w 2592070"/>
              <a:gd name="T63" fmla="*/ 33387 h 1165860"/>
              <a:gd name="T64" fmla="*/ 1842596 w 2592070"/>
              <a:gd name="T65" fmla="*/ 54281 h 1165860"/>
              <a:gd name="T66" fmla="*/ 1950296 w 2592070"/>
              <a:gd name="T67" fmla="*/ 79727 h 1165860"/>
              <a:gd name="T68" fmla="*/ 2051755 w 2592070"/>
              <a:gd name="T69" fmla="*/ 109456 h 1165860"/>
              <a:gd name="T70" fmla="*/ 2146377 w 2592070"/>
              <a:gd name="T71" fmla="*/ 143197 h 1165860"/>
              <a:gd name="T72" fmla="*/ 2233566 w 2592070"/>
              <a:gd name="T73" fmla="*/ 180680 h 1165860"/>
              <a:gd name="T74" fmla="*/ 2312728 w 2592070"/>
              <a:gd name="T75" fmla="*/ 221637 h 1165860"/>
              <a:gd name="T76" fmla="*/ 2383267 w 2592070"/>
              <a:gd name="T77" fmla="*/ 265798 h 1165860"/>
              <a:gd name="T78" fmla="*/ 2471604 w 2592070"/>
              <a:gd name="T79" fmla="*/ 337455 h 1165860"/>
              <a:gd name="T80" fmla="*/ 2553648 w 2592070"/>
              <a:gd name="T81" fmla="*/ 441693 h 1165860"/>
              <a:gd name="T82" fmla="*/ 2590483 w 2592070"/>
              <a:gd name="T83" fmla="*/ 553890 h 1165860"/>
              <a:gd name="T84" fmla="*/ 2590483 w 2592070"/>
              <a:gd name="T85" fmla="*/ 612078 h 1165860"/>
              <a:gd name="T86" fmla="*/ 2553648 w 2592070"/>
              <a:gd name="T87" fmla="*/ 724582 h 1165860"/>
              <a:gd name="T88" fmla="*/ 2471604 w 2592070"/>
              <a:gd name="T89" fmla="*/ 828954 h 1165860"/>
              <a:gd name="T90" fmla="*/ 2383267 w 2592070"/>
              <a:gd name="T91" fmla="*/ 900622 h 1165860"/>
              <a:gd name="T92" fmla="*/ 2312728 w 2592070"/>
              <a:gd name="T93" fmla="*/ 944757 h 1165860"/>
              <a:gd name="T94" fmla="*/ 2233566 w 2592070"/>
              <a:gd name="T95" fmla="*/ 985669 h 1165860"/>
              <a:gd name="T96" fmla="*/ 2146377 w 2592070"/>
              <a:gd name="T97" fmla="*/ 1023092 h 1165860"/>
              <a:gd name="T98" fmla="*/ 2051755 w 2592070"/>
              <a:gd name="T99" fmla="*/ 1056762 h 1165860"/>
              <a:gd name="T100" fmla="*/ 1950296 w 2592070"/>
              <a:gd name="T101" fmla="*/ 1086414 h 1165860"/>
              <a:gd name="T102" fmla="*/ 1842596 w 2592070"/>
              <a:gd name="T103" fmla="*/ 1111784 h 1165860"/>
              <a:gd name="T104" fmla="*/ 1729249 w 2592070"/>
              <a:gd name="T105" fmla="*/ 1132607 h 1165860"/>
              <a:gd name="T106" fmla="*/ 1610852 w 2592070"/>
              <a:gd name="T107" fmla="*/ 1148618 h 1165860"/>
              <a:gd name="T108" fmla="*/ 1488000 w 2592070"/>
              <a:gd name="T109" fmla="*/ 1159553 h 1165860"/>
              <a:gd name="T110" fmla="*/ 1361287 w 2592070"/>
              <a:gd name="T111" fmla="*/ 1165148 h 1165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2070" h="1165860">
                <a:moveTo>
                  <a:pt x="1296670" y="1165860"/>
                </a:moveTo>
                <a:lnTo>
                  <a:pt x="1231940" y="1165148"/>
                </a:lnTo>
                <a:lnTo>
                  <a:pt x="1168033" y="1163035"/>
                </a:lnTo>
                <a:lnTo>
                  <a:pt x="1105024" y="1159553"/>
                </a:lnTo>
                <a:lnTo>
                  <a:pt x="1042985" y="1154737"/>
                </a:lnTo>
                <a:lnTo>
                  <a:pt x="981993" y="1148618"/>
                </a:lnTo>
                <a:lnTo>
                  <a:pt x="922120" y="1141230"/>
                </a:lnTo>
                <a:lnTo>
                  <a:pt x="863441" y="1132607"/>
                </a:lnTo>
                <a:lnTo>
                  <a:pt x="806030" y="1122780"/>
                </a:lnTo>
                <a:lnTo>
                  <a:pt x="749962" y="1111784"/>
                </a:lnTo>
                <a:lnTo>
                  <a:pt x="695310" y="1099651"/>
                </a:lnTo>
                <a:lnTo>
                  <a:pt x="642149" y="1086414"/>
                </a:lnTo>
                <a:lnTo>
                  <a:pt x="590553" y="1072107"/>
                </a:lnTo>
                <a:lnTo>
                  <a:pt x="540597" y="1056762"/>
                </a:lnTo>
                <a:lnTo>
                  <a:pt x="492354" y="1040412"/>
                </a:lnTo>
                <a:lnTo>
                  <a:pt x="445898" y="1023092"/>
                </a:lnTo>
                <a:lnTo>
                  <a:pt x="401305" y="1004833"/>
                </a:lnTo>
                <a:lnTo>
                  <a:pt x="358647" y="985669"/>
                </a:lnTo>
                <a:lnTo>
                  <a:pt x="318000" y="965633"/>
                </a:lnTo>
                <a:lnTo>
                  <a:pt x="279438" y="944757"/>
                </a:lnTo>
                <a:lnTo>
                  <a:pt x="243034" y="923076"/>
                </a:lnTo>
                <a:lnTo>
                  <a:pt x="208863" y="900622"/>
                </a:lnTo>
                <a:lnTo>
                  <a:pt x="177000" y="877428"/>
                </a:lnTo>
                <a:lnTo>
                  <a:pt x="120491" y="828954"/>
                </a:lnTo>
                <a:lnTo>
                  <a:pt x="74102" y="777917"/>
                </a:lnTo>
                <a:lnTo>
                  <a:pt x="38425" y="724582"/>
                </a:lnTo>
                <a:lnTo>
                  <a:pt x="14055" y="669214"/>
                </a:lnTo>
                <a:lnTo>
                  <a:pt x="1586" y="612078"/>
                </a:lnTo>
                <a:lnTo>
                  <a:pt x="0" y="582930"/>
                </a:lnTo>
                <a:lnTo>
                  <a:pt x="1586" y="553890"/>
                </a:lnTo>
                <a:lnTo>
                  <a:pt x="14055" y="496931"/>
                </a:lnTo>
                <a:lnTo>
                  <a:pt x="38425" y="441693"/>
                </a:lnTo>
                <a:lnTo>
                  <a:pt x="74102" y="388444"/>
                </a:lnTo>
                <a:lnTo>
                  <a:pt x="120491" y="337455"/>
                </a:lnTo>
                <a:lnTo>
                  <a:pt x="177000" y="288995"/>
                </a:lnTo>
                <a:lnTo>
                  <a:pt x="208863" y="265798"/>
                </a:lnTo>
                <a:lnTo>
                  <a:pt x="243034" y="243334"/>
                </a:lnTo>
                <a:lnTo>
                  <a:pt x="279438" y="221637"/>
                </a:lnTo>
                <a:lnTo>
                  <a:pt x="318000" y="200742"/>
                </a:lnTo>
                <a:lnTo>
                  <a:pt x="358647" y="180680"/>
                </a:lnTo>
                <a:lnTo>
                  <a:pt x="401305" y="161487"/>
                </a:lnTo>
                <a:lnTo>
                  <a:pt x="445898" y="143197"/>
                </a:lnTo>
                <a:lnTo>
                  <a:pt x="492354" y="125841"/>
                </a:lnTo>
                <a:lnTo>
                  <a:pt x="540597" y="109456"/>
                </a:lnTo>
                <a:lnTo>
                  <a:pt x="590553" y="94073"/>
                </a:lnTo>
                <a:lnTo>
                  <a:pt x="642149" y="79727"/>
                </a:lnTo>
                <a:lnTo>
                  <a:pt x="695310" y="66452"/>
                </a:lnTo>
                <a:lnTo>
                  <a:pt x="749962" y="54281"/>
                </a:lnTo>
                <a:lnTo>
                  <a:pt x="806030" y="43248"/>
                </a:lnTo>
                <a:lnTo>
                  <a:pt x="863441" y="33387"/>
                </a:lnTo>
                <a:lnTo>
                  <a:pt x="922120" y="24732"/>
                </a:lnTo>
                <a:lnTo>
                  <a:pt x="981993" y="17315"/>
                </a:lnTo>
                <a:lnTo>
                  <a:pt x="1042985" y="11171"/>
                </a:lnTo>
                <a:lnTo>
                  <a:pt x="1105024" y="6334"/>
                </a:lnTo>
                <a:lnTo>
                  <a:pt x="1168033" y="2837"/>
                </a:lnTo>
                <a:lnTo>
                  <a:pt x="1231940" y="715"/>
                </a:lnTo>
                <a:lnTo>
                  <a:pt x="1296670" y="0"/>
                </a:lnTo>
                <a:lnTo>
                  <a:pt x="1361287" y="715"/>
                </a:lnTo>
                <a:lnTo>
                  <a:pt x="1425089" y="2837"/>
                </a:lnTo>
                <a:lnTo>
                  <a:pt x="1488000" y="6334"/>
                </a:lnTo>
                <a:lnTo>
                  <a:pt x="1549946" y="11171"/>
                </a:lnTo>
                <a:lnTo>
                  <a:pt x="1610852" y="17315"/>
                </a:lnTo>
                <a:lnTo>
                  <a:pt x="1670645" y="24732"/>
                </a:lnTo>
                <a:lnTo>
                  <a:pt x="1729249" y="33387"/>
                </a:lnTo>
                <a:lnTo>
                  <a:pt x="1786591" y="43248"/>
                </a:lnTo>
                <a:lnTo>
                  <a:pt x="1842596" y="54281"/>
                </a:lnTo>
                <a:lnTo>
                  <a:pt x="1897189" y="66452"/>
                </a:lnTo>
                <a:lnTo>
                  <a:pt x="1950296" y="79727"/>
                </a:lnTo>
                <a:lnTo>
                  <a:pt x="2001843" y="94073"/>
                </a:lnTo>
                <a:lnTo>
                  <a:pt x="2051755" y="109456"/>
                </a:lnTo>
                <a:lnTo>
                  <a:pt x="2099958" y="125841"/>
                </a:lnTo>
                <a:lnTo>
                  <a:pt x="2146377" y="143197"/>
                </a:lnTo>
                <a:lnTo>
                  <a:pt x="2190938" y="161487"/>
                </a:lnTo>
                <a:lnTo>
                  <a:pt x="2233566" y="180680"/>
                </a:lnTo>
                <a:lnTo>
                  <a:pt x="2274188" y="200742"/>
                </a:lnTo>
                <a:lnTo>
                  <a:pt x="2312728" y="221637"/>
                </a:lnTo>
                <a:lnTo>
                  <a:pt x="2349112" y="243334"/>
                </a:lnTo>
                <a:lnTo>
                  <a:pt x="2383267" y="265798"/>
                </a:lnTo>
                <a:lnTo>
                  <a:pt x="2415116" y="288995"/>
                </a:lnTo>
                <a:lnTo>
                  <a:pt x="2471604" y="337455"/>
                </a:lnTo>
                <a:lnTo>
                  <a:pt x="2517979" y="388444"/>
                </a:lnTo>
                <a:lnTo>
                  <a:pt x="2553648" y="441693"/>
                </a:lnTo>
                <a:lnTo>
                  <a:pt x="2578015" y="496931"/>
                </a:lnTo>
                <a:lnTo>
                  <a:pt x="2590483" y="553890"/>
                </a:lnTo>
                <a:lnTo>
                  <a:pt x="2592070" y="582930"/>
                </a:lnTo>
                <a:lnTo>
                  <a:pt x="2590483" y="612078"/>
                </a:lnTo>
                <a:lnTo>
                  <a:pt x="2578015" y="669214"/>
                </a:lnTo>
                <a:lnTo>
                  <a:pt x="2553648" y="724582"/>
                </a:lnTo>
                <a:lnTo>
                  <a:pt x="2517979" y="777917"/>
                </a:lnTo>
                <a:lnTo>
                  <a:pt x="2471604" y="828954"/>
                </a:lnTo>
                <a:lnTo>
                  <a:pt x="2415116" y="877428"/>
                </a:lnTo>
                <a:lnTo>
                  <a:pt x="2383267" y="900622"/>
                </a:lnTo>
                <a:lnTo>
                  <a:pt x="2349112" y="923076"/>
                </a:lnTo>
                <a:lnTo>
                  <a:pt x="2312728" y="944757"/>
                </a:lnTo>
                <a:lnTo>
                  <a:pt x="2274188" y="965633"/>
                </a:lnTo>
                <a:lnTo>
                  <a:pt x="2233566" y="985669"/>
                </a:lnTo>
                <a:lnTo>
                  <a:pt x="2190938" y="1004833"/>
                </a:lnTo>
                <a:lnTo>
                  <a:pt x="2146377" y="1023092"/>
                </a:lnTo>
                <a:lnTo>
                  <a:pt x="2099958" y="1040412"/>
                </a:lnTo>
                <a:lnTo>
                  <a:pt x="2051755" y="1056762"/>
                </a:lnTo>
                <a:lnTo>
                  <a:pt x="2001843" y="1072107"/>
                </a:lnTo>
                <a:lnTo>
                  <a:pt x="1950296" y="1086414"/>
                </a:lnTo>
                <a:lnTo>
                  <a:pt x="1897189" y="1099651"/>
                </a:lnTo>
                <a:lnTo>
                  <a:pt x="1842596" y="1111784"/>
                </a:lnTo>
                <a:lnTo>
                  <a:pt x="1786591" y="1122780"/>
                </a:lnTo>
                <a:lnTo>
                  <a:pt x="1729249" y="1132607"/>
                </a:lnTo>
                <a:lnTo>
                  <a:pt x="1670645" y="1141230"/>
                </a:lnTo>
                <a:lnTo>
                  <a:pt x="1610852" y="1148618"/>
                </a:lnTo>
                <a:lnTo>
                  <a:pt x="1549946" y="1154737"/>
                </a:lnTo>
                <a:lnTo>
                  <a:pt x="1488000" y="1159553"/>
                </a:lnTo>
                <a:lnTo>
                  <a:pt x="1425089" y="1163035"/>
                </a:lnTo>
                <a:lnTo>
                  <a:pt x="1361287" y="1165148"/>
                </a:lnTo>
                <a:lnTo>
                  <a:pt x="1296670" y="1165860"/>
                </a:lnTo>
                <a:close/>
              </a:path>
            </a:pathLst>
          </a:custGeom>
          <a:noFill/>
          <a:ln w="93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" name="object 9"/>
          <p:cNvSpPr txBox="1"/>
          <p:nvPr/>
        </p:nvSpPr>
        <p:spPr>
          <a:xfrm>
            <a:off x="2182814" y="4222749"/>
            <a:ext cx="2166937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 b="1" spc="-10" dirty="0">
                <a:latin typeface="Times New Roman"/>
                <a:cs typeface="Times New Roman"/>
              </a:rPr>
              <a:t>Астрофизика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322" name="object 10"/>
          <p:cNvSpPr>
            <a:spLocks/>
          </p:cNvSpPr>
          <p:nvPr/>
        </p:nvSpPr>
        <p:spPr bwMode="auto">
          <a:xfrm>
            <a:off x="2057400" y="3962400"/>
            <a:ext cx="2590800" cy="1219200"/>
          </a:xfrm>
          <a:custGeom>
            <a:avLst/>
            <a:gdLst>
              <a:gd name="T0" fmla="*/ 1230782 w 2590800"/>
              <a:gd name="T1" fmla="*/ 1218453 h 1219200"/>
              <a:gd name="T2" fmla="*/ 1104069 w 2590800"/>
              <a:gd name="T3" fmla="*/ 1212587 h 1219200"/>
              <a:gd name="T4" fmla="*/ 981217 w 2590800"/>
              <a:gd name="T5" fmla="*/ 1201123 h 1219200"/>
              <a:gd name="T6" fmla="*/ 862820 w 2590800"/>
              <a:gd name="T7" fmla="*/ 1184342 h 1219200"/>
              <a:gd name="T8" fmla="*/ 749473 w 2590800"/>
              <a:gd name="T9" fmla="*/ 1162522 h 1219200"/>
              <a:gd name="T10" fmla="*/ 641773 w 2590800"/>
              <a:gd name="T11" fmla="*/ 1135944 h 1219200"/>
              <a:gd name="T12" fmla="*/ 540314 w 2590800"/>
              <a:gd name="T13" fmla="*/ 1104888 h 1219200"/>
              <a:gd name="T14" fmla="*/ 445692 w 2590800"/>
              <a:gd name="T15" fmla="*/ 1069633 h 1219200"/>
              <a:gd name="T16" fmla="*/ 358503 w 2590800"/>
              <a:gd name="T17" fmla="*/ 1030460 h 1219200"/>
              <a:gd name="T18" fmla="*/ 279341 w 2590800"/>
              <a:gd name="T19" fmla="*/ 987649 h 1219200"/>
              <a:gd name="T20" fmla="*/ 208802 w 2590800"/>
              <a:gd name="T21" fmla="*/ 941479 h 1219200"/>
              <a:gd name="T22" fmla="*/ 147482 w 2590800"/>
              <a:gd name="T23" fmla="*/ 892230 h 1219200"/>
              <a:gd name="T24" fmla="*/ 54880 w 2590800"/>
              <a:gd name="T25" fmla="*/ 785615 h 1219200"/>
              <a:gd name="T26" fmla="*/ 6296 w 2590800"/>
              <a:gd name="T27" fmla="*/ 670044 h 1219200"/>
              <a:gd name="T28" fmla="*/ 1586 w 2590800"/>
              <a:gd name="T29" fmla="*/ 579185 h 1219200"/>
              <a:gd name="T30" fmla="*/ 38421 w 2590800"/>
              <a:gd name="T31" fmla="*/ 461724 h 1219200"/>
              <a:gd name="T32" fmla="*/ 120465 w 2590800"/>
              <a:gd name="T33" fmla="*/ 352661 h 1219200"/>
              <a:gd name="T34" fmla="*/ 208802 w 2590800"/>
              <a:gd name="T35" fmla="*/ 277720 h 1219200"/>
              <a:gd name="T36" fmla="*/ 279341 w 2590800"/>
              <a:gd name="T37" fmla="*/ 231550 h 1219200"/>
              <a:gd name="T38" fmla="*/ 358503 w 2590800"/>
              <a:gd name="T39" fmla="*/ 188739 h 1219200"/>
              <a:gd name="T40" fmla="*/ 445692 w 2590800"/>
              <a:gd name="T41" fmla="*/ 149566 h 1219200"/>
              <a:gd name="T42" fmla="*/ 540314 w 2590800"/>
              <a:gd name="T43" fmla="*/ 114311 h 1219200"/>
              <a:gd name="T44" fmla="*/ 641773 w 2590800"/>
              <a:gd name="T45" fmla="*/ 83255 h 1219200"/>
              <a:gd name="T46" fmla="*/ 749473 w 2590800"/>
              <a:gd name="T47" fmla="*/ 56677 h 1219200"/>
              <a:gd name="T48" fmla="*/ 862820 w 2590800"/>
              <a:gd name="T49" fmla="*/ 34857 h 1219200"/>
              <a:gd name="T50" fmla="*/ 981217 w 2590800"/>
              <a:gd name="T51" fmla="*/ 18076 h 1219200"/>
              <a:gd name="T52" fmla="*/ 1104069 w 2590800"/>
              <a:gd name="T53" fmla="*/ 6612 h 1219200"/>
              <a:gd name="T54" fmla="*/ 1230782 w 2590800"/>
              <a:gd name="T55" fmla="*/ 746 h 1219200"/>
              <a:gd name="T56" fmla="*/ 1360017 w 2590800"/>
              <a:gd name="T57" fmla="*/ 746 h 1219200"/>
              <a:gd name="T58" fmla="*/ 1486730 w 2590800"/>
              <a:gd name="T59" fmla="*/ 6612 h 1219200"/>
              <a:gd name="T60" fmla="*/ 1609582 w 2590800"/>
              <a:gd name="T61" fmla="*/ 18076 h 1219200"/>
              <a:gd name="T62" fmla="*/ 1727979 w 2590800"/>
              <a:gd name="T63" fmla="*/ 34857 h 1219200"/>
              <a:gd name="T64" fmla="*/ 1841326 w 2590800"/>
              <a:gd name="T65" fmla="*/ 56677 h 1219200"/>
              <a:gd name="T66" fmla="*/ 1949026 w 2590800"/>
              <a:gd name="T67" fmla="*/ 83255 h 1219200"/>
              <a:gd name="T68" fmla="*/ 2050485 w 2590800"/>
              <a:gd name="T69" fmla="*/ 114311 h 1219200"/>
              <a:gd name="T70" fmla="*/ 2145107 w 2590800"/>
              <a:gd name="T71" fmla="*/ 149566 h 1219200"/>
              <a:gd name="T72" fmla="*/ 2232296 w 2590800"/>
              <a:gd name="T73" fmla="*/ 188739 h 1219200"/>
              <a:gd name="T74" fmla="*/ 2311458 w 2590800"/>
              <a:gd name="T75" fmla="*/ 231550 h 1219200"/>
              <a:gd name="T76" fmla="*/ 2381997 w 2590800"/>
              <a:gd name="T77" fmla="*/ 277720 h 1219200"/>
              <a:gd name="T78" fmla="*/ 2443317 w 2590800"/>
              <a:gd name="T79" fmla="*/ 326969 h 1219200"/>
              <a:gd name="T80" fmla="*/ 2535919 w 2590800"/>
              <a:gd name="T81" fmla="*/ 433584 h 1219200"/>
              <a:gd name="T82" fmla="*/ 2584503 w 2590800"/>
              <a:gd name="T83" fmla="*/ 549155 h 1219200"/>
              <a:gd name="T84" fmla="*/ 2589213 w 2590800"/>
              <a:gd name="T85" fmla="*/ 640014 h 1219200"/>
              <a:gd name="T86" fmla="*/ 2552378 w 2590800"/>
              <a:gd name="T87" fmla="*/ 757475 h 1219200"/>
              <a:gd name="T88" fmla="*/ 2470334 w 2590800"/>
              <a:gd name="T89" fmla="*/ 866538 h 1219200"/>
              <a:gd name="T90" fmla="*/ 2381997 w 2590800"/>
              <a:gd name="T91" fmla="*/ 941479 h 1219200"/>
              <a:gd name="T92" fmla="*/ 2311458 w 2590800"/>
              <a:gd name="T93" fmla="*/ 987649 h 1219200"/>
              <a:gd name="T94" fmla="*/ 2232296 w 2590800"/>
              <a:gd name="T95" fmla="*/ 1030460 h 1219200"/>
              <a:gd name="T96" fmla="*/ 2145107 w 2590800"/>
              <a:gd name="T97" fmla="*/ 1069633 h 1219200"/>
              <a:gd name="T98" fmla="*/ 2050485 w 2590800"/>
              <a:gd name="T99" fmla="*/ 1104888 h 1219200"/>
              <a:gd name="T100" fmla="*/ 1949026 w 2590800"/>
              <a:gd name="T101" fmla="*/ 1135944 h 1219200"/>
              <a:gd name="T102" fmla="*/ 1841326 w 2590800"/>
              <a:gd name="T103" fmla="*/ 1162522 h 1219200"/>
              <a:gd name="T104" fmla="*/ 1727979 w 2590800"/>
              <a:gd name="T105" fmla="*/ 1184342 h 1219200"/>
              <a:gd name="T106" fmla="*/ 1609582 w 2590800"/>
              <a:gd name="T107" fmla="*/ 1201123 h 1219200"/>
              <a:gd name="T108" fmla="*/ 1486730 w 2590800"/>
              <a:gd name="T109" fmla="*/ 1212587 h 1219200"/>
              <a:gd name="T110" fmla="*/ 1360017 w 2590800"/>
              <a:gd name="T111" fmla="*/ 1218453 h 1219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0800" h="1219200">
                <a:moveTo>
                  <a:pt x="1295400" y="1219200"/>
                </a:moveTo>
                <a:lnTo>
                  <a:pt x="1230782" y="1218453"/>
                </a:lnTo>
                <a:lnTo>
                  <a:pt x="1166980" y="1216237"/>
                </a:lnTo>
                <a:lnTo>
                  <a:pt x="1104069" y="1212587"/>
                </a:lnTo>
                <a:lnTo>
                  <a:pt x="1042123" y="1207537"/>
                </a:lnTo>
                <a:lnTo>
                  <a:pt x="981217" y="1201123"/>
                </a:lnTo>
                <a:lnTo>
                  <a:pt x="921424" y="1193380"/>
                </a:lnTo>
                <a:lnTo>
                  <a:pt x="862820" y="1184342"/>
                </a:lnTo>
                <a:lnTo>
                  <a:pt x="805478" y="1174044"/>
                </a:lnTo>
                <a:lnTo>
                  <a:pt x="749473" y="1162522"/>
                </a:lnTo>
                <a:lnTo>
                  <a:pt x="694880" y="1149810"/>
                </a:lnTo>
                <a:lnTo>
                  <a:pt x="641773" y="1135944"/>
                </a:lnTo>
                <a:lnTo>
                  <a:pt x="590226" y="1120958"/>
                </a:lnTo>
                <a:lnTo>
                  <a:pt x="540314" y="1104888"/>
                </a:lnTo>
                <a:lnTo>
                  <a:pt x="492111" y="1087768"/>
                </a:lnTo>
                <a:lnTo>
                  <a:pt x="445692" y="1069633"/>
                </a:lnTo>
                <a:lnTo>
                  <a:pt x="401131" y="1050519"/>
                </a:lnTo>
                <a:lnTo>
                  <a:pt x="358503" y="1030460"/>
                </a:lnTo>
                <a:lnTo>
                  <a:pt x="317881" y="1009492"/>
                </a:lnTo>
                <a:lnTo>
                  <a:pt x="279341" y="987649"/>
                </a:lnTo>
                <a:lnTo>
                  <a:pt x="242957" y="964966"/>
                </a:lnTo>
                <a:lnTo>
                  <a:pt x="208802" y="941479"/>
                </a:lnTo>
                <a:lnTo>
                  <a:pt x="176953" y="917222"/>
                </a:lnTo>
                <a:lnTo>
                  <a:pt x="147482" y="892230"/>
                </a:lnTo>
                <a:lnTo>
                  <a:pt x="95976" y="840182"/>
                </a:lnTo>
                <a:lnTo>
                  <a:pt x="54880" y="785615"/>
                </a:lnTo>
                <a:lnTo>
                  <a:pt x="24788" y="728809"/>
                </a:lnTo>
                <a:lnTo>
                  <a:pt x="6296" y="670044"/>
                </a:lnTo>
                <a:lnTo>
                  <a:pt x="0" y="609600"/>
                </a:lnTo>
                <a:lnTo>
                  <a:pt x="1586" y="579185"/>
                </a:lnTo>
                <a:lnTo>
                  <a:pt x="14054" y="519545"/>
                </a:lnTo>
                <a:lnTo>
                  <a:pt x="38421" y="461724"/>
                </a:lnTo>
                <a:lnTo>
                  <a:pt x="74090" y="406003"/>
                </a:lnTo>
                <a:lnTo>
                  <a:pt x="120465" y="352661"/>
                </a:lnTo>
                <a:lnTo>
                  <a:pt x="176953" y="301977"/>
                </a:lnTo>
                <a:lnTo>
                  <a:pt x="208802" y="277720"/>
                </a:lnTo>
                <a:lnTo>
                  <a:pt x="242957" y="254233"/>
                </a:lnTo>
                <a:lnTo>
                  <a:pt x="279341" y="231550"/>
                </a:lnTo>
                <a:lnTo>
                  <a:pt x="317881" y="209707"/>
                </a:lnTo>
                <a:lnTo>
                  <a:pt x="358503" y="188739"/>
                </a:lnTo>
                <a:lnTo>
                  <a:pt x="401131" y="168680"/>
                </a:lnTo>
                <a:lnTo>
                  <a:pt x="445692" y="149566"/>
                </a:lnTo>
                <a:lnTo>
                  <a:pt x="492111" y="131431"/>
                </a:lnTo>
                <a:lnTo>
                  <a:pt x="540314" y="114311"/>
                </a:lnTo>
                <a:lnTo>
                  <a:pt x="590226" y="98241"/>
                </a:lnTo>
                <a:lnTo>
                  <a:pt x="641773" y="83255"/>
                </a:lnTo>
                <a:lnTo>
                  <a:pt x="694880" y="69389"/>
                </a:lnTo>
                <a:lnTo>
                  <a:pt x="749473" y="56677"/>
                </a:lnTo>
                <a:lnTo>
                  <a:pt x="805478" y="45155"/>
                </a:lnTo>
                <a:lnTo>
                  <a:pt x="862820" y="34857"/>
                </a:lnTo>
                <a:lnTo>
                  <a:pt x="921424" y="25819"/>
                </a:lnTo>
                <a:lnTo>
                  <a:pt x="981217" y="18076"/>
                </a:lnTo>
                <a:lnTo>
                  <a:pt x="1042123" y="11662"/>
                </a:lnTo>
                <a:lnTo>
                  <a:pt x="1104069" y="6612"/>
                </a:lnTo>
                <a:lnTo>
                  <a:pt x="1166980" y="2962"/>
                </a:lnTo>
                <a:lnTo>
                  <a:pt x="1230782" y="746"/>
                </a:lnTo>
                <a:lnTo>
                  <a:pt x="1295400" y="0"/>
                </a:lnTo>
                <a:lnTo>
                  <a:pt x="1360017" y="746"/>
                </a:lnTo>
                <a:lnTo>
                  <a:pt x="1423819" y="2962"/>
                </a:lnTo>
                <a:lnTo>
                  <a:pt x="1486730" y="6612"/>
                </a:lnTo>
                <a:lnTo>
                  <a:pt x="1548676" y="11662"/>
                </a:lnTo>
                <a:lnTo>
                  <a:pt x="1609582" y="18076"/>
                </a:lnTo>
                <a:lnTo>
                  <a:pt x="1669375" y="25819"/>
                </a:lnTo>
                <a:lnTo>
                  <a:pt x="1727979" y="34857"/>
                </a:lnTo>
                <a:lnTo>
                  <a:pt x="1785321" y="45155"/>
                </a:lnTo>
                <a:lnTo>
                  <a:pt x="1841326" y="56677"/>
                </a:lnTo>
                <a:lnTo>
                  <a:pt x="1895919" y="69389"/>
                </a:lnTo>
                <a:lnTo>
                  <a:pt x="1949026" y="83255"/>
                </a:lnTo>
                <a:lnTo>
                  <a:pt x="2000573" y="98241"/>
                </a:lnTo>
                <a:lnTo>
                  <a:pt x="2050485" y="114311"/>
                </a:lnTo>
                <a:lnTo>
                  <a:pt x="2098688" y="131431"/>
                </a:lnTo>
                <a:lnTo>
                  <a:pt x="2145107" y="149566"/>
                </a:lnTo>
                <a:lnTo>
                  <a:pt x="2189668" y="168680"/>
                </a:lnTo>
                <a:lnTo>
                  <a:pt x="2232296" y="188739"/>
                </a:lnTo>
                <a:lnTo>
                  <a:pt x="2272918" y="209707"/>
                </a:lnTo>
                <a:lnTo>
                  <a:pt x="2311458" y="231550"/>
                </a:lnTo>
                <a:lnTo>
                  <a:pt x="2347842" y="254233"/>
                </a:lnTo>
                <a:lnTo>
                  <a:pt x="2381997" y="277720"/>
                </a:lnTo>
                <a:lnTo>
                  <a:pt x="2413846" y="301977"/>
                </a:lnTo>
                <a:lnTo>
                  <a:pt x="2443317" y="326969"/>
                </a:lnTo>
                <a:lnTo>
                  <a:pt x="2494823" y="379017"/>
                </a:lnTo>
                <a:lnTo>
                  <a:pt x="2535919" y="433584"/>
                </a:lnTo>
                <a:lnTo>
                  <a:pt x="2566011" y="490390"/>
                </a:lnTo>
                <a:lnTo>
                  <a:pt x="2584503" y="549155"/>
                </a:lnTo>
                <a:lnTo>
                  <a:pt x="2590800" y="609600"/>
                </a:lnTo>
                <a:lnTo>
                  <a:pt x="2589213" y="640014"/>
                </a:lnTo>
                <a:lnTo>
                  <a:pt x="2576745" y="699654"/>
                </a:lnTo>
                <a:lnTo>
                  <a:pt x="2552378" y="757475"/>
                </a:lnTo>
                <a:lnTo>
                  <a:pt x="2516709" y="813196"/>
                </a:lnTo>
                <a:lnTo>
                  <a:pt x="2470334" y="866538"/>
                </a:lnTo>
                <a:lnTo>
                  <a:pt x="2413846" y="917222"/>
                </a:lnTo>
                <a:lnTo>
                  <a:pt x="2381997" y="941479"/>
                </a:lnTo>
                <a:lnTo>
                  <a:pt x="2347842" y="964966"/>
                </a:lnTo>
                <a:lnTo>
                  <a:pt x="2311458" y="987649"/>
                </a:lnTo>
                <a:lnTo>
                  <a:pt x="2272918" y="1009492"/>
                </a:lnTo>
                <a:lnTo>
                  <a:pt x="2232296" y="1030460"/>
                </a:lnTo>
                <a:lnTo>
                  <a:pt x="2189668" y="1050519"/>
                </a:lnTo>
                <a:lnTo>
                  <a:pt x="2145107" y="1069633"/>
                </a:lnTo>
                <a:lnTo>
                  <a:pt x="2098688" y="1087768"/>
                </a:lnTo>
                <a:lnTo>
                  <a:pt x="2050485" y="1104888"/>
                </a:lnTo>
                <a:lnTo>
                  <a:pt x="2000573" y="1120958"/>
                </a:lnTo>
                <a:lnTo>
                  <a:pt x="1949026" y="1135944"/>
                </a:lnTo>
                <a:lnTo>
                  <a:pt x="1895919" y="1149810"/>
                </a:lnTo>
                <a:lnTo>
                  <a:pt x="1841326" y="1162522"/>
                </a:lnTo>
                <a:lnTo>
                  <a:pt x="1785321" y="1174044"/>
                </a:lnTo>
                <a:lnTo>
                  <a:pt x="1727979" y="1184342"/>
                </a:lnTo>
                <a:lnTo>
                  <a:pt x="1669375" y="1193380"/>
                </a:lnTo>
                <a:lnTo>
                  <a:pt x="1609582" y="1201123"/>
                </a:lnTo>
                <a:lnTo>
                  <a:pt x="1548676" y="1207537"/>
                </a:lnTo>
                <a:lnTo>
                  <a:pt x="1486730" y="1212587"/>
                </a:lnTo>
                <a:lnTo>
                  <a:pt x="1423819" y="1216237"/>
                </a:lnTo>
                <a:lnTo>
                  <a:pt x="1360017" y="1218453"/>
                </a:lnTo>
                <a:lnTo>
                  <a:pt x="1295400" y="1219200"/>
                </a:lnTo>
                <a:close/>
              </a:path>
            </a:pathLst>
          </a:custGeom>
          <a:noFill/>
          <a:ln w="93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3963988" y="5749925"/>
            <a:ext cx="1979612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 b="1" spc="-5" dirty="0">
                <a:latin typeface="Times New Roman"/>
                <a:cs typeface="Times New Roman"/>
              </a:rPr>
              <a:t>Космог</a:t>
            </a:r>
            <a:r>
              <a:rPr sz="2800" b="1" spc="5" dirty="0">
                <a:latin typeface="Times New Roman"/>
                <a:cs typeface="Times New Roman"/>
              </a:rPr>
              <a:t>о</a:t>
            </a:r>
            <a:r>
              <a:rPr sz="2800" b="1" spc="-15" dirty="0">
                <a:latin typeface="Times New Roman"/>
                <a:cs typeface="Times New Roman"/>
              </a:rPr>
              <a:t>н</a:t>
            </a:r>
            <a:r>
              <a:rPr sz="2800" b="1" spc="-5" dirty="0">
                <a:latin typeface="Times New Roman"/>
                <a:cs typeface="Times New Roman"/>
              </a:rPr>
              <a:t>ия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324" name="object 12"/>
          <p:cNvSpPr>
            <a:spLocks/>
          </p:cNvSpPr>
          <p:nvPr/>
        </p:nvSpPr>
        <p:spPr bwMode="auto">
          <a:xfrm>
            <a:off x="3657600" y="5408613"/>
            <a:ext cx="2590800" cy="1166812"/>
          </a:xfrm>
          <a:custGeom>
            <a:avLst/>
            <a:gdLst>
              <a:gd name="T0" fmla="*/ 1230782 w 2590800"/>
              <a:gd name="T1" fmla="*/ 1165148 h 1165859"/>
              <a:gd name="T2" fmla="*/ 1104069 w 2590800"/>
              <a:gd name="T3" fmla="*/ 1159553 h 1165859"/>
              <a:gd name="T4" fmla="*/ 981217 w 2590800"/>
              <a:gd name="T5" fmla="*/ 1148618 h 1165859"/>
              <a:gd name="T6" fmla="*/ 862820 w 2590800"/>
              <a:gd name="T7" fmla="*/ 1132607 h 1165859"/>
              <a:gd name="T8" fmla="*/ 749473 w 2590800"/>
              <a:gd name="T9" fmla="*/ 1111784 h 1165859"/>
              <a:gd name="T10" fmla="*/ 641773 w 2590800"/>
              <a:gd name="T11" fmla="*/ 1086414 h 1165859"/>
              <a:gd name="T12" fmla="*/ 540314 w 2590800"/>
              <a:gd name="T13" fmla="*/ 1056762 h 1165859"/>
              <a:gd name="T14" fmla="*/ 445692 w 2590800"/>
              <a:gd name="T15" fmla="*/ 1023092 h 1165859"/>
              <a:gd name="T16" fmla="*/ 358503 w 2590800"/>
              <a:gd name="T17" fmla="*/ 985669 h 1165859"/>
              <a:gd name="T18" fmla="*/ 279341 w 2590800"/>
              <a:gd name="T19" fmla="*/ 944757 h 1165859"/>
              <a:gd name="T20" fmla="*/ 208802 w 2590800"/>
              <a:gd name="T21" fmla="*/ 900622 h 1165859"/>
              <a:gd name="T22" fmla="*/ 120465 w 2590800"/>
              <a:gd name="T23" fmla="*/ 828954 h 1165859"/>
              <a:gd name="T24" fmla="*/ 38421 w 2590800"/>
              <a:gd name="T25" fmla="*/ 724582 h 1165859"/>
              <a:gd name="T26" fmla="*/ 1586 w 2590800"/>
              <a:gd name="T27" fmla="*/ 612078 h 1165859"/>
              <a:gd name="T28" fmla="*/ 1586 w 2590800"/>
              <a:gd name="T29" fmla="*/ 553890 h 1165859"/>
              <a:gd name="T30" fmla="*/ 38421 w 2590800"/>
              <a:gd name="T31" fmla="*/ 441693 h 1165859"/>
              <a:gd name="T32" fmla="*/ 120465 w 2590800"/>
              <a:gd name="T33" fmla="*/ 337455 h 1165859"/>
              <a:gd name="T34" fmla="*/ 208802 w 2590800"/>
              <a:gd name="T35" fmla="*/ 265798 h 1165859"/>
              <a:gd name="T36" fmla="*/ 279341 w 2590800"/>
              <a:gd name="T37" fmla="*/ 221637 h 1165859"/>
              <a:gd name="T38" fmla="*/ 358503 w 2590800"/>
              <a:gd name="T39" fmla="*/ 180680 h 1165859"/>
              <a:gd name="T40" fmla="*/ 445692 w 2590800"/>
              <a:gd name="T41" fmla="*/ 143197 h 1165859"/>
              <a:gd name="T42" fmla="*/ 540314 w 2590800"/>
              <a:gd name="T43" fmla="*/ 109456 h 1165859"/>
              <a:gd name="T44" fmla="*/ 641773 w 2590800"/>
              <a:gd name="T45" fmla="*/ 79727 h 1165859"/>
              <a:gd name="T46" fmla="*/ 749473 w 2590800"/>
              <a:gd name="T47" fmla="*/ 54281 h 1165859"/>
              <a:gd name="T48" fmla="*/ 862820 w 2590800"/>
              <a:gd name="T49" fmla="*/ 33387 h 1165859"/>
              <a:gd name="T50" fmla="*/ 981217 w 2590800"/>
              <a:gd name="T51" fmla="*/ 17315 h 1165859"/>
              <a:gd name="T52" fmla="*/ 1104069 w 2590800"/>
              <a:gd name="T53" fmla="*/ 6334 h 1165859"/>
              <a:gd name="T54" fmla="*/ 1230782 w 2590800"/>
              <a:gd name="T55" fmla="*/ 715 h 1165859"/>
              <a:gd name="T56" fmla="*/ 1360017 w 2590800"/>
              <a:gd name="T57" fmla="*/ 715 h 1165859"/>
              <a:gd name="T58" fmla="*/ 1486730 w 2590800"/>
              <a:gd name="T59" fmla="*/ 6334 h 1165859"/>
              <a:gd name="T60" fmla="*/ 1609582 w 2590800"/>
              <a:gd name="T61" fmla="*/ 17315 h 1165859"/>
              <a:gd name="T62" fmla="*/ 1727979 w 2590800"/>
              <a:gd name="T63" fmla="*/ 33387 h 1165859"/>
              <a:gd name="T64" fmla="*/ 1841326 w 2590800"/>
              <a:gd name="T65" fmla="*/ 54281 h 1165859"/>
              <a:gd name="T66" fmla="*/ 1949026 w 2590800"/>
              <a:gd name="T67" fmla="*/ 79727 h 1165859"/>
              <a:gd name="T68" fmla="*/ 2050485 w 2590800"/>
              <a:gd name="T69" fmla="*/ 109456 h 1165859"/>
              <a:gd name="T70" fmla="*/ 2145107 w 2590800"/>
              <a:gd name="T71" fmla="*/ 143197 h 1165859"/>
              <a:gd name="T72" fmla="*/ 2232296 w 2590800"/>
              <a:gd name="T73" fmla="*/ 180680 h 1165859"/>
              <a:gd name="T74" fmla="*/ 2311458 w 2590800"/>
              <a:gd name="T75" fmla="*/ 221637 h 1165859"/>
              <a:gd name="T76" fmla="*/ 2381997 w 2590800"/>
              <a:gd name="T77" fmla="*/ 265798 h 1165859"/>
              <a:gd name="T78" fmla="*/ 2470334 w 2590800"/>
              <a:gd name="T79" fmla="*/ 337455 h 1165859"/>
              <a:gd name="T80" fmla="*/ 2552378 w 2590800"/>
              <a:gd name="T81" fmla="*/ 441693 h 1165859"/>
              <a:gd name="T82" fmla="*/ 2589213 w 2590800"/>
              <a:gd name="T83" fmla="*/ 553890 h 1165859"/>
              <a:gd name="T84" fmla="*/ 2589213 w 2590800"/>
              <a:gd name="T85" fmla="*/ 612078 h 1165859"/>
              <a:gd name="T86" fmla="*/ 2552378 w 2590800"/>
              <a:gd name="T87" fmla="*/ 724582 h 1165859"/>
              <a:gd name="T88" fmla="*/ 2470334 w 2590800"/>
              <a:gd name="T89" fmla="*/ 828954 h 1165859"/>
              <a:gd name="T90" fmla="*/ 2381997 w 2590800"/>
              <a:gd name="T91" fmla="*/ 900622 h 1165859"/>
              <a:gd name="T92" fmla="*/ 2311458 w 2590800"/>
              <a:gd name="T93" fmla="*/ 944757 h 1165859"/>
              <a:gd name="T94" fmla="*/ 2232296 w 2590800"/>
              <a:gd name="T95" fmla="*/ 985669 h 1165859"/>
              <a:gd name="T96" fmla="*/ 2145107 w 2590800"/>
              <a:gd name="T97" fmla="*/ 1023092 h 1165859"/>
              <a:gd name="T98" fmla="*/ 2050485 w 2590800"/>
              <a:gd name="T99" fmla="*/ 1056762 h 1165859"/>
              <a:gd name="T100" fmla="*/ 1949026 w 2590800"/>
              <a:gd name="T101" fmla="*/ 1086414 h 1165859"/>
              <a:gd name="T102" fmla="*/ 1841326 w 2590800"/>
              <a:gd name="T103" fmla="*/ 1111784 h 1165859"/>
              <a:gd name="T104" fmla="*/ 1727979 w 2590800"/>
              <a:gd name="T105" fmla="*/ 1132607 h 1165859"/>
              <a:gd name="T106" fmla="*/ 1609582 w 2590800"/>
              <a:gd name="T107" fmla="*/ 1148618 h 1165859"/>
              <a:gd name="T108" fmla="*/ 1486730 w 2590800"/>
              <a:gd name="T109" fmla="*/ 1159553 h 1165859"/>
              <a:gd name="T110" fmla="*/ 1360017 w 2590800"/>
              <a:gd name="T111" fmla="*/ 1165148 h 1165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0800" h="1165859">
                <a:moveTo>
                  <a:pt x="1295400" y="1165860"/>
                </a:moveTo>
                <a:lnTo>
                  <a:pt x="1230782" y="1165148"/>
                </a:lnTo>
                <a:lnTo>
                  <a:pt x="1166980" y="1163035"/>
                </a:lnTo>
                <a:lnTo>
                  <a:pt x="1104069" y="1159553"/>
                </a:lnTo>
                <a:lnTo>
                  <a:pt x="1042123" y="1154737"/>
                </a:lnTo>
                <a:lnTo>
                  <a:pt x="981217" y="1148618"/>
                </a:lnTo>
                <a:lnTo>
                  <a:pt x="921424" y="1141230"/>
                </a:lnTo>
                <a:lnTo>
                  <a:pt x="862820" y="1132607"/>
                </a:lnTo>
                <a:lnTo>
                  <a:pt x="805478" y="1122780"/>
                </a:lnTo>
                <a:lnTo>
                  <a:pt x="749473" y="1111784"/>
                </a:lnTo>
                <a:lnTo>
                  <a:pt x="694880" y="1099651"/>
                </a:lnTo>
                <a:lnTo>
                  <a:pt x="641773" y="1086414"/>
                </a:lnTo>
                <a:lnTo>
                  <a:pt x="590226" y="1072107"/>
                </a:lnTo>
                <a:lnTo>
                  <a:pt x="540314" y="1056762"/>
                </a:lnTo>
                <a:lnTo>
                  <a:pt x="492111" y="1040412"/>
                </a:lnTo>
                <a:lnTo>
                  <a:pt x="445692" y="1023092"/>
                </a:lnTo>
                <a:lnTo>
                  <a:pt x="401131" y="1004833"/>
                </a:lnTo>
                <a:lnTo>
                  <a:pt x="358503" y="985669"/>
                </a:lnTo>
                <a:lnTo>
                  <a:pt x="317881" y="965633"/>
                </a:lnTo>
                <a:lnTo>
                  <a:pt x="279341" y="944757"/>
                </a:lnTo>
                <a:lnTo>
                  <a:pt x="242957" y="923076"/>
                </a:lnTo>
                <a:lnTo>
                  <a:pt x="208802" y="900622"/>
                </a:lnTo>
                <a:lnTo>
                  <a:pt x="176953" y="877428"/>
                </a:lnTo>
                <a:lnTo>
                  <a:pt x="120465" y="828954"/>
                </a:lnTo>
                <a:lnTo>
                  <a:pt x="74090" y="777917"/>
                </a:lnTo>
                <a:lnTo>
                  <a:pt x="38421" y="724582"/>
                </a:lnTo>
                <a:lnTo>
                  <a:pt x="14054" y="669214"/>
                </a:lnTo>
                <a:lnTo>
                  <a:pt x="1586" y="612078"/>
                </a:lnTo>
                <a:lnTo>
                  <a:pt x="0" y="582930"/>
                </a:lnTo>
                <a:lnTo>
                  <a:pt x="1586" y="553890"/>
                </a:lnTo>
                <a:lnTo>
                  <a:pt x="14054" y="496931"/>
                </a:lnTo>
                <a:lnTo>
                  <a:pt x="38421" y="441693"/>
                </a:lnTo>
                <a:lnTo>
                  <a:pt x="74090" y="388444"/>
                </a:lnTo>
                <a:lnTo>
                  <a:pt x="120465" y="337455"/>
                </a:lnTo>
                <a:lnTo>
                  <a:pt x="176953" y="288995"/>
                </a:lnTo>
                <a:lnTo>
                  <a:pt x="208802" y="265798"/>
                </a:lnTo>
                <a:lnTo>
                  <a:pt x="242957" y="243334"/>
                </a:lnTo>
                <a:lnTo>
                  <a:pt x="279341" y="221637"/>
                </a:lnTo>
                <a:lnTo>
                  <a:pt x="317881" y="200742"/>
                </a:lnTo>
                <a:lnTo>
                  <a:pt x="358503" y="180680"/>
                </a:lnTo>
                <a:lnTo>
                  <a:pt x="401131" y="161487"/>
                </a:lnTo>
                <a:lnTo>
                  <a:pt x="445692" y="143197"/>
                </a:lnTo>
                <a:lnTo>
                  <a:pt x="492111" y="125841"/>
                </a:lnTo>
                <a:lnTo>
                  <a:pt x="540314" y="109456"/>
                </a:lnTo>
                <a:lnTo>
                  <a:pt x="590226" y="94073"/>
                </a:lnTo>
                <a:lnTo>
                  <a:pt x="641773" y="79727"/>
                </a:lnTo>
                <a:lnTo>
                  <a:pt x="694880" y="66452"/>
                </a:lnTo>
                <a:lnTo>
                  <a:pt x="749473" y="54281"/>
                </a:lnTo>
                <a:lnTo>
                  <a:pt x="805478" y="43248"/>
                </a:lnTo>
                <a:lnTo>
                  <a:pt x="862820" y="33387"/>
                </a:lnTo>
                <a:lnTo>
                  <a:pt x="921424" y="24732"/>
                </a:lnTo>
                <a:lnTo>
                  <a:pt x="981217" y="17315"/>
                </a:lnTo>
                <a:lnTo>
                  <a:pt x="1042123" y="11171"/>
                </a:lnTo>
                <a:lnTo>
                  <a:pt x="1104069" y="6334"/>
                </a:lnTo>
                <a:lnTo>
                  <a:pt x="1166980" y="2837"/>
                </a:lnTo>
                <a:lnTo>
                  <a:pt x="1230782" y="715"/>
                </a:lnTo>
                <a:lnTo>
                  <a:pt x="1295400" y="0"/>
                </a:lnTo>
                <a:lnTo>
                  <a:pt x="1360017" y="715"/>
                </a:lnTo>
                <a:lnTo>
                  <a:pt x="1423819" y="2837"/>
                </a:lnTo>
                <a:lnTo>
                  <a:pt x="1486730" y="6334"/>
                </a:lnTo>
                <a:lnTo>
                  <a:pt x="1548676" y="11171"/>
                </a:lnTo>
                <a:lnTo>
                  <a:pt x="1609582" y="17315"/>
                </a:lnTo>
                <a:lnTo>
                  <a:pt x="1669375" y="24732"/>
                </a:lnTo>
                <a:lnTo>
                  <a:pt x="1727979" y="33387"/>
                </a:lnTo>
                <a:lnTo>
                  <a:pt x="1785321" y="43248"/>
                </a:lnTo>
                <a:lnTo>
                  <a:pt x="1841326" y="54281"/>
                </a:lnTo>
                <a:lnTo>
                  <a:pt x="1895919" y="66452"/>
                </a:lnTo>
                <a:lnTo>
                  <a:pt x="1949026" y="79727"/>
                </a:lnTo>
                <a:lnTo>
                  <a:pt x="2000573" y="94073"/>
                </a:lnTo>
                <a:lnTo>
                  <a:pt x="2050485" y="109456"/>
                </a:lnTo>
                <a:lnTo>
                  <a:pt x="2098688" y="125841"/>
                </a:lnTo>
                <a:lnTo>
                  <a:pt x="2145107" y="143197"/>
                </a:lnTo>
                <a:lnTo>
                  <a:pt x="2189668" y="161487"/>
                </a:lnTo>
                <a:lnTo>
                  <a:pt x="2232296" y="180680"/>
                </a:lnTo>
                <a:lnTo>
                  <a:pt x="2272918" y="200742"/>
                </a:lnTo>
                <a:lnTo>
                  <a:pt x="2311458" y="221637"/>
                </a:lnTo>
                <a:lnTo>
                  <a:pt x="2347842" y="243334"/>
                </a:lnTo>
                <a:lnTo>
                  <a:pt x="2381997" y="265798"/>
                </a:lnTo>
                <a:lnTo>
                  <a:pt x="2413846" y="288995"/>
                </a:lnTo>
                <a:lnTo>
                  <a:pt x="2470334" y="337455"/>
                </a:lnTo>
                <a:lnTo>
                  <a:pt x="2516709" y="388444"/>
                </a:lnTo>
                <a:lnTo>
                  <a:pt x="2552378" y="441693"/>
                </a:lnTo>
                <a:lnTo>
                  <a:pt x="2576745" y="496931"/>
                </a:lnTo>
                <a:lnTo>
                  <a:pt x="2589213" y="553890"/>
                </a:lnTo>
                <a:lnTo>
                  <a:pt x="2590800" y="582930"/>
                </a:lnTo>
                <a:lnTo>
                  <a:pt x="2589213" y="612078"/>
                </a:lnTo>
                <a:lnTo>
                  <a:pt x="2576745" y="669214"/>
                </a:lnTo>
                <a:lnTo>
                  <a:pt x="2552378" y="724582"/>
                </a:lnTo>
                <a:lnTo>
                  <a:pt x="2516709" y="777917"/>
                </a:lnTo>
                <a:lnTo>
                  <a:pt x="2470334" y="828954"/>
                </a:lnTo>
                <a:lnTo>
                  <a:pt x="2413846" y="877428"/>
                </a:lnTo>
                <a:lnTo>
                  <a:pt x="2381997" y="900622"/>
                </a:lnTo>
                <a:lnTo>
                  <a:pt x="2347842" y="923076"/>
                </a:lnTo>
                <a:lnTo>
                  <a:pt x="2311458" y="944757"/>
                </a:lnTo>
                <a:lnTo>
                  <a:pt x="2272918" y="965633"/>
                </a:lnTo>
                <a:lnTo>
                  <a:pt x="2232296" y="985669"/>
                </a:lnTo>
                <a:lnTo>
                  <a:pt x="2189668" y="1004833"/>
                </a:lnTo>
                <a:lnTo>
                  <a:pt x="2145107" y="1023092"/>
                </a:lnTo>
                <a:lnTo>
                  <a:pt x="2098688" y="1040412"/>
                </a:lnTo>
                <a:lnTo>
                  <a:pt x="2050485" y="1056762"/>
                </a:lnTo>
                <a:lnTo>
                  <a:pt x="2000573" y="1072107"/>
                </a:lnTo>
                <a:lnTo>
                  <a:pt x="1949026" y="1086414"/>
                </a:lnTo>
                <a:lnTo>
                  <a:pt x="1895919" y="1099651"/>
                </a:lnTo>
                <a:lnTo>
                  <a:pt x="1841326" y="1111784"/>
                </a:lnTo>
                <a:lnTo>
                  <a:pt x="1785321" y="1122780"/>
                </a:lnTo>
                <a:lnTo>
                  <a:pt x="1727979" y="1132607"/>
                </a:lnTo>
                <a:lnTo>
                  <a:pt x="1669375" y="1141230"/>
                </a:lnTo>
                <a:lnTo>
                  <a:pt x="1609582" y="1148618"/>
                </a:lnTo>
                <a:lnTo>
                  <a:pt x="1548676" y="1154737"/>
                </a:lnTo>
                <a:lnTo>
                  <a:pt x="1486730" y="1159553"/>
                </a:lnTo>
                <a:lnTo>
                  <a:pt x="1423819" y="1163035"/>
                </a:lnTo>
                <a:lnTo>
                  <a:pt x="1360017" y="1165148"/>
                </a:lnTo>
                <a:lnTo>
                  <a:pt x="1295400" y="1165860"/>
                </a:lnTo>
                <a:close/>
              </a:path>
            </a:pathLst>
          </a:custGeom>
          <a:noFill/>
          <a:ln w="93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" name="object 13"/>
          <p:cNvSpPr txBox="1"/>
          <p:nvPr/>
        </p:nvSpPr>
        <p:spPr>
          <a:xfrm>
            <a:off x="7926389" y="3844925"/>
            <a:ext cx="1931987" cy="877888"/>
          </a:xfrm>
          <a:prstGeom prst="rect">
            <a:avLst/>
          </a:prstGeom>
        </p:spPr>
        <p:txBody>
          <a:bodyPr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Звездная  астрономия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6" name="object 14"/>
          <p:cNvSpPr>
            <a:spLocks/>
          </p:cNvSpPr>
          <p:nvPr/>
        </p:nvSpPr>
        <p:spPr bwMode="auto">
          <a:xfrm>
            <a:off x="7543800" y="3733801"/>
            <a:ext cx="2590800" cy="1165225"/>
          </a:xfrm>
          <a:custGeom>
            <a:avLst/>
            <a:gdLst>
              <a:gd name="T0" fmla="*/ 1230782 w 2590800"/>
              <a:gd name="T1" fmla="*/ 1163878 h 1164589"/>
              <a:gd name="T2" fmla="*/ 1104069 w 2590800"/>
              <a:gd name="T3" fmla="*/ 1158284 h 1164589"/>
              <a:gd name="T4" fmla="*/ 981217 w 2590800"/>
              <a:gd name="T5" fmla="*/ 1147353 h 1164589"/>
              <a:gd name="T6" fmla="*/ 862820 w 2590800"/>
              <a:gd name="T7" fmla="*/ 1131349 h 1164589"/>
              <a:gd name="T8" fmla="*/ 749473 w 2590800"/>
              <a:gd name="T9" fmla="*/ 1110540 h 1164589"/>
              <a:gd name="T10" fmla="*/ 641773 w 2590800"/>
              <a:gd name="T11" fmla="*/ 1085191 h 1164589"/>
              <a:gd name="T12" fmla="*/ 540314 w 2590800"/>
              <a:gd name="T13" fmla="*/ 1055569 h 1164589"/>
              <a:gd name="T14" fmla="*/ 445692 w 2590800"/>
              <a:gd name="T15" fmla="*/ 1021941 h 1164589"/>
              <a:gd name="T16" fmla="*/ 358503 w 2590800"/>
              <a:gd name="T17" fmla="*/ 984573 h 1164589"/>
              <a:gd name="T18" fmla="*/ 279341 w 2590800"/>
              <a:gd name="T19" fmla="*/ 943730 h 1164589"/>
              <a:gd name="T20" fmla="*/ 208802 w 2590800"/>
              <a:gd name="T21" fmla="*/ 899680 h 1164589"/>
              <a:gd name="T22" fmla="*/ 120465 w 2590800"/>
              <a:gd name="T23" fmla="*/ 828172 h 1164589"/>
              <a:gd name="T24" fmla="*/ 38421 w 2590800"/>
              <a:gd name="T25" fmla="*/ 724088 h 1164589"/>
              <a:gd name="T26" fmla="*/ 1586 w 2590800"/>
              <a:gd name="T27" fmla="*/ 611966 h 1164589"/>
              <a:gd name="T28" fmla="*/ 1586 w 2590800"/>
              <a:gd name="T29" fmla="*/ 553890 h 1164589"/>
              <a:gd name="T30" fmla="*/ 38421 w 2590800"/>
              <a:gd name="T31" fmla="*/ 441693 h 1164589"/>
              <a:gd name="T32" fmla="*/ 120465 w 2590800"/>
              <a:gd name="T33" fmla="*/ 337455 h 1164589"/>
              <a:gd name="T34" fmla="*/ 208802 w 2590800"/>
              <a:gd name="T35" fmla="*/ 265798 h 1164589"/>
              <a:gd name="T36" fmla="*/ 279341 w 2590800"/>
              <a:gd name="T37" fmla="*/ 221637 h 1164589"/>
              <a:gd name="T38" fmla="*/ 358503 w 2590800"/>
              <a:gd name="T39" fmla="*/ 180680 h 1164589"/>
              <a:gd name="T40" fmla="*/ 445692 w 2590800"/>
              <a:gd name="T41" fmla="*/ 143197 h 1164589"/>
              <a:gd name="T42" fmla="*/ 540314 w 2590800"/>
              <a:gd name="T43" fmla="*/ 109456 h 1164589"/>
              <a:gd name="T44" fmla="*/ 641773 w 2590800"/>
              <a:gd name="T45" fmla="*/ 79727 h 1164589"/>
              <a:gd name="T46" fmla="*/ 749473 w 2590800"/>
              <a:gd name="T47" fmla="*/ 54281 h 1164589"/>
              <a:gd name="T48" fmla="*/ 862820 w 2590800"/>
              <a:gd name="T49" fmla="*/ 33387 h 1164589"/>
              <a:gd name="T50" fmla="*/ 981217 w 2590800"/>
              <a:gd name="T51" fmla="*/ 17315 h 1164589"/>
              <a:gd name="T52" fmla="*/ 1104069 w 2590800"/>
              <a:gd name="T53" fmla="*/ 6334 h 1164589"/>
              <a:gd name="T54" fmla="*/ 1230782 w 2590800"/>
              <a:gd name="T55" fmla="*/ 715 h 1164589"/>
              <a:gd name="T56" fmla="*/ 1360017 w 2590800"/>
              <a:gd name="T57" fmla="*/ 715 h 1164589"/>
              <a:gd name="T58" fmla="*/ 1486730 w 2590800"/>
              <a:gd name="T59" fmla="*/ 6334 h 1164589"/>
              <a:gd name="T60" fmla="*/ 1609582 w 2590800"/>
              <a:gd name="T61" fmla="*/ 17315 h 1164589"/>
              <a:gd name="T62" fmla="*/ 1727979 w 2590800"/>
              <a:gd name="T63" fmla="*/ 33387 h 1164589"/>
              <a:gd name="T64" fmla="*/ 1841326 w 2590800"/>
              <a:gd name="T65" fmla="*/ 54281 h 1164589"/>
              <a:gd name="T66" fmla="*/ 1949026 w 2590800"/>
              <a:gd name="T67" fmla="*/ 79727 h 1164589"/>
              <a:gd name="T68" fmla="*/ 2050485 w 2590800"/>
              <a:gd name="T69" fmla="*/ 109456 h 1164589"/>
              <a:gd name="T70" fmla="*/ 2145107 w 2590800"/>
              <a:gd name="T71" fmla="*/ 143197 h 1164589"/>
              <a:gd name="T72" fmla="*/ 2232296 w 2590800"/>
              <a:gd name="T73" fmla="*/ 180680 h 1164589"/>
              <a:gd name="T74" fmla="*/ 2311458 w 2590800"/>
              <a:gd name="T75" fmla="*/ 221637 h 1164589"/>
              <a:gd name="T76" fmla="*/ 2381997 w 2590800"/>
              <a:gd name="T77" fmla="*/ 265798 h 1164589"/>
              <a:gd name="T78" fmla="*/ 2470334 w 2590800"/>
              <a:gd name="T79" fmla="*/ 337455 h 1164589"/>
              <a:gd name="T80" fmla="*/ 2552378 w 2590800"/>
              <a:gd name="T81" fmla="*/ 441693 h 1164589"/>
              <a:gd name="T82" fmla="*/ 2589213 w 2590800"/>
              <a:gd name="T83" fmla="*/ 553890 h 1164589"/>
              <a:gd name="T84" fmla="*/ 2589213 w 2590800"/>
              <a:gd name="T85" fmla="*/ 611966 h 1164589"/>
              <a:gd name="T86" fmla="*/ 2552378 w 2590800"/>
              <a:gd name="T87" fmla="*/ 724088 h 1164589"/>
              <a:gd name="T88" fmla="*/ 2470334 w 2590800"/>
              <a:gd name="T89" fmla="*/ 828172 h 1164589"/>
              <a:gd name="T90" fmla="*/ 2381997 w 2590800"/>
              <a:gd name="T91" fmla="*/ 899680 h 1164589"/>
              <a:gd name="T92" fmla="*/ 2311458 w 2590800"/>
              <a:gd name="T93" fmla="*/ 943730 h 1164589"/>
              <a:gd name="T94" fmla="*/ 2232296 w 2590800"/>
              <a:gd name="T95" fmla="*/ 984573 h 1164589"/>
              <a:gd name="T96" fmla="*/ 2145107 w 2590800"/>
              <a:gd name="T97" fmla="*/ 1021941 h 1164589"/>
              <a:gd name="T98" fmla="*/ 2050485 w 2590800"/>
              <a:gd name="T99" fmla="*/ 1055569 h 1164589"/>
              <a:gd name="T100" fmla="*/ 1949026 w 2590800"/>
              <a:gd name="T101" fmla="*/ 1085191 h 1164589"/>
              <a:gd name="T102" fmla="*/ 1841326 w 2590800"/>
              <a:gd name="T103" fmla="*/ 1110540 h 1164589"/>
              <a:gd name="T104" fmla="*/ 1727979 w 2590800"/>
              <a:gd name="T105" fmla="*/ 1131349 h 1164589"/>
              <a:gd name="T106" fmla="*/ 1609582 w 2590800"/>
              <a:gd name="T107" fmla="*/ 1147353 h 1164589"/>
              <a:gd name="T108" fmla="*/ 1486730 w 2590800"/>
              <a:gd name="T109" fmla="*/ 1158284 h 1164589"/>
              <a:gd name="T110" fmla="*/ 1360017 w 2590800"/>
              <a:gd name="T111" fmla="*/ 1163878 h 1164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0800" h="1164589">
                <a:moveTo>
                  <a:pt x="1295400" y="1164589"/>
                </a:moveTo>
                <a:lnTo>
                  <a:pt x="1230782" y="1163878"/>
                </a:lnTo>
                <a:lnTo>
                  <a:pt x="1166980" y="1161765"/>
                </a:lnTo>
                <a:lnTo>
                  <a:pt x="1104069" y="1158284"/>
                </a:lnTo>
                <a:lnTo>
                  <a:pt x="1042123" y="1153469"/>
                </a:lnTo>
                <a:lnTo>
                  <a:pt x="981217" y="1147353"/>
                </a:lnTo>
                <a:lnTo>
                  <a:pt x="921424" y="1139968"/>
                </a:lnTo>
                <a:lnTo>
                  <a:pt x="862820" y="1131349"/>
                </a:lnTo>
                <a:lnTo>
                  <a:pt x="805478" y="1121528"/>
                </a:lnTo>
                <a:lnTo>
                  <a:pt x="749473" y="1110540"/>
                </a:lnTo>
                <a:lnTo>
                  <a:pt x="694880" y="1098416"/>
                </a:lnTo>
                <a:lnTo>
                  <a:pt x="641773" y="1085191"/>
                </a:lnTo>
                <a:lnTo>
                  <a:pt x="590226" y="1070898"/>
                </a:lnTo>
                <a:lnTo>
                  <a:pt x="540314" y="1055569"/>
                </a:lnTo>
                <a:lnTo>
                  <a:pt x="492111" y="1039239"/>
                </a:lnTo>
                <a:lnTo>
                  <a:pt x="445692" y="1021941"/>
                </a:lnTo>
                <a:lnTo>
                  <a:pt x="401131" y="1003708"/>
                </a:lnTo>
                <a:lnTo>
                  <a:pt x="358503" y="984573"/>
                </a:lnTo>
                <a:lnTo>
                  <a:pt x="317881" y="964569"/>
                </a:lnTo>
                <a:lnTo>
                  <a:pt x="279341" y="943730"/>
                </a:lnTo>
                <a:lnTo>
                  <a:pt x="242957" y="922089"/>
                </a:lnTo>
                <a:lnTo>
                  <a:pt x="208802" y="899680"/>
                </a:lnTo>
                <a:lnTo>
                  <a:pt x="176953" y="876535"/>
                </a:lnTo>
                <a:lnTo>
                  <a:pt x="120465" y="828172"/>
                </a:lnTo>
                <a:lnTo>
                  <a:pt x="74090" y="777268"/>
                </a:lnTo>
                <a:lnTo>
                  <a:pt x="38421" y="724088"/>
                </a:lnTo>
                <a:lnTo>
                  <a:pt x="14054" y="668898"/>
                </a:lnTo>
                <a:lnTo>
                  <a:pt x="1586" y="611966"/>
                </a:lnTo>
                <a:lnTo>
                  <a:pt x="0" y="582930"/>
                </a:lnTo>
                <a:lnTo>
                  <a:pt x="1586" y="553890"/>
                </a:lnTo>
                <a:lnTo>
                  <a:pt x="14054" y="496931"/>
                </a:lnTo>
                <a:lnTo>
                  <a:pt x="38421" y="441693"/>
                </a:lnTo>
                <a:lnTo>
                  <a:pt x="74090" y="388444"/>
                </a:lnTo>
                <a:lnTo>
                  <a:pt x="120465" y="337455"/>
                </a:lnTo>
                <a:lnTo>
                  <a:pt x="176953" y="288995"/>
                </a:lnTo>
                <a:lnTo>
                  <a:pt x="208802" y="265798"/>
                </a:lnTo>
                <a:lnTo>
                  <a:pt x="242957" y="243334"/>
                </a:lnTo>
                <a:lnTo>
                  <a:pt x="279341" y="221637"/>
                </a:lnTo>
                <a:lnTo>
                  <a:pt x="317881" y="200742"/>
                </a:lnTo>
                <a:lnTo>
                  <a:pt x="358503" y="180680"/>
                </a:lnTo>
                <a:lnTo>
                  <a:pt x="401131" y="161487"/>
                </a:lnTo>
                <a:lnTo>
                  <a:pt x="445692" y="143197"/>
                </a:lnTo>
                <a:lnTo>
                  <a:pt x="492111" y="125841"/>
                </a:lnTo>
                <a:lnTo>
                  <a:pt x="540314" y="109456"/>
                </a:lnTo>
                <a:lnTo>
                  <a:pt x="590226" y="94073"/>
                </a:lnTo>
                <a:lnTo>
                  <a:pt x="641773" y="79727"/>
                </a:lnTo>
                <a:lnTo>
                  <a:pt x="694880" y="66452"/>
                </a:lnTo>
                <a:lnTo>
                  <a:pt x="749473" y="54281"/>
                </a:lnTo>
                <a:lnTo>
                  <a:pt x="805478" y="43248"/>
                </a:lnTo>
                <a:lnTo>
                  <a:pt x="862820" y="33387"/>
                </a:lnTo>
                <a:lnTo>
                  <a:pt x="921424" y="24732"/>
                </a:lnTo>
                <a:lnTo>
                  <a:pt x="981217" y="17315"/>
                </a:lnTo>
                <a:lnTo>
                  <a:pt x="1042123" y="11171"/>
                </a:lnTo>
                <a:lnTo>
                  <a:pt x="1104069" y="6334"/>
                </a:lnTo>
                <a:lnTo>
                  <a:pt x="1166980" y="2837"/>
                </a:lnTo>
                <a:lnTo>
                  <a:pt x="1230782" y="715"/>
                </a:lnTo>
                <a:lnTo>
                  <a:pt x="1295400" y="0"/>
                </a:lnTo>
                <a:lnTo>
                  <a:pt x="1360017" y="715"/>
                </a:lnTo>
                <a:lnTo>
                  <a:pt x="1423819" y="2837"/>
                </a:lnTo>
                <a:lnTo>
                  <a:pt x="1486730" y="6334"/>
                </a:lnTo>
                <a:lnTo>
                  <a:pt x="1548676" y="11171"/>
                </a:lnTo>
                <a:lnTo>
                  <a:pt x="1609582" y="17315"/>
                </a:lnTo>
                <a:lnTo>
                  <a:pt x="1669375" y="24732"/>
                </a:lnTo>
                <a:lnTo>
                  <a:pt x="1727979" y="33387"/>
                </a:lnTo>
                <a:lnTo>
                  <a:pt x="1785321" y="43248"/>
                </a:lnTo>
                <a:lnTo>
                  <a:pt x="1841326" y="54281"/>
                </a:lnTo>
                <a:lnTo>
                  <a:pt x="1895919" y="66452"/>
                </a:lnTo>
                <a:lnTo>
                  <a:pt x="1949026" y="79727"/>
                </a:lnTo>
                <a:lnTo>
                  <a:pt x="2000573" y="94073"/>
                </a:lnTo>
                <a:lnTo>
                  <a:pt x="2050485" y="109456"/>
                </a:lnTo>
                <a:lnTo>
                  <a:pt x="2098688" y="125841"/>
                </a:lnTo>
                <a:lnTo>
                  <a:pt x="2145107" y="143197"/>
                </a:lnTo>
                <a:lnTo>
                  <a:pt x="2189668" y="161487"/>
                </a:lnTo>
                <a:lnTo>
                  <a:pt x="2232296" y="180680"/>
                </a:lnTo>
                <a:lnTo>
                  <a:pt x="2272918" y="200742"/>
                </a:lnTo>
                <a:lnTo>
                  <a:pt x="2311458" y="221637"/>
                </a:lnTo>
                <a:lnTo>
                  <a:pt x="2347842" y="243334"/>
                </a:lnTo>
                <a:lnTo>
                  <a:pt x="2381997" y="265798"/>
                </a:lnTo>
                <a:lnTo>
                  <a:pt x="2413846" y="288995"/>
                </a:lnTo>
                <a:lnTo>
                  <a:pt x="2470334" y="337455"/>
                </a:lnTo>
                <a:lnTo>
                  <a:pt x="2516709" y="388444"/>
                </a:lnTo>
                <a:lnTo>
                  <a:pt x="2552378" y="441693"/>
                </a:lnTo>
                <a:lnTo>
                  <a:pt x="2576745" y="496931"/>
                </a:lnTo>
                <a:lnTo>
                  <a:pt x="2589213" y="553890"/>
                </a:lnTo>
                <a:lnTo>
                  <a:pt x="2590800" y="582930"/>
                </a:lnTo>
                <a:lnTo>
                  <a:pt x="2589213" y="611966"/>
                </a:lnTo>
                <a:lnTo>
                  <a:pt x="2576745" y="668898"/>
                </a:lnTo>
                <a:lnTo>
                  <a:pt x="2552378" y="724088"/>
                </a:lnTo>
                <a:lnTo>
                  <a:pt x="2516709" y="777268"/>
                </a:lnTo>
                <a:lnTo>
                  <a:pt x="2470334" y="828172"/>
                </a:lnTo>
                <a:lnTo>
                  <a:pt x="2413846" y="876535"/>
                </a:lnTo>
                <a:lnTo>
                  <a:pt x="2381997" y="899680"/>
                </a:lnTo>
                <a:lnTo>
                  <a:pt x="2347842" y="922089"/>
                </a:lnTo>
                <a:lnTo>
                  <a:pt x="2311458" y="943730"/>
                </a:lnTo>
                <a:lnTo>
                  <a:pt x="2272918" y="964569"/>
                </a:lnTo>
                <a:lnTo>
                  <a:pt x="2232296" y="984573"/>
                </a:lnTo>
                <a:lnTo>
                  <a:pt x="2189668" y="1003708"/>
                </a:lnTo>
                <a:lnTo>
                  <a:pt x="2145107" y="1021941"/>
                </a:lnTo>
                <a:lnTo>
                  <a:pt x="2098688" y="1039239"/>
                </a:lnTo>
                <a:lnTo>
                  <a:pt x="2050485" y="1055569"/>
                </a:lnTo>
                <a:lnTo>
                  <a:pt x="2000573" y="1070898"/>
                </a:lnTo>
                <a:lnTo>
                  <a:pt x="1949026" y="1085191"/>
                </a:lnTo>
                <a:lnTo>
                  <a:pt x="1895919" y="1098416"/>
                </a:lnTo>
                <a:lnTo>
                  <a:pt x="1841326" y="1110540"/>
                </a:lnTo>
                <a:lnTo>
                  <a:pt x="1785321" y="1121528"/>
                </a:lnTo>
                <a:lnTo>
                  <a:pt x="1727979" y="1131349"/>
                </a:lnTo>
                <a:lnTo>
                  <a:pt x="1669375" y="1139968"/>
                </a:lnTo>
                <a:lnTo>
                  <a:pt x="1609582" y="1147353"/>
                </a:lnTo>
                <a:lnTo>
                  <a:pt x="1548676" y="1153469"/>
                </a:lnTo>
                <a:lnTo>
                  <a:pt x="1486730" y="1158284"/>
                </a:lnTo>
                <a:lnTo>
                  <a:pt x="1423819" y="1161765"/>
                </a:lnTo>
                <a:lnTo>
                  <a:pt x="1360017" y="1163878"/>
                </a:lnTo>
                <a:lnTo>
                  <a:pt x="1295400" y="1164589"/>
                </a:lnTo>
                <a:close/>
              </a:path>
            </a:pathLst>
          </a:custGeom>
          <a:noFill/>
          <a:ln w="93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7" name="object 15"/>
          <p:cNvSpPr>
            <a:spLocks/>
          </p:cNvSpPr>
          <p:nvPr/>
        </p:nvSpPr>
        <p:spPr bwMode="auto">
          <a:xfrm>
            <a:off x="8458201" y="5178426"/>
            <a:ext cx="79375" cy="79375"/>
          </a:xfrm>
          <a:custGeom>
            <a:avLst/>
            <a:gdLst>
              <a:gd name="T0" fmla="*/ 26670 w 80009"/>
              <a:gd name="T1" fmla="*/ 0 h 80010"/>
              <a:gd name="T2" fmla="*/ 0 w 80009"/>
              <a:gd name="T3" fmla="*/ 80010 h 80010"/>
              <a:gd name="T4" fmla="*/ 80009 w 80009"/>
              <a:gd name="T5" fmla="*/ 53340 h 80010"/>
              <a:gd name="T6" fmla="*/ 26670 w 80009"/>
              <a:gd name="T7" fmla="*/ 0 h 80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09" h="80010">
                <a:moveTo>
                  <a:pt x="26670" y="0"/>
                </a:moveTo>
                <a:lnTo>
                  <a:pt x="0" y="80010"/>
                </a:lnTo>
                <a:lnTo>
                  <a:pt x="80009" y="53340"/>
                </a:lnTo>
                <a:lnTo>
                  <a:pt x="2667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8" name="object 16"/>
          <p:cNvSpPr>
            <a:spLocks/>
          </p:cNvSpPr>
          <p:nvPr/>
        </p:nvSpPr>
        <p:spPr bwMode="auto">
          <a:xfrm>
            <a:off x="8493126" y="4870451"/>
            <a:ext cx="352425" cy="352425"/>
          </a:xfrm>
          <a:custGeom>
            <a:avLst/>
            <a:gdLst>
              <a:gd name="T0" fmla="*/ 339090 w 351790"/>
              <a:gd name="T1" fmla="*/ 0 h 351789"/>
              <a:gd name="T2" fmla="*/ 0 w 351790"/>
              <a:gd name="T3" fmla="*/ 337819 h 351789"/>
              <a:gd name="T4" fmla="*/ 13970 w 351790"/>
              <a:gd name="T5" fmla="*/ 351789 h 351789"/>
              <a:gd name="T6" fmla="*/ 351790 w 351790"/>
              <a:gd name="T7" fmla="*/ 12700 h 351789"/>
              <a:gd name="T8" fmla="*/ 339090 w 351790"/>
              <a:gd name="T9" fmla="*/ 0 h 351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790" h="351789">
                <a:moveTo>
                  <a:pt x="339090" y="0"/>
                </a:moveTo>
                <a:lnTo>
                  <a:pt x="0" y="337819"/>
                </a:lnTo>
                <a:lnTo>
                  <a:pt x="13970" y="351789"/>
                </a:lnTo>
                <a:lnTo>
                  <a:pt x="351790" y="12700"/>
                </a:lnTo>
                <a:lnTo>
                  <a:pt x="33909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29" name="object 17"/>
          <p:cNvSpPr>
            <a:spLocks/>
          </p:cNvSpPr>
          <p:nvPr/>
        </p:nvSpPr>
        <p:spPr bwMode="auto">
          <a:xfrm>
            <a:off x="7078664" y="5351464"/>
            <a:ext cx="84137" cy="73025"/>
          </a:xfrm>
          <a:custGeom>
            <a:avLst/>
            <a:gdLst>
              <a:gd name="T0" fmla="*/ 21590 w 83820"/>
              <a:gd name="T1" fmla="*/ 0 h 72389"/>
              <a:gd name="T2" fmla="*/ 0 w 83820"/>
              <a:gd name="T3" fmla="*/ 72390 h 72389"/>
              <a:gd name="T4" fmla="*/ 83820 w 83820"/>
              <a:gd name="T5" fmla="*/ 58420 h 72389"/>
              <a:gd name="T6" fmla="*/ 21590 w 83820"/>
              <a:gd name="T7" fmla="*/ 0 h 7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820" h="72389">
                <a:moveTo>
                  <a:pt x="21590" y="0"/>
                </a:moveTo>
                <a:lnTo>
                  <a:pt x="0" y="72390"/>
                </a:lnTo>
                <a:lnTo>
                  <a:pt x="83820" y="58420"/>
                </a:lnTo>
                <a:lnTo>
                  <a:pt x="2159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0" name="object 18"/>
          <p:cNvSpPr>
            <a:spLocks/>
          </p:cNvSpPr>
          <p:nvPr/>
        </p:nvSpPr>
        <p:spPr bwMode="auto">
          <a:xfrm>
            <a:off x="4645025" y="4638675"/>
            <a:ext cx="2463800" cy="762000"/>
          </a:xfrm>
          <a:custGeom>
            <a:avLst/>
            <a:gdLst>
              <a:gd name="T0" fmla="*/ 5079 w 2462529"/>
              <a:gd name="T1" fmla="*/ 0 h 762000"/>
              <a:gd name="T2" fmla="*/ 0 w 2462529"/>
              <a:gd name="T3" fmla="*/ 17779 h 762000"/>
              <a:gd name="T4" fmla="*/ 2456179 w 2462529"/>
              <a:gd name="T5" fmla="*/ 761999 h 762000"/>
              <a:gd name="T6" fmla="*/ 2462529 w 2462529"/>
              <a:gd name="T7" fmla="*/ 744219 h 762000"/>
              <a:gd name="T8" fmla="*/ 5079 w 2462529"/>
              <a:gd name="T9" fmla="*/ 0 h 76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2529" h="762000">
                <a:moveTo>
                  <a:pt x="5079" y="0"/>
                </a:moveTo>
                <a:lnTo>
                  <a:pt x="0" y="17779"/>
                </a:lnTo>
                <a:lnTo>
                  <a:pt x="2456179" y="761999"/>
                </a:lnTo>
                <a:lnTo>
                  <a:pt x="2462529" y="744219"/>
                </a:lnTo>
                <a:lnTo>
                  <a:pt x="507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31" name="object 19"/>
          <p:cNvSpPr>
            <a:spLocks/>
          </p:cNvSpPr>
          <p:nvPr/>
        </p:nvSpPr>
        <p:spPr bwMode="auto">
          <a:xfrm>
            <a:off x="4267200" y="5403850"/>
            <a:ext cx="76200" cy="82550"/>
          </a:xfrm>
          <a:custGeom>
            <a:avLst/>
            <a:gdLst>
              <a:gd name="T0" fmla="*/ 58419 w 76200"/>
              <a:gd name="T1" fmla="*/ 0 h 82550"/>
              <a:gd name="T2" fmla="*/ 0 w 76200"/>
              <a:gd name="T3" fmla="*/ 46990 h 82550"/>
              <a:gd name="T4" fmla="*/ 76200 w 76200"/>
              <a:gd name="T5" fmla="*/ 82550 h 82550"/>
              <a:gd name="T6" fmla="*/ 58419 w 76200"/>
              <a:gd name="T7" fmla="*/ 0 h 82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200" h="82550">
                <a:moveTo>
                  <a:pt x="58419" y="0"/>
                </a:moveTo>
                <a:lnTo>
                  <a:pt x="0" y="46990"/>
                </a:lnTo>
                <a:lnTo>
                  <a:pt x="76200" y="82550"/>
                </a:lnTo>
                <a:lnTo>
                  <a:pt x="5841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2" name="object 20"/>
          <p:cNvSpPr>
            <a:spLocks/>
          </p:cNvSpPr>
          <p:nvPr/>
        </p:nvSpPr>
        <p:spPr bwMode="auto">
          <a:xfrm>
            <a:off x="4030664" y="5099051"/>
            <a:ext cx="282575" cy="346075"/>
          </a:xfrm>
          <a:custGeom>
            <a:avLst/>
            <a:gdLst>
              <a:gd name="T0" fmla="*/ 15239 w 281939"/>
              <a:gd name="T1" fmla="*/ 0 h 345439"/>
              <a:gd name="T2" fmla="*/ 0 w 281939"/>
              <a:gd name="T3" fmla="*/ 12700 h 345439"/>
              <a:gd name="T4" fmla="*/ 266700 w 281939"/>
              <a:gd name="T5" fmla="*/ 345440 h 345439"/>
              <a:gd name="T6" fmla="*/ 281939 w 281939"/>
              <a:gd name="T7" fmla="*/ 334009 h 345439"/>
              <a:gd name="T8" fmla="*/ 15239 w 281939"/>
              <a:gd name="T9" fmla="*/ 0 h 345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939" h="345439">
                <a:moveTo>
                  <a:pt x="15239" y="0"/>
                </a:moveTo>
                <a:lnTo>
                  <a:pt x="0" y="12700"/>
                </a:lnTo>
                <a:lnTo>
                  <a:pt x="266700" y="345440"/>
                </a:lnTo>
                <a:lnTo>
                  <a:pt x="281939" y="334009"/>
                </a:lnTo>
                <a:lnTo>
                  <a:pt x="1523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33" name="object 21"/>
          <p:cNvSpPr>
            <a:spLocks/>
          </p:cNvSpPr>
          <p:nvPr/>
        </p:nvSpPr>
        <p:spPr bwMode="auto">
          <a:xfrm>
            <a:off x="7391400" y="4308476"/>
            <a:ext cx="76200" cy="74613"/>
          </a:xfrm>
          <a:custGeom>
            <a:avLst/>
            <a:gdLst>
              <a:gd name="T0" fmla="*/ 0 w 76200"/>
              <a:gd name="T1" fmla="*/ 0 h 74929"/>
              <a:gd name="T2" fmla="*/ 1270 w 76200"/>
              <a:gd name="T3" fmla="*/ 74930 h 74929"/>
              <a:gd name="T4" fmla="*/ 76200 w 76200"/>
              <a:gd name="T5" fmla="*/ 35560 h 74929"/>
              <a:gd name="T6" fmla="*/ 0 w 76200"/>
              <a:gd name="T7" fmla="*/ 0 h 74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200" h="74929">
                <a:moveTo>
                  <a:pt x="0" y="0"/>
                </a:moveTo>
                <a:lnTo>
                  <a:pt x="1270" y="74930"/>
                </a:lnTo>
                <a:lnTo>
                  <a:pt x="76200" y="3556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4" name="object 22"/>
          <p:cNvSpPr>
            <a:spLocks/>
          </p:cNvSpPr>
          <p:nvPr/>
        </p:nvSpPr>
        <p:spPr bwMode="auto">
          <a:xfrm>
            <a:off x="4572001" y="4335463"/>
            <a:ext cx="2835275" cy="93662"/>
          </a:xfrm>
          <a:custGeom>
            <a:avLst/>
            <a:gdLst>
              <a:gd name="T0" fmla="*/ 2834640 w 2835910"/>
              <a:gd name="T1" fmla="*/ 0 h 92710"/>
              <a:gd name="T2" fmla="*/ 0 w 2835910"/>
              <a:gd name="T3" fmla="*/ 74930 h 92710"/>
              <a:gd name="T4" fmla="*/ 0 w 2835910"/>
              <a:gd name="T5" fmla="*/ 92710 h 92710"/>
              <a:gd name="T6" fmla="*/ 2835910 w 2835910"/>
              <a:gd name="T7" fmla="*/ 19050 h 92710"/>
              <a:gd name="T8" fmla="*/ 2834640 w 2835910"/>
              <a:gd name="T9" fmla="*/ 0 h 92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35910" h="92710">
                <a:moveTo>
                  <a:pt x="2834640" y="0"/>
                </a:moveTo>
                <a:lnTo>
                  <a:pt x="0" y="74930"/>
                </a:lnTo>
                <a:lnTo>
                  <a:pt x="0" y="92710"/>
                </a:lnTo>
                <a:lnTo>
                  <a:pt x="2835910" y="19050"/>
                </a:lnTo>
                <a:lnTo>
                  <a:pt x="28346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35" name="object 23"/>
          <p:cNvSpPr>
            <a:spLocks/>
          </p:cNvSpPr>
          <p:nvPr/>
        </p:nvSpPr>
        <p:spPr bwMode="auto">
          <a:xfrm>
            <a:off x="7535864" y="4056064"/>
            <a:ext cx="84137" cy="73025"/>
          </a:xfrm>
          <a:custGeom>
            <a:avLst/>
            <a:gdLst>
              <a:gd name="T0" fmla="*/ 22860 w 83820"/>
              <a:gd name="T1" fmla="*/ 0 h 72389"/>
              <a:gd name="T2" fmla="*/ 0 w 83820"/>
              <a:gd name="T3" fmla="*/ 72390 h 72389"/>
              <a:gd name="T4" fmla="*/ 83820 w 83820"/>
              <a:gd name="T5" fmla="*/ 58420 h 72389"/>
              <a:gd name="T6" fmla="*/ 22860 w 83820"/>
              <a:gd name="T7" fmla="*/ 0 h 7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820" h="72389">
                <a:moveTo>
                  <a:pt x="22860" y="0"/>
                </a:moveTo>
                <a:lnTo>
                  <a:pt x="0" y="72390"/>
                </a:lnTo>
                <a:lnTo>
                  <a:pt x="83820" y="58420"/>
                </a:lnTo>
                <a:lnTo>
                  <a:pt x="2286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6" name="object 24"/>
          <p:cNvSpPr>
            <a:spLocks/>
          </p:cNvSpPr>
          <p:nvPr/>
        </p:nvSpPr>
        <p:spPr bwMode="auto">
          <a:xfrm>
            <a:off x="4873625" y="3267075"/>
            <a:ext cx="2692400" cy="838200"/>
          </a:xfrm>
          <a:custGeom>
            <a:avLst/>
            <a:gdLst>
              <a:gd name="T0" fmla="*/ 5079 w 2691129"/>
              <a:gd name="T1" fmla="*/ 0 h 838200"/>
              <a:gd name="T2" fmla="*/ 0 w 2691129"/>
              <a:gd name="T3" fmla="*/ 17779 h 838200"/>
              <a:gd name="T4" fmla="*/ 2684779 w 2691129"/>
              <a:gd name="T5" fmla="*/ 838200 h 838200"/>
              <a:gd name="T6" fmla="*/ 2691129 w 2691129"/>
              <a:gd name="T7" fmla="*/ 820419 h 838200"/>
              <a:gd name="T8" fmla="*/ 5079 w 2691129"/>
              <a:gd name="T9" fmla="*/ 0 h 838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1129" h="838200">
                <a:moveTo>
                  <a:pt x="5079" y="0"/>
                </a:moveTo>
                <a:lnTo>
                  <a:pt x="0" y="17779"/>
                </a:lnTo>
                <a:lnTo>
                  <a:pt x="2684779" y="838200"/>
                </a:lnTo>
                <a:lnTo>
                  <a:pt x="2691129" y="820419"/>
                </a:lnTo>
                <a:lnTo>
                  <a:pt x="507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37" name="object 25"/>
          <p:cNvSpPr>
            <a:spLocks/>
          </p:cNvSpPr>
          <p:nvPr/>
        </p:nvSpPr>
        <p:spPr bwMode="auto">
          <a:xfrm>
            <a:off x="3505201" y="3878264"/>
            <a:ext cx="73025" cy="84137"/>
          </a:xfrm>
          <a:custGeom>
            <a:avLst/>
            <a:gdLst>
              <a:gd name="T0" fmla="*/ 10160 w 72389"/>
              <a:gd name="T1" fmla="*/ 0 h 83820"/>
              <a:gd name="T2" fmla="*/ 0 w 72389"/>
              <a:gd name="T3" fmla="*/ 83820 h 83820"/>
              <a:gd name="T4" fmla="*/ 72389 w 72389"/>
              <a:gd name="T5" fmla="*/ 41910 h 83820"/>
              <a:gd name="T6" fmla="*/ 10160 w 72389"/>
              <a:gd name="T7" fmla="*/ 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389" h="83820">
                <a:moveTo>
                  <a:pt x="10160" y="0"/>
                </a:moveTo>
                <a:lnTo>
                  <a:pt x="0" y="83820"/>
                </a:lnTo>
                <a:lnTo>
                  <a:pt x="72389" y="41910"/>
                </a:lnTo>
                <a:lnTo>
                  <a:pt x="1016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38" name="object 26"/>
          <p:cNvSpPr>
            <a:spLocks/>
          </p:cNvSpPr>
          <p:nvPr/>
        </p:nvSpPr>
        <p:spPr bwMode="auto">
          <a:xfrm>
            <a:off x="3530600" y="3500438"/>
            <a:ext cx="287338" cy="417512"/>
          </a:xfrm>
          <a:custGeom>
            <a:avLst/>
            <a:gdLst>
              <a:gd name="T0" fmla="*/ 270510 w 287019"/>
              <a:gd name="T1" fmla="*/ 0 h 417829"/>
              <a:gd name="T2" fmla="*/ 0 w 287019"/>
              <a:gd name="T3" fmla="*/ 406399 h 417829"/>
              <a:gd name="T4" fmla="*/ 15239 w 287019"/>
              <a:gd name="T5" fmla="*/ 417829 h 417829"/>
              <a:gd name="T6" fmla="*/ 287019 w 287019"/>
              <a:gd name="T7" fmla="*/ 10159 h 417829"/>
              <a:gd name="T8" fmla="*/ 270510 w 287019"/>
              <a:gd name="T9" fmla="*/ 0 h 417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019" h="417829">
                <a:moveTo>
                  <a:pt x="270510" y="0"/>
                </a:moveTo>
                <a:lnTo>
                  <a:pt x="0" y="406399"/>
                </a:lnTo>
                <a:lnTo>
                  <a:pt x="15239" y="417829"/>
                </a:lnTo>
                <a:lnTo>
                  <a:pt x="287019" y="10159"/>
                </a:lnTo>
                <a:lnTo>
                  <a:pt x="27051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39" name="object 27"/>
          <p:cNvSpPr>
            <a:spLocks/>
          </p:cNvSpPr>
          <p:nvPr/>
        </p:nvSpPr>
        <p:spPr bwMode="auto">
          <a:xfrm>
            <a:off x="8302626" y="3654426"/>
            <a:ext cx="79375" cy="79375"/>
          </a:xfrm>
          <a:custGeom>
            <a:avLst/>
            <a:gdLst>
              <a:gd name="T0" fmla="*/ 53339 w 80009"/>
              <a:gd name="T1" fmla="*/ 0 h 80010"/>
              <a:gd name="T2" fmla="*/ 0 w 80009"/>
              <a:gd name="T3" fmla="*/ 53340 h 80010"/>
              <a:gd name="T4" fmla="*/ 80009 w 80009"/>
              <a:gd name="T5" fmla="*/ 80010 h 80010"/>
              <a:gd name="T6" fmla="*/ 53339 w 80009"/>
              <a:gd name="T7" fmla="*/ 0 h 80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09" h="80010">
                <a:moveTo>
                  <a:pt x="53339" y="0"/>
                </a:moveTo>
                <a:lnTo>
                  <a:pt x="0" y="53340"/>
                </a:lnTo>
                <a:lnTo>
                  <a:pt x="80009" y="80010"/>
                </a:lnTo>
                <a:lnTo>
                  <a:pt x="5333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0" name="object 28"/>
          <p:cNvSpPr>
            <a:spLocks/>
          </p:cNvSpPr>
          <p:nvPr/>
        </p:nvSpPr>
        <p:spPr bwMode="auto">
          <a:xfrm>
            <a:off x="7918451" y="3270251"/>
            <a:ext cx="428625" cy="428625"/>
          </a:xfrm>
          <a:custGeom>
            <a:avLst/>
            <a:gdLst>
              <a:gd name="T0" fmla="*/ 12700 w 427990"/>
              <a:gd name="T1" fmla="*/ 0 h 427989"/>
              <a:gd name="T2" fmla="*/ 0 w 427990"/>
              <a:gd name="T3" fmla="*/ 12700 h 427989"/>
              <a:gd name="T4" fmla="*/ 414020 w 427990"/>
              <a:gd name="T5" fmla="*/ 427989 h 427989"/>
              <a:gd name="T6" fmla="*/ 427990 w 427990"/>
              <a:gd name="T7" fmla="*/ 414019 h 427989"/>
              <a:gd name="T8" fmla="*/ 12700 w 427990"/>
              <a:gd name="T9" fmla="*/ 0 h 427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990" h="427989">
                <a:moveTo>
                  <a:pt x="12700" y="0"/>
                </a:moveTo>
                <a:lnTo>
                  <a:pt x="0" y="12700"/>
                </a:lnTo>
                <a:lnTo>
                  <a:pt x="414020" y="427989"/>
                </a:lnTo>
                <a:lnTo>
                  <a:pt x="427990" y="414019"/>
                </a:lnTo>
                <a:lnTo>
                  <a:pt x="1270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41" name="object 29"/>
          <p:cNvSpPr>
            <a:spLocks/>
          </p:cNvSpPr>
          <p:nvPr/>
        </p:nvSpPr>
        <p:spPr bwMode="auto">
          <a:xfrm>
            <a:off x="4343401" y="4122738"/>
            <a:ext cx="85725" cy="68262"/>
          </a:xfrm>
          <a:custGeom>
            <a:avLst/>
            <a:gdLst>
              <a:gd name="T0" fmla="*/ 48260 w 85089"/>
              <a:gd name="T1" fmla="*/ 0 h 68579"/>
              <a:gd name="T2" fmla="*/ 0 w 85089"/>
              <a:gd name="T3" fmla="*/ 68579 h 68579"/>
              <a:gd name="T4" fmla="*/ 85089 w 85089"/>
              <a:gd name="T5" fmla="*/ 66039 h 68579"/>
              <a:gd name="T6" fmla="*/ 48260 w 85089"/>
              <a:gd name="T7" fmla="*/ 0 h 68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089" h="68579">
                <a:moveTo>
                  <a:pt x="48260" y="0"/>
                </a:moveTo>
                <a:lnTo>
                  <a:pt x="0" y="68579"/>
                </a:lnTo>
                <a:lnTo>
                  <a:pt x="85089" y="66039"/>
                </a:lnTo>
                <a:lnTo>
                  <a:pt x="4826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2" name="object 30"/>
          <p:cNvSpPr>
            <a:spLocks/>
          </p:cNvSpPr>
          <p:nvPr/>
        </p:nvSpPr>
        <p:spPr bwMode="auto">
          <a:xfrm>
            <a:off x="4391025" y="3190875"/>
            <a:ext cx="1785938" cy="979488"/>
          </a:xfrm>
          <a:custGeom>
            <a:avLst/>
            <a:gdLst>
              <a:gd name="T0" fmla="*/ 1775460 w 1785620"/>
              <a:gd name="T1" fmla="*/ 0 h 979170"/>
              <a:gd name="T2" fmla="*/ 0 w 1785620"/>
              <a:gd name="T3" fmla="*/ 962659 h 979170"/>
              <a:gd name="T4" fmla="*/ 8889 w 1785620"/>
              <a:gd name="T5" fmla="*/ 979169 h 979170"/>
              <a:gd name="T6" fmla="*/ 1785619 w 1785620"/>
              <a:gd name="T7" fmla="*/ 17779 h 979170"/>
              <a:gd name="T8" fmla="*/ 1775460 w 1785620"/>
              <a:gd name="T9" fmla="*/ 0 h 979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85620" h="979170">
                <a:moveTo>
                  <a:pt x="1775460" y="0"/>
                </a:moveTo>
                <a:lnTo>
                  <a:pt x="0" y="962659"/>
                </a:lnTo>
                <a:lnTo>
                  <a:pt x="8889" y="979169"/>
                </a:lnTo>
                <a:lnTo>
                  <a:pt x="1785619" y="17779"/>
                </a:lnTo>
                <a:lnTo>
                  <a:pt x="17754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43" name="object 31"/>
          <p:cNvSpPr>
            <a:spLocks/>
          </p:cNvSpPr>
          <p:nvPr/>
        </p:nvSpPr>
        <p:spPr bwMode="auto">
          <a:xfrm>
            <a:off x="7483475" y="5173664"/>
            <a:ext cx="71438" cy="84137"/>
          </a:xfrm>
          <a:custGeom>
            <a:avLst/>
            <a:gdLst>
              <a:gd name="T0" fmla="*/ 71119 w 71120"/>
              <a:gd name="T1" fmla="*/ 0 h 83820"/>
              <a:gd name="T2" fmla="*/ 0 w 71120"/>
              <a:gd name="T3" fmla="*/ 24130 h 83820"/>
              <a:gd name="T4" fmla="*/ 59689 w 71120"/>
              <a:gd name="T5" fmla="*/ 83820 h 83820"/>
              <a:gd name="T6" fmla="*/ 71119 w 71120"/>
              <a:gd name="T7" fmla="*/ 0 h 83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120" h="83820">
                <a:moveTo>
                  <a:pt x="71119" y="0"/>
                </a:moveTo>
                <a:lnTo>
                  <a:pt x="0" y="24130"/>
                </a:lnTo>
                <a:lnTo>
                  <a:pt x="59689" y="83820"/>
                </a:lnTo>
                <a:lnTo>
                  <a:pt x="7111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4" name="object 32"/>
          <p:cNvSpPr>
            <a:spLocks/>
          </p:cNvSpPr>
          <p:nvPr/>
        </p:nvSpPr>
        <p:spPr bwMode="auto">
          <a:xfrm>
            <a:off x="6924675" y="3425825"/>
            <a:ext cx="609600" cy="1778000"/>
          </a:xfrm>
          <a:custGeom>
            <a:avLst/>
            <a:gdLst>
              <a:gd name="T0" fmla="*/ 17779 w 608329"/>
              <a:gd name="T1" fmla="*/ 0 h 1776729"/>
              <a:gd name="T2" fmla="*/ 0 w 608329"/>
              <a:gd name="T3" fmla="*/ 5079 h 1776729"/>
              <a:gd name="T4" fmla="*/ 590550 w 608329"/>
              <a:gd name="T5" fmla="*/ 1776729 h 1776729"/>
              <a:gd name="T6" fmla="*/ 608329 w 608329"/>
              <a:gd name="T7" fmla="*/ 1770379 h 1776729"/>
              <a:gd name="T8" fmla="*/ 17779 w 608329"/>
              <a:gd name="T9" fmla="*/ 0 h 1776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8329" h="1776729">
                <a:moveTo>
                  <a:pt x="17779" y="0"/>
                </a:moveTo>
                <a:lnTo>
                  <a:pt x="0" y="5079"/>
                </a:lnTo>
                <a:lnTo>
                  <a:pt x="590550" y="1776729"/>
                </a:lnTo>
                <a:lnTo>
                  <a:pt x="608329" y="1770379"/>
                </a:lnTo>
                <a:lnTo>
                  <a:pt x="17779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13345" name="object 33"/>
          <p:cNvSpPr>
            <a:spLocks/>
          </p:cNvSpPr>
          <p:nvPr/>
        </p:nvSpPr>
        <p:spPr bwMode="auto">
          <a:xfrm>
            <a:off x="5486401" y="5324476"/>
            <a:ext cx="68263" cy="85725"/>
          </a:xfrm>
          <a:custGeom>
            <a:avLst/>
            <a:gdLst>
              <a:gd name="T0" fmla="*/ 1270 w 68579"/>
              <a:gd name="T1" fmla="*/ 0 h 85089"/>
              <a:gd name="T2" fmla="*/ 0 w 68579"/>
              <a:gd name="T3" fmla="*/ 85089 h 85089"/>
              <a:gd name="T4" fmla="*/ 68579 w 68579"/>
              <a:gd name="T5" fmla="*/ 35559 h 85089"/>
              <a:gd name="T6" fmla="*/ 1270 w 68579"/>
              <a:gd name="T7" fmla="*/ 0 h 85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579" h="85089">
                <a:moveTo>
                  <a:pt x="1270" y="0"/>
                </a:moveTo>
                <a:lnTo>
                  <a:pt x="0" y="85089"/>
                </a:lnTo>
                <a:lnTo>
                  <a:pt x="68579" y="35559"/>
                </a:lnTo>
                <a:lnTo>
                  <a:pt x="127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46" name="object 34"/>
          <p:cNvSpPr>
            <a:spLocks/>
          </p:cNvSpPr>
          <p:nvPr/>
        </p:nvSpPr>
        <p:spPr bwMode="auto">
          <a:xfrm>
            <a:off x="5505451" y="3349626"/>
            <a:ext cx="1057275" cy="2011363"/>
          </a:xfrm>
          <a:custGeom>
            <a:avLst/>
            <a:gdLst>
              <a:gd name="T0" fmla="*/ 1038860 w 1056639"/>
              <a:gd name="T1" fmla="*/ 0 h 2011679"/>
              <a:gd name="T2" fmla="*/ 0 w 1056639"/>
              <a:gd name="T3" fmla="*/ 2002790 h 2011679"/>
              <a:gd name="T4" fmla="*/ 16510 w 1056639"/>
              <a:gd name="T5" fmla="*/ 2011680 h 2011679"/>
              <a:gd name="T6" fmla="*/ 1056639 w 1056639"/>
              <a:gd name="T7" fmla="*/ 7620 h 2011679"/>
              <a:gd name="T8" fmla="*/ 1038860 w 1056639"/>
              <a:gd name="T9" fmla="*/ 0 h 2011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639" h="2011679">
                <a:moveTo>
                  <a:pt x="1038860" y="0"/>
                </a:moveTo>
                <a:lnTo>
                  <a:pt x="0" y="2002790"/>
                </a:lnTo>
                <a:lnTo>
                  <a:pt x="16510" y="2011680"/>
                </a:lnTo>
                <a:lnTo>
                  <a:pt x="1056639" y="7620"/>
                </a:lnTo>
                <a:lnTo>
                  <a:pt x="10388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/>
          <a:p>
            <a:endParaRPr lang="ru-RU"/>
          </a:p>
        </p:txBody>
      </p:sp>
      <p:sp>
        <p:nvSpPr>
          <p:cNvPr id="35" name="object 35"/>
          <p:cNvSpPr txBox="1"/>
          <p:nvPr/>
        </p:nvSpPr>
        <p:spPr>
          <a:xfrm>
            <a:off x="7240589" y="5521325"/>
            <a:ext cx="1976437" cy="45085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800" b="1" spc="-5" dirty="0">
                <a:latin typeface="Times New Roman"/>
                <a:cs typeface="Times New Roman"/>
              </a:rPr>
              <a:t>Космология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3348" name="object 36"/>
          <p:cNvSpPr>
            <a:spLocks/>
          </p:cNvSpPr>
          <p:nvPr/>
        </p:nvSpPr>
        <p:spPr bwMode="auto">
          <a:xfrm>
            <a:off x="6858000" y="5180013"/>
            <a:ext cx="2590800" cy="1166812"/>
          </a:xfrm>
          <a:custGeom>
            <a:avLst/>
            <a:gdLst>
              <a:gd name="T0" fmla="*/ 1230782 w 2590800"/>
              <a:gd name="T1" fmla="*/ 1165148 h 1165860"/>
              <a:gd name="T2" fmla="*/ 1104069 w 2590800"/>
              <a:gd name="T3" fmla="*/ 1159553 h 1165860"/>
              <a:gd name="T4" fmla="*/ 981217 w 2590800"/>
              <a:gd name="T5" fmla="*/ 1148618 h 1165860"/>
              <a:gd name="T6" fmla="*/ 862820 w 2590800"/>
              <a:gd name="T7" fmla="*/ 1132607 h 1165860"/>
              <a:gd name="T8" fmla="*/ 749473 w 2590800"/>
              <a:gd name="T9" fmla="*/ 1111784 h 1165860"/>
              <a:gd name="T10" fmla="*/ 641773 w 2590800"/>
              <a:gd name="T11" fmla="*/ 1086414 h 1165860"/>
              <a:gd name="T12" fmla="*/ 540314 w 2590800"/>
              <a:gd name="T13" fmla="*/ 1056762 h 1165860"/>
              <a:gd name="T14" fmla="*/ 445692 w 2590800"/>
              <a:gd name="T15" fmla="*/ 1023092 h 1165860"/>
              <a:gd name="T16" fmla="*/ 358503 w 2590800"/>
              <a:gd name="T17" fmla="*/ 985669 h 1165860"/>
              <a:gd name="T18" fmla="*/ 279341 w 2590800"/>
              <a:gd name="T19" fmla="*/ 944757 h 1165860"/>
              <a:gd name="T20" fmla="*/ 208802 w 2590800"/>
              <a:gd name="T21" fmla="*/ 900622 h 1165860"/>
              <a:gd name="T22" fmla="*/ 120465 w 2590800"/>
              <a:gd name="T23" fmla="*/ 828954 h 1165860"/>
              <a:gd name="T24" fmla="*/ 38421 w 2590800"/>
              <a:gd name="T25" fmla="*/ 724582 h 1165860"/>
              <a:gd name="T26" fmla="*/ 1586 w 2590800"/>
              <a:gd name="T27" fmla="*/ 612078 h 1165860"/>
              <a:gd name="T28" fmla="*/ 1586 w 2590800"/>
              <a:gd name="T29" fmla="*/ 553890 h 1165860"/>
              <a:gd name="T30" fmla="*/ 38421 w 2590800"/>
              <a:gd name="T31" fmla="*/ 441693 h 1165860"/>
              <a:gd name="T32" fmla="*/ 120465 w 2590800"/>
              <a:gd name="T33" fmla="*/ 337455 h 1165860"/>
              <a:gd name="T34" fmla="*/ 208802 w 2590800"/>
              <a:gd name="T35" fmla="*/ 265798 h 1165860"/>
              <a:gd name="T36" fmla="*/ 279341 w 2590800"/>
              <a:gd name="T37" fmla="*/ 221637 h 1165860"/>
              <a:gd name="T38" fmla="*/ 358503 w 2590800"/>
              <a:gd name="T39" fmla="*/ 180680 h 1165860"/>
              <a:gd name="T40" fmla="*/ 445692 w 2590800"/>
              <a:gd name="T41" fmla="*/ 143197 h 1165860"/>
              <a:gd name="T42" fmla="*/ 540314 w 2590800"/>
              <a:gd name="T43" fmla="*/ 109456 h 1165860"/>
              <a:gd name="T44" fmla="*/ 641773 w 2590800"/>
              <a:gd name="T45" fmla="*/ 79727 h 1165860"/>
              <a:gd name="T46" fmla="*/ 749473 w 2590800"/>
              <a:gd name="T47" fmla="*/ 54281 h 1165860"/>
              <a:gd name="T48" fmla="*/ 862820 w 2590800"/>
              <a:gd name="T49" fmla="*/ 33387 h 1165860"/>
              <a:gd name="T50" fmla="*/ 981217 w 2590800"/>
              <a:gd name="T51" fmla="*/ 17315 h 1165860"/>
              <a:gd name="T52" fmla="*/ 1104069 w 2590800"/>
              <a:gd name="T53" fmla="*/ 6334 h 1165860"/>
              <a:gd name="T54" fmla="*/ 1230782 w 2590800"/>
              <a:gd name="T55" fmla="*/ 715 h 1165860"/>
              <a:gd name="T56" fmla="*/ 1360017 w 2590800"/>
              <a:gd name="T57" fmla="*/ 715 h 1165860"/>
              <a:gd name="T58" fmla="*/ 1486730 w 2590800"/>
              <a:gd name="T59" fmla="*/ 6334 h 1165860"/>
              <a:gd name="T60" fmla="*/ 1609582 w 2590800"/>
              <a:gd name="T61" fmla="*/ 17315 h 1165860"/>
              <a:gd name="T62" fmla="*/ 1727979 w 2590800"/>
              <a:gd name="T63" fmla="*/ 33387 h 1165860"/>
              <a:gd name="T64" fmla="*/ 1841326 w 2590800"/>
              <a:gd name="T65" fmla="*/ 54281 h 1165860"/>
              <a:gd name="T66" fmla="*/ 1949026 w 2590800"/>
              <a:gd name="T67" fmla="*/ 79727 h 1165860"/>
              <a:gd name="T68" fmla="*/ 2050485 w 2590800"/>
              <a:gd name="T69" fmla="*/ 109456 h 1165860"/>
              <a:gd name="T70" fmla="*/ 2145107 w 2590800"/>
              <a:gd name="T71" fmla="*/ 143197 h 1165860"/>
              <a:gd name="T72" fmla="*/ 2232296 w 2590800"/>
              <a:gd name="T73" fmla="*/ 180680 h 1165860"/>
              <a:gd name="T74" fmla="*/ 2311458 w 2590800"/>
              <a:gd name="T75" fmla="*/ 221637 h 1165860"/>
              <a:gd name="T76" fmla="*/ 2381997 w 2590800"/>
              <a:gd name="T77" fmla="*/ 265798 h 1165860"/>
              <a:gd name="T78" fmla="*/ 2470334 w 2590800"/>
              <a:gd name="T79" fmla="*/ 337455 h 1165860"/>
              <a:gd name="T80" fmla="*/ 2552378 w 2590800"/>
              <a:gd name="T81" fmla="*/ 441693 h 1165860"/>
              <a:gd name="T82" fmla="*/ 2589213 w 2590800"/>
              <a:gd name="T83" fmla="*/ 553890 h 1165860"/>
              <a:gd name="T84" fmla="*/ 2589213 w 2590800"/>
              <a:gd name="T85" fmla="*/ 612078 h 1165860"/>
              <a:gd name="T86" fmla="*/ 2552378 w 2590800"/>
              <a:gd name="T87" fmla="*/ 724582 h 1165860"/>
              <a:gd name="T88" fmla="*/ 2470334 w 2590800"/>
              <a:gd name="T89" fmla="*/ 828954 h 1165860"/>
              <a:gd name="T90" fmla="*/ 2381997 w 2590800"/>
              <a:gd name="T91" fmla="*/ 900622 h 1165860"/>
              <a:gd name="T92" fmla="*/ 2311458 w 2590800"/>
              <a:gd name="T93" fmla="*/ 944757 h 1165860"/>
              <a:gd name="T94" fmla="*/ 2232296 w 2590800"/>
              <a:gd name="T95" fmla="*/ 985669 h 1165860"/>
              <a:gd name="T96" fmla="*/ 2145107 w 2590800"/>
              <a:gd name="T97" fmla="*/ 1023092 h 1165860"/>
              <a:gd name="T98" fmla="*/ 2050485 w 2590800"/>
              <a:gd name="T99" fmla="*/ 1056762 h 1165860"/>
              <a:gd name="T100" fmla="*/ 1949026 w 2590800"/>
              <a:gd name="T101" fmla="*/ 1086414 h 1165860"/>
              <a:gd name="T102" fmla="*/ 1841326 w 2590800"/>
              <a:gd name="T103" fmla="*/ 1111784 h 1165860"/>
              <a:gd name="T104" fmla="*/ 1727979 w 2590800"/>
              <a:gd name="T105" fmla="*/ 1132607 h 1165860"/>
              <a:gd name="T106" fmla="*/ 1609582 w 2590800"/>
              <a:gd name="T107" fmla="*/ 1148618 h 1165860"/>
              <a:gd name="T108" fmla="*/ 1486730 w 2590800"/>
              <a:gd name="T109" fmla="*/ 1159553 h 1165860"/>
              <a:gd name="T110" fmla="*/ 1360017 w 2590800"/>
              <a:gd name="T111" fmla="*/ 1165148 h 1165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90800" h="1165860">
                <a:moveTo>
                  <a:pt x="1295400" y="1165860"/>
                </a:moveTo>
                <a:lnTo>
                  <a:pt x="1230782" y="1165148"/>
                </a:lnTo>
                <a:lnTo>
                  <a:pt x="1166980" y="1163035"/>
                </a:lnTo>
                <a:lnTo>
                  <a:pt x="1104069" y="1159553"/>
                </a:lnTo>
                <a:lnTo>
                  <a:pt x="1042123" y="1154737"/>
                </a:lnTo>
                <a:lnTo>
                  <a:pt x="981217" y="1148618"/>
                </a:lnTo>
                <a:lnTo>
                  <a:pt x="921424" y="1141230"/>
                </a:lnTo>
                <a:lnTo>
                  <a:pt x="862820" y="1132607"/>
                </a:lnTo>
                <a:lnTo>
                  <a:pt x="805478" y="1122780"/>
                </a:lnTo>
                <a:lnTo>
                  <a:pt x="749473" y="1111784"/>
                </a:lnTo>
                <a:lnTo>
                  <a:pt x="694880" y="1099651"/>
                </a:lnTo>
                <a:lnTo>
                  <a:pt x="641773" y="1086414"/>
                </a:lnTo>
                <a:lnTo>
                  <a:pt x="590226" y="1072107"/>
                </a:lnTo>
                <a:lnTo>
                  <a:pt x="540314" y="1056762"/>
                </a:lnTo>
                <a:lnTo>
                  <a:pt x="492111" y="1040412"/>
                </a:lnTo>
                <a:lnTo>
                  <a:pt x="445692" y="1023092"/>
                </a:lnTo>
                <a:lnTo>
                  <a:pt x="401131" y="1004833"/>
                </a:lnTo>
                <a:lnTo>
                  <a:pt x="358503" y="985669"/>
                </a:lnTo>
                <a:lnTo>
                  <a:pt x="317881" y="965633"/>
                </a:lnTo>
                <a:lnTo>
                  <a:pt x="279341" y="944757"/>
                </a:lnTo>
                <a:lnTo>
                  <a:pt x="242957" y="923076"/>
                </a:lnTo>
                <a:lnTo>
                  <a:pt x="208802" y="900622"/>
                </a:lnTo>
                <a:lnTo>
                  <a:pt x="176953" y="877428"/>
                </a:lnTo>
                <a:lnTo>
                  <a:pt x="120465" y="828954"/>
                </a:lnTo>
                <a:lnTo>
                  <a:pt x="74090" y="777917"/>
                </a:lnTo>
                <a:lnTo>
                  <a:pt x="38421" y="724582"/>
                </a:lnTo>
                <a:lnTo>
                  <a:pt x="14054" y="669214"/>
                </a:lnTo>
                <a:lnTo>
                  <a:pt x="1586" y="612078"/>
                </a:lnTo>
                <a:lnTo>
                  <a:pt x="0" y="582930"/>
                </a:lnTo>
                <a:lnTo>
                  <a:pt x="1586" y="553890"/>
                </a:lnTo>
                <a:lnTo>
                  <a:pt x="14054" y="496931"/>
                </a:lnTo>
                <a:lnTo>
                  <a:pt x="38421" y="441693"/>
                </a:lnTo>
                <a:lnTo>
                  <a:pt x="74090" y="388444"/>
                </a:lnTo>
                <a:lnTo>
                  <a:pt x="120465" y="337455"/>
                </a:lnTo>
                <a:lnTo>
                  <a:pt x="176953" y="288995"/>
                </a:lnTo>
                <a:lnTo>
                  <a:pt x="208802" y="265798"/>
                </a:lnTo>
                <a:lnTo>
                  <a:pt x="242957" y="243334"/>
                </a:lnTo>
                <a:lnTo>
                  <a:pt x="279341" y="221637"/>
                </a:lnTo>
                <a:lnTo>
                  <a:pt x="317881" y="200742"/>
                </a:lnTo>
                <a:lnTo>
                  <a:pt x="358503" y="180680"/>
                </a:lnTo>
                <a:lnTo>
                  <a:pt x="401131" y="161487"/>
                </a:lnTo>
                <a:lnTo>
                  <a:pt x="445692" y="143197"/>
                </a:lnTo>
                <a:lnTo>
                  <a:pt x="492111" y="125841"/>
                </a:lnTo>
                <a:lnTo>
                  <a:pt x="540314" y="109456"/>
                </a:lnTo>
                <a:lnTo>
                  <a:pt x="590226" y="94073"/>
                </a:lnTo>
                <a:lnTo>
                  <a:pt x="641773" y="79727"/>
                </a:lnTo>
                <a:lnTo>
                  <a:pt x="694880" y="66452"/>
                </a:lnTo>
                <a:lnTo>
                  <a:pt x="749473" y="54281"/>
                </a:lnTo>
                <a:lnTo>
                  <a:pt x="805478" y="43248"/>
                </a:lnTo>
                <a:lnTo>
                  <a:pt x="862820" y="33387"/>
                </a:lnTo>
                <a:lnTo>
                  <a:pt x="921424" y="24732"/>
                </a:lnTo>
                <a:lnTo>
                  <a:pt x="981217" y="17315"/>
                </a:lnTo>
                <a:lnTo>
                  <a:pt x="1042123" y="11171"/>
                </a:lnTo>
                <a:lnTo>
                  <a:pt x="1104069" y="6334"/>
                </a:lnTo>
                <a:lnTo>
                  <a:pt x="1166980" y="2837"/>
                </a:lnTo>
                <a:lnTo>
                  <a:pt x="1230782" y="715"/>
                </a:lnTo>
                <a:lnTo>
                  <a:pt x="1295400" y="0"/>
                </a:lnTo>
                <a:lnTo>
                  <a:pt x="1360017" y="715"/>
                </a:lnTo>
                <a:lnTo>
                  <a:pt x="1423819" y="2837"/>
                </a:lnTo>
                <a:lnTo>
                  <a:pt x="1486730" y="6334"/>
                </a:lnTo>
                <a:lnTo>
                  <a:pt x="1548676" y="11171"/>
                </a:lnTo>
                <a:lnTo>
                  <a:pt x="1609582" y="17315"/>
                </a:lnTo>
                <a:lnTo>
                  <a:pt x="1669375" y="24732"/>
                </a:lnTo>
                <a:lnTo>
                  <a:pt x="1727979" y="33387"/>
                </a:lnTo>
                <a:lnTo>
                  <a:pt x="1785321" y="43248"/>
                </a:lnTo>
                <a:lnTo>
                  <a:pt x="1841326" y="54281"/>
                </a:lnTo>
                <a:lnTo>
                  <a:pt x="1895919" y="66452"/>
                </a:lnTo>
                <a:lnTo>
                  <a:pt x="1949026" y="79727"/>
                </a:lnTo>
                <a:lnTo>
                  <a:pt x="2000573" y="94073"/>
                </a:lnTo>
                <a:lnTo>
                  <a:pt x="2050485" y="109456"/>
                </a:lnTo>
                <a:lnTo>
                  <a:pt x="2098688" y="125841"/>
                </a:lnTo>
                <a:lnTo>
                  <a:pt x="2145107" y="143197"/>
                </a:lnTo>
                <a:lnTo>
                  <a:pt x="2189668" y="161487"/>
                </a:lnTo>
                <a:lnTo>
                  <a:pt x="2232296" y="180680"/>
                </a:lnTo>
                <a:lnTo>
                  <a:pt x="2272918" y="200742"/>
                </a:lnTo>
                <a:lnTo>
                  <a:pt x="2311458" y="221637"/>
                </a:lnTo>
                <a:lnTo>
                  <a:pt x="2347842" y="243334"/>
                </a:lnTo>
                <a:lnTo>
                  <a:pt x="2381997" y="265798"/>
                </a:lnTo>
                <a:lnTo>
                  <a:pt x="2413846" y="288995"/>
                </a:lnTo>
                <a:lnTo>
                  <a:pt x="2470334" y="337455"/>
                </a:lnTo>
                <a:lnTo>
                  <a:pt x="2516709" y="388444"/>
                </a:lnTo>
                <a:lnTo>
                  <a:pt x="2552378" y="441693"/>
                </a:lnTo>
                <a:lnTo>
                  <a:pt x="2576745" y="496931"/>
                </a:lnTo>
                <a:lnTo>
                  <a:pt x="2589213" y="553890"/>
                </a:lnTo>
                <a:lnTo>
                  <a:pt x="2590800" y="582930"/>
                </a:lnTo>
                <a:lnTo>
                  <a:pt x="2589213" y="612078"/>
                </a:lnTo>
                <a:lnTo>
                  <a:pt x="2576745" y="669214"/>
                </a:lnTo>
                <a:lnTo>
                  <a:pt x="2552378" y="724582"/>
                </a:lnTo>
                <a:lnTo>
                  <a:pt x="2516709" y="777917"/>
                </a:lnTo>
                <a:lnTo>
                  <a:pt x="2470334" y="828954"/>
                </a:lnTo>
                <a:lnTo>
                  <a:pt x="2413846" y="877428"/>
                </a:lnTo>
                <a:lnTo>
                  <a:pt x="2381997" y="900622"/>
                </a:lnTo>
                <a:lnTo>
                  <a:pt x="2347842" y="923076"/>
                </a:lnTo>
                <a:lnTo>
                  <a:pt x="2311458" y="944757"/>
                </a:lnTo>
                <a:lnTo>
                  <a:pt x="2272918" y="965633"/>
                </a:lnTo>
                <a:lnTo>
                  <a:pt x="2232296" y="985669"/>
                </a:lnTo>
                <a:lnTo>
                  <a:pt x="2189668" y="1004833"/>
                </a:lnTo>
                <a:lnTo>
                  <a:pt x="2145107" y="1023092"/>
                </a:lnTo>
                <a:lnTo>
                  <a:pt x="2098688" y="1040412"/>
                </a:lnTo>
                <a:lnTo>
                  <a:pt x="2050485" y="1056762"/>
                </a:lnTo>
                <a:lnTo>
                  <a:pt x="2000573" y="1072107"/>
                </a:lnTo>
                <a:lnTo>
                  <a:pt x="1949026" y="1086414"/>
                </a:lnTo>
                <a:lnTo>
                  <a:pt x="1895919" y="1099651"/>
                </a:lnTo>
                <a:lnTo>
                  <a:pt x="1841326" y="1111784"/>
                </a:lnTo>
                <a:lnTo>
                  <a:pt x="1785321" y="1122780"/>
                </a:lnTo>
                <a:lnTo>
                  <a:pt x="1727979" y="1132607"/>
                </a:lnTo>
                <a:lnTo>
                  <a:pt x="1669375" y="1141230"/>
                </a:lnTo>
                <a:lnTo>
                  <a:pt x="1609582" y="1148618"/>
                </a:lnTo>
                <a:lnTo>
                  <a:pt x="1548676" y="1154737"/>
                </a:lnTo>
                <a:lnTo>
                  <a:pt x="1486730" y="1159553"/>
                </a:lnTo>
                <a:lnTo>
                  <a:pt x="1423819" y="1163035"/>
                </a:lnTo>
                <a:lnTo>
                  <a:pt x="1360017" y="1165148"/>
                </a:lnTo>
                <a:lnTo>
                  <a:pt x="1295400" y="1165860"/>
                </a:lnTo>
                <a:close/>
              </a:path>
            </a:pathLst>
          </a:custGeom>
          <a:noFill/>
          <a:ln w="93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3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4236" y="2577992"/>
            <a:ext cx="10515600" cy="102848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201930" marR="5080" indent="-1879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Как</a:t>
            </a:r>
            <a:r>
              <a:rPr spc="-50" dirty="0"/>
              <a:t> </a:t>
            </a:r>
            <a:r>
              <a:rPr spc="-10" dirty="0"/>
              <a:t>изучают  </a:t>
            </a:r>
            <a:r>
              <a:rPr spc="-5" dirty="0"/>
              <a:t>Вселенную</a:t>
            </a:r>
          </a:p>
        </p:txBody>
      </p:sp>
    </p:spTree>
    <p:extLst>
      <p:ext uri="{BB962C8B-B14F-4D97-AF65-F5344CB8AC3E}">
        <p14:creationId xmlns:p14="http://schemas.microsoft.com/office/powerpoint/2010/main" xmlns="" val="34442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3706" y="27362"/>
            <a:ext cx="9627640" cy="149015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spc="-5" dirty="0" smtClean="0">
                <a:latin typeface="Times New Roman"/>
                <a:cs typeface="Times New Roman"/>
              </a:rPr>
              <a:t>Ис</a:t>
            </a:r>
            <a:r>
              <a:rPr lang="ru-RU" sz="4800" b="1" spc="10" dirty="0" smtClean="0">
                <a:latin typeface="Times New Roman"/>
                <a:cs typeface="Times New Roman"/>
              </a:rPr>
              <a:t>т</a:t>
            </a:r>
            <a:r>
              <a:rPr lang="ru-RU" sz="4800" b="1" dirty="0" smtClean="0">
                <a:latin typeface="Times New Roman"/>
                <a:cs typeface="Times New Roman"/>
              </a:rPr>
              <a:t>ор</a:t>
            </a:r>
            <a:r>
              <a:rPr lang="ru-RU" sz="4800" b="1" spc="5" dirty="0" smtClean="0">
                <a:latin typeface="Times New Roman"/>
                <a:cs typeface="Times New Roman"/>
              </a:rPr>
              <a:t>и</a:t>
            </a:r>
            <a:r>
              <a:rPr lang="ru-RU" sz="4800" b="1" dirty="0" smtClean="0">
                <a:latin typeface="Times New Roman"/>
                <a:cs typeface="Times New Roman"/>
              </a:rPr>
              <a:t>я</a:t>
            </a:r>
            <a:r>
              <a:rPr lang="ru-RU" sz="4800" dirty="0" smtClean="0">
                <a:latin typeface="Times New Roman"/>
                <a:cs typeface="Times New Roman"/>
              </a:rPr>
              <a:t/>
            </a:r>
            <a:br>
              <a:rPr lang="ru-RU" sz="4800" dirty="0" smtClean="0">
                <a:latin typeface="Times New Roman"/>
                <a:cs typeface="Times New Roman"/>
              </a:rPr>
            </a:b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955964" y="1766570"/>
            <a:ext cx="6967565" cy="3380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945">
              <a:lnSpc>
                <a:spcPct val="110000"/>
              </a:lnSpc>
              <a:spcBef>
                <a:spcPts val="100"/>
              </a:spcBef>
            </a:pPr>
            <a:r>
              <a:rPr sz="2000" b="1" i="1" dirty="0">
                <a:latin typeface="Times New Roman"/>
                <a:cs typeface="Times New Roman"/>
              </a:rPr>
              <a:t>“Мы представляем </a:t>
            </a:r>
            <a:r>
              <a:rPr sz="2000" b="1" i="1" spc="-5" dirty="0">
                <a:latin typeface="Times New Roman"/>
                <a:cs typeface="Times New Roman"/>
              </a:rPr>
              <a:t>себе </a:t>
            </a:r>
            <a:r>
              <a:rPr sz="2000" b="1" i="1" dirty="0">
                <a:latin typeface="Times New Roman"/>
                <a:cs typeface="Times New Roman"/>
              </a:rPr>
              <a:t>возможность определения  их форм, расстояния, размеров и движения, </a:t>
            </a:r>
            <a:r>
              <a:rPr sz="2000" b="1" i="1" spc="-5" dirty="0">
                <a:latin typeface="Times New Roman"/>
                <a:cs typeface="Times New Roman"/>
              </a:rPr>
              <a:t>но  </a:t>
            </a:r>
            <a:r>
              <a:rPr sz="2000" b="1" i="1" dirty="0">
                <a:latin typeface="Times New Roman"/>
                <a:cs typeface="Times New Roman"/>
              </a:rPr>
              <a:t>никогда, никакими способами </a:t>
            </a:r>
            <a:r>
              <a:rPr sz="2000" b="1" i="1" spc="-5" dirty="0">
                <a:latin typeface="Times New Roman"/>
                <a:cs typeface="Times New Roman"/>
              </a:rPr>
              <a:t>мы </a:t>
            </a:r>
            <a:r>
              <a:rPr sz="2000" b="1" i="1" spc="5" dirty="0">
                <a:latin typeface="Times New Roman"/>
                <a:cs typeface="Times New Roman"/>
              </a:rPr>
              <a:t>не </a:t>
            </a:r>
            <a:r>
              <a:rPr sz="2000" b="1" i="1" dirty="0">
                <a:latin typeface="Times New Roman"/>
                <a:cs typeface="Times New Roman"/>
              </a:rPr>
              <a:t>сможем  изучить </a:t>
            </a:r>
            <a:r>
              <a:rPr sz="2000" b="1" i="1" spc="5" dirty="0">
                <a:latin typeface="Times New Roman"/>
                <a:cs typeface="Times New Roman"/>
              </a:rPr>
              <a:t>их </a:t>
            </a:r>
            <a:r>
              <a:rPr sz="2000" b="1" i="1" dirty="0">
                <a:latin typeface="Times New Roman"/>
                <a:cs typeface="Times New Roman"/>
              </a:rPr>
              <a:t>химический состав, </a:t>
            </a:r>
            <a:r>
              <a:rPr sz="2000" b="1" i="1" spc="-5" dirty="0">
                <a:latin typeface="Times New Roman"/>
                <a:cs typeface="Times New Roman"/>
              </a:rPr>
              <a:t>их  </a:t>
            </a:r>
            <a:r>
              <a:rPr sz="2000" b="1" i="1" dirty="0">
                <a:latin typeface="Times New Roman"/>
                <a:cs typeface="Times New Roman"/>
              </a:rPr>
              <a:t>минералогическое</a:t>
            </a:r>
            <a:r>
              <a:rPr sz="2000" b="1" i="1" spc="-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строение...</a:t>
            </a:r>
            <a:endParaRPr sz="2000" dirty="0">
              <a:latin typeface="Times New Roman"/>
              <a:cs typeface="Times New Roman"/>
            </a:endParaRPr>
          </a:p>
          <a:p>
            <a:pPr marL="12700" marR="243204">
              <a:lnSpc>
                <a:spcPct val="110000"/>
              </a:lnSpc>
              <a:spcBef>
                <a:spcPts val="1240"/>
              </a:spcBef>
            </a:pPr>
            <a:r>
              <a:rPr sz="2000" b="1" i="1" dirty="0">
                <a:latin typeface="Times New Roman"/>
                <a:cs typeface="Times New Roman"/>
              </a:rPr>
              <a:t>...Я остаюсь при своем </a:t>
            </a:r>
            <a:r>
              <a:rPr sz="2000" b="1" i="1" spc="-5" dirty="0">
                <a:latin typeface="Times New Roman"/>
                <a:cs typeface="Times New Roman"/>
              </a:rPr>
              <a:t>мнении, что любое знание  истинных температур звезд неминуемо </a:t>
            </a:r>
            <a:r>
              <a:rPr sz="2000" b="1" i="1" dirty="0">
                <a:latin typeface="Times New Roman"/>
                <a:cs typeface="Times New Roman"/>
              </a:rPr>
              <a:t>должно  </a:t>
            </a:r>
            <a:r>
              <a:rPr sz="2000" b="1" i="1" spc="-5" dirty="0">
                <a:latin typeface="Times New Roman"/>
                <a:cs typeface="Times New Roman"/>
              </a:rPr>
              <a:t>быть </a:t>
            </a:r>
            <a:r>
              <a:rPr sz="2000" b="1" i="1" dirty="0">
                <a:latin typeface="Times New Roman"/>
                <a:cs typeface="Times New Roman"/>
              </a:rPr>
              <a:t>навсегда скрыто от</a:t>
            </a:r>
            <a:r>
              <a:rPr sz="2000" b="1" i="1" spc="5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нас.”</a:t>
            </a:r>
            <a:endParaRPr sz="2000" dirty="0">
              <a:latin typeface="Times New Roman"/>
              <a:cs typeface="Times New Roman"/>
            </a:endParaRPr>
          </a:p>
          <a:p>
            <a:pPr marL="1229360" marR="5080" indent="1899920">
              <a:lnSpc>
                <a:spcPct val="109600"/>
              </a:lnSpc>
              <a:spcBef>
                <a:spcPts val="1260"/>
              </a:spcBef>
            </a:pPr>
            <a:r>
              <a:rPr sz="2000" b="1" dirty="0">
                <a:latin typeface="Times New Roman"/>
                <a:cs typeface="Times New Roman"/>
              </a:rPr>
              <a:t>Огюст Конт(1798-1857),  </a:t>
            </a:r>
            <a:r>
              <a:rPr sz="2000" b="1" spc="-10" dirty="0">
                <a:latin typeface="Times New Roman"/>
                <a:cs typeface="Times New Roman"/>
              </a:rPr>
              <a:t>известный </a:t>
            </a:r>
            <a:r>
              <a:rPr sz="2000" b="1" dirty="0">
                <a:latin typeface="Times New Roman"/>
                <a:cs typeface="Times New Roman"/>
              </a:rPr>
              <a:t>французский </a:t>
            </a:r>
            <a:r>
              <a:rPr sz="2000" b="1" spc="-5" dirty="0">
                <a:latin typeface="Times New Roman"/>
                <a:cs typeface="Times New Roman"/>
              </a:rPr>
              <a:t>философ, </a:t>
            </a:r>
            <a:r>
              <a:rPr sz="2000" b="1" dirty="0">
                <a:latin typeface="Times New Roman"/>
                <a:cs typeface="Times New Roman"/>
              </a:rPr>
              <a:t>1852г.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88630" y="2438400"/>
            <a:ext cx="227457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2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70" y="-40578"/>
            <a:ext cx="6923178" cy="22288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spc="10" dirty="0" smtClean="0">
                <a:solidFill>
                  <a:srgbClr val="00CCFF"/>
                </a:solidFill>
                <a:latin typeface="Times New Roman"/>
                <a:cs typeface="Times New Roman"/>
              </a:rPr>
              <a:t/>
            </a:r>
            <a:br>
              <a:rPr lang="ru-RU" sz="4800" b="1" spc="10" dirty="0" smtClean="0">
                <a:solidFill>
                  <a:srgbClr val="00CCFF"/>
                </a:solidFill>
                <a:latin typeface="Times New Roman"/>
                <a:cs typeface="Times New Roman"/>
              </a:rPr>
            </a:br>
            <a:r>
              <a:rPr lang="ru-RU" sz="4800" b="1" spc="10" dirty="0" smtClean="0">
                <a:latin typeface="Times New Roman"/>
                <a:cs typeface="Times New Roman"/>
              </a:rPr>
              <a:t>И</a:t>
            </a:r>
            <a:r>
              <a:rPr lang="ru-RU" sz="4800" b="1" spc="-5" dirty="0" smtClean="0">
                <a:latin typeface="Times New Roman"/>
                <a:cs typeface="Times New Roman"/>
              </a:rPr>
              <a:t>с</a:t>
            </a:r>
            <a:r>
              <a:rPr lang="ru-RU" sz="4800" b="1" spc="10" dirty="0" smtClean="0">
                <a:latin typeface="Times New Roman"/>
                <a:cs typeface="Times New Roman"/>
              </a:rPr>
              <a:t>т</a:t>
            </a:r>
            <a:r>
              <a:rPr lang="ru-RU" sz="4800" b="1" dirty="0" smtClean="0">
                <a:latin typeface="Times New Roman"/>
                <a:cs typeface="Times New Roman"/>
              </a:rPr>
              <a:t>ор</a:t>
            </a:r>
            <a:r>
              <a:rPr lang="ru-RU" sz="4800" b="1" spc="5" dirty="0" smtClean="0">
                <a:latin typeface="Times New Roman"/>
                <a:cs typeface="Times New Roman"/>
              </a:rPr>
              <a:t>и</a:t>
            </a:r>
            <a:r>
              <a:rPr lang="ru-RU" sz="4800" b="1" dirty="0" smtClean="0">
                <a:latin typeface="Times New Roman"/>
                <a:cs typeface="Times New Roman"/>
              </a:rPr>
              <a:t>я</a:t>
            </a:r>
            <a:r>
              <a:rPr lang="ru-RU" sz="4800" dirty="0" smtClean="0">
                <a:latin typeface="Times New Roman"/>
                <a:cs typeface="Times New Roman"/>
              </a:rPr>
              <a:t/>
            </a:r>
            <a:br>
              <a:rPr lang="ru-RU" sz="4800" dirty="0" smtClean="0">
                <a:latin typeface="Times New Roman"/>
                <a:cs typeface="Times New Roman"/>
              </a:rPr>
            </a:b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1982470" y="2167890"/>
            <a:ext cx="5366385" cy="326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0">
              <a:lnSpc>
                <a:spcPct val="109900"/>
              </a:lnSpc>
              <a:spcBef>
                <a:spcPts val="10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1802 </a:t>
            </a:r>
            <a:r>
              <a:rPr sz="2000" b="1" spc="-5" dirty="0">
                <a:latin typeface="Times New Roman"/>
                <a:cs typeface="Times New Roman"/>
              </a:rPr>
              <a:t>г. </a:t>
            </a:r>
            <a:r>
              <a:rPr sz="2000" b="1" dirty="0">
                <a:latin typeface="Times New Roman"/>
                <a:cs typeface="Times New Roman"/>
              </a:rPr>
              <a:t>Уильям </a:t>
            </a:r>
            <a:r>
              <a:rPr sz="2000" b="1" spc="-5" dirty="0">
                <a:latin typeface="Times New Roman"/>
                <a:cs typeface="Times New Roman"/>
              </a:rPr>
              <a:t>Гайд </a:t>
            </a:r>
            <a:r>
              <a:rPr sz="2000" b="1" dirty="0">
                <a:latin typeface="Times New Roman"/>
                <a:cs typeface="Times New Roman"/>
              </a:rPr>
              <a:t>Волластон </a:t>
            </a:r>
            <a:r>
              <a:rPr sz="2000" b="1" spc="-5" dirty="0">
                <a:latin typeface="Times New Roman"/>
                <a:cs typeface="Times New Roman"/>
              </a:rPr>
              <a:t>изобрел  щелевой спектроскоп </a:t>
            </a:r>
            <a:r>
              <a:rPr sz="2000" b="1" dirty="0">
                <a:latin typeface="Times New Roman"/>
                <a:cs typeface="Times New Roman"/>
              </a:rPr>
              <a:t>и получил с </a:t>
            </a:r>
            <a:r>
              <a:rPr sz="2000" b="1" spc="-5" dirty="0">
                <a:latin typeface="Times New Roman"/>
                <a:cs typeface="Times New Roman"/>
              </a:rPr>
              <a:t>его  </a:t>
            </a:r>
            <a:r>
              <a:rPr sz="2000" b="1" dirty="0">
                <a:latin typeface="Times New Roman"/>
                <a:cs typeface="Times New Roman"/>
              </a:rPr>
              <a:t>помощью </a:t>
            </a:r>
            <a:r>
              <a:rPr sz="2000" b="1" spc="-5" dirty="0">
                <a:latin typeface="Times New Roman"/>
                <a:cs typeface="Times New Roman"/>
              </a:rPr>
              <a:t>первый линейчатый </a:t>
            </a:r>
            <a:r>
              <a:rPr sz="2000" b="1" spc="-10" dirty="0">
                <a:latin typeface="Times New Roman"/>
                <a:cs typeface="Times New Roman"/>
              </a:rPr>
              <a:t>спектр  </a:t>
            </a:r>
            <a:r>
              <a:rPr sz="2000" b="1" dirty="0">
                <a:latin typeface="Times New Roman"/>
                <a:cs typeface="Times New Roman"/>
              </a:rPr>
              <a:t>Солнца. </a:t>
            </a:r>
            <a:r>
              <a:rPr sz="2000" b="1" spc="5" dirty="0">
                <a:latin typeface="Times New Roman"/>
                <a:cs typeface="Times New Roman"/>
              </a:rPr>
              <a:t>1801 г. </a:t>
            </a:r>
            <a:r>
              <a:rPr sz="2000" b="1" dirty="0">
                <a:latin typeface="Times New Roman"/>
                <a:cs typeface="Times New Roman"/>
              </a:rPr>
              <a:t>Волластон независимо </a:t>
            </a:r>
            <a:r>
              <a:rPr sz="2000" b="1" spc="5" dirty="0">
                <a:latin typeface="Times New Roman"/>
                <a:cs typeface="Times New Roman"/>
              </a:rPr>
              <a:t>от  </a:t>
            </a:r>
            <a:r>
              <a:rPr sz="2000" b="1" spc="-5" dirty="0">
                <a:latin typeface="Times New Roman"/>
                <a:cs typeface="Times New Roman"/>
              </a:rPr>
              <a:t>немецкого </a:t>
            </a:r>
            <a:r>
              <a:rPr sz="2000" b="1" dirty="0">
                <a:latin typeface="Times New Roman"/>
                <a:cs typeface="Times New Roman"/>
              </a:rPr>
              <a:t>ученого Иоганна </a:t>
            </a:r>
            <a:r>
              <a:rPr sz="2000" b="1" spc="-10" dirty="0">
                <a:latin typeface="Times New Roman"/>
                <a:cs typeface="Times New Roman"/>
              </a:rPr>
              <a:t>Риттера </a:t>
            </a:r>
            <a:r>
              <a:rPr sz="2000" b="1" spc="-5" dirty="0">
                <a:latin typeface="Times New Roman"/>
                <a:cs typeface="Times New Roman"/>
              </a:rPr>
              <a:t>открыл  </a:t>
            </a:r>
            <a:r>
              <a:rPr sz="2000" b="1" dirty="0">
                <a:latin typeface="Times New Roman"/>
                <a:cs typeface="Times New Roman"/>
              </a:rPr>
              <a:t>ультрафиолетовые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лучи.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75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1814г. </a:t>
            </a:r>
            <a:r>
              <a:rPr sz="2000" b="1" spc="-5" dirty="0">
                <a:latin typeface="Times New Roman"/>
                <a:cs typeface="Times New Roman"/>
              </a:rPr>
              <a:t>Й. </a:t>
            </a:r>
            <a:r>
              <a:rPr sz="2000" b="1" dirty="0">
                <a:latin typeface="Times New Roman"/>
                <a:cs typeface="Times New Roman"/>
              </a:rPr>
              <a:t>Фраунгофер </a:t>
            </a:r>
            <a:r>
              <a:rPr sz="2000" b="1" spc="5" dirty="0">
                <a:latin typeface="Times New Roman"/>
                <a:cs typeface="Times New Roman"/>
              </a:rPr>
              <a:t>(1787-1826) </a:t>
            </a:r>
            <a:r>
              <a:rPr sz="2000" b="1" dirty="0">
                <a:latin typeface="Times New Roman"/>
                <a:cs typeface="Times New Roman"/>
              </a:rPr>
              <a:t>открыл и  описал </a:t>
            </a:r>
            <a:r>
              <a:rPr sz="2000" b="1" spc="-5" dirty="0">
                <a:latin typeface="Times New Roman"/>
                <a:cs typeface="Times New Roman"/>
              </a:rPr>
              <a:t>линии поглощения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спектре </a:t>
            </a:r>
            <a:r>
              <a:rPr sz="2000" b="1" dirty="0">
                <a:latin typeface="Times New Roman"/>
                <a:cs typeface="Times New Roman"/>
              </a:rPr>
              <a:t>Солнца  (названные </a:t>
            </a:r>
            <a:r>
              <a:rPr sz="2000" b="1" spc="-5" dirty="0">
                <a:latin typeface="Times New Roman"/>
                <a:cs typeface="Times New Roman"/>
              </a:rPr>
              <a:t>затем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«фраунгоферовыми»).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05647" y="4333647"/>
            <a:ext cx="1543504" cy="2305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1792" y="2108190"/>
            <a:ext cx="1711144" cy="2305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8049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0274" y="-75264"/>
            <a:ext cx="7345680" cy="149015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800" b="1" spc="10" dirty="0" smtClean="0">
                <a:latin typeface="Times New Roman"/>
                <a:cs typeface="Times New Roman"/>
              </a:rPr>
              <a:t>И</a:t>
            </a:r>
            <a:r>
              <a:rPr lang="ru-RU" sz="4800" b="1" spc="-5" dirty="0" smtClean="0">
                <a:latin typeface="Times New Roman"/>
                <a:cs typeface="Times New Roman"/>
              </a:rPr>
              <a:t>с</a:t>
            </a:r>
            <a:r>
              <a:rPr lang="ru-RU" sz="4800" b="1" spc="10" dirty="0" smtClean="0">
                <a:latin typeface="Times New Roman"/>
                <a:cs typeface="Times New Roman"/>
              </a:rPr>
              <a:t>т</a:t>
            </a:r>
            <a:r>
              <a:rPr lang="ru-RU" sz="4800" b="1" dirty="0" smtClean="0">
                <a:latin typeface="Times New Roman"/>
                <a:cs typeface="Times New Roman"/>
              </a:rPr>
              <a:t>ор</a:t>
            </a:r>
            <a:r>
              <a:rPr lang="ru-RU" sz="4800" b="1" spc="5" dirty="0" smtClean="0">
                <a:latin typeface="Times New Roman"/>
                <a:cs typeface="Times New Roman"/>
              </a:rPr>
              <a:t>и</a:t>
            </a:r>
            <a:r>
              <a:rPr lang="ru-RU" sz="4800" b="1" dirty="0" smtClean="0">
                <a:latin typeface="Times New Roman"/>
                <a:cs typeface="Times New Roman"/>
              </a:rPr>
              <a:t>я</a:t>
            </a:r>
            <a:r>
              <a:rPr lang="ru-RU" sz="4800" dirty="0" smtClean="0">
                <a:latin typeface="Times New Roman"/>
                <a:cs typeface="Times New Roman"/>
              </a:rPr>
              <a:t/>
            </a:r>
            <a:br>
              <a:rPr lang="ru-RU" sz="4800" dirty="0" smtClean="0">
                <a:latin typeface="Times New Roman"/>
                <a:cs typeface="Times New Roman"/>
              </a:rPr>
            </a:br>
            <a:endParaRPr sz="4800" dirty="0"/>
          </a:p>
        </p:txBody>
      </p:sp>
      <p:sp>
        <p:nvSpPr>
          <p:cNvPr id="5" name="object 5"/>
          <p:cNvSpPr txBox="1"/>
          <p:nvPr/>
        </p:nvSpPr>
        <p:spPr>
          <a:xfrm>
            <a:off x="793113" y="1993900"/>
            <a:ext cx="5170805" cy="393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970">
              <a:lnSpc>
                <a:spcPct val="109900"/>
              </a:lnSpc>
              <a:spcBef>
                <a:spcPts val="10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1842 </a:t>
            </a:r>
            <a:r>
              <a:rPr sz="2000" b="1" spc="-5" dirty="0">
                <a:latin typeface="Times New Roman"/>
                <a:cs typeface="Times New Roman"/>
              </a:rPr>
              <a:t>Кристиан </a:t>
            </a:r>
            <a:r>
              <a:rPr sz="2000" b="1" dirty="0">
                <a:latin typeface="Times New Roman"/>
                <a:cs typeface="Times New Roman"/>
              </a:rPr>
              <a:t>Доплер </a:t>
            </a:r>
            <a:r>
              <a:rPr sz="2000" b="1" spc="5" dirty="0">
                <a:latin typeface="Times New Roman"/>
                <a:cs typeface="Times New Roman"/>
              </a:rPr>
              <a:t>(1803-53) </a:t>
            </a:r>
            <a:r>
              <a:rPr sz="2000" b="1" dirty="0">
                <a:latin typeface="Times New Roman"/>
                <a:cs typeface="Times New Roman"/>
              </a:rPr>
              <a:t>отрыл  </a:t>
            </a:r>
            <a:r>
              <a:rPr sz="2000" b="1" spc="-10" dirty="0">
                <a:latin typeface="Times New Roman"/>
                <a:cs typeface="Times New Roman"/>
              </a:rPr>
              <a:t>эффект: </a:t>
            </a:r>
            <a:r>
              <a:rPr sz="2000" b="1" spc="-5" dirty="0">
                <a:latin typeface="Times New Roman"/>
                <a:cs typeface="Times New Roman"/>
              </a:rPr>
              <a:t>изменение частоты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длины </a:t>
            </a:r>
            <a:r>
              <a:rPr sz="2000" b="1" dirty="0">
                <a:latin typeface="Times New Roman"/>
                <a:cs typeface="Times New Roman"/>
              </a:rPr>
              <a:t>волн,  регистрируемых </a:t>
            </a:r>
            <a:r>
              <a:rPr sz="2000" b="1" spc="-5" dirty="0">
                <a:latin typeface="Times New Roman"/>
                <a:cs typeface="Times New Roman"/>
              </a:rPr>
              <a:t>приёмником, вызванное  движением </a:t>
            </a:r>
            <a:r>
              <a:rPr sz="2000" b="1" dirty="0">
                <a:latin typeface="Times New Roman"/>
                <a:cs typeface="Times New Roman"/>
              </a:rPr>
              <a:t>их </a:t>
            </a:r>
            <a:r>
              <a:rPr sz="2000" b="1" spc="-5" dirty="0">
                <a:latin typeface="Times New Roman"/>
                <a:cs typeface="Times New Roman"/>
              </a:rPr>
              <a:t>источника </a:t>
            </a:r>
            <a:r>
              <a:rPr sz="2000" b="1" dirty="0">
                <a:latin typeface="Times New Roman"/>
                <a:cs typeface="Times New Roman"/>
              </a:rPr>
              <a:t>или </a:t>
            </a:r>
            <a:r>
              <a:rPr sz="2000" b="1" spc="-5" dirty="0">
                <a:latin typeface="Times New Roman"/>
                <a:cs typeface="Times New Roman"/>
              </a:rPr>
              <a:t>приёмника.  </a:t>
            </a:r>
            <a:r>
              <a:rPr sz="2000" b="1" spc="-10" dirty="0">
                <a:latin typeface="Times New Roman"/>
                <a:cs typeface="Times New Roman"/>
              </a:rPr>
              <a:t>Эффект </a:t>
            </a:r>
            <a:r>
              <a:rPr sz="2000" b="1" dirty="0">
                <a:latin typeface="Times New Roman"/>
                <a:cs typeface="Times New Roman"/>
              </a:rPr>
              <a:t>Доплера позволил </a:t>
            </a:r>
            <a:r>
              <a:rPr sz="2000" b="1" spc="-5" dirty="0">
                <a:latin typeface="Times New Roman"/>
                <a:cs typeface="Times New Roman"/>
              </a:rPr>
              <a:t>определять  </a:t>
            </a:r>
            <a:r>
              <a:rPr sz="2000" b="1" spc="5" dirty="0">
                <a:latin typeface="Times New Roman"/>
                <a:cs typeface="Times New Roman"/>
              </a:rPr>
              <a:t>лучевую </a:t>
            </a:r>
            <a:r>
              <a:rPr sz="2000" b="1" spc="-5" dirty="0">
                <a:latin typeface="Times New Roman"/>
                <a:cs typeface="Times New Roman"/>
              </a:rPr>
              <a:t>скорость </a:t>
            </a:r>
            <a:r>
              <a:rPr sz="2000" b="1" dirty="0">
                <a:latin typeface="Times New Roman"/>
                <a:cs typeface="Times New Roman"/>
              </a:rPr>
              <a:t>по </a:t>
            </a:r>
            <a:r>
              <a:rPr sz="2000" b="1" spc="-5" dirty="0">
                <a:latin typeface="Times New Roman"/>
                <a:cs typeface="Times New Roman"/>
              </a:rPr>
              <a:t>сдвигу спектра звезд</a:t>
            </a:r>
            <a:r>
              <a:rPr sz="2000" b="1" spc="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75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1859г. </a:t>
            </a:r>
            <a:r>
              <a:rPr sz="2000" b="1" dirty="0">
                <a:latin typeface="Times New Roman"/>
                <a:cs typeface="Times New Roman"/>
              </a:rPr>
              <a:t>Густав Роберт Кирхгоф и Роберт  Бунзен </a:t>
            </a:r>
            <a:r>
              <a:rPr sz="2000" b="1" spc="-5" dirty="0">
                <a:latin typeface="Times New Roman"/>
                <a:cs typeface="Times New Roman"/>
              </a:rPr>
              <a:t>отождествили </a:t>
            </a:r>
            <a:r>
              <a:rPr sz="2000" b="1" dirty="0">
                <a:latin typeface="Times New Roman"/>
                <a:cs typeface="Times New Roman"/>
              </a:rPr>
              <a:t>линии в </a:t>
            </a:r>
            <a:r>
              <a:rPr sz="2000" b="1" spc="-5" dirty="0">
                <a:latin typeface="Times New Roman"/>
                <a:cs typeface="Times New Roman"/>
              </a:rPr>
              <a:t>спектре  </a:t>
            </a:r>
            <a:r>
              <a:rPr sz="2000" b="1" dirty="0">
                <a:latin typeface="Times New Roman"/>
                <a:cs typeface="Times New Roman"/>
              </a:rPr>
              <a:t>Солнца с </a:t>
            </a:r>
            <a:r>
              <a:rPr sz="2000" b="1" spc="-5" dirty="0">
                <a:latin typeface="Times New Roman"/>
                <a:cs typeface="Times New Roman"/>
              </a:rPr>
              <a:t>линиями земных элементов, </a:t>
            </a:r>
            <a:r>
              <a:rPr sz="2000" b="1" dirty="0">
                <a:latin typeface="Times New Roman"/>
                <a:cs typeface="Times New Roman"/>
              </a:rPr>
              <a:t>дав  </a:t>
            </a:r>
            <a:r>
              <a:rPr sz="2000" b="1" spc="-5" dirty="0">
                <a:latin typeface="Times New Roman"/>
                <a:cs typeface="Times New Roman"/>
              </a:rPr>
              <a:t>возможность определять химический состав  светил.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43800" y="5088890"/>
            <a:ext cx="2971800" cy="1769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34047" y="3114447"/>
            <a:ext cx="1425394" cy="18483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58047" y="3114447"/>
            <a:ext cx="1445714" cy="1848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153400" y="1600200"/>
            <a:ext cx="2362200" cy="1337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4047" y="1057047"/>
            <a:ext cx="1411424" cy="1924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257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6942" y="224660"/>
            <a:ext cx="7345680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4800" b="1" spc="10" dirty="0" smtClean="0">
                <a:latin typeface="Times New Roman"/>
                <a:cs typeface="Times New Roman"/>
              </a:rPr>
              <a:t>И</a:t>
            </a:r>
            <a:r>
              <a:rPr lang="ru-RU" sz="4800" b="1" spc="-5" dirty="0" smtClean="0">
                <a:latin typeface="Times New Roman"/>
                <a:cs typeface="Times New Roman"/>
              </a:rPr>
              <a:t>с</a:t>
            </a:r>
            <a:r>
              <a:rPr lang="ru-RU" sz="4800" b="1" spc="10" dirty="0" smtClean="0">
                <a:latin typeface="Times New Roman"/>
                <a:cs typeface="Times New Roman"/>
              </a:rPr>
              <a:t>т</a:t>
            </a:r>
            <a:r>
              <a:rPr lang="ru-RU" sz="4800" b="1" dirty="0" smtClean="0">
                <a:latin typeface="Times New Roman"/>
                <a:cs typeface="Times New Roman"/>
              </a:rPr>
              <a:t>ор</a:t>
            </a:r>
            <a:r>
              <a:rPr lang="ru-RU" sz="4800" b="1" spc="5" dirty="0" smtClean="0">
                <a:latin typeface="Times New Roman"/>
                <a:cs typeface="Times New Roman"/>
              </a:rPr>
              <a:t>и</a:t>
            </a:r>
            <a:r>
              <a:rPr lang="ru-RU" sz="4800" b="1" dirty="0" smtClean="0">
                <a:latin typeface="Times New Roman"/>
                <a:cs typeface="Times New Roman"/>
              </a:rPr>
              <a:t>я</a:t>
            </a:r>
            <a:endParaRPr lang="ru-RU" sz="4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1993900"/>
            <a:ext cx="5637530" cy="3821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3664">
              <a:lnSpc>
                <a:spcPct val="110000"/>
              </a:lnSpc>
              <a:spcBef>
                <a:spcPts val="10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В начале 50 годов </a:t>
            </a:r>
            <a:r>
              <a:rPr sz="2000" b="1" spc="5" dirty="0">
                <a:latin typeface="Times New Roman"/>
                <a:cs typeface="Times New Roman"/>
              </a:rPr>
              <a:t>XIX </a:t>
            </a:r>
            <a:r>
              <a:rPr sz="2000" b="1" spc="-5" dirty="0">
                <a:latin typeface="Times New Roman"/>
                <a:cs typeface="Times New Roman"/>
              </a:rPr>
              <a:t>века </a:t>
            </a:r>
            <a:r>
              <a:rPr sz="2000" b="1" dirty="0">
                <a:latin typeface="Times New Roman"/>
                <a:cs typeface="Times New Roman"/>
              </a:rPr>
              <a:t>в арсенале  астрономов появилась </a:t>
            </a:r>
            <a:r>
              <a:rPr sz="2000" b="1" spc="-5" dirty="0">
                <a:latin typeface="Times New Roman"/>
                <a:cs typeface="Times New Roman"/>
              </a:rPr>
              <a:t>фотография. Объединив  ее со спектроскопом </a:t>
            </a:r>
            <a:r>
              <a:rPr sz="2000" b="1" dirty="0">
                <a:latin typeface="Times New Roman"/>
                <a:cs typeface="Times New Roman"/>
              </a:rPr>
              <a:t>астрономы получили  </a:t>
            </a:r>
            <a:r>
              <a:rPr sz="2000" b="1" spc="-5" dirty="0">
                <a:latin typeface="Times New Roman"/>
                <a:cs typeface="Times New Roman"/>
              </a:rPr>
              <a:t>новый мощный инструмент-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спектрограф.</a:t>
            </a:r>
            <a:endParaRPr sz="2000" dirty="0">
              <a:latin typeface="Times New Roman"/>
              <a:cs typeface="Times New Roman"/>
            </a:endParaRPr>
          </a:p>
          <a:p>
            <a:pPr marL="12700" marR="92075">
              <a:lnSpc>
                <a:spcPct val="110000"/>
              </a:lnSpc>
              <a:spcBef>
                <a:spcPts val="1739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В 1863-1868г.г. </a:t>
            </a:r>
            <a:r>
              <a:rPr sz="2000" b="1" spc="-5" dirty="0">
                <a:latin typeface="Times New Roman"/>
                <a:cs typeface="Times New Roman"/>
              </a:rPr>
              <a:t>итальянец </a:t>
            </a:r>
            <a:r>
              <a:rPr sz="2000" b="1" dirty="0">
                <a:latin typeface="Times New Roman"/>
                <a:cs typeface="Times New Roman"/>
              </a:rPr>
              <a:t>А. </a:t>
            </a:r>
            <a:r>
              <a:rPr sz="2000" b="1" spc="-5" dirty="0">
                <a:latin typeface="Times New Roman"/>
                <a:cs typeface="Times New Roman"/>
              </a:rPr>
              <a:t>Секки, </a:t>
            </a:r>
            <a:r>
              <a:rPr sz="2000" b="1" dirty="0">
                <a:latin typeface="Times New Roman"/>
                <a:cs typeface="Times New Roman"/>
              </a:rPr>
              <a:t>изучил  более 4 </a:t>
            </a:r>
            <a:r>
              <a:rPr sz="2000" b="1" spc="-10" dirty="0">
                <a:latin typeface="Times New Roman"/>
                <a:cs typeface="Times New Roman"/>
              </a:rPr>
              <a:t>тысяч </a:t>
            </a:r>
            <a:r>
              <a:rPr sz="2000" b="1" spc="-5" dirty="0">
                <a:latin typeface="Times New Roman"/>
                <a:cs typeface="Times New Roman"/>
              </a:rPr>
              <a:t>спектров звезд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выдвинул </a:t>
            </a:r>
            <a:r>
              <a:rPr sz="2000" b="1" spc="-10" dirty="0">
                <a:latin typeface="Times New Roman"/>
                <a:cs typeface="Times New Roman"/>
              </a:rPr>
              <a:t>идею  </a:t>
            </a:r>
            <a:r>
              <a:rPr sz="2000" b="1" spc="-5" dirty="0">
                <a:latin typeface="Times New Roman"/>
                <a:cs typeface="Times New Roman"/>
              </a:rPr>
              <a:t>классификации спектров, </a:t>
            </a:r>
            <a:r>
              <a:rPr sz="2000" b="1" dirty="0">
                <a:latin typeface="Times New Roman"/>
                <a:cs typeface="Times New Roman"/>
              </a:rPr>
              <a:t>разбив </a:t>
            </a:r>
            <a:r>
              <a:rPr sz="2000" b="1" spc="-5" dirty="0">
                <a:latin typeface="Times New Roman"/>
                <a:cs typeface="Times New Roman"/>
              </a:rPr>
              <a:t>их на </a:t>
            </a:r>
            <a:r>
              <a:rPr sz="2000" b="1" dirty="0">
                <a:latin typeface="Times New Roman"/>
                <a:cs typeface="Times New Roman"/>
              </a:rPr>
              <a:t>5</a:t>
            </a:r>
            <a:r>
              <a:rPr sz="2000" b="1" spc="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типов.</a:t>
            </a:r>
            <a:endParaRPr sz="2000"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75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5" dirty="0">
                <a:latin typeface="Times New Roman"/>
                <a:cs typeface="Times New Roman"/>
              </a:rPr>
              <a:t>1865г. </a:t>
            </a:r>
            <a:r>
              <a:rPr sz="2000" b="1" spc="-5" dirty="0">
                <a:latin typeface="Times New Roman"/>
                <a:cs typeface="Times New Roman"/>
              </a:rPr>
              <a:t>Немецкий астроном И. </a:t>
            </a:r>
            <a:r>
              <a:rPr sz="2000" b="1" dirty="0">
                <a:latin typeface="Times New Roman"/>
                <a:cs typeface="Times New Roman"/>
              </a:rPr>
              <a:t>Целльнер(1834-  </a:t>
            </a:r>
            <a:r>
              <a:rPr sz="2000" b="1" spc="5" dirty="0">
                <a:latin typeface="Times New Roman"/>
                <a:cs typeface="Times New Roman"/>
              </a:rPr>
              <a:t>1882), </a:t>
            </a:r>
            <a:r>
              <a:rPr sz="2000" b="1" dirty="0">
                <a:latin typeface="Times New Roman"/>
                <a:cs typeface="Times New Roman"/>
              </a:rPr>
              <a:t>основоположник </a:t>
            </a:r>
            <a:r>
              <a:rPr sz="2000" b="1" spc="-5" dirty="0">
                <a:latin typeface="Times New Roman"/>
                <a:cs typeface="Times New Roman"/>
              </a:rPr>
              <a:t>астрофотометрии, ввел  понятие «астрофизика».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753247" y="2428647"/>
            <a:ext cx="1619704" cy="2154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8600" y="5273040"/>
            <a:ext cx="2819400" cy="1135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12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69" y="1328420"/>
            <a:ext cx="59740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Шкала </a:t>
            </a: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электромагнитных</a:t>
            </a:r>
            <a:r>
              <a:rPr sz="3200" b="1" spc="10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волн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57400" y="4017009"/>
            <a:ext cx="8115300" cy="2840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362200" y="1825626"/>
            <a:ext cx="10515600" cy="1894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>
              <a:lnSpc>
                <a:spcPct val="109900"/>
              </a:lnSpc>
              <a:spcBef>
                <a:spcPts val="100"/>
              </a:spcBef>
              <a:buSzPct val="93750"/>
              <a:buFont typeface="Times New Roman"/>
              <a:buChar char="•"/>
              <a:tabLst>
                <a:tab pos="340995" algn="l"/>
              </a:tabLst>
            </a:pPr>
            <a:r>
              <a:rPr sz="1600" spc="-10" dirty="0"/>
              <a:t>Электромагнитные </a:t>
            </a:r>
            <a:r>
              <a:rPr sz="1600" spc="-5" dirty="0"/>
              <a:t>волны </a:t>
            </a:r>
            <a:r>
              <a:rPr sz="1600" dirty="0"/>
              <a:t>- </a:t>
            </a:r>
            <a:r>
              <a:rPr sz="1600" spc="-5" dirty="0"/>
              <a:t>быстрые взаимосвязанные изменения </a:t>
            </a:r>
            <a:r>
              <a:rPr sz="1600" spc="-10" dirty="0"/>
              <a:t>электрического </a:t>
            </a:r>
            <a:r>
              <a:rPr sz="1600" dirty="0"/>
              <a:t>и  </a:t>
            </a:r>
            <a:r>
              <a:rPr sz="1600" spc="-5" dirty="0"/>
              <a:t>магнитных </a:t>
            </a:r>
            <a:r>
              <a:rPr sz="1600" dirty="0"/>
              <a:t>полей., </a:t>
            </a:r>
            <a:r>
              <a:rPr sz="1600" spc="-5" dirty="0"/>
              <a:t>распространяющиеся </a:t>
            </a:r>
            <a:r>
              <a:rPr sz="1600" dirty="0"/>
              <a:t>с </a:t>
            </a:r>
            <a:r>
              <a:rPr sz="1600" spc="-5" dirty="0"/>
              <a:t>предельной </a:t>
            </a:r>
            <a:r>
              <a:rPr sz="1600" dirty="0"/>
              <a:t>в </a:t>
            </a:r>
            <a:r>
              <a:rPr sz="1600" spc="-5" dirty="0"/>
              <a:t>природе скоростью </a:t>
            </a:r>
            <a:r>
              <a:rPr sz="1600" dirty="0"/>
              <a:t>3000000</a:t>
            </a:r>
            <a:r>
              <a:rPr sz="1600" spc="-35" dirty="0"/>
              <a:t> </a:t>
            </a:r>
            <a:r>
              <a:rPr sz="1600" spc="-5" dirty="0"/>
              <a:t>км/с.</a:t>
            </a:r>
            <a:endParaRPr sz="1600"/>
          </a:p>
          <a:p>
            <a:pPr marL="268605" marR="259079">
              <a:lnSpc>
                <a:spcPct val="109900"/>
              </a:lnSpc>
              <a:spcBef>
                <a:spcPts val="990"/>
              </a:spcBef>
              <a:buSzPct val="93750"/>
              <a:buFont typeface="Times New Roman"/>
              <a:buChar char="•"/>
              <a:tabLst>
                <a:tab pos="340995" algn="l"/>
              </a:tabLst>
            </a:pPr>
            <a:r>
              <a:rPr sz="1600" spc="-5" dirty="0"/>
              <a:t>За </a:t>
            </a:r>
            <a:r>
              <a:rPr sz="1600" dirty="0"/>
              <a:t>один </a:t>
            </a:r>
            <a:r>
              <a:rPr sz="1600" spc="-5" dirty="0"/>
              <a:t>период колебаний волна распространяется на расстояние, называемое длиной  волны </a:t>
            </a:r>
            <a:r>
              <a:rPr sz="1600" spc="25" dirty="0">
                <a:solidFill>
                  <a:srgbClr val="FFFF00"/>
                </a:solidFill>
                <a:latin typeface="Symbol"/>
                <a:cs typeface="Symbol"/>
              </a:rPr>
              <a:t></a:t>
            </a:r>
            <a:r>
              <a:rPr sz="1600" spc="25" dirty="0">
                <a:solidFill>
                  <a:srgbClr val="FFFF00"/>
                </a:solidFill>
              </a:rPr>
              <a:t>=с/</a:t>
            </a:r>
            <a:r>
              <a:rPr sz="1600" spc="25" dirty="0">
                <a:solidFill>
                  <a:srgbClr val="FFFF00"/>
                </a:solidFill>
                <a:latin typeface="Symbol"/>
                <a:cs typeface="Symbol"/>
              </a:rPr>
              <a:t></a:t>
            </a:r>
            <a:r>
              <a:rPr sz="1600" spc="25" dirty="0"/>
              <a:t>, </a:t>
            </a:r>
            <a:r>
              <a:rPr sz="1600" spc="5" dirty="0">
                <a:latin typeface="Symbol"/>
                <a:cs typeface="Symbol"/>
              </a:rPr>
              <a:t></a:t>
            </a:r>
            <a:r>
              <a:rPr sz="1600" spc="5" dirty="0"/>
              <a:t>-частота, </a:t>
            </a:r>
            <a:r>
              <a:rPr sz="1600" dirty="0"/>
              <a:t>а </a:t>
            </a:r>
            <a:r>
              <a:rPr sz="1600" spc="-5" dirty="0"/>
              <a:t>с-скорость</a:t>
            </a:r>
            <a:r>
              <a:rPr sz="1600" spc="-60" dirty="0"/>
              <a:t> </a:t>
            </a:r>
            <a:r>
              <a:rPr sz="1600" spc="-5" dirty="0"/>
              <a:t>света.</a:t>
            </a:r>
            <a:endParaRPr sz="1600">
              <a:latin typeface="Symbol"/>
              <a:cs typeface="Symbol"/>
            </a:endParaRPr>
          </a:p>
          <a:p>
            <a:pPr marL="268605" marR="386080">
              <a:lnSpc>
                <a:spcPct val="109900"/>
              </a:lnSpc>
              <a:spcBef>
                <a:spcPts val="990"/>
              </a:spcBef>
              <a:buSzPct val="93750"/>
              <a:buFont typeface="Times New Roman"/>
              <a:buChar char="•"/>
              <a:tabLst>
                <a:tab pos="340995" algn="l"/>
              </a:tabLst>
            </a:pPr>
            <a:r>
              <a:rPr sz="1600" spc="-10" dirty="0"/>
              <a:t>Электромагнитные </a:t>
            </a:r>
            <a:r>
              <a:rPr sz="1600" spc="-5" dirty="0"/>
              <a:t>волны </a:t>
            </a:r>
            <a:r>
              <a:rPr sz="1600" dirty="0"/>
              <a:t>образуют </a:t>
            </a:r>
            <a:r>
              <a:rPr sz="1600" spc="-5" dirty="0"/>
              <a:t>непрерывную последовательность, называемую  </a:t>
            </a:r>
            <a:r>
              <a:rPr sz="1600" spc="-10" dirty="0"/>
              <a:t>электромагнитным спектром </a:t>
            </a:r>
            <a:r>
              <a:rPr sz="1600" spc="-5" dirty="0"/>
              <a:t>или шкалой </a:t>
            </a:r>
            <a:r>
              <a:rPr sz="1600" spc="-10" dirty="0"/>
              <a:t>электромагнитных</a:t>
            </a:r>
            <a:r>
              <a:rPr sz="1600" spc="30" dirty="0"/>
              <a:t> </a:t>
            </a:r>
            <a:r>
              <a:rPr sz="1600" spc="-5" dirty="0"/>
              <a:t>волн.</a:t>
            </a:r>
            <a:endParaRPr sz="1600"/>
          </a:p>
        </p:txBody>
      </p:sp>
    </p:spTree>
    <p:extLst>
      <p:ext uri="{BB962C8B-B14F-4D97-AF65-F5344CB8AC3E}">
        <p14:creationId xmlns:p14="http://schemas.microsoft.com/office/powerpoint/2010/main" xmlns="" val="189126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70" y="1253490"/>
            <a:ext cx="4200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Спектральный</a:t>
            </a:r>
            <a:r>
              <a:rPr sz="3200" b="1" spc="-2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анализ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3388359"/>
            <a:ext cx="7971790" cy="2637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3025">
              <a:lnSpc>
                <a:spcPct val="110000"/>
              </a:lnSpc>
              <a:spcBef>
                <a:spcPts val="9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latin typeface="Times New Roman"/>
                <a:cs typeface="Times New Roman"/>
              </a:rPr>
              <a:t>Атомы </a:t>
            </a:r>
            <a:r>
              <a:rPr b="1" spc="-10" dirty="0">
                <a:latin typeface="Times New Roman"/>
                <a:cs typeface="Times New Roman"/>
              </a:rPr>
              <a:t>каждого </a:t>
            </a:r>
            <a:r>
              <a:rPr b="1" spc="-5" dirty="0">
                <a:latin typeface="Times New Roman"/>
                <a:cs typeface="Times New Roman"/>
              </a:rPr>
              <a:t>химического элемента имеют строго определенные  резонансные частоты, </a:t>
            </a: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-5" dirty="0">
                <a:latin typeface="Times New Roman"/>
                <a:cs typeface="Times New Roman"/>
              </a:rPr>
              <a:t>результате </a:t>
            </a:r>
            <a:r>
              <a:rPr b="1" dirty="0">
                <a:latin typeface="Times New Roman"/>
                <a:cs typeface="Times New Roman"/>
              </a:rPr>
              <a:t>чего </a:t>
            </a:r>
            <a:r>
              <a:rPr b="1" spc="-10" dirty="0">
                <a:latin typeface="Times New Roman"/>
                <a:cs typeface="Times New Roman"/>
              </a:rPr>
              <a:t>именно </a:t>
            </a:r>
            <a:r>
              <a:rPr b="1" spc="-5" dirty="0">
                <a:latin typeface="Times New Roman"/>
                <a:cs typeface="Times New Roman"/>
              </a:rPr>
              <a:t>на этих частотах </a:t>
            </a:r>
            <a:r>
              <a:rPr b="1" dirty="0">
                <a:latin typeface="Times New Roman"/>
                <a:cs typeface="Times New Roman"/>
              </a:rPr>
              <a:t>они  </a:t>
            </a:r>
            <a:r>
              <a:rPr b="1" spc="-5" dirty="0">
                <a:latin typeface="Times New Roman"/>
                <a:cs typeface="Times New Roman"/>
              </a:rPr>
              <a:t>излучают или поглощают свет. Это приводит </a:t>
            </a:r>
            <a:r>
              <a:rPr b="1" dirty="0">
                <a:latin typeface="Times New Roman"/>
                <a:cs typeface="Times New Roman"/>
              </a:rPr>
              <a:t>к </a:t>
            </a:r>
            <a:r>
              <a:rPr b="1" spc="-5" dirty="0">
                <a:latin typeface="Times New Roman"/>
                <a:cs typeface="Times New Roman"/>
              </a:rPr>
              <a:t>тому, что </a:t>
            </a: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-5" dirty="0">
                <a:latin typeface="Times New Roman"/>
                <a:cs typeface="Times New Roman"/>
              </a:rPr>
              <a:t>спектроскопе на  спектре видны </a:t>
            </a:r>
            <a:r>
              <a:rPr b="1" spc="-10" dirty="0">
                <a:latin typeface="Times New Roman"/>
                <a:cs typeface="Times New Roman"/>
              </a:rPr>
              <a:t>линии </a:t>
            </a:r>
            <a:r>
              <a:rPr b="1" spc="-5" dirty="0">
                <a:latin typeface="Times New Roman"/>
                <a:cs typeface="Times New Roman"/>
              </a:rPr>
              <a:t>(тёмные или светлые) </a:t>
            </a: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-5" dirty="0">
                <a:latin typeface="Times New Roman"/>
                <a:cs typeface="Times New Roman"/>
              </a:rPr>
              <a:t>определённых местах,  характерных для </a:t>
            </a:r>
            <a:r>
              <a:rPr b="1" spc="-10" dirty="0">
                <a:latin typeface="Times New Roman"/>
                <a:cs typeface="Times New Roman"/>
              </a:rPr>
              <a:t>каждого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вещества.</a:t>
            </a:r>
            <a:endParaRPr dirty="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57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10" dirty="0">
                <a:latin typeface="Times New Roman"/>
                <a:cs typeface="Times New Roman"/>
              </a:rPr>
              <a:t>Разряженные светящиеся </a:t>
            </a:r>
            <a:r>
              <a:rPr b="1" spc="-5" dirty="0">
                <a:latin typeface="Times New Roman"/>
                <a:cs typeface="Times New Roman"/>
              </a:rPr>
              <a:t>газы излучают волны строго определенной  длины, образуя спектры </a:t>
            </a:r>
            <a:r>
              <a:rPr b="1" dirty="0">
                <a:latin typeface="Times New Roman"/>
                <a:cs typeface="Times New Roman"/>
              </a:rPr>
              <a:t>с </a:t>
            </a:r>
            <a:r>
              <a:rPr b="1" spc="-5" dirty="0">
                <a:latin typeface="Times New Roman"/>
                <a:cs typeface="Times New Roman"/>
              </a:rPr>
              <a:t>отдельными светлыми линиями </a:t>
            </a:r>
            <a:r>
              <a:rPr b="1" dirty="0">
                <a:latin typeface="Times New Roman"/>
                <a:cs typeface="Times New Roman"/>
              </a:rPr>
              <a:t>- </a:t>
            </a:r>
            <a:r>
              <a:rPr b="1" spc="-5" dirty="0">
                <a:latin typeface="Times New Roman"/>
                <a:cs typeface="Times New Roman"/>
              </a:rPr>
              <a:t>линейчатые </a:t>
            </a:r>
            <a:r>
              <a:rPr b="1" dirty="0">
                <a:latin typeface="Times New Roman"/>
                <a:cs typeface="Times New Roman"/>
              </a:rPr>
              <a:t>(И.  </a:t>
            </a:r>
            <a:r>
              <a:rPr b="1" spc="-5" dirty="0">
                <a:latin typeface="Times New Roman"/>
                <a:cs typeface="Times New Roman"/>
              </a:rPr>
              <a:t>Бальмер, </a:t>
            </a:r>
            <a:r>
              <a:rPr b="1" dirty="0">
                <a:latin typeface="Times New Roman"/>
                <a:cs typeface="Times New Roman"/>
              </a:rPr>
              <a:t>1885г. - 4 </a:t>
            </a:r>
            <a:r>
              <a:rPr b="1" spc="-10" dirty="0">
                <a:latin typeface="Times New Roman"/>
                <a:cs typeface="Times New Roman"/>
              </a:rPr>
              <a:t>линии</a:t>
            </a:r>
            <a:r>
              <a:rPr b="1" spc="2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Водорода).ч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00" y="2623821"/>
            <a:ext cx="8229600" cy="424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121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70" y="1253490"/>
            <a:ext cx="4200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Спектральный</a:t>
            </a:r>
            <a:r>
              <a:rPr sz="3200" b="1" spc="-2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анализ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70" y="2154555"/>
            <a:ext cx="4417695" cy="384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latin typeface="Times New Roman"/>
                <a:cs typeface="Times New Roman"/>
              </a:rPr>
              <a:t>Если </a:t>
            </a:r>
            <a:r>
              <a:rPr b="1" dirty="0">
                <a:latin typeface="Times New Roman"/>
                <a:cs typeface="Times New Roman"/>
              </a:rPr>
              <a:t>свет от </a:t>
            </a:r>
            <a:r>
              <a:rPr b="1" spc="-5" dirty="0">
                <a:latin typeface="Times New Roman"/>
                <a:cs typeface="Times New Roman"/>
              </a:rPr>
              <a:t>горячего вещества </a:t>
            </a:r>
            <a:r>
              <a:rPr b="1" spc="-10" dirty="0">
                <a:latin typeface="Times New Roman"/>
                <a:cs typeface="Times New Roman"/>
              </a:rPr>
              <a:t>проходит  </a:t>
            </a:r>
            <a:r>
              <a:rPr b="1" spc="-5" dirty="0">
                <a:latin typeface="Times New Roman"/>
                <a:cs typeface="Times New Roman"/>
              </a:rPr>
              <a:t>через менее нагретые газы, то  непрерывный спектр </a:t>
            </a:r>
            <a:r>
              <a:rPr b="1" spc="-10" dirty="0">
                <a:latin typeface="Times New Roman"/>
                <a:cs typeface="Times New Roman"/>
              </a:rPr>
              <a:t>прорезается  темными </a:t>
            </a:r>
            <a:r>
              <a:rPr b="1" spc="-5" dirty="0">
                <a:latin typeface="Times New Roman"/>
                <a:cs typeface="Times New Roman"/>
              </a:rPr>
              <a:t>линиями поглощения.</a:t>
            </a:r>
            <a:endParaRPr dirty="0">
              <a:latin typeface="Times New Roman"/>
              <a:cs typeface="Times New Roman"/>
            </a:endParaRPr>
          </a:p>
          <a:p>
            <a:pPr marL="12700" marR="342900">
              <a:lnSpc>
                <a:spcPct val="110000"/>
              </a:lnSpc>
              <a:spcBef>
                <a:spcPts val="157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latin typeface="Times New Roman"/>
                <a:cs typeface="Times New Roman"/>
              </a:rPr>
              <a:t>Газы поглощают из непрерывного  спектра именно те световые </a:t>
            </a:r>
            <a:r>
              <a:rPr b="1" spc="-10" dirty="0">
                <a:latin typeface="Times New Roman"/>
                <a:cs typeface="Times New Roman"/>
              </a:rPr>
              <a:t>волны,  </a:t>
            </a:r>
            <a:r>
              <a:rPr b="1" spc="-5" dirty="0">
                <a:latin typeface="Times New Roman"/>
                <a:cs typeface="Times New Roman"/>
              </a:rPr>
              <a:t>которые они сами </a:t>
            </a:r>
            <a:r>
              <a:rPr b="1" dirty="0">
                <a:latin typeface="Times New Roman"/>
                <a:cs typeface="Times New Roman"/>
              </a:rPr>
              <a:t>способны </a:t>
            </a:r>
            <a:r>
              <a:rPr b="1" spc="-5" dirty="0">
                <a:latin typeface="Times New Roman"/>
                <a:cs typeface="Times New Roman"/>
              </a:rPr>
              <a:t>излучать </a:t>
            </a:r>
            <a:r>
              <a:rPr b="1" dirty="0">
                <a:latin typeface="Times New Roman"/>
                <a:cs typeface="Times New Roman"/>
              </a:rPr>
              <a:t>-  </a:t>
            </a:r>
            <a:r>
              <a:rPr b="1" spc="-5" dirty="0">
                <a:latin typeface="Times New Roman"/>
                <a:cs typeface="Times New Roman"/>
              </a:rPr>
              <a:t>Закон Р. </a:t>
            </a:r>
            <a:r>
              <a:rPr b="1" spc="-10" dirty="0">
                <a:latin typeface="Times New Roman"/>
                <a:cs typeface="Times New Roman"/>
              </a:rPr>
              <a:t>Кирхгофа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(1859г.)</a:t>
            </a:r>
            <a:endParaRPr dirty="0">
              <a:latin typeface="Times New Roman"/>
              <a:cs typeface="Times New Roman"/>
            </a:endParaRPr>
          </a:p>
          <a:p>
            <a:pPr marL="12700">
              <a:spcBef>
                <a:spcPts val="210"/>
              </a:spcBef>
            </a:pPr>
            <a:r>
              <a:rPr b="1" spc="-5" dirty="0">
                <a:latin typeface="Times New Roman"/>
                <a:cs typeface="Times New Roman"/>
              </a:rPr>
              <a:t>Это происходит потому, что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поглощение</a:t>
            </a:r>
            <a:endParaRPr dirty="0">
              <a:latin typeface="Times New Roman"/>
              <a:cs typeface="Times New Roman"/>
            </a:endParaRPr>
          </a:p>
          <a:p>
            <a:pPr marL="12700" marR="1026160">
              <a:lnSpc>
                <a:spcPct val="110000"/>
              </a:lnSpc>
              <a:spcBef>
                <a:spcPts val="5"/>
              </a:spcBef>
            </a:pPr>
            <a:r>
              <a:rPr b="1" spc="-5" dirty="0">
                <a:latin typeface="Times New Roman"/>
                <a:cs typeface="Times New Roman"/>
              </a:rPr>
              <a:t>или излучение света </a:t>
            </a:r>
            <a:r>
              <a:rPr b="1" spc="-10" dirty="0">
                <a:latin typeface="Times New Roman"/>
                <a:cs typeface="Times New Roman"/>
              </a:rPr>
              <a:t>происходит  </a:t>
            </a:r>
            <a:r>
              <a:rPr b="1" spc="-5" dirty="0">
                <a:latin typeface="Times New Roman"/>
                <a:cs typeface="Times New Roman"/>
              </a:rPr>
              <a:t>порциями-квантам </a:t>
            </a:r>
            <a:r>
              <a:rPr b="1" spc="5" dirty="0">
                <a:latin typeface="Times New Roman"/>
                <a:cs typeface="Times New Roman"/>
              </a:rPr>
              <a:t>со </a:t>
            </a:r>
            <a:r>
              <a:rPr b="1" spc="-10" dirty="0">
                <a:latin typeface="Times New Roman"/>
                <a:cs typeface="Times New Roman"/>
              </a:rPr>
              <a:t>строго  </a:t>
            </a:r>
            <a:r>
              <a:rPr b="1" spc="-5" dirty="0">
                <a:latin typeface="Times New Roman"/>
                <a:cs typeface="Times New Roman"/>
              </a:rPr>
              <a:t>определенными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частотами.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77050" y="3371850"/>
            <a:ext cx="3790950" cy="3486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1219200"/>
            <a:ext cx="3810000" cy="2857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748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70" y="1328420"/>
            <a:ext cx="42005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Спектральный</a:t>
            </a:r>
            <a:r>
              <a:rPr sz="3200" b="1" spc="-2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анализ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1200" y="3258819"/>
            <a:ext cx="8096250" cy="238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86790">
              <a:lnSpc>
                <a:spcPct val="110200"/>
              </a:lnSpc>
              <a:spcBef>
                <a:spcPts val="10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latin typeface="Times New Roman"/>
                <a:cs typeface="Times New Roman"/>
              </a:rPr>
              <a:t>По интенсивности </a:t>
            </a:r>
            <a:r>
              <a:rPr b="1" dirty="0">
                <a:latin typeface="Times New Roman"/>
                <a:cs typeface="Times New Roman"/>
              </a:rPr>
              <a:t>и </a:t>
            </a:r>
            <a:r>
              <a:rPr b="1" spc="-5" dirty="0">
                <a:latin typeface="Times New Roman"/>
                <a:cs typeface="Times New Roman"/>
              </a:rPr>
              <a:t>резкости </a:t>
            </a:r>
            <a:r>
              <a:rPr b="1" spc="-10" dirty="0">
                <a:latin typeface="Times New Roman"/>
                <a:cs typeface="Times New Roman"/>
              </a:rPr>
              <a:t>линий </a:t>
            </a:r>
            <a:r>
              <a:rPr b="1" dirty="0">
                <a:latin typeface="Times New Roman"/>
                <a:cs typeface="Times New Roman"/>
              </a:rPr>
              <a:t>судят о </a:t>
            </a:r>
            <a:r>
              <a:rPr b="1" spc="-5" dirty="0">
                <a:latin typeface="Times New Roman"/>
                <a:cs typeface="Times New Roman"/>
              </a:rPr>
              <a:t>плотности </a:t>
            </a:r>
            <a:r>
              <a:rPr b="1" dirty="0">
                <a:latin typeface="Times New Roman"/>
                <a:cs typeface="Times New Roman"/>
              </a:rPr>
              <a:t>и </a:t>
            </a:r>
            <a:r>
              <a:rPr b="1" spc="-5" dirty="0">
                <a:latin typeface="Times New Roman"/>
                <a:cs typeface="Times New Roman"/>
              </a:rPr>
              <a:t>состоянии  излучающего или </a:t>
            </a:r>
            <a:r>
              <a:rPr b="1" spc="-10" dirty="0">
                <a:latin typeface="Times New Roman"/>
                <a:cs typeface="Times New Roman"/>
              </a:rPr>
              <a:t>поглощающего</a:t>
            </a:r>
            <a:r>
              <a:rPr b="1" spc="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газа.</a:t>
            </a:r>
            <a:endParaRPr dirty="0">
              <a:latin typeface="Times New Roman"/>
              <a:cs typeface="Times New Roman"/>
            </a:endParaRPr>
          </a:p>
          <a:p>
            <a:pPr marL="12700" marR="5080">
              <a:lnSpc>
                <a:spcPct val="115700"/>
              </a:lnSpc>
              <a:spcBef>
                <a:spcPts val="152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sz="2700" b="1" baseline="1543" dirty="0">
                <a:latin typeface="Times New Roman"/>
                <a:cs typeface="Times New Roman"/>
              </a:rPr>
              <a:t>В </a:t>
            </a:r>
            <a:r>
              <a:rPr sz="2700" b="1" spc="-7" baseline="1543" dirty="0">
                <a:latin typeface="Times New Roman"/>
                <a:cs typeface="Times New Roman"/>
              </a:rPr>
              <a:t>1893г. В.Вин </a:t>
            </a:r>
            <a:r>
              <a:rPr sz="2700" b="1" spc="-15" baseline="1543" dirty="0">
                <a:latin typeface="Times New Roman"/>
                <a:cs typeface="Times New Roman"/>
              </a:rPr>
              <a:t>открыл </a:t>
            </a:r>
            <a:r>
              <a:rPr sz="2700" b="1" spc="-7" baseline="1543" dirty="0">
                <a:latin typeface="Times New Roman"/>
                <a:cs typeface="Times New Roman"/>
              </a:rPr>
              <a:t>закон, согласно которому длина волны </a:t>
            </a:r>
            <a:r>
              <a:rPr sz="2700" baseline="1543" dirty="0">
                <a:latin typeface="Symbol"/>
                <a:cs typeface="Symbol"/>
              </a:rPr>
              <a:t></a:t>
            </a:r>
            <a:r>
              <a:rPr sz="1575" b="1" baseline="-21164" dirty="0">
                <a:latin typeface="Times New Roman"/>
                <a:cs typeface="Times New Roman"/>
              </a:rPr>
              <a:t>мах</a:t>
            </a:r>
            <a:r>
              <a:rPr sz="2700" b="1" baseline="1543" dirty="0">
                <a:latin typeface="Times New Roman"/>
                <a:cs typeface="Times New Roman"/>
              </a:rPr>
              <a:t>,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переносящая максимальное количество энергии, связана </a:t>
            </a:r>
            <a:r>
              <a:rPr b="1" dirty="0">
                <a:latin typeface="Times New Roman"/>
                <a:cs typeface="Times New Roman"/>
              </a:rPr>
              <a:t>с абс. </a:t>
            </a:r>
            <a:r>
              <a:rPr b="1" spc="-5" dirty="0">
                <a:latin typeface="Times New Roman"/>
                <a:cs typeface="Times New Roman"/>
              </a:rPr>
              <a:t>температурой  </a:t>
            </a:r>
            <a:r>
              <a:rPr b="1" dirty="0">
                <a:latin typeface="Times New Roman"/>
                <a:cs typeface="Times New Roman"/>
              </a:rPr>
              <a:t>Т </a:t>
            </a:r>
            <a:r>
              <a:rPr b="1" spc="-5" dirty="0">
                <a:latin typeface="Times New Roman"/>
                <a:cs typeface="Times New Roman"/>
              </a:rPr>
              <a:t>излучающего тела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равенством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700"/>
            <a:r>
              <a:rPr sz="2400" spc="-5" dirty="0">
                <a:latin typeface="Symbol"/>
                <a:cs typeface="Symbol"/>
              </a:rPr>
              <a:t></a:t>
            </a:r>
            <a:r>
              <a:rPr sz="2100" b="1" spc="-7" baseline="-23809" dirty="0">
                <a:latin typeface="Times New Roman"/>
                <a:cs typeface="Times New Roman"/>
              </a:rPr>
              <a:t>мах</a:t>
            </a:r>
            <a:r>
              <a:rPr sz="2100" b="1" spc="382" baseline="-23809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*Т=2,9*10</a:t>
            </a:r>
            <a:r>
              <a:rPr sz="2100" b="1" spc="-7" baseline="27777" dirty="0">
                <a:latin typeface="Times New Roman"/>
                <a:cs typeface="Times New Roman"/>
              </a:rPr>
              <a:t>7</a:t>
            </a:r>
            <a:endParaRPr sz="2100" baseline="27777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6036309"/>
            <a:ext cx="539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700" spc="-7" baseline="13888" dirty="0">
                <a:solidFill>
                  <a:srgbClr val="FFFFFF"/>
                </a:solidFill>
                <a:latin typeface="Symbol"/>
                <a:cs typeface="Symbol"/>
              </a:rPr>
              <a:t></a:t>
            </a:r>
            <a:r>
              <a:rPr sz="2700" spc="30" baseline="13888" dirty="0">
                <a:solidFill>
                  <a:srgbClr val="FFFFFF"/>
                </a:solidFill>
                <a:latin typeface="Symbol"/>
                <a:cs typeface="Symbol"/>
              </a:rPr>
              <a:t></a:t>
            </a:r>
            <a:r>
              <a:rPr sz="105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05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05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2389" y="5980429"/>
            <a:ext cx="7222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определяют по месту максимального почернения спектрограмм,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1200" y="6319520"/>
            <a:ext cx="5232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закону Вина находят температуру Солнца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звезд.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53200" y="990600"/>
            <a:ext cx="3886200" cy="237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200" y="1981200"/>
            <a:ext cx="4419600" cy="1277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7617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32011" y="745298"/>
            <a:ext cx="3856038" cy="622222"/>
          </a:xfrm>
        </p:spPr>
        <p:txBody>
          <a:bodyPr vert="horz" lIns="0" tIns="12700" rIns="0" bIns="0" rtlCol="0" anchor="ctr">
            <a:spAutoFit/>
          </a:bodyPr>
          <a:lstStyle/>
          <a:p>
            <a:pPr marL="12700" algn="ctr">
              <a:spcBef>
                <a:spcPts val="100"/>
              </a:spcBef>
              <a:defRPr/>
            </a:pPr>
            <a:r>
              <a:rPr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00006" y="1602799"/>
            <a:ext cx="10119157" cy="179959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21000"/>
              </a:lnSpc>
              <a:spcBef>
                <a:spcPts val="100"/>
              </a:spcBef>
            </a:pP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Наука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физическом строении,  движении,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1000"/>
              </a:lnSpc>
              <a:spcBef>
                <a:spcPts val="13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происхождении и эволюции  небесных тел, их систем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800"/>
              </a:spcBef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Вселенной в целом.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69" y="1253490"/>
            <a:ext cx="7556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Спектральный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анализ : эффект</a:t>
            </a:r>
            <a:r>
              <a:rPr sz="3200" b="1" spc="10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Доплера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2166619"/>
            <a:ext cx="3839210" cy="414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735">
              <a:lnSpc>
                <a:spcPct val="110100"/>
              </a:lnSpc>
              <a:spcBef>
                <a:spcPts val="10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10" dirty="0">
                <a:latin typeface="Times New Roman"/>
                <a:cs typeface="Times New Roman"/>
              </a:rPr>
              <a:t>Эффект </a:t>
            </a:r>
            <a:r>
              <a:rPr b="1" spc="-5" dirty="0">
                <a:latin typeface="Times New Roman"/>
                <a:cs typeface="Times New Roman"/>
              </a:rPr>
              <a:t>Доплера </a:t>
            </a:r>
            <a:r>
              <a:rPr b="1" dirty="0">
                <a:latin typeface="Times New Roman"/>
                <a:cs typeface="Times New Roman"/>
              </a:rPr>
              <a:t>— </a:t>
            </a:r>
            <a:r>
              <a:rPr b="1" spc="-5" dirty="0">
                <a:latin typeface="Times New Roman"/>
                <a:cs typeface="Times New Roman"/>
              </a:rPr>
              <a:t>изменение  частоты </a:t>
            </a:r>
            <a:r>
              <a:rPr b="1" dirty="0">
                <a:latin typeface="Times New Roman"/>
                <a:cs typeface="Times New Roman"/>
              </a:rPr>
              <a:t>и </a:t>
            </a:r>
            <a:r>
              <a:rPr b="1" spc="-5" dirty="0">
                <a:latin typeface="Times New Roman"/>
                <a:cs typeface="Times New Roman"/>
              </a:rPr>
              <a:t>длины волн,  регистрируемых приёмником,  вызванное </a:t>
            </a:r>
            <a:r>
              <a:rPr b="1" spc="-10" dirty="0">
                <a:latin typeface="Times New Roman"/>
                <a:cs typeface="Times New Roman"/>
              </a:rPr>
              <a:t>движением </a:t>
            </a:r>
            <a:r>
              <a:rPr b="1" spc="-5" dirty="0">
                <a:latin typeface="Times New Roman"/>
                <a:cs typeface="Times New Roman"/>
              </a:rPr>
              <a:t>их источника  или </a:t>
            </a:r>
            <a:r>
              <a:rPr b="1" spc="-10" dirty="0">
                <a:latin typeface="Times New Roman"/>
                <a:cs typeface="Times New Roman"/>
              </a:rPr>
              <a:t>приёмника.</a:t>
            </a:r>
            <a:endParaRPr dirty="0">
              <a:latin typeface="Times New Roman"/>
              <a:cs typeface="Times New Roman"/>
            </a:endParaRPr>
          </a:p>
          <a:p>
            <a:pPr marL="12700" marR="5080">
              <a:lnSpc>
                <a:spcPct val="109900"/>
              </a:lnSpc>
              <a:spcBef>
                <a:spcPts val="157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latin typeface="Times New Roman"/>
                <a:cs typeface="Times New Roman"/>
              </a:rPr>
              <a:t>Если источник движется по  направлению </a:t>
            </a:r>
            <a:r>
              <a:rPr b="1" dirty="0">
                <a:latin typeface="Times New Roman"/>
                <a:cs typeface="Times New Roman"/>
              </a:rPr>
              <a:t>к </a:t>
            </a:r>
            <a:r>
              <a:rPr b="1" spc="-5" dirty="0">
                <a:latin typeface="Times New Roman"/>
                <a:cs typeface="Times New Roman"/>
              </a:rPr>
              <a:t>приёмнику, то </a:t>
            </a:r>
            <a:r>
              <a:rPr b="1" dirty="0">
                <a:latin typeface="Times New Roman"/>
                <a:cs typeface="Times New Roman"/>
              </a:rPr>
              <a:t>есть  </a:t>
            </a:r>
            <a:r>
              <a:rPr b="1" spc="-5" dirty="0">
                <a:latin typeface="Times New Roman"/>
                <a:cs typeface="Times New Roman"/>
              </a:rPr>
              <a:t>догоняет испускаемые им </a:t>
            </a:r>
            <a:r>
              <a:rPr b="1" spc="-10" dirty="0">
                <a:latin typeface="Times New Roman"/>
                <a:cs typeface="Times New Roman"/>
              </a:rPr>
              <a:t>волны, </a:t>
            </a:r>
            <a:r>
              <a:rPr b="1" spc="-5" dirty="0">
                <a:latin typeface="Times New Roman"/>
                <a:cs typeface="Times New Roman"/>
              </a:rPr>
              <a:t>то  длина волны уменьшается: линии  смещаются </a:t>
            </a:r>
            <a:r>
              <a:rPr b="1" dirty="0">
                <a:latin typeface="Times New Roman"/>
                <a:cs typeface="Times New Roman"/>
              </a:rPr>
              <a:t>в </a:t>
            </a:r>
            <a:r>
              <a:rPr b="1" spc="-5" dirty="0">
                <a:latin typeface="Times New Roman"/>
                <a:cs typeface="Times New Roman"/>
              </a:rPr>
              <a:t>красную сторону. Если  удаляется </a:t>
            </a:r>
            <a:r>
              <a:rPr b="1" dirty="0">
                <a:latin typeface="Times New Roman"/>
                <a:cs typeface="Times New Roman"/>
              </a:rPr>
              <a:t>— </a:t>
            </a:r>
            <a:r>
              <a:rPr b="1" spc="-5" dirty="0">
                <a:latin typeface="Times New Roman"/>
                <a:cs typeface="Times New Roman"/>
              </a:rPr>
              <a:t>длина волны  увеличивается: линии смещаются </a:t>
            </a:r>
            <a:r>
              <a:rPr b="1" dirty="0">
                <a:latin typeface="Times New Roman"/>
                <a:cs typeface="Times New Roman"/>
              </a:rPr>
              <a:t>в  </a:t>
            </a:r>
            <a:r>
              <a:rPr b="1" spc="-5" dirty="0">
                <a:latin typeface="Times New Roman"/>
                <a:cs typeface="Times New Roman"/>
              </a:rPr>
              <a:t>фиолетовую </a:t>
            </a:r>
            <a:r>
              <a:rPr b="1" spc="-10" dirty="0">
                <a:latin typeface="Times New Roman"/>
                <a:cs typeface="Times New Roman"/>
              </a:rPr>
              <a:t>сторону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спектра.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29400" y="1981200"/>
            <a:ext cx="3810000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05600" y="3656329"/>
            <a:ext cx="3810000" cy="2156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04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4343400"/>
          </a:xfrm>
          <a:custGeom>
            <a:avLst/>
            <a:gdLst/>
            <a:ahLst/>
            <a:cxnLst/>
            <a:rect l="l" t="t" r="r" b="b"/>
            <a:pathLst>
              <a:path w="7924800" h="4343400">
                <a:moveTo>
                  <a:pt x="0" y="0"/>
                </a:moveTo>
                <a:lnTo>
                  <a:pt x="7924800" y="0"/>
                </a:lnTo>
                <a:lnTo>
                  <a:pt x="79248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/>
          <p:nvPr/>
        </p:nvSpPr>
        <p:spPr>
          <a:xfrm>
            <a:off x="2057400" y="2362200"/>
            <a:ext cx="97155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3580129"/>
            <a:ext cx="1600200" cy="543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7400" y="4343400"/>
            <a:ext cx="1305560" cy="4102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5029200"/>
            <a:ext cx="1219200" cy="6388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87470" y="2137409"/>
            <a:ext cx="5941060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Длина пришедшей волны,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где </a:t>
            </a: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350" b="1" spc="7" baseline="-24691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частота,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которой источник  испускает волны,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c —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скорость распространения волн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среде,</a:t>
            </a:r>
            <a:r>
              <a:rPr sz="1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Symbol"/>
                <a:cs typeface="Symbol"/>
              </a:rPr>
              <a:t></a:t>
            </a:r>
            <a:endParaRPr sz="1600">
              <a:latin typeface="Symbol"/>
              <a:cs typeface="Symbol"/>
            </a:endParaRPr>
          </a:p>
          <a:p>
            <a:pPr marL="12700" marR="196215">
              <a:lnSpc>
                <a:spcPct val="109600"/>
              </a:lnSpc>
              <a:spcBef>
                <a:spcPts val="5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скорость источника волн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относительно среды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(положительная, если источник приближается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приёмнику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отрицательная, если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удаляется).</a:t>
            </a:r>
            <a:endParaRPr sz="1600">
              <a:latin typeface="Times New Roman"/>
              <a:cs typeface="Times New Roman"/>
            </a:endParaRPr>
          </a:p>
          <a:p>
            <a:pPr marL="12700" marR="584835" indent="7620">
              <a:lnSpc>
                <a:spcPct val="179200"/>
              </a:lnSpc>
              <a:spcBef>
                <a:spcPts val="1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Частота, регистрируемая неподвижным приёмником.  Для неподвижного источника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движущегося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приёмника.</a:t>
            </a:r>
            <a:endParaRPr sz="1600">
              <a:latin typeface="Times New Roman"/>
              <a:cs typeface="Times New Roman"/>
            </a:endParaRPr>
          </a:p>
          <a:p>
            <a:pPr marL="12700" marR="37465">
              <a:lnSpc>
                <a:spcPct val="109400"/>
              </a:lnSpc>
              <a:spcBef>
                <a:spcPts val="1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u —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скорость приёмника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относительно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среды (положительная,  если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он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движется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 направлению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источнику).</a:t>
            </a:r>
            <a:endParaRPr sz="1600">
              <a:latin typeface="Times New Roman"/>
              <a:cs typeface="Times New Roman"/>
            </a:endParaRPr>
          </a:p>
          <a:p>
            <a:pPr marL="12700" marR="1065530">
              <a:lnSpc>
                <a:spcPct val="109400"/>
              </a:lnSpc>
              <a:spcBef>
                <a:spcPts val="101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итоге, для движущегося источника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приемника  регистрируемая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частота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находится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этой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формуле.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4870" y="5943600"/>
            <a:ext cx="1569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с</a:t>
            </a:r>
            <a:r>
              <a:rPr sz="2400" spc="10" dirty="0">
                <a:solidFill>
                  <a:srgbClr val="FFFF00"/>
                </a:solidFill>
                <a:latin typeface="Symbol"/>
                <a:cs typeface="Symbol"/>
              </a:rPr>
              <a:t></a:t>
            </a:r>
            <a:r>
              <a:rPr sz="24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/</a:t>
            </a:r>
            <a:r>
              <a:rPr sz="2400" spc="10" dirty="0">
                <a:solidFill>
                  <a:srgbClr val="FFFF00"/>
                </a:solidFill>
                <a:latin typeface="Symbol"/>
                <a:cs typeface="Symbol"/>
              </a:rPr>
              <a:t></a:t>
            </a:r>
            <a:r>
              <a:rPr sz="2100" b="1" spc="15" baseline="-23809" dirty="0">
                <a:solidFill>
                  <a:srgbClr val="FFFF00"/>
                </a:solidFill>
                <a:latin typeface="Times New Roman"/>
                <a:cs typeface="Times New Roman"/>
              </a:rPr>
              <a:t>0 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= </a:t>
            </a:r>
            <a:r>
              <a:rPr sz="2400" dirty="0">
                <a:solidFill>
                  <a:srgbClr val="FFFF00"/>
                </a:solidFill>
                <a:latin typeface="Symbol"/>
                <a:cs typeface="Symbol"/>
              </a:rPr>
              <a:t></a:t>
            </a:r>
            <a:r>
              <a:rPr sz="2400" spc="-1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00"/>
                </a:solidFill>
                <a:latin typeface="Symbol"/>
                <a:cs typeface="Symbol"/>
              </a:rPr>
              <a:t></a:t>
            </a:r>
            <a:endParaRPr sz="240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63671" y="5773420"/>
            <a:ext cx="6045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Отсюда,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зная начальную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частоту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 и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разность частот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определяем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3670" y="6041390"/>
            <a:ext cx="2406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лучевую скорость</a:t>
            </a:r>
            <a:r>
              <a:rPr sz="1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звезды.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58669" y="1253490"/>
            <a:ext cx="7556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Спектральный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анализ : эффект</a:t>
            </a:r>
            <a:r>
              <a:rPr sz="3200" b="1" spc="10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Доплера</a:t>
            </a:r>
            <a:endParaRPr sz="32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0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3886200"/>
          </a:xfrm>
          <a:custGeom>
            <a:avLst/>
            <a:gdLst/>
            <a:ahLst/>
            <a:cxnLst/>
            <a:rect l="l" t="t" r="r" b="b"/>
            <a:pathLst>
              <a:path w="7924800" h="3886200">
                <a:moveTo>
                  <a:pt x="0" y="0"/>
                </a:moveTo>
                <a:lnTo>
                  <a:pt x="7924800" y="0"/>
                </a:lnTo>
                <a:lnTo>
                  <a:pt x="7924800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69" y="1253490"/>
            <a:ext cx="2813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С</a:t>
            </a:r>
            <a:r>
              <a:rPr sz="3200" b="1" spc="5" dirty="0">
                <a:solidFill>
                  <a:srgbClr val="00CCFF"/>
                </a:solidFill>
                <a:latin typeface="Times New Roman"/>
                <a:cs typeface="Times New Roman"/>
              </a:rPr>
              <a:t>пек</a:t>
            </a: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тро</a:t>
            </a:r>
            <a:r>
              <a:rPr sz="3200" b="1" spc="5" dirty="0">
                <a:solidFill>
                  <a:srgbClr val="00CCFF"/>
                </a:solidFill>
                <a:latin typeface="Times New Roman"/>
                <a:cs typeface="Times New Roman"/>
              </a:rPr>
              <a:t>г</a:t>
            </a:r>
            <a:r>
              <a:rPr sz="3200" b="1" spc="-10" dirty="0">
                <a:solidFill>
                  <a:srgbClr val="00CCFF"/>
                </a:solidFill>
                <a:latin typeface="Times New Roman"/>
                <a:cs typeface="Times New Roman"/>
              </a:rPr>
              <a:t>р</a:t>
            </a:r>
            <a:r>
              <a:rPr sz="3200" b="1" spc="10" dirty="0">
                <a:solidFill>
                  <a:srgbClr val="00CCFF"/>
                </a:solidFill>
                <a:latin typeface="Times New Roman"/>
                <a:cs typeface="Times New Roman"/>
              </a:rPr>
              <a:t>а</a:t>
            </a:r>
            <a:r>
              <a:rPr sz="3200" b="1" spc="5" dirty="0">
                <a:solidFill>
                  <a:srgbClr val="00CCFF"/>
                </a:solidFill>
                <a:latin typeface="Times New Roman"/>
                <a:cs typeface="Times New Roman"/>
              </a:rPr>
              <a:t>ф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ы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70" y="2162809"/>
            <a:ext cx="4444365" cy="929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9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Спектры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светил получаю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при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помощи  спектрографов- щелевых, 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предобъективных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эшеле-спектрографов.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4050" y="4572001"/>
            <a:ext cx="4933950" cy="1793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0" y="1295400"/>
            <a:ext cx="3505200" cy="2621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3276600"/>
            <a:ext cx="3352800" cy="308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925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3886200"/>
          </a:xfrm>
          <a:custGeom>
            <a:avLst/>
            <a:gdLst/>
            <a:ahLst/>
            <a:cxnLst/>
            <a:rect l="l" t="t" r="r" b="b"/>
            <a:pathLst>
              <a:path w="7924800" h="3886200">
                <a:moveTo>
                  <a:pt x="0" y="0"/>
                </a:moveTo>
                <a:lnTo>
                  <a:pt x="7924800" y="0"/>
                </a:lnTo>
                <a:lnTo>
                  <a:pt x="7924800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69" y="1253490"/>
            <a:ext cx="2813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С</a:t>
            </a:r>
            <a:r>
              <a:rPr sz="3200" b="1" spc="5" dirty="0">
                <a:solidFill>
                  <a:srgbClr val="00CCFF"/>
                </a:solidFill>
                <a:latin typeface="Times New Roman"/>
                <a:cs typeface="Times New Roman"/>
              </a:rPr>
              <a:t>пек</a:t>
            </a: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тро</a:t>
            </a:r>
            <a:r>
              <a:rPr sz="3200" b="1" spc="5" dirty="0">
                <a:solidFill>
                  <a:srgbClr val="00CCFF"/>
                </a:solidFill>
                <a:latin typeface="Times New Roman"/>
                <a:cs typeface="Times New Roman"/>
              </a:rPr>
              <a:t>г</a:t>
            </a:r>
            <a:r>
              <a:rPr sz="3200" b="1" spc="-10" dirty="0">
                <a:solidFill>
                  <a:srgbClr val="00CCFF"/>
                </a:solidFill>
                <a:latin typeface="Times New Roman"/>
                <a:cs typeface="Times New Roman"/>
              </a:rPr>
              <a:t>р</a:t>
            </a:r>
            <a:r>
              <a:rPr sz="3200" b="1" spc="10" dirty="0">
                <a:solidFill>
                  <a:srgbClr val="00CCFF"/>
                </a:solidFill>
                <a:latin typeface="Times New Roman"/>
                <a:cs typeface="Times New Roman"/>
              </a:rPr>
              <a:t>а</a:t>
            </a:r>
            <a:r>
              <a:rPr sz="3200" b="1" spc="5" dirty="0">
                <a:solidFill>
                  <a:srgbClr val="00CCFF"/>
                </a:solidFill>
                <a:latin typeface="Times New Roman"/>
                <a:cs typeface="Times New Roman"/>
              </a:rPr>
              <a:t>ф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ы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2162809"/>
            <a:ext cx="3608070" cy="1230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9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Спектры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светил получаю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при 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помощи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спектрографов- щелевых, 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предобъективных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эшеле-  спектрографов.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7001" y="1066800"/>
            <a:ext cx="3891279" cy="5662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3429000"/>
            <a:ext cx="4114800" cy="3293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648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5334000" cy="3886200"/>
          </a:xfrm>
          <a:custGeom>
            <a:avLst/>
            <a:gdLst/>
            <a:ahLst/>
            <a:cxnLst/>
            <a:rect l="l" t="t" r="r" b="b"/>
            <a:pathLst>
              <a:path w="5334000" h="3886200">
                <a:moveTo>
                  <a:pt x="0" y="3886200"/>
                </a:moveTo>
                <a:lnTo>
                  <a:pt x="5334000" y="3886200"/>
                </a:lnTo>
                <a:lnTo>
                  <a:pt x="5334000" y="0"/>
                </a:lnTo>
                <a:lnTo>
                  <a:pt x="0" y="0"/>
                </a:lnTo>
                <a:lnTo>
                  <a:pt x="0" y="388620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2800" y="1085850"/>
            <a:ext cx="3048000" cy="5715000"/>
          </a:xfrm>
          <a:custGeom>
            <a:avLst/>
            <a:gdLst/>
            <a:ahLst/>
            <a:cxnLst/>
            <a:rect l="l" t="t" r="r" b="b"/>
            <a:pathLst>
              <a:path w="3048000" h="5715000">
                <a:moveTo>
                  <a:pt x="3048000" y="0"/>
                </a:moveTo>
                <a:lnTo>
                  <a:pt x="0" y="0"/>
                </a:lnTo>
                <a:lnTo>
                  <a:pt x="0" y="5715000"/>
                </a:lnTo>
                <a:lnTo>
                  <a:pt x="3048000" y="5715000"/>
                </a:lnTo>
                <a:lnTo>
                  <a:pt x="304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2058670" y="1253490"/>
            <a:ext cx="30791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ПЗС-приемники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8670" y="2015489"/>
            <a:ext cx="4641215" cy="4569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5930">
              <a:lnSpc>
                <a:spcPct val="109400"/>
              </a:lnSpc>
              <a:spcBef>
                <a:spcPts val="100"/>
              </a:spcBef>
              <a:buSzPct val="93750"/>
              <a:buFont typeface="Times New Roman"/>
              <a:buChar char="•"/>
              <a:tabLst>
                <a:tab pos="85090" algn="l"/>
              </a:tabLst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смену фотопленке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в 1970г.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пришли более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чувствительные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ПЗС-приемник</a:t>
            </a:r>
            <a:endParaRPr sz="1600">
              <a:latin typeface="Times New Roman"/>
              <a:cs typeface="Times New Roman"/>
            </a:endParaRPr>
          </a:p>
          <a:p>
            <a:pPr marL="12700" marR="253365">
              <a:lnSpc>
                <a:spcPct val="109600"/>
              </a:lnSpc>
              <a:spcBef>
                <a:spcPts val="1405"/>
              </a:spcBef>
              <a:buSzPct val="93750"/>
              <a:buFont typeface="Times New Roman"/>
              <a:buChar char="•"/>
              <a:tabLst>
                <a:tab pos="85090" algn="l"/>
              </a:tabLst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ПЗС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(прибор с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зарядовой связью)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матрица из  МДП-конденсаторов (Металл-Диэлектрик-  Полопроводник)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109700"/>
              </a:lnSpc>
              <a:spcBef>
                <a:spcPts val="1390"/>
              </a:spcBef>
              <a:buSzPct val="93750"/>
              <a:buFont typeface="Times New Roman"/>
              <a:buChar char="•"/>
              <a:tabLst>
                <a:tab pos="8509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Квантовая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эффективность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современных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ПЗС-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приемников излучения достигает 95-98%, т.е.  практически каждый падающий на прибор фотон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регистрируется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90805">
              <a:lnSpc>
                <a:spcPct val="109700"/>
              </a:lnSpc>
              <a:spcBef>
                <a:spcPts val="1405"/>
              </a:spcBef>
              <a:buSzPct val="93750"/>
              <a:buFont typeface="Times New Roman"/>
              <a:buChar char="•"/>
              <a:tabLst>
                <a:tab pos="8509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 счет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внутреннего фотоэффекта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МДП-  конденсаторах накапливаются заряды,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а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  подаче последовательности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тактовых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импульсов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напряжения на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электроды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конденсаторов  зарядовые пакеты можно переносить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между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соседними элементами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матрицы.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15200" y="1143000"/>
            <a:ext cx="2819400" cy="2747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5200" y="3886200"/>
            <a:ext cx="2743200" cy="271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761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3886200"/>
          </a:xfrm>
          <a:custGeom>
            <a:avLst/>
            <a:gdLst/>
            <a:ahLst/>
            <a:cxnLst/>
            <a:rect l="l" t="t" r="r" b="b"/>
            <a:pathLst>
              <a:path w="7924800" h="3886200">
                <a:moveTo>
                  <a:pt x="0" y="0"/>
                </a:moveTo>
                <a:lnTo>
                  <a:pt x="7924800" y="0"/>
                </a:lnTo>
                <a:lnTo>
                  <a:pt x="7924800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70" y="1253490"/>
            <a:ext cx="30791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ПЗС-приемники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2162809"/>
            <a:ext cx="4756150" cy="4545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700"/>
              </a:lnSpc>
              <a:spcBef>
                <a:spcPts val="10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Современные ПЗС-матрицы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могут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состоять  из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30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миллионов пикселей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(30Мегапикселей).</a:t>
            </a:r>
            <a:endParaRPr>
              <a:latin typeface="Times New Roman"/>
              <a:cs typeface="Times New Roman"/>
            </a:endParaRPr>
          </a:p>
          <a:p>
            <a:pPr marL="12700" marR="757555" algn="just">
              <a:lnSpc>
                <a:spcPct val="110000"/>
              </a:lnSpc>
              <a:spcBef>
                <a:spcPts val="157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Если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размера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одиночной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матрицы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не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хватает для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покрытия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поля зрения, из  отдельных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матриц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создают</a:t>
            </a:r>
            <a:r>
              <a:rPr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мозаики.</a:t>
            </a:r>
            <a:endParaRPr>
              <a:latin typeface="Times New Roman"/>
              <a:cs typeface="Times New Roman"/>
            </a:endParaRPr>
          </a:p>
          <a:p>
            <a:pPr marL="12700" marR="18415">
              <a:lnSpc>
                <a:spcPct val="110000"/>
              </a:lnSpc>
              <a:spcBef>
                <a:spcPts val="157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Спектральная чувствительность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динамический диапазон современных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ПЗС-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матриц существенно превышают  аналогичные характеристики фотопленки.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других старых</a:t>
            </a:r>
            <a:r>
              <a:rPr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светоприемников.</a:t>
            </a:r>
            <a:endParaRPr>
              <a:latin typeface="Times New Roman"/>
              <a:cs typeface="Times New Roman"/>
            </a:endParaRPr>
          </a:p>
          <a:p>
            <a:pPr marL="12700" marR="201295">
              <a:lnSpc>
                <a:spcPct val="110000"/>
              </a:lnSpc>
              <a:spcBef>
                <a:spcPts val="157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Поэтому,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современной Астрономии ПЗС- 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матрицы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полностью заменили другие  светочувствительные</a:t>
            </a:r>
            <a:r>
              <a:rPr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приемники.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620001" y="1294130"/>
            <a:ext cx="2772409" cy="2726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1" y="4114800"/>
            <a:ext cx="2938779" cy="2583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80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3886200"/>
          </a:xfrm>
          <a:custGeom>
            <a:avLst/>
            <a:gdLst/>
            <a:ahLst/>
            <a:cxnLst/>
            <a:rect l="l" t="t" r="r" b="b"/>
            <a:pathLst>
              <a:path w="7924800" h="3886200">
                <a:moveTo>
                  <a:pt x="0" y="0"/>
                </a:moveTo>
                <a:lnTo>
                  <a:pt x="7924800" y="0"/>
                </a:lnTo>
                <a:lnTo>
                  <a:pt x="7924800" y="3886200"/>
                </a:lnTo>
                <a:lnTo>
                  <a:pt x="0" y="38862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69" y="1253490"/>
            <a:ext cx="21844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Фотометры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2161540"/>
            <a:ext cx="4839970" cy="442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Для высокоточного измерения блеска звезд  используются 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фотоэлектрические</a:t>
            </a:r>
            <a:r>
              <a:rPr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фотометры.</a:t>
            </a:r>
            <a:endParaRPr>
              <a:latin typeface="Times New Roman"/>
              <a:cs typeface="Times New Roman"/>
            </a:endParaRPr>
          </a:p>
          <a:p>
            <a:pPr marL="12700" marR="78105">
              <a:spcBef>
                <a:spcPts val="112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качестве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приемника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излучения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фотометрах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используется 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фотоэлектронный  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умножитель </a:t>
            </a:r>
            <a:r>
              <a:rPr b="1" dirty="0">
                <a:solidFill>
                  <a:srgbClr val="FFFF00"/>
                </a:solidFill>
                <a:latin typeface="Times New Roman"/>
                <a:cs typeface="Times New Roman"/>
              </a:rPr>
              <a:t>(ФЭУ)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—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электровакуумный  прибор,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котором поток электронов,  излучаемый фотокатодом под действием  оптического излучения, усиливается в100 раз  умножительной системе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результате  вторичной электронной</a:t>
            </a:r>
            <a:r>
              <a:rPr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эмиссии.</a:t>
            </a:r>
            <a:endParaRPr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Разработан 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Л.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А. Кубецким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1930-34</a:t>
            </a:r>
            <a:endParaRPr>
              <a:latin typeface="Times New Roman"/>
              <a:cs typeface="Times New Roman"/>
            </a:endParaRPr>
          </a:p>
          <a:p>
            <a:pPr marL="12700" marR="89535">
              <a:spcBef>
                <a:spcPts val="113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Высокая чувствительность ФЭУ позволяет  наблюдать достаточно слабые объекты,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а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огромная точность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(0,005m) -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регистрировать  ничтожные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изменения</a:t>
            </a:r>
            <a:r>
              <a:rPr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блеска.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86601" y="5334000"/>
            <a:ext cx="3420109" cy="142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86600" y="1524001"/>
            <a:ext cx="3505200" cy="1967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2800" y="3733800"/>
            <a:ext cx="3310890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504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4572000"/>
          </a:xfrm>
          <a:custGeom>
            <a:avLst/>
            <a:gdLst/>
            <a:ahLst/>
            <a:cxnLst/>
            <a:rect l="l" t="t" r="r" b="b"/>
            <a:pathLst>
              <a:path w="7924800" h="4572000">
                <a:moveTo>
                  <a:pt x="0" y="0"/>
                </a:moveTo>
                <a:lnTo>
                  <a:pt x="7924800" y="0"/>
                </a:lnTo>
                <a:lnTo>
                  <a:pt x="79248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70" y="1253490"/>
            <a:ext cx="46018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Глаз как</a:t>
            </a:r>
            <a:r>
              <a:rPr sz="3200" b="1" spc="-70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светоприемник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2162810"/>
            <a:ext cx="5938520" cy="448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ct val="109700"/>
              </a:lnSpc>
              <a:spcBef>
                <a:spcPts val="10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Сетчатка состоит из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множества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нервных окончаний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“палочек”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“колбочек”.</a:t>
            </a:r>
            <a:endParaRPr>
              <a:latin typeface="Times New Roman"/>
              <a:cs typeface="Times New Roman"/>
            </a:endParaRPr>
          </a:p>
          <a:p>
            <a:pPr marL="12700" marR="182880">
              <a:lnSpc>
                <a:spcPct val="110200"/>
              </a:lnSpc>
              <a:spcBef>
                <a:spcPts val="157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Палочки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обладают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большей светочувствительностью,  но не различают различие длин волн</a:t>
            </a:r>
            <a:r>
              <a:rPr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(цвета).</a:t>
            </a:r>
            <a:endParaRPr>
              <a:latin typeface="Times New Roman"/>
              <a:cs typeface="Times New Roman"/>
            </a:endParaRPr>
          </a:p>
          <a:p>
            <a:pPr marL="12700" marR="66675">
              <a:lnSpc>
                <a:spcPct val="110200"/>
              </a:lnSpc>
              <a:spcBef>
                <a:spcPts val="156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Колбочки, наоборот,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особо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чувствительны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цветам, но  гораздо менее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светочувствительны.</a:t>
            </a:r>
            <a:endParaRPr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57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полной темноте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изображение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создается  монохромными палочками,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слабые туманные объекты  выглядят бесцветными.</a:t>
            </a:r>
            <a:endParaRPr>
              <a:latin typeface="Times New Roman"/>
              <a:cs typeface="Times New Roman"/>
            </a:endParaRPr>
          </a:p>
          <a:p>
            <a:pPr marL="12700" marR="249554">
              <a:lnSpc>
                <a:spcPct val="110000"/>
              </a:lnSpc>
              <a:spcBef>
                <a:spcPts val="1575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центральной области сетчатки,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прямо напротив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зрачка, имеется область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диаметром около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1°,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состоящая из одних только колбочек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 «слепое</a:t>
            </a:r>
            <a:r>
              <a:rPr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пятно».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0" y="1143001"/>
            <a:ext cx="2667000" cy="2462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01001" y="3657600"/>
            <a:ext cx="2296159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321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4572000"/>
          </a:xfrm>
          <a:custGeom>
            <a:avLst/>
            <a:gdLst/>
            <a:ahLst/>
            <a:cxnLst/>
            <a:rect l="l" t="t" r="r" b="b"/>
            <a:pathLst>
              <a:path w="7924800" h="4572000">
                <a:moveTo>
                  <a:pt x="0" y="0"/>
                </a:moveTo>
                <a:lnTo>
                  <a:pt x="7924800" y="0"/>
                </a:lnTo>
                <a:lnTo>
                  <a:pt x="79248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70" y="1253490"/>
            <a:ext cx="63620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Секреты визуальных</a:t>
            </a:r>
            <a:r>
              <a:rPr sz="3200" b="1" spc="-5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наблюдений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2161540"/>
            <a:ext cx="7697470" cy="441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Перед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наблюдениями слабых объектов 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необходимо подготовить зрение </a:t>
            </a:r>
            <a:r>
              <a:rPr b="1" dirty="0">
                <a:solidFill>
                  <a:srgbClr val="FFFF00"/>
                </a:solidFill>
                <a:latin typeface="Times New Roman"/>
                <a:cs typeface="Times New Roman"/>
              </a:rPr>
              <a:t>к  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полной темноте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: хотя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бы </a:t>
            </a:r>
            <a:r>
              <a:rPr b="1" spc="5" dirty="0">
                <a:solidFill>
                  <a:srgbClr val="FFFFFF"/>
                </a:solidFill>
                <a:latin typeface="Times New Roman"/>
                <a:cs typeface="Times New Roman"/>
              </a:rPr>
              <a:t>15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минут находиться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полной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темноте, чтобы  зрение переключилось из “дневного”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режима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“ночной”.</a:t>
            </a:r>
            <a:endParaRPr>
              <a:latin typeface="Times New Roman"/>
              <a:cs typeface="Times New Roman"/>
            </a:endParaRPr>
          </a:p>
          <a:p>
            <a:pPr marL="12700" marR="5715"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«Боковое зрение»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использование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областей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глаза,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более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чувствительных 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к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слабому свету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немного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стороне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от “слепого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пятна”. Для этого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нужно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смотреть на объект, не фиксируя на нем внимание,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а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как бы немного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сторону.</a:t>
            </a:r>
            <a:endParaRPr>
              <a:latin typeface="Times New Roman"/>
              <a:cs typeface="Times New Roman"/>
            </a:endParaRPr>
          </a:p>
          <a:p>
            <a:pPr marL="12700" marR="351790"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«Приоритет при анализе 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изображения движущимся 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объектам»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надо  слегка постукивать по окулярному концу инструмента, либо слегка  двигать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его в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противоположных</a:t>
            </a:r>
            <a:r>
              <a:rPr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направлениях.</a:t>
            </a:r>
            <a:endParaRPr>
              <a:latin typeface="Times New Roman"/>
              <a:cs typeface="Times New Roman"/>
            </a:endParaRPr>
          </a:p>
          <a:p>
            <a:pPr marL="12700" marR="13970"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«Эффект накопления света 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глазом»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нужно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удержать глаз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одном и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том  </a:t>
            </a:r>
            <a:r>
              <a:rPr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же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положении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течение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b="1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секунд.</a:t>
            </a:r>
            <a:endParaRPr>
              <a:latin typeface="Times New Roman"/>
              <a:cs typeface="Times New Roman"/>
            </a:endParaRPr>
          </a:p>
          <a:p>
            <a:pPr marL="12700" marR="328295"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Зрение ослабляется: алкоголем,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никотином,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недостатком кислорода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сахара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крови, чрезмерно ярким дневным светом,</a:t>
            </a:r>
            <a:r>
              <a:rPr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дискомфортом.</a:t>
            </a:r>
            <a:endParaRPr>
              <a:latin typeface="Times New Roman"/>
              <a:cs typeface="Times New Roman"/>
            </a:endParaRPr>
          </a:p>
          <a:p>
            <a:pPr marL="12700" marR="476884">
              <a:buSzPct val="94444"/>
              <a:buFont typeface="Times New Roman"/>
              <a:buChar char="•"/>
              <a:tabLst>
                <a:tab pos="93980" algn="l"/>
              </a:tabLst>
            </a:pP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Светлое небо сильно </a:t>
            </a:r>
            <a:r>
              <a:rPr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снижает </a:t>
            </a:r>
            <a:r>
              <a:rPr b="1" spc="-5" dirty="0">
                <a:solidFill>
                  <a:srgbClr val="FFFF00"/>
                </a:solidFill>
                <a:latin typeface="Times New Roman"/>
                <a:cs typeface="Times New Roman"/>
              </a:rPr>
              <a:t>контрастность наблюдаемого объекта.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Вывод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надо уехать как </a:t>
            </a:r>
            <a:r>
              <a:rPr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можно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дальше </a:t>
            </a:r>
            <a:r>
              <a:rPr b="1" dirty="0">
                <a:solidFill>
                  <a:srgbClr val="FFFFFF"/>
                </a:solidFill>
                <a:latin typeface="Times New Roman"/>
                <a:cs typeface="Times New Roman"/>
              </a:rPr>
              <a:t>от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городских</a:t>
            </a:r>
            <a:r>
              <a:rPr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огней.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0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2057400"/>
            <a:ext cx="7924800" cy="4572000"/>
          </a:xfrm>
          <a:custGeom>
            <a:avLst/>
            <a:gdLst/>
            <a:ahLst/>
            <a:cxnLst/>
            <a:rect l="l" t="t" r="r" b="b"/>
            <a:pathLst>
              <a:path w="7924800" h="4572000">
                <a:moveTo>
                  <a:pt x="0" y="0"/>
                </a:moveTo>
                <a:lnTo>
                  <a:pt x="7924800" y="0"/>
                </a:lnTo>
                <a:lnTo>
                  <a:pt x="7924800" y="4572000"/>
                </a:lnTo>
                <a:lnTo>
                  <a:pt x="0" y="4572000"/>
                </a:lnTo>
                <a:lnTo>
                  <a:pt x="0" y="0"/>
                </a:lnTo>
                <a:close/>
              </a:path>
            </a:pathLst>
          </a:custGeom>
          <a:solidFill>
            <a:srgbClr val="070707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82469" y="269240"/>
            <a:ext cx="734568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Как изучают</a:t>
            </a:r>
            <a:r>
              <a:rPr sz="4800" spc="-80" dirty="0"/>
              <a:t> </a:t>
            </a:r>
            <a:r>
              <a:rPr sz="4800" spc="-5" dirty="0"/>
              <a:t>Вселенную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2058670" y="1253490"/>
            <a:ext cx="37325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200" b="1" dirty="0">
                <a:solidFill>
                  <a:srgbClr val="00CCFF"/>
                </a:solidFill>
                <a:latin typeface="Times New Roman"/>
                <a:cs typeface="Times New Roman"/>
              </a:rPr>
              <a:t>Список</a:t>
            </a:r>
            <a:r>
              <a:rPr sz="3200" b="1" spc="-25" dirty="0">
                <a:solidFill>
                  <a:srgbClr val="00CC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00CCFF"/>
                </a:solidFill>
                <a:latin typeface="Times New Roman"/>
                <a:cs typeface="Times New Roman"/>
              </a:rPr>
              <a:t>литературы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58669" y="2161540"/>
            <a:ext cx="7621270" cy="235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555">
              <a:spcBef>
                <a:spcPts val="10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М.М.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Дагаев,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В.М.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Чаругин.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Астрофизика. Книга для чтения по  астрономии.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М.: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«Просвещение»,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1988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spcBef>
                <a:spcPts val="125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А.И.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Еремеева,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Ф.А.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Цицин. История астрономии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Издательство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московского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университета,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1989г.</a:t>
            </a:r>
            <a:endParaRPr sz="2000">
              <a:latin typeface="Times New Roman"/>
              <a:cs typeface="Times New Roman"/>
            </a:endParaRPr>
          </a:p>
          <a:p>
            <a:pPr marL="12700">
              <a:spcBef>
                <a:spcPts val="125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У.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Купер,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Е.Уокер Измеряя свет звезд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- М.: «Мир»,</a:t>
            </a:r>
            <a:r>
              <a:rPr sz="20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1994г.</a:t>
            </a:r>
            <a:endParaRPr sz="2000">
              <a:latin typeface="Times New Roman"/>
              <a:cs typeface="Times New Roman"/>
            </a:endParaRPr>
          </a:p>
          <a:p>
            <a:pPr marL="12700">
              <a:spcBef>
                <a:spcPts val="1250"/>
              </a:spcBef>
              <a:buSzPct val="95000"/>
              <a:buFont typeface="Times New Roman"/>
              <a:buChar char="•"/>
              <a:tabLst>
                <a:tab pos="10287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И.А.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Климишин. Элементарная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астрономия. - М.: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Наука,</a:t>
            </a:r>
            <a:r>
              <a:rPr sz="20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1991г.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47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4164" y="414431"/>
            <a:ext cx="8070273" cy="622222"/>
          </a:xfrm>
        </p:spPr>
        <p:txBody>
          <a:bodyPr vert="horz" wrap="square" lIns="0" tIns="12700" rIns="0" bIns="0" rtlCol="0" anchor="ctr">
            <a:spAutoFit/>
          </a:bodyPr>
          <a:lstStyle/>
          <a:p>
            <a:pPr marL="257175" indent="-246063" algn="ctr">
              <a:spcBef>
                <a:spcPts val="100"/>
              </a:spcBef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 астрономия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42109" y="1588945"/>
            <a:ext cx="8520546" cy="3583032"/>
          </a:xfrm>
          <a:prstGeom prst="rect">
            <a:avLst/>
          </a:prstGeom>
        </p:spPr>
        <p:txBody>
          <a:bodyPr wrap="square" lIns="0" tIns="114300" rIns="0" bIns="0">
            <a:spAutoFit/>
          </a:bodyPr>
          <a:lstStyle/>
          <a:p>
            <a:pPr marL="155575" indent="-142875" algn="just">
              <a:spcBef>
                <a:spcPts val="900"/>
              </a:spcBef>
              <a:buSzPct val="96875"/>
              <a:buFont typeface="Times New Roman"/>
              <a:buChar char="•"/>
              <a:tabLst>
                <a:tab pos="156210" algn="l"/>
              </a:tabLst>
              <a:defRPr/>
            </a:pPr>
            <a:r>
              <a:rPr sz="3200" dirty="0">
                <a:latin typeface="Times New Roman"/>
                <a:cs typeface="Times New Roman"/>
              </a:rPr>
              <a:t>Астрометрия</a:t>
            </a:r>
          </a:p>
          <a:p>
            <a:pPr marL="155575" indent="-142875" algn="just">
              <a:spcBef>
                <a:spcPts val="800"/>
              </a:spcBef>
              <a:buSzPct val="96875"/>
              <a:buFont typeface="Times New Roman"/>
              <a:buChar char="•"/>
              <a:tabLst>
                <a:tab pos="156210" algn="l"/>
              </a:tabLst>
              <a:defRPr/>
            </a:pPr>
            <a:r>
              <a:rPr sz="3200" spc="5" dirty="0">
                <a:latin typeface="Times New Roman"/>
                <a:cs typeface="Times New Roman"/>
              </a:rPr>
              <a:t>Небесная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механика</a:t>
            </a:r>
          </a:p>
          <a:p>
            <a:pPr marL="155575" indent="-142875" algn="just">
              <a:spcBef>
                <a:spcPts val="790"/>
              </a:spcBef>
              <a:buSzPct val="96875"/>
              <a:buFont typeface="Times New Roman"/>
              <a:buChar char="•"/>
              <a:tabLst>
                <a:tab pos="156210" algn="l"/>
              </a:tabLst>
              <a:defRPr/>
            </a:pPr>
            <a:r>
              <a:rPr sz="3200" dirty="0">
                <a:latin typeface="Times New Roman"/>
                <a:cs typeface="Times New Roman"/>
              </a:rPr>
              <a:t>Астрофизика</a:t>
            </a:r>
          </a:p>
          <a:p>
            <a:pPr marL="155575" indent="-142875" algn="just">
              <a:spcBef>
                <a:spcPts val="800"/>
              </a:spcBef>
              <a:buSzPct val="96875"/>
              <a:buFont typeface="Times New Roman"/>
              <a:buChar char="•"/>
              <a:tabLst>
                <a:tab pos="156210" algn="l"/>
              </a:tabLst>
              <a:defRPr/>
            </a:pPr>
            <a:r>
              <a:rPr sz="3200" dirty="0">
                <a:latin typeface="Times New Roman"/>
                <a:cs typeface="Times New Roman"/>
              </a:rPr>
              <a:t>Звездная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астрономия</a:t>
            </a:r>
          </a:p>
          <a:p>
            <a:pPr marL="155575" indent="-142875" algn="just">
              <a:spcBef>
                <a:spcPts val="800"/>
              </a:spcBef>
              <a:buSzPct val="96875"/>
              <a:buFont typeface="Times New Roman"/>
              <a:buChar char="•"/>
              <a:tabLst>
                <a:tab pos="156210" algn="l"/>
              </a:tabLst>
              <a:defRPr/>
            </a:pPr>
            <a:r>
              <a:rPr sz="3200" dirty="0">
                <a:latin typeface="Times New Roman"/>
                <a:cs typeface="Times New Roman"/>
              </a:rPr>
              <a:t>Космогония</a:t>
            </a:r>
          </a:p>
          <a:p>
            <a:pPr marL="155575" indent="-142875" algn="just">
              <a:spcBef>
                <a:spcPts val="800"/>
              </a:spcBef>
              <a:buSzPct val="96875"/>
              <a:buFont typeface="Times New Roman"/>
              <a:buChar char="•"/>
              <a:tabLst>
                <a:tab pos="156210" algn="l"/>
              </a:tabLst>
              <a:defRPr/>
            </a:pPr>
            <a:r>
              <a:rPr sz="3200" dirty="0">
                <a:latin typeface="Times New Roman"/>
                <a:cs typeface="Times New Roman"/>
              </a:rPr>
              <a:t>Космология</a:t>
            </a:r>
          </a:p>
        </p:txBody>
      </p:sp>
    </p:spTree>
    <p:extLst>
      <p:ext uri="{BB962C8B-B14F-4D97-AF65-F5344CB8AC3E}">
        <p14:creationId xmlns:p14="http://schemas.microsoft.com/office/powerpoint/2010/main" xmlns="" val="4458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4963" y="148861"/>
            <a:ext cx="10515600" cy="1231619"/>
          </a:xfrm>
        </p:spPr>
        <p:txBody>
          <a:bodyPr vert="horz" lIns="0" tIns="12700" rIns="0" bIns="0" rtlCol="0" anchor="ctr">
            <a:spAutoFit/>
          </a:bodyPr>
          <a:lstStyle/>
          <a:p>
            <a:pPr marL="257175" indent="-246063" algn="ctr">
              <a:spcBef>
                <a:spcPts val="1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Астрометрия</a:t>
            </a:r>
            <a:b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/>
          </a:p>
        </p:txBody>
      </p:sp>
      <p:sp>
        <p:nvSpPr>
          <p:cNvPr id="4" name="object 4"/>
          <p:cNvSpPr txBox="1"/>
          <p:nvPr/>
        </p:nvSpPr>
        <p:spPr>
          <a:xfrm>
            <a:off x="574963" y="2139528"/>
            <a:ext cx="5015346" cy="201337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38"/>
              </a:spcBef>
            </a:pPr>
            <a:endParaRPr lang="ru-RU" alt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  теоретические методы,  технику измерений на  небесной сфере и  способы их  математической  обработки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7305676" y="2139528"/>
            <a:ext cx="3362325" cy="3448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481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231988"/>
            <a:ext cx="10515600" cy="1231619"/>
          </a:xfrm>
        </p:spPr>
        <p:txBody>
          <a:bodyPr vert="horz" lIns="0" tIns="12700" rIns="0" bIns="0" rtlCol="0" anchor="ctr">
            <a:spAutoFit/>
          </a:bodyPr>
          <a:lstStyle/>
          <a:p>
            <a:pPr marL="257175" indent="-246063" algn="ctr">
              <a:spcBef>
                <a:spcPts val="1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Небесная механика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sp>
        <p:nvSpPr>
          <p:cNvPr id="4" name="object 4"/>
          <p:cNvSpPr txBox="1"/>
          <p:nvPr/>
        </p:nvSpPr>
        <p:spPr>
          <a:xfrm>
            <a:off x="644236" y="1959326"/>
            <a:ext cx="5285509" cy="201337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38"/>
              </a:spcBef>
            </a:pPr>
            <a:endParaRPr lang="ru-RU" alt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пространственном  движении небесных тел и  их систем под действием  сил взаимного тяготения и  иной физической природы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object 5"/>
          <p:cNvSpPr>
            <a:spLocks noChangeArrowheads="1"/>
          </p:cNvSpPr>
          <p:nvPr/>
        </p:nvSpPr>
        <p:spPr bwMode="auto">
          <a:xfrm>
            <a:off x="6987020" y="2248767"/>
            <a:ext cx="4214379" cy="372254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20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927" y="305224"/>
            <a:ext cx="10515600" cy="1231619"/>
          </a:xfrm>
        </p:spPr>
        <p:txBody>
          <a:bodyPr vert="horz" lIns="0" tIns="12700" rIns="0" bIns="0" rtlCol="0" anchor="ctr">
            <a:spAutoFit/>
          </a:bodyPr>
          <a:lstStyle/>
          <a:p>
            <a:pPr marL="257175" indent="-246063" algn="ctr">
              <a:spcBef>
                <a:spcPts val="100"/>
              </a:spcBef>
            </a:pPr>
            <a:r>
              <a:rPr lang="ru-RU" b="1" spc="5" dirty="0">
                <a:latin typeface="Times New Roman"/>
                <a:cs typeface="Times New Roman"/>
              </a:rPr>
              <a:t>А</a:t>
            </a:r>
            <a:r>
              <a:rPr lang="ru-RU" b="1" spc="-5" dirty="0">
                <a:latin typeface="Times New Roman"/>
                <a:cs typeface="Times New Roman"/>
              </a:rPr>
              <a:t>стр</a:t>
            </a:r>
            <a:r>
              <a:rPr lang="ru-RU" b="1" spc="15" dirty="0">
                <a:latin typeface="Times New Roman"/>
                <a:cs typeface="Times New Roman"/>
              </a:rPr>
              <a:t>о</a:t>
            </a:r>
            <a:r>
              <a:rPr lang="ru-RU" b="1" spc="5" dirty="0">
                <a:latin typeface="Times New Roman"/>
                <a:cs typeface="Times New Roman"/>
              </a:rPr>
              <a:t>фи</a:t>
            </a:r>
            <a:r>
              <a:rPr lang="ru-RU" b="1" spc="-10" dirty="0">
                <a:latin typeface="Times New Roman"/>
                <a:cs typeface="Times New Roman"/>
              </a:rPr>
              <a:t>з</a:t>
            </a:r>
            <a:r>
              <a:rPr lang="ru-RU" b="1" spc="5" dirty="0">
                <a:latin typeface="Times New Roman"/>
                <a:cs typeface="Times New Roman"/>
              </a:rPr>
              <a:t>ик</a:t>
            </a:r>
            <a:r>
              <a:rPr lang="ru-RU" b="1" dirty="0">
                <a:latin typeface="Times New Roman"/>
                <a:cs typeface="Times New Roman"/>
              </a:rPr>
              <a:t>а</a:t>
            </a:r>
            <a:r>
              <a:rPr lang="ru-RU" dirty="0">
                <a:latin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cs typeface="Times New Roman"/>
              </a:rPr>
            </a:br>
            <a:endParaRPr lang="ru-RU" altLang="ru-RU" dirty="0" smtClean="0"/>
          </a:p>
        </p:txBody>
      </p:sp>
      <p:sp>
        <p:nvSpPr>
          <p:cNvPr id="5" name="object 5"/>
          <p:cNvSpPr txBox="1"/>
          <p:nvPr/>
        </p:nvSpPr>
        <p:spPr>
          <a:xfrm>
            <a:off x="803274" y="2572834"/>
            <a:ext cx="4979989" cy="2228815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физическом  состоянии и процессах,  происходящих на  поверхности и в недрах  небесных тел, их  химическом составе,  свойствах среды между  небесными телами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6467475" y="3190875"/>
            <a:ext cx="3676650" cy="3105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" name="object 7"/>
          <p:cNvSpPr txBox="1"/>
          <p:nvPr/>
        </p:nvSpPr>
        <p:spPr>
          <a:xfrm>
            <a:off x="5851525" y="2055813"/>
            <a:ext cx="1931988" cy="39211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5" dirty="0">
                <a:latin typeface="Times New Roman"/>
                <a:cs typeface="Times New Roman"/>
              </a:rPr>
              <a:t>Теоретическая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224" name="object 8"/>
          <p:cNvSpPr>
            <a:spLocks/>
          </p:cNvSpPr>
          <p:nvPr/>
        </p:nvSpPr>
        <p:spPr bwMode="auto">
          <a:xfrm>
            <a:off x="5783264" y="2349501"/>
            <a:ext cx="84137" cy="73025"/>
          </a:xfrm>
          <a:custGeom>
            <a:avLst/>
            <a:gdLst>
              <a:gd name="T0" fmla="*/ 0 w 83820"/>
              <a:gd name="T1" fmla="*/ 0 h 72389"/>
              <a:gd name="T2" fmla="*/ 24130 w 83820"/>
              <a:gd name="T3" fmla="*/ 72389 h 72389"/>
              <a:gd name="T4" fmla="*/ 83820 w 83820"/>
              <a:gd name="T5" fmla="*/ 12700 h 72389"/>
              <a:gd name="T6" fmla="*/ 0 w 83820"/>
              <a:gd name="T7" fmla="*/ 0 h 72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3820" h="72389">
                <a:moveTo>
                  <a:pt x="0" y="0"/>
                </a:moveTo>
                <a:lnTo>
                  <a:pt x="24130" y="72389"/>
                </a:lnTo>
                <a:lnTo>
                  <a:pt x="8382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5" name="object 9"/>
          <p:cNvSpPr>
            <a:spLocks/>
          </p:cNvSpPr>
          <p:nvPr/>
        </p:nvSpPr>
        <p:spPr bwMode="auto">
          <a:xfrm>
            <a:off x="5180014" y="2376489"/>
            <a:ext cx="631825" cy="217487"/>
          </a:xfrm>
          <a:custGeom>
            <a:avLst/>
            <a:gdLst>
              <a:gd name="T0" fmla="*/ 628650 w 631189"/>
              <a:gd name="T1" fmla="*/ 0 h 218439"/>
              <a:gd name="T2" fmla="*/ 0 w 631189"/>
              <a:gd name="T3" fmla="*/ 209550 h 218439"/>
              <a:gd name="T4" fmla="*/ 2540 w 631189"/>
              <a:gd name="T5" fmla="*/ 218439 h 218439"/>
              <a:gd name="T6" fmla="*/ 631190 w 631189"/>
              <a:gd name="T7" fmla="*/ 8889 h 218439"/>
              <a:gd name="T8" fmla="*/ 628650 w 631189"/>
              <a:gd name="T9" fmla="*/ 0 h 218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1189" h="218439">
                <a:moveTo>
                  <a:pt x="628650" y="0"/>
                </a:moveTo>
                <a:lnTo>
                  <a:pt x="0" y="209550"/>
                </a:lnTo>
                <a:lnTo>
                  <a:pt x="2540" y="218439"/>
                </a:lnTo>
                <a:lnTo>
                  <a:pt x="631190" y="8889"/>
                </a:lnTo>
                <a:lnTo>
                  <a:pt x="6286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object 10"/>
          <p:cNvSpPr txBox="1"/>
          <p:nvPr/>
        </p:nvSpPr>
        <p:spPr>
          <a:xfrm>
            <a:off x="7936927" y="2467266"/>
            <a:ext cx="1824038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400" spc="-5" dirty="0">
                <a:latin typeface="Times New Roman"/>
                <a:cs typeface="Times New Roman"/>
              </a:rPr>
              <a:t>Практическая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227" name="object 11"/>
          <p:cNvSpPr>
            <a:spLocks/>
          </p:cNvSpPr>
          <p:nvPr/>
        </p:nvSpPr>
        <p:spPr bwMode="auto">
          <a:xfrm>
            <a:off x="7697788" y="2705100"/>
            <a:ext cx="74612" cy="76200"/>
          </a:xfrm>
          <a:custGeom>
            <a:avLst/>
            <a:gdLst>
              <a:gd name="T0" fmla="*/ 0 w 74929"/>
              <a:gd name="T1" fmla="*/ 0 h 76200"/>
              <a:gd name="T2" fmla="*/ 0 w 74929"/>
              <a:gd name="T3" fmla="*/ 76200 h 76200"/>
              <a:gd name="T4" fmla="*/ 74929 w 74929"/>
              <a:gd name="T5" fmla="*/ 38100 h 76200"/>
              <a:gd name="T6" fmla="*/ 0 w 74929"/>
              <a:gd name="T7" fmla="*/ 0 h 76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929" h="76200">
                <a:moveTo>
                  <a:pt x="0" y="0"/>
                </a:moveTo>
                <a:lnTo>
                  <a:pt x="0" y="76200"/>
                </a:lnTo>
                <a:lnTo>
                  <a:pt x="74929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8" name="object 12"/>
          <p:cNvSpPr>
            <a:spLocks/>
          </p:cNvSpPr>
          <p:nvPr/>
        </p:nvSpPr>
        <p:spPr bwMode="auto">
          <a:xfrm>
            <a:off x="5181601" y="2743200"/>
            <a:ext cx="2530475" cy="0"/>
          </a:xfrm>
          <a:custGeom>
            <a:avLst/>
            <a:gdLst>
              <a:gd name="T0" fmla="*/ 0 w 2529840"/>
              <a:gd name="T1" fmla="*/ 2529840 w 252984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529840">
                <a:moveTo>
                  <a:pt x="0" y="0"/>
                </a:moveTo>
                <a:lnTo>
                  <a:pt x="2529840" y="0"/>
                </a:lnTo>
              </a:path>
            </a:pathLst>
          </a:custGeom>
          <a:noFill/>
          <a:ln w="1015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2782" y="301158"/>
            <a:ext cx="10515600" cy="622222"/>
          </a:xfrm>
        </p:spPr>
        <p:txBody>
          <a:bodyPr vert="horz" lIns="0" tIns="12700" rIns="0" bIns="0" rtlCol="0" anchor="ctr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Звездная астрономия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2782" y="2050761"/>
            <a:ext cx="5230091" cy="2382704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38"/>
              </a:spcBef>
            </a:pPr>
            <a:endParaRPr lang="ru-RU" alt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движение и  распределение в  пространстве звезд,  газопылевых туманностей  и звездных систем, их  структуру и эволюцию,  проблему их устойчивости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7319531" y="2193348"/>
            <a:ext cx="2911475" cy="2911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4639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87406"/>
            <a:ext cx="10515600" cy="1231619"/>
          </a:xfrm>
        </p:spPr>
        <p:txBody>
          <a:bodyPr vert="horz" lIns="0" tIns="12700" rIns="0" bIns="0" rtlCol="0" anchor="ctr">
            <a:spAutoFit/>
          </a:bodyPr>
          <a:lstStyle/>
          <a:p>
            <a:pPr marL="257175" indent="-246063" algn="ctr">
              <a:spcBef>
                <a:spcPts val="1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Космогония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sp>
        <p:nvSpPr>
          <p:cNvPr id="4" name="object 4"/>
          <p:cNvSpPr txBox="1"/>
          <p:nvPr/>
        </p:nvSpPr>
        <p:spPr>
          <a:xfrm>
            <a:off x="462973" y="1741898"/>
            <a:ext cx="5480627" cy="201337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ts val="38"/>
              </a:spcBef>
            </a:pPr>
            <a:endParaRPr lang="ru-RU" alt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проблемы  происхождения и  эволюции небесных тел  и их систем,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 происхождение  Солнечной системы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object 5"/>
          <p:cNvSpPr>
            <a:spLocks noChangeArrowheads="1"/>
          </p:cNvSpPr>
          <p:nvPr/>
        </p:nvSpPr>
        <p:spPr bwMode="auto">
          <a:xfrm>
            <a:off x="6308147" y="2366529"/>
            <a:ext cx="4076700" cy="3067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44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6938" y="251106"/>
            <a:ext cx="10515600" cy="1231619"/>
          </a:xfrm>
        </p:spPr>
        <p:txBody>
          <a:bodyPr vert="horz" lIns="0" tIns="12700" rIns="0" bIns="0" rtlCol="0" anchor="ctr">
            <a:spAutoFit/>
          </a:bodyPr>
          <a:lstStyle/>
          <a:p>
            <a:pPr marL="257175" indent="-246063" algn="ctr">
              <a:spcBef>
                <a:spcPts val="1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Космология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 smtClean="0"/>
          </a:p>
        </p:txBody>
      </p:sp>
      <p:sp>
        <p:nvSpPr>
          <p:cNvPr id="4" name="object 4"/>
          <p:cNvSpPr txBox="1"/>
          <p:nvPr/>
        </p:nvSpPr>
        <p:spPr>
          <a:xfrm>
            <a:off x="579149" y="2015703"/>
            <a:ext cx="5697826" cy="2013372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ts val="38"/>
              </a:spcBef>
            </a:pPr>
            <a:endParaRPr lang="ru-RU" alt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Вселенной как  единого целого, ее  структуры, эволюции,  происхождения всех  объектов, заполняющих ее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3" name="object 5"/>
          <p:cNvSpPr>
            <a:spLocks noChangeArrowheads="1"/>
          </p:cNvSpPr>
          <p:nvPr/>
        </p:nvSpPr>
        <p:spPr bwMode="auto">
          <a:xfrm>
            <a:off x="7686675" y="2200276"/>
            <a:ext cx="2305050" cy="20224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4" name="object 6"/>
          <p:cNvSpPr>
            <a:spLocks noChangeArrowheads="1"/>
          </p:cNvSpPr>
          <p:nvPr/>
        </p:nvSpPr>
        <p:spPr bwMode="auto">
          <a:xfrm>
            <a:off x="6696075" y="4029075"/>
            <a:ext cx="2876550" cy="22669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39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1480</Words>
  <Application>Microsoft Office PowerPoint</Application>
  <PresentationFormat>Произвольный</PresentationFormat>
  <Paragraphs>148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Введение в астрономию. Методы астрономии</vt:lpstr>
      <vt:lpstr>Астрономия</vt:lpstr>
      <vt:lpstr>Современная  астрономия</vt:lpstr>
      <vt:lpstr>Астрометрия </vt:lpstr>
      <vt:lpstr>Небесная механика </vt:lpstr>
      <vt:lpstr>Астрофизика </vt:lpstr>
      <vt:lpstr>Звездная астрономия</vt:lpstr>
      <vt:lpstr>Космогония </vt:lpstr>
      <vt:lpstr>Космология </vt:lpstr>
      <vt:lpstr>Слайд 10</vt:lpstr>
      <vt:lpstr>Как изучают  Вселенную</vt:lpstr>
      <vt:lpstr>История </vt:lpstr>
      <vt:lpstr> История </vt:lpstr>
      <vt:lpstr>История </vt:lpstr>
      <vt:lpstr>История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  <vt:lpstr>Как изучают Вселенную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астрономию. Методы астрономии</dc:title>
  <dc:creator>Бельтюкова Екатрина Евгеньевна</dc:creator>
  <cp:lastModifiedBy>beltiukova</cp:lastModifiedBy>
  <cp:revision>4</cp:revision>
  <dcterms:created xsi:type="dcterms:W3CDTF">2018-02-26T00:59:35Z</dcterms:created>
  <dcterms:modified xsi:type="dcterms:W3CDTF">2020-01-15T04:17:09Z</dcterms:modified>
</cp:coreProperties>
</file>