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  <p:sldMasterId id="2147483720" r:id="rId5"/>
    <p:sldMasterId id="2147483732" r:id="rId6"/>
    <p:sldMasterId id="2147483744" r:id="rId7"/>
    <p:sldMasterId id="2147483756" r:id="rId8"/>
  </p:sldMasterIdLst>
  <p:notesMasterIdLst>
    <p:notesMasterId r:id="rId30"/>
  </p:notesMasterIdLst>
  <p:sldIdLst>
    <p:sldId id="256" r:id="rId9"/>
    <p:sldId id="258" r:id="rId10"/>
    <p:sldId id="259" r:id="rId11"/>
    <p:sldId id="260" r:id="rId12"/>
    <p:sldId id="257" r:id="rId13"/>
    <p:sldId id="275" r:id="rId14"/>
    <p:sldId id="261" r:id="rId15"/>
    <p:sldId id="262" r:id="rId16"/>
    <p:sldId id="263" r:id="rId17"/>
    <p:sldId id="264" r:id="rId18"/>
    <p:sldId id="265" r:id="rId19"/>
    <p:sldId id="269" r:id="rId20"/>
    <p:sldId id="266" r:id="rId21"/>
    <p:sldId id="268" r:id="rId22"/>
    <p:sldId id="270" r:id="rId23"/>
    <p:sldId id="280" r:id="rId24"/>
    <p:sldId id="274" r:id="rId25"/>
    <p:sldId id="273" r:id="rId26"/>
    <p:sldId id="272" r:id="rId27"/>
    <p:sldId id="277" r:id="rId28"/>
    <p:sldId id="276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5;&#1086;&#1083;&#1100;&#1079;&#1086;&#1074;&#1072;&#1090;&#1077;&#1083;&#1100;\Desktop\&#1057;&#1053;&#1054;%20&#1082;&#1080;&#1073;&#1077;&#1088;&#1085;&#1077;&#1090;&#1080;&#1082;&#1072;\&#1055;&#1088;&#1077;&#1076;&#1086;&#1090;&#1074;&#1088;&#1072;&#1090;&#1080;&#1084;&#1099;&#1077;%20&#1087;&#1088;&#1080;&#1095;&#1080;&#1085;&#1099;\&#1055;&#1088;&#1086;&#1096;&#1083;&#1072;&#1103;%20&#1088;&#1072;&#1073;&#1086;&#1090;&#1072;%20&#1087;&#1086;%20&#1089;&#1084;&#1077;&#1088;&#1090;&#1085;&#1086;&#1089;&#1090;&#1080;%201999-2017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5;&#1086;&#1083;&#1100;&#1079;&#1086;&#1074;&#1072;&#1090;&#1077;&#1083;&#1100;\Desktop\&#1057;&#1053;&#1054;%20&#1082;&#1080;&#1073;&#1077;&#1088;&#1085;&#1077;&#1090;&#1080;&#1082;&#1072;\&#1055;&#1088;&#1077;&#1076;&#1086;&#1090;&#1074;&#1088;&#1072;&#1090;&#1080;&#1084;&#1099;&#1077;%20&#1087;&#1088;&#1080;&#1095;&#1080;&#1085;&#1099;\1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5;&#1086;&#1083;&#1100;&#1079;&#1086;&#1074;&#1072;&#1090;&#1077;&#1083;&#1100;\Desktop\&#1057;&#1053;&#1054;%20&#1082;&#1080;&#1073;&#1077;&#1088;&#1085;&#1077;&#1090;&#1080;&#1082;&#1072;\&#1055;&#1088;&#1077;&#1076;&#1086;&#1090;&#1074;&#1088;&#1072;&#1090;&#1080;&#1084;&#1099;&#1077;%20&#1087;&#1088;&#1080;&#1095;&#1080;&#1085;&#1099;\&#1057;&#1084;&#1077;&#1088;&#1090;&#1085;&#1086;&#1089;&#1090;&#1100;%20&#1074;&#1089;&#1077;&#1093;%20&#1086;&#1090;%20&#1091;&#1087;&#1088;&#1072;&#1074;&#1083;&#1103;&#1077;&#1084;&#1099;&#1093;&#1087;&#1088;&#1080;&#1095;&#1080;&#1085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5;&#1086;&#1083;&#1100;&#1079;&#1086;&#1074;&#1072;&#1090;&#1077;&#1083;&#1100;\Desktop\&#1057;&#1053;&#1054;%20&#1082;&#1080;&#1073;&#1077;&#1088;&#1085;&#1077;&#1090;&#1080;&#1082;&#1072;\&#1055;&#1088;&#1077;&#1076;&#1086;&#1090;&#1074;&#1088;&#1072;&#1090;&#1080;&#1084;&#1099;&#1077;%20&#1087;&#1088;&#1080;&#1095;&#1080;&#1085;&#1099;\&#1057;&#1084;&#1077;&#1088;&#1090;&#1085;&#1086;&#1089;&#1090;&#1100;%20&#1074;&#1089;&#1077;&#1093;%20&#1086;&#1090;%20&#1091;&#1087;&#1088;&#1072;&#1074;&#1083;&#1103;&#1077;&#1084;&#1099;&#1093;&#1087;&#1088;&#1080;&#1095;&#1080;&#1085;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5;&#1086;&#1083;&#1100;&#1079;&#1086;&#1074;&#1072;&#1090;&#1077;&#1083;&#1100;\Desktop\&#1057;&#1053;&#1054;%20&#1082;&#1080;&#1073;&#1077;&#1088;&#1085;&#1077;&#1090;&#1080;&#1082;&#1072;\&#1055;&#1088;&#1077;&#1076;&#1086;&#1090;&#1074;&#1088;&#1072;&#1090;&#1080;&#1084;&#1099;&#1077;%20&#1087;&#1088;&#1080;&#1095;&#1080;&#1085;&#1099;\&#1057;&#1084;&#1077;&#1088;&#1090;&#1085;&#1086;&#1089;&#1090;&#1100;%20&#1074;&#1089;&#1077;&#1093;%20&#1086;&#1090;%20&#1091;&#1087;&#1088;&#1072;&#1074;&#1083;&#1103;&#1077;&#1084;&#1099;&#1093;&#1087;&#1088;&#1080;&#1095;&#1080;&#1085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3514794022975846E-2"/>
          <c:y val="5.5584490614099216E-2"/>
          <c:w val="0.94559450197080086"/>
          <c:h val="0.86046016910841694"/>
        </c:manualLayout>
      </c:layout>
      <c:lineChart>
        <c:grouping val="standard"/>
        <c:varyColors val="0"/>
        <c:ser>
          <c:idx val="0"/>
          <c:order val="0"/>
          <c:tx>
            <c:v>Все население</c:v>
          </c:tx>
          <c:spPr>
            <a:ln w="50800" cap="flat" cmpd="dbl" algn="ctr">
              <a:solidFill>
                <a:schemeClr val="accent2"/>
              </a:solidFill>
              <a:miter lim="800000"/>
            </a:ln>
            <a:effectLst/>
          </c:spPr>
          <c:marker>
            <c:symbol val="diamond"/>
            <c:size val="5"/>
            <c:spPr>
              <a:solidFill>
                <a:schemeClr val="accent1"/>
              </a:solidFill>
              <a:ln w="9525" cap="flat" cmpd="sng" algn="ctr">
                <a:solidFill>
                  <a:schemeClr val="lt1"/>
                </a:solidFill>
                <a:round/>
              </a:ln>
              <a:effectLst/>
            </c:spPr>
          </c:marker>
          <c:dLbls>
            <c:numFmt formatCode="#,##0.00_ ;\-#,##0.00\ 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Лист1!$A$2:$A$22</c:f>
              <c:numCache>
                <c:formatCode>General</c:formatCode>
                <c:ptCount val="21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  <c:pt idx="19">
                  <c:v>2018</c:v>
                </c:pt>
                <c:pt idx="20">
                  <c:v>2019</c:v>
                </c:pt>
              </c:numCache>
            </c:numRef>
          </c:cat>
          <c:val>
            <c:numRef>
              <c:f>Лист1!$F$25:$Z$25</c:f>
              <c:numCache>
                <c:formatCode>General</c:formatCode>
                <c:ptCount val="21"/>
                <c:pt idx="0">
                  <c:v>14.13156205895492</c:v>
                </c:pt>
                <c:pt idx="1">
                  <c:v>14.762120364610027</c:v>
                </c:pt>
                <c:pt idx="2">
                  <c:v>14.5618061065714</c:v>
                </c:pt>
                <c:pt idx="3">
                  <c:v>15.269826437336054</c:v>
                </c:pt>
                <c:pt idx="4">
                  <c:v>15.782751159867633</c:v>
                </c:pt>
                <c:pt idx="5">
                  <c:v>15.180408770560017</c:v>
                </c:pt>
                <c:pt idx="6">
                  <c:v>15.845107944646259</c:v>
                </c:pt>
                <c:pt idx="7">
                  <c:v>14.139225931538443</c:v>
                </c:pt>
                <c:pt idx="8">
                  <c:v>13.498431483106371</c:v>
                </c:pt>
                <c:pt idx="9">
                  <c:v>13.752988744892942</c:v>
                </c:pt>
                <c:pt idx="10">
                  <c:v>13.285805439819821</c:v>
                </c:pt>
                <c:pt idx="11">
                  <c:v>13.469189727442396</c:v>
                </c:pt>
                <c:pt idx="12">
                  <c:v>13.033257515084694</c:v>
                </c:pt>
                <c:pt idx="13">
                  <c:v>12.990268380760089</c:v>
                </c:pt>
                <c:pt idx="14">
                  <c:v>12.684047209430657</c:v>
                </c:pt>
                <c:pt idx="15">
                  <c:v>12.667241288448404</c:v>
                </c:pt>
                <c:pt idx="16">
                  <c:v>12.642912648728975</c:v>
                </c:pt>
                <c:pt idx="17">
                  <c:v>12.477291493194368</c:v>
                </c:pt>
                <c:pt idx="18">
                  <c:v>12.266077494376541</c:v>
                </c:pt>
                <c:pt idx="19">
                  <c:v>12.423217853402205</c:v>
                </c:pt>
                <c:pt idx="20">
                  <c:v>12.241909411751793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6D36-4803-8FBE-C40F2315B986}"/>
            </c:ext>
          </c:extLst>
        </c:ser>
        <c:ser>
          <c:idx val="1"/>
          <c:order val="1"/>
          <c:tx>
            <c:v>Мужчины</c:v>
          </c:tx>
          <c:spPr>
            <a:ln w="50800" cap="flat" cmpd="dbl" algn="ctr">
              <a:solidFill>
                <a:srgbClr val="FF0000"/>
              </a:solidFill>
              <a:miter lim="800000"/>
            </a:ln>
            <a:effectLst/>
          </c:spPr>
          <c:marker>
            <c:symbol val="diamond"/>
            <c:size val="5"/>
            <c:spPr>
              <a:solidFill>
                <a:schemeClr val="accent2"/>
              </a:solidFill>
              <a:ln w="9525" cap="flat" cmpd="sng" algn="ctr">
                <a:solidFill>
                  <a:schemeClr val="lt1"/>
                </a:solidFill>
                <a:round/>
              </a:ln>
              <a:effectLst/>
            </c:spPr>
          </c:marker>
          <c:dLbls>
            <c:dLbl>
              <c:idx val="1"/>
              <c:layout>
                <c:manualLayout>
                  <c:x val="-2.2994943601711414E-2"/>
                  <c:y val="5.72955191022448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D36-4803-8FBE-C40F2315B986}"/>
                </c:ext>
              </c:extLst>
            </c:dLbl>
            <c:dLbl>
              <c:idx val="6"/>
              <c:layout>
                <c:manualLayout>
                  <c:x val="-3.6997277323998448E-2"/>
                  <c:y val="6.771761109238842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D36-4803-8FBE-C40F2315B986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Лист1!$A$2:$A$22</c:f>
              <c:numCache>
                <c:formatCode>General</c:formatCode>
                <c:ptCount val="21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  <c:pt idx="19">
                  <c:v>2018</c:v>
                </c:pt>
                <c:pt idx="20">
                  <c:v>2019</c:v>
                </c:pt>
              </c:numCache>
            </c:numRef>
          </c:cat>
          <c:val>
            <c:numRef>
              <c:f>Лист1!$I$31:$I$51</c:f>
              <c:numCache>
                <c:formatCode>General</c:formatCode>
                <c:ptCount val="21"/>
                <c:pt idx="0">
                  <c:v>16.634366141751382</c:v>
                </c:pt>
                <c:pt idx="1">
                  <c:v>17.90416119067855</c:v>
                </c:pt>
                <c:pt idx="2">
                  <c:v>17.657754907221097</c:v>
                </c:pt>
                <c:pt idx="3">
                  <c:v>18.298717147002929</c:v>
                </c:pt>
                <c:pt idx="4">
                  <c:v>18.939543040098922</c:v>
                </c:pt>
                <c:pt idx="5">
                  <c:v>18.180162580695175</c:v>
                </c:pt>
                <c:pt idx="6">
                  <c:v>19.24053146938137</c:v>
                </c:pt>
                <c:pt idx="7">
                  <c:v>16.73320755056557</c:v>
                </c:pt>
                <c:pt idx="8">
                  <c:v>15.828662374216304</c:v>
                </c:pt>
                <c:pt idx="9">
                  <c:v>16.037697636818791</c:v>
                </c:pt>
                <c:pt idx="10">
                  <c:v>15.379771701659553</c:v>
                </c:pt>
                <c:pt idx="11">
                  <c:v>15.846700986021162</c:v>
                </c:pt>
                <c:pt idx="12">
                  <c:v>15.117554051843729</c:v>
                </c:pt>
                <c:pt idx="13">
                  <c:v>15.013952519940524</c:v>
                </c:pt>
                <c:pt idx="14">
                  <c:v>14.542818327199873</c:v>
                </c:pt>
                <c:pt idx="15">
                  <c:v>14.51467652165368</c:v>
                </c:pt>
                <c:pt idx="16">
                  <c:v>14.386136872940046</c:v>
                </c:pt>
                <c:pt idx="17">
                  <c:v>14.285863477542152</c:v>
                </c:pt>
                <c:pt idx="18">
                  <c:v>13.832734170449125</c:v>
                </c:pt>
                <c:pt idx="19">
                  <c:v>14.211046095442869</c:v>
                </c:pt>
                <c:pt idx="20">
                  <c:v>13.633962860953867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6D36-4803-8FBE-C40F2315B986}"/>
            </c:ext>
          </c:extLst>
        </c:ser>
        <c:ser>
          <c:idx val="2"/>
          <c:order val="2"/>
          <c:tx>
            <c:v>Женщины</c:v>
          </c:tx>
          <c:spPr>
            <a:ln w="50800" cap="flat" cmpd="dbl" algn="ctr">
              <a:solidFill>
                <a:srgbClr val="00B0F0"/>
              </a:solidFill>
              <a:miter lim="800000"/>
            </a:ln>
            <a:effectLst/>
          </c:spPr>
          <c:marker>
            <c:symbol val="diamond"/>
            <c:size val="5"/>
            <c:spPr>
              <a:solidFill>
                <a:schemeClr val="accent3"/>
              </a:solidFill>
              <a:ln w="9525" cap="flat" cmpd="sng" algn="ctr">
                <a:solidFill>
                  <a:schemeClr val="lt1"/>
                </a:solidFill>
                <a:round/>
              </a:ln>
              <a:effectLst/>
            </c:spPr>
          </c:marker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Лист1!$A$2:$A$22</c:f>
              <c:numCache>
                <c:formatCode>General</c:formatCode>
                <c:ptCount val="21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  <c:pt idx="19">
                  <c:v>2018</c:v>
                </c:pt>
                <c:pt idx="20">
                  <c:v>2019</c:v>
                </c:pt>
              </c:numCache>
            </c:numRef>
          </c:cat>
          <c:val>
            <c:numRef>
              <c:f>Лист1!$J$31:$J$51</c:f>
              <c:numCache>
                <c:formatCode>General</c:formatCode>
                <c:ptCount val="21"/>
                <c:pt idx="0">
                  <c:v>11.862928161076555</c:v>
                </c:pt>
                <c:pt idx="1">
                  <c:v>11.929275535829186</c:v>
                </c:pt>
                <c:pt idx="2">
                  <c:v>11.787695970366276</c:v>
                </c:pt>
                <c:pt idx="3">
                  <c:v>12.571853934907573</c:v>
                </c:pt>
                <c:pt idx="4">
                  <c:v>12.985138490755284</c:v>
                </c:pt>
                <c:pt idx="5">
                  <c:v>12.533733249529899</c:v>
                </c:pt>
                <c:pt idx="6">
                  <c:v>12.862644725095146</c:v>
                </c:pt>
                <c:pt idx="7">
                  <c:v>11.869247316343957</c:v>
                </c:pt>
                <c:pt idx="8">
                  <c:v>11.463530255689408</c:v>
                </c:pt>
                <c:pt idx="9">
                  <c:v>11.759759811331287</c:v>
                </c:pt>
                <c:pt idx="10">
                  <c:v>11.459337132403002</c:v>
                </c:pt>
                <c:pt idx="11">
                  <c:v>11.39546310974259</c:v>
                </c:pt>
                <c:pt idx="12">
                  <c:v>11.232075254111162</c:v>
                </c:pt>
                <c:pt idx="13">
                  <c:v>11.22444035194877</c:v>
                </c:pt>
                <c:pt idx="14">
                  <c:v>11.069047327677751</c:v>
                </c:pt>
                <c:pt idx="15">
                  <c:v>11.05976317488296</c:v>
                </c:pt>
                <c:pt idx="16">
                  <c:v>11.135963264098589</c:v>
                </c:pt>
                <c:pt idx="17">
                  <c:v>10.90869052259319</c:v>
                </c:pt>
                <c:pt idx="18">
                  <c:v>10.905394366307462</c:v>
                </c:pt>
                <c:pt idx="19">
                  <c:v>10.855822897092258</c:v>
                </c:pt>
                <c:pt idx="20">
                  <c:v>11.02202476425386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6D36-4803-8FBE-C40F2315B9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1645952"/>
        <c:axId val="81647872"/>
      </c:lineChart>
      <c:catAx>
        <c:axId val="816459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  <a:alpha val="32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/>
                  <a:t>ГОД</a:t>
                </a:r>
              </a:p>
            </c:rich>
          </c:tx>
          <c:layout>
            <c:manualLayout>
              <c:xMode val="edge"/>
              <c:yMode val="edge"/>
              <c:x val="0.48820895444560075"/>
              <c:y val="0.96208798986087418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3175" cap="flat" cmpd="sng" algn="ctr">
            <a:solidFill>
              <a:schemeClr val="tx1">
                <a:lumMod val="15000"/>
                <a:lumOff val="85000"/>
              </a:schemeClr>
            </a:solidFill>
            <a:round/>
            <a:tailEnd type="none" w="med" len="lg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1647872"/>
        <c:crosses val="autoZero"/>
        <c:auto val="1"/>
        <c:lblAlgn val="ctr"/>
        <c:lblOffset val="100"/>
        <c:noMultiLvlLbl val="0"/>
      </c:catAx>
      <c:valAx>
        <c:axId val="81647872"/>
        <c:scaling>
          <c:orientation val="minMax"/>
          <c:min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  <a:alpha val="32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/>
                  <a:t>смертность 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3175" cap="flat" cmpd="sng" algn="ctr">
            <a:solidFill>
              <a:schemeClr val="tx1">
                <a:lumMod val="15000"/>
                <a:lumOff val="85000"/>
              </a:schemeClr>
            </a:solidFill>
            <a:round/>
            <a:tailEnd type="none" w="med" len="lg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1645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255468738674748E-2"/>
          <c:y val="6.6575707525163813E-2"/>
          <c:w val="0.94899240185470124"/>
          <c:h val="0.8415432098271991"/>
        </c:manualLayout>
      </c:layout>
      <c:lineChart>
        <c:grouping val="standard"/>
        <c:varyColors val="0"/>
        <c:ser>
          <c:idx val="0"/>
          <c:order val="0"/>
          <c:tx>
            <c:strRef>
              <c:f>'1'!$B$2</c:f>
              <c:strCache>
                <c:ptCount val="1"/>
                <c:pt idx="0">
                  <c:v>Все население</c:v>
                </c:pt>
              </c:strCache>
            </c:strRef>
          </c:tx>
          <c:spPr>
            <a:ln w="38100" cap="flat" cmpd="dbl" algn="ctr">
              <a:solidFill>
                <a:schemeClr val="accent2"/>
              </a:solidFill>
              <a:miter lim="800000"/>
            </a:ln>
            <a:effectLst/>
          </c:spPr>
          <c:marker>
            <c:symbol val="diamond"/>
            <c:size val="5"/>
            <c:spPr>
              <a:solidFill>
                <a:schemeClr val="accent1"/>
              </a:solidFill>
              <a:ln w="9525" cap="flat" cmpd="sng" algn="ctr">
                <a:solidFill>
                  <a:schemeClr val="lt1"/>
                </a:solidFill>
                <a:round/>
              </a:ln>
              <a:effectLst/>
            </c:spPr>
          </c:marker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'1'!$C$1:$W$1</c:f>
              <c:numCache>
                <c:formatCode>General</c:formatCode>
                <c:ptCount val="21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  <c:pt idx="19">
                  <c:v>2018</c:v>
                </c:pt>
                <c:pt idx="20">
                  <c:v>2019</c:v>
                </c:pt>
              </c:numCache>
            </c:numRef>
          </c:cat>
          <c:val>
            <c:numRef>
              <c:f>'1'!$C$2:$W$2</c:f>
              <c:numCache>
                <c:formatCode>General</c:formatCode>
                <c:ptCount val="21"/>
                <c:pt idx="0">
                  <c:v>63.189182559999999</c:v>
                </c:pt>
                <c:pt idx="1">
                  <c:v>62.446979310000003</c:v>
                </c:pt>
                <c:pt idx="2">
                  <c:v>63.002687219999999</c:v>
                </c:pt>
                <c:pt idx="3">
                  <c:v>62.951858809999997</c:v>
                </c:pt>
                <c:pt idx="4">
                  <c:v>62.64013525</c:v>
                </c:pt>
                <c:pt idx="5">
                  <c:v>63.559145819999998</c:v>
                </c:pt>
                <c:pt idx="6">
                  <c:v>63.017527450000003</c:v>
                </c:pt>
                <c:pt idx="7">
                  <c:v>65.449902839999993</c:v>
                </c:pt>
                <c:pt idx="8">
                  <c:v>66.494312699999995</c:v>
                </c:pt>
                <c:pt idx="9">
                  <c:v>66.783526589999994</c:v>
                </c:pt>
                <c:pt idx="10">
                  <c:v>67.415200639999995</c:v>
                </c:pt>
                <c:pt idx="11">
                  <c:v>67.535955360000003</c:v>
                </c:pt>
                <c:pt idx="12">
                  <c:v>68.254036510000006</c:v>
                </c:pt>
                <c:pt idx="13">
                  <c:v>68.414539329999997</c:v>
                </c:pt>
                <c:pt idx="14">
                  <c:v>69.053366639999993</c:v>
                </c:pt>
                <c:pt idx="15">
                  <c:v>69.219946699999994</c:v>
                </c:pt>
                <c:pt idx="16">
                  <c:v>69.663968760000003</c:v>
                </c:pt>
                <c:pt idx="17">
                  <c:v>70.019973809999996</c:v>
                </c:pt>
                <c:pt idx="18">
                  <c:v>70.669161180000003</c:v>
                </c:pt>
                <c:pt idx="19">
                  <c:v>70.743596650000001</c:v>
                </c:pt>
                <c:pt idx="20">
                  <c:v>71.195838469999998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C21A-47BA-8362-849C1CE4B85D}"/>
            </c:ext>
          </c:extLst>
        </c:ser>
        <c:ser>
          <c:idx val="1"/>
          <c:order val="1"/>
          <c:tx>
            <c:strRef>
              <c:f>'1'!$B$3</c:f>
              <c:strCache>
                <c:ptCount val="1"/>
                <c:pt idx="0">
                  <c:v>Мужчины</c:v>
                </c:pt>
              </c:strCache>
            </c:strRef>
          </c:tx>
          <c:spPr>
            <a:ln w="38100" cap="flat" cmpd="dbl" algn="ctr">
              <a:solidFill>
                <a:srgbClr val="FF0000"/>
              </a:solidFill>
              <a:miter lim="800000"/>
            </a:ln>
            <a:effectLst/>
          </c:spPr>
          <c:marker>
            <c:symbol val="diamond"/>
            <c:size val="5"/>
            <c:spPr>
              <a:solidFill>
                <a:schemeClr val="accent2"/>
              </a:solidFill>
              <a:ln w="9525" cap="flat" cmpd="sng" algn="ctr">
                <a:solidFill>
                  <a:schemeClr val="lt1"/>
                </a:solidFill>
                <a:round/>
              </a:ln>
              <a:effectLst/>
            </c:spPr>
          </c:marker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'1'!$C$1:$W$1</c:f>
              <c:numCache>
                <c:formatCode>General</c:formatCode>
                <c:ptCount val="21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  <c:pt idx="19">
                  <c:v>2018</c:v>
                </c:pt>
                <c:pt idx="20">
                  <c:v>2019</c:v>
                </c:pt>
              </c:numCache>
            </c:numRef>
          </c:cat>
          <c:val>
            <c:numRef>
              <c:f>'1'!$C$3:$W$3</c:f>
              <c:numCache>
                <c:formatCode>General</c:formatCode>
                <c:ptCount val="21"/>
                <c:pt idx="0">
                  <c:v>57.167735520000001</c:v>
                </c:pt>
                <c:pt idx="1">
                  <c:v>56.101270929999998</c:v>
                </c:pt>
                <c:pt idx="2">
                  <c:v>56.678606029999997</c:v>
                </c:pt>
                <c:pt idx="3">
                  <c:v>56.776318580000002</c:v>
                </c:pt>
                <c:pt idx="4">
                  <c:v>56.458709880000001</c:v>
                </c:pt>
                <c:pt idx="5">
                  <c:v>57.320497590000002</c:v>
                </c:pt>
                <c:pt idx="6">
                  <c:v>56.5890877</c:v>
                </c:pt>
                <c:pt idx="7">
                  <c:v>59.270721309999999</c:v>
                </c:pt>
                <c:pt idx="8">
                  <c:v>60.510455520000001</c:v>
                </c:pt>
                <c:pt idx="9">
                  <c:v>60.918413289999997</c:v>
                </c:pt>
                <c:pt idx="10">
                  <c:v>61.655648730000003</c:v>
                </c:pt>
                <c:pt idx="11">
                  <c:v>61.549979</c:v>
                </c:pt>
                <c:pt idx="12">
                  <c:v>62.524493880000001</c:v>
                </c:pt>
                <c:pt idx="13">
                  <c:v>62.648199079999998</c:v>
                </c:pt>
                <c:pt idx="14">
                  <c:v>63.334491790000001</c:v>
                </c:pt>
                <c:pt idx="15">
                  <c:v>63.559370469999998</c:v>
                </c:pt>
                <c:pt idx="16">
                  <c:v>63.972691259999998</c:v>
                </c:pt>
                <c:pt idx="17">
                  <c:v>64.323615919999995</c:v>
                </c:pt>
                <c:pt idx="18">
                  <c:v>65.089990110000002</c:v>
                </c:pt>
                <c:pt idx="19">
                  <c:v>64.974604080000006</c:v>
                </c:pt>
                <c:pt idx="20">
                  <c:v>65.854137100000003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C21A-47BA-8362-849C1CE4B85D}"/>
            </c:ext>
          </c:extLst>
        </c:ser>
        <c:ser>
          <c:idx val="2"/>
          <c:order val="2"/>
          <c:tx>
            <c:strRef>
              <c:f>'1'!$B$4</c:f>
              <c:strCache>
                <c:ptCount val="1"/>
                <c:pt idx="0">
                  <c:v>Женщины</c:v>
                </c:pt>
              </c:strCache>
            </c:strRef>
          </c:tx>
          <c:spPr>
            <a:ln w="38100" cap="flat" cmpd="dbl" algn="ctr">
              <a:solidFill>
                <a:srgbClr val="00B0F0"/>
              </a:solidFill>
              <a:miter lim="800000"/>
            </a:ln>
            <a:effectLst/>
          </c:spPr>
          <c:marker>
            <c:symbol val="diamond"/>
            <c:size val="5"/>
            <c:spPr>
              <a:solidFill>
                <a:schemeClr val="accent3"/>
              </a:solidFill>
              <a:ln w="9525" cap="flat" cmpd="sng" algn="ctr">
                <a:solidFill>
                  <a:schemeClr val="lt1"/>
                </a:solidFill>
                <a:round/>
              </a:ln>
              <a:effectLst/>
            </c:spPr>
          </c:marker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'1'!$C$1:$W$1</c:f>
              <c:numCache>
                <c:formatCode>General</c:formatCode>
                <c:ptCount val="21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  <c:pt idx="19">
                  <c:v>2018</c:v>
                </c:pt>
                <c:pt idx="20">
                  <c:v>2019</c:v>
                </c:pt>
              </c:numCache>
            </c:numRef>
          </c:cat>
          <c:val>
            <c:numRef>
              <c:f>'1'!$C$4:$W$4</c:f>
              <c:numCache>
                <c:formatCode>General</c:formatCode>
                <c:ptCount val="21"/>
                <c:pt idx="0">
                  <c:v>70.003042769999993</c:v>
                </c:pt>
                <c:pt idx="1">
                  <c:v>69.797919160000006</c:v>
                </c:pt>
                <c:pt idx="2">
                  <c:v>70.22742581</c:v>
                </c:pt>
                <c:pt idx="3">
                  <c:v>69.982275389999998</c:v>
                </c:pt>
                <c:pt idx="4">
                  <c:v>69.70733362</c:v>
                </c:pt>
                <c:pt idx="5">
                  <c:v>70.54059196</c:v>
                </c:pt>
                <c:pt idx="6">
                  <c:v>70.338122130000002</c:v>
                </c:pt>
                <c:pt idx="7">
                  <c:v>72.076664039999997</c:v>
                </c:pt>
                <c:pt idx="8">
                  <c:v>72.728335200000004</c:v>
                </c:pt>
                <c:pt idx="9">
                  <c:v>72.890347390000002</c:v>
                </c:pt>
                <c:pt idx="10">
                  <c:v>73.299978390000007</c:v>
                </c:pt>
                <c:pt idx="11">
                  <c:v>73.74519463</c:v>
                </c:pt>
                <c:pt idx="12">
                  <c:v>74.049444230000006</c:v>
                </c:pt>
                <c:pt idx="13">
                  <c:v>74.247502150000003</c:v>
                </c:pt>
                <c:pt idx="14">
                  <c:v>74.773082639999998</c:v>
                </c:pt>
                <c:pt idx="15">
                  <c:v>74.851627879999995</c:v>
                </c:pt>
                <c:pt idx="16">
                  <c:v>75.317657130000001</c:v>
                </c:pt>
                <c:pt idx="17">
                  <c:v>75.679522689999999</c:v>
                </c:pt>
                <c:pt idx="18">
                  <c:v>76.132743950000005</c:v>
                </c:pt>
                <c:pt idx="19">
                  <c:v>76.470287900000002</c:v>
                </c:pt>
                <c:pt idx="20">
                  <c:v>76.345436559999996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C21A-47BA-8362-849C1CE4B8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3045760"/>
        <c:axId val="83060224"/>
      </c:lineChart>
      <c:catAx>
        <c:axId val="830457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  <a:alpha val="32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/>
                  <a:t>ГОД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3175" cap="flat" cmpd="sng" algn="ctr">
            <a:solidFill>
              <a:schemeClr val="tx1">
                <a:lumMod val="15000"/>
                <a:lumOff val="85000"/>
              </a:schemeClr>
            </a:solidFill>
            <a:round/>
            <a:tailEnd type="none" w="med" len="lg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3060224"/>
        <c:crosses val="autoZero"/>
        <c:auto val="1"/>
        <c:lblAlgn val="ctr"/>
        <c:lblOffset val="100"/>
        <c:noMultiLvlLbl val="0"/>
      </c:catAx>
      <c:valAx>
        <c:axId val="83060224"/>
        <c:scaling>
          <c:orientation val="minMax"/>
          <c:min val="5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  <a:alpha val="32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/>
                  <a:t>ОПЖ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3175" cap="flat" cmpd="sng" algn="ctr">
            <a:solidFill>
              <a:schemeClr val="tx1">
                <a:lumMod val="15000"/>
                <a:lumOff val="85000"/>
              </a:schemeClr>
            </a:solidFill>
            <a:round/>
            <a:tailEnd type="none" w="med" len="lg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30457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8916658254256677"/>
          <c:y val="2.2868012119882729E-2"/>
          <c:w val="0.41525649438051004"/>
          <c:h val="3.45362638873656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821199296358223E-2"/>
          <c:y val="8.9829300835740714E-2"/>
          <c:w val="0.92650475118969411"/>
          <c:h val="0.82803132732567208"/>
        </c:manualLayout>
      </c:layout>
      <c:lineChart>
        <c:grouping val="standard"/>
        <c:varyColors val="0"/>
        <c:ser>
          <c:idx val="1"/>
          <c:order val="0"/>
          <c:tx>
            <c:strRef>
              <c:f>Лист1!$R$1</c:f>
              <c:strCache>
                <c:ptCount val="1"/>
                <c:pt idx="0">
                  <c:v>Все население</c:v>
                </c:pt>
              </c:strCache>
            </c:strRef>
          </c:tx>
          <c:spPr>
            <a:ln w="50800" cap="flat" cmpd="dbl" algn="ctr">
              <a:solidFill>
                <a:schemeClr val="accent2"/>
              </a:solidFill>
              <a:miter lim="800000"/>
            </a:ln>
            <a:effectLst/>
          </c:spPr>
          <c:marker>
            <c:symbol val="diamond"/>
            <c:size val="5"/>
            <c:spPr>
              <a:solidFill>
                <a:schemeClr val="accent2"/>
              </a:solidFill>
              <a:ln w="9525" cap="flat" cmpd="sng" algn="ctr">
                <a:solidFill>
                  <a:schemeClr val="lt1"/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Лист1!$Q$2:$Q$22</c:f>
              <c:numCache>
                <c:formatCode>General</c:formatCode>
                <c:ptCount val="21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  <c:pt idx="19">
                  <c:v>2018</c:v>
                </c:pt>
                <c:pt idx="20">
                  <c:v>2019</c:v>
                </c:pt>
              </c:numCache>
            </c:numRef>
          </c:cat>
          <c:val>
            <c:numRef>
              <c:f>Лист1!$R$2:$R$22</c:f>
              <c:numCache>
                <c:formatCode>0.00</c:formatCode>
                <c:ptCount val="21"/>
                <c:pt idx="0">
                  <c:v>8.93</c:v>
                </c:pt>
                <c:pt idx="1">
                  <c:v>9.44</c:v>
                </c:pt>
                <c:pt idx="2">
                  <c:v>9.51</c:v>
                </c:pt>
                <c:pt idx="3">
                  <c:v>9.76</c:v>
                </c:pt>
                <c:pt idx="4">
                  <c:v>9.8600000000000012</c:v>
                </c:pt>
                <c:pt idx="5">
                  <c:v>9.58</c:v>
                </c:pt>
                <c:pt idx="6">
                  <c:v>9.93</c:v>
                </c:pt>
                <c:pt idx="7">
                  <c:v>8.68</c:v>
                </c:pt>
                <c:pt idx="8">
                  <c:v>8.18</c:v>
                </c:pt>
                <c:pt idx="9">
                  <c:v>8.16</c:v>
                </c:pt>
                <c:pt idx="10">
                  <c:v>7.87</c:v>
                </c:pt>
                <c:pt idx="11">
                  <c:v>8</c:v>
                </c:pt>
                <c:pt idx="12">
                  <c:v>7.58</c:v>
                </c:pt>
                <c:pt idx="13">
                  <c:v>7.37</c:v>
                </c:pt>
                <c:pt idx="14">
                  <c:v>7.1199999999999992</c:v>
                </c:pt>
                <c:pt idx="15">
                  <c:v>7.06</c:v>
                </c:pt>
                <c:pt idx="16">
                  <c:v>6.85</c:v>
                </c:pt>
                <c:pt idx="17">
                  <c:v>6.71</c:v>
                </c:pt>
                <c:pt idx="18">
                  <c:v>6.45</c:v>
                </c:pt>
                <c:pt idx="19">
                  <c:v>6.650145507457256</c:v>
                </c:pt>
                <c:pt idx="20">
                  <c:v>6.6556533196262055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3FD1-4D19-AD54-F32D68D4F527}"/>
            </c:ext>
          </c:extLst>
        </c:ser>
        <c:ser>
          <c:idx val="2"/>
          <c:order val="1"/>
          <c:tx>
            <c:strRef>
              <c:f>Лист1!$S$1</c:f>
              <c:strCache>
                <c:ptCount val="1"/>
                <c:pt idx="0">
                  <c:v>Мужчины</c:v>
                </c:pt>
              </c:strCache>
            </c:strRef>
          </c:tx>
          <c:spPr>
            <a:ln w="50800" cap="flat" cmpd="dbl" algn="ctr">
              <a:solidFill>
                <a:srgbClr val="FF0000"/>
              </a:solidFill>
              <a:miter lim="800000"/>
            </a:ln>
            <a:effectLst/>
          </c:spPr>
          <c:marker>
            <c:symbol val="diamond"/>
            <c:size val="5"/>
            <c:spPr>
              <a:solidFill>
                <a:schemeClr val="accent3"/>
              </a:solidFill>
              <a:ln w="9525" cap="flat" cmpd="sng" algn="ctr">
                <a:solidFill>
                  <a:schemeClr val="lt1"/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Лист1!$Q$2:$Q$22</c:f>
              <c:numCache>
                <c:formatCode>General</c:formatCode>
                <c:ptCount val="21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  <c:pt idx="19">
                  <c:v>2018</c:v>
                </c:pt>
                <c:pt idx="20">
                  <c:v>2019</c:v>
                </c:pt>
              </c:numCache>
            </c:numRef>
          </c:cat>
          <c:val>
            <c:numRef>
              <c:f>Лист1!$S$2:$S$22</c:f>
              <c:numCache>
                <c:formatCode>0.00</c:formatCode>
                <c:ptCount val="21"/>
                <c:pt idx="0">
                  <c:v>12.129770426855707</c:v>
                </c:pt>
                <c:pt idx="1">
                  <c:v>13.024869275428612</c:v>
                </c:pt>
                <c:pt idx="2">
                  <c:v>12.246182947532299</c:v>
                </c:pt>
                <c:pt idx="3">
                  <c:v>13.594957248048441</c:v>
                </c:pt>
                <c:pt idx="4">
                  <c:v>13.651136718380869</c:v>
                </c:pt>
                <c:pt idx="5">
                  <c:v>13.35982867308558</c:v>
                </c:pt>
                <c:pt idx="6">
                  <c:v>14.04494169331311</c:v>
                </c:pt>
                <c:pt idx="7">
                  <c:v>12.167884899878837</c:v>
                </c:pt>
                <c:pt idx="8">
                  <c:v>11.341516527860492</c:v>
                </c:pt>
                <c:pt idx="9">
                  <c:v>11.387994154834859</c:v>
                </c:pt>
                <c:pt idx="10">
                  <c:v>10.86031829158302</c:v>
                </c:pt>
                <c:pt idx="11">
                  <c:v>11.242277487368453</c:v>
                </c:pt>
                <c:pt idx="12">
                  <c:v>10.454913331819478</c:v>
                </c:pt>
                <c:pt idx="13">
                  <c:v>10.210031617413042</c:v>
                </c:pt>
                <c:pt idx="14">
                  <c:v>9.8894616270178464</c:v>
                </c:pt>
                <c:pt idx="15">
                  <c:v>9.7985976843329787</c:v>
                </c:pt>
                <c:pt idx="16">
                  <c:v>9.5419714828589317</c:v>
                </c:pt>
                <c:pt idx="17">
                  <c:v>9.4669137099396448</c:v>
                </c:pt>
                <c:pt idx="18">
                  <c:v>9.0041742577966968</c:v>
                </c:pt>
                <c:pt idx="19">
                  <c:v>9.3901572782343958</c:v>
                </c:pt>
                <c:pt idx="20">
                  <c:v>9.182059585591583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3FD1-4D19-AD54-F32D68D4F527}"/>
            </c:ext>
          </c:extLst>
        </c:ser>
        <c:ser>
          <c:idx val="3"/>
          <c:order val="2"/>
          <c:tx>
            <c:strRef>
              <c:f>Лист1!$T$1</c:f>
              <c:strCache>
                <c:ptCount val="1"/>
                <c:pt idx="0">
                  <c:v>Женщины</c:v>
                </c:pt>
              </c:strCache>
            </c:strRef>
          </c:tx>
          <c:spPr>
            <a:ln w="50800" cap="flat" cmpd="dbl" algn="ctr">
              <a:solidFill>
                <a:srgbClr val="00B0F0"/>
              </a:solidFill>
              <a:miter lim="800000"/>
            </a:ln>
            <a:effectLst/>
          </c:spPr>
          <c:marker>
            <c:symbol val="diamond"/>
            <c:size val="5"/>
            <c:spPr>
              <a:solidFill>
                <a:schemeClr val="accent4"/>
              </a:solidFill>
              <a:ln w="9525" cap="flat" cmpd="sng" algn="ctr">
                <a:solidFill>
                  <a:schemeClr val="lt1"/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Лист1!$Q$2:$Q$22</c:f>
              <c:numCache>
                <c:formatCode>General</c:formatCode>
                <c:ptCount val="21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  <c:pt idx="19">
                  <c:v>2018</c:v>
                </c:pt>
                <c:pt idx="20">
                  <c:v>2019</c:v>
                </c:pt>
              </c:numCache>
            </c:numRef>
          </c:cat>
          <c:val>
            <c:numRef>
              <c:f>Лист1!$T$2:$T$22</c:f>
              <c:numCache>
                <c:formatCode>0.00</c:formatCode>
                <c:ptCount val="21"/>
                <c:pt idx="0">
                  <c:v>5.9435734210949009</c:v>
                </c:pt>
                <c:pt idx="1">
                  <c:v>6.0982856659914271</c:v>
                </c:pt>
                <c:pt idx="2">
                  <c:v>6.0673002074903755</c:v>
                </c:pt>
                <c:pt idx="3">
                  <c:v>6.2226843001668417</c:v>
                </c:pt>
                <c:pt idx="4">
                  <c:v>6.3918456117223386</c:v>
                </c:pt>
                <c:pt idx="5">
                  <c:v>6.1195068822304979</c:v>
                </c:pt>
                <c:pt idx="6">
                  <c:v>6.1925947978344507</c:v>
                </c:pt>
                <c:pt idx="7">
                  <c:v>5.5074544446737095</c:v>
                </c:pt>
                <c:pt idx="8">
                  <c:v>5.3181920946663404</c:v>
                </c:pt>
                <c:pt idx="9">
                  <c:v>5.2308999034548993</c:v>
                </c:pt>
                <c:pt idx="10">
                  <c:v>5.1748158028700386</c:v>
                </c:pt>
                <c:pt idx="11">
                  <c:v>5.0674174472173279</c:v>
                </c:pt>
                <c:pt idx="12">
                  <c:v>4.9827999876238689</c:v>
                </c:pt>
                <c:pt idx="13">
                  <c:v>4.7812026574427957</c:v>
                </c:pt>
                <c:pt idx="14">
                  <c:v>4.5925914970503108</c:v>
                </c:pt>
                <c:pt idx="15">
                  <c:v>4.5572083078048538</c:v>
                </c:pt>
                <c:pt idx="16">
                  <c:v>4.3944452348264011</c:v>
                </c:pt>
                <c:pt idx="17">
                  <c:v>4.1905855743677245</c:v>
                </c:pt>
                <c:pt idx="18">
                  <c:v>4.1055598676416505</c:v>
                </c:pt>
                <c:pt idx="19">
                  <c:v>4.1380129594946382</c:v>
                </c:pt>
                <c:pt idx="20">
                  <c:v>4.3438605332301119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3FD1-4D19-AD54-F32D68D4F5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3630720"/>
        <c:axId val="83641088"/>
      </c:lineChart>
      <c:catAx>
        <c:axId val="836307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  <a:alpha val="32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/>
                  <a:t>год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3175" cap="flat" cmpd="sng" algn="ctr">
            <a:solidFill>
              <a:schemeClr val="tx1">
                <a:lumMod val="15000"/>
                <a:lumOff val="85000"/>
              </a:schemeClr>
            </a:solidFill>
            <a:round/>
            <a:tailEnd type="none" w="med" len="lg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3641088"/>
        <c:crosses val="autoZero"/>
        <c:auto val="1"/>
        <c:lblAlgn val="ctr"/>
        <c:lblOffset val="100"/>
        <c:noMultiLvlLbl val="0"/>
      </c:catAx>
      <c:valAx>
        <c:axId val="83641088"/>
        <c:scaling>
          <c:orientation val="minMax"/>
          <c:min val="3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  <a:alpha val="32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/>
                  <a:t>Смертность от управляемых причин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.00" sourceLinked="1"/>
        <c:majorTickMark val="none"/>
        <c:minorTickMark val="none"/>
        <c:tickLblPos val="nextTo"/>
        <c:spPr>
          <a:noFill/>
          <a:ln w="3175" cap="flat" cmpd="sng" algn="ctr">
            <a:solidFill>
              <a:schemeClr val="tx1">
                <a:lumMod val="15000"/>
                <a:lumOff val="85000"/>
              </a:schemeClr>
            </a:solidFill>
            <a:round/>
            <a:tailEnd type="none" w="med" len="lg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3630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281253549971581E-2"/>
          <c:y val="8.9206967367342335E-2"/>
          <c:w val="0.94526041217687107"/>
          <c:h val="0.82104550998721182"/>
        </c:manualLayout>
      </c:layout>
      <c:lineChart>
        <c:grouping val="standard"/>
        <c:varyColors val="0"/>
        <c:ser>
          <c:idx val="1"/>
          <c:order val="0"/>
          <c:tx>
            <c:strRef>
              <c:f>Лист1!$B$1</c:f>
              <c:strCache>
                <c:ptCount val="1"/>
                <c:pt idx="0">
                  <c:v>Все население</c:v>
                </c:pt>
              </c:strCache>
            </c:strRef>
          </c:tx>
          <c:spPr>
            <a:ln w="50800" cap="flat" cmpd="dbl" algn="ctr">
              <a:solidFill>
                <a:schemeClr val="accent2"/>
              </a:solidFill>
              <a:miter lim="800000"/>
            </a:ln>
            <a:effectLst/>
          </c:spPr>
          <c:marker>
            <c:symbol val="diamond"/>
            <c:size val="5"/>
            <c:spPr>
              <a:solidFill>
                <a:schemeClr val="accent2"/>
              </a:solidFill>
              <a:ln w="9525" cap="flat" cmpd="sng" algn="ctr">
                <a:solidFill>
                  <a:schemeClr val="lt1"/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Лист1!$A$2:$A$22</c:f>
              <c:numCache>
                <c:formatCode>General</c:formatCode>
                <c:ptCount val="21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  <c:pt idx="19">
                  <c:v>2018</c:v>
                </c:pt>
                <c:pt idx="20">
                  <c:v>2019</c:v>
                </c:pt>
              </c:numCache>
            </c:numRef>
          </c:cat>
          <c:val>
            <c:numRef>
              <c:f>Лист1!$B$2:$B$22</c:f>
              <c:numCache>
                <c:formatCode>General</c:formatCode>
                <c:ptCount val="21"/>
                <c:pt idx="0">
                  <c:v>5.79</c:v>
                </c:pt>
                <c:pt idx="1">
                  <c:v>6.26</c:v>
                </c:pt>
                <c:pt idx="2">
                  <c:v>6.35</c:v>
                </c:pt>
                <c:pt idx="3">
                  <c:v>6.45</c:v>
                </c:pt>
                <c:pt idx="4">
                  <c:v>6.53</c:v>
                </c:pt>
                <c:pt idx="5">
                  <c:v>6.37</c:v>
                </c:pt>
                <c:pt idx="6">
                  <c:v>6.52</c:v>
                </c:pt>
                <c:pt idx="7">
                  <c:v>5.6499999999999995</c:v>
                </c:pt>
                <c:pt idx="8">
                  <c:v>5.31</c:v>
                </c:pt>
                <c:pt idx="9">
                  <c:v>5.21</c:v>
                </c:pt>
                <c:pt idx="10">
                  <c:v>5.05</c:v>
                </c:pt>
                <c:pt idx="11">
                  <c:v>5.08</c:v>
                </c:pt>
                <c:pt idx="12">
                  <c:v>4.72</c:v>
                </c:pt>
                <c:pt idx="13">
                  <c:v>4.5999999999999996</c:v>
                </c:pt>
                <c:pt idx="14">
                  <c:v>4.4300000000000006</c:v>
                </c:pt>
                <c:pt idx="15" formatCode="0.00">
                  <c:v>4.41</c:v>
                </c:pt>
                <c:pt idx="16" formatCode="0.00">
                  <c:v>4.34</c:v>
                </c:pt>
                <c:pt idx="17" formatCode="0.00">
                  <c:v>4.26</c:v>
                </c:pt>
                <c:pt idx="18" formatCode="0.00">
                  <c:v>4.0599999999999996</c:v>
                </c:pt>
                <c:pt idx="19" formatCode="0.00">
                  <c:v>4.131634377310224</c:v>
                </c:pt>
                <c:pt idx="20" formatCode="0.00">
                  <c:v>4.1005934563126551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9A0A-4447-8FDC-03B7C9437535}"/>
            </c:ext>
          </c:extLst>
        </c:ser>
        <c:ser>
          <c:idx val="2"/>
          <c:order val="1"/>
          <c:tx>
            <c:strRef>
              <c:f>Лист1!$C$1</c:f>
              <c:strCache>
                <c:ptCount val="1"/>
                <c:pt idx="0">
                  <c:v>Мужчины</c:v>
                </c:pt>
              </c:strCache>
            </c:strRef>
          </c:tx>
          <c:spPr>
            <a:ln w="50800" cap="flat" cmpd="dbl" algn="ctr">
              <a:solidFill>
                <a:srgbClr val="FF0000"/>
              </a:solidFill>
              <a:miter lim="800000"/>
            </a:ln>
            <a:effectLst/>
          </c:spPr>
          <c:marker>
            <c:symbol val="diamond"/>
            <c:size val="5"/>
            <c:spPr>
              <a:solidFill>
                <a:schemeClr val="accent3"/>
              </a:solidFill>
              <a:ln w="9525" cap="flat" cmpd="sng" algn="ctr">
                <a:solidFill>
                  <a:schemeClr val="lt1"/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Лист1!$A$2:$A$22</c:f>
              <c:numCache>
                <c:formatCode>General</c:formatCode>
                <c:ptCount val="21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  <c:pt idx="19">
                  <c:v>2018</c:v>
                </c:pt>
                <c:pt idx="20">
                  <c:v>2019</c:v>
                </c:pt>
              </c:numCache>
            </c:numRef>
          </c:cat>
          <c:val>
            <c:numRef>
              <c:f>Лист1!$C$2:$C$22</c:f>
              <c:numCache>
                <c:formatCode>0.00</c:formatCode>
                <c:ptCount val="21"/>
                <c:pt idx="0">
                  <c:v>8.420759925833833</c:v>
                </c:pt>
                <c:pt idx="1">
                  <c:v>9.2178401928515896</c:v>
                </c:pt>
                <c:pt idx="2">
                  <c:v>8.6708926336931427</c:v>
                </c:pt>
                <c:pt idx="3">
                  <c:v>9.551172570507596</c:v>
                </c:pt>
                <c:pt idx="4">
                  <c:v>9.5498390036574872</c:v>
                </c:pt>
                <c:pt idx="5">
                  <c:v>9.387019845019422</c:v>
                </c:pt>
                <c:pt idx="6">
                  <c:v>9.7168977707847954</c:v>
                </c:pt>
                <c:pt idx="7">
                  <c:v>8.411351527371794</c:v>
                </c:pt>
                <c:pt idx="8">
                  <c:v>7.8607669242609441</c:v>
                </c:pt>
                <c:pt idx="9">
                  <c:v>7.7494951374272754</c:v>
                </c:pt>
                <c:pt idx="10">
                  <c:v>7.4318466148788236</c:v>
                </c:pt>
                <c:pt idx="11">
                  <c:v>7.5795085318983615</c:v>
                </c:pt>
                <c:pt idx="12">
                  <c:v>6.9214212378285112</c:v>
                </c:pt>
                <c:pt idx="13">
                  <c:v>6.791587584415705</c:v>
                </c:pt>
                <c:pt idx="14">
                  <c:v>6.565269596264721</c:v>
                </c:pt>
                <c:pt idx="15">
                  <c:v>6.5214553370107353</c:v>
                </c:pt>
                <c:pt idx="16">
                  <c:v>6.4272726501284829</c:v>
                </c:pt>
                <c:pt idx="17">
                  <c:v>6.3884928628736679</c:v>
                </c:pt>
                <c:pt idx="18">
                  <c:v>6.0629232702780076</c:v>
                </c:pt>
                <c:pt idx="19">
                  <c:v>6.2004324777694855</c:v>
                </c:pt>
                <c:pt idx="20">
                  <c:v>6.0042738648409415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9A0A-4447-8FDC-03B7C9437535}"/>
            </c:ext>
          </c:extLst>
        </c:ser>
        <c:ser>
          <c:idx val="3"/>
          <c:order val="2"/>
          <c:tx>
            <c:strRef>
              <c:f>Лист1!$D$1</c:f>
              <c:strCache>
                <c:ptCount val="1"/>
                <c:pt idx="0">
                  <c:v>Женщины</c:v>
                </c:pt>
              </c:strCache>
            </c:strRef>
          </c:tx>
          <c:spPr>
            <a:ln w="50800" cap="flat" cmpd="dbl" algn="ctr">
              <a:solidFill>
                <a:srgbClr val="00B0F0"/>
              </a:solidFill>
              <a:prstDash val="solid"/>
              <a:miter lim="800000"/>
            </a:ln>
            <a:effectLst/>
          </c:spPr>
          <c:marker>
            <c:symbol val="diamond"/>
            <c:size val="5"/>
            <c:spPr>
              <a:solidFill>
                <a:schemeClr val="accent4"/>
              </a:solidFill>
              <a:ln w="9525" cap="flat" cmpd="sng" algn="ctr">
                <a:solidFill>
                  <a:schemeClr val="lt1"/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Лист1!$A$2:$A$22</c:f>
              <c:numCache>
                <c:formatCode>General</c:formatCode>
                <c:ptCount val="21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  <c:pt idx="19">
                  <c:v>2018</c:v>
                </c:pt>
                <c:pt idx="20">
                  <c:v>2019</c:v>
                </c:pt>
              </c:numCache>
            </c:numRef>
          </c:cat>
          <c:val>
            <c:numRef>
              <c:f>Лист1!$D$2:$D$22</c:f>
              <c:numCache>
                <c:formatCode>0.00</c:formatCode>
                <c:ptCount val="21"/>
                <c:pt idx="0">
                  <c:v>3.3277717499975425</c:v>
                </c:pt>
                <c:pt idx="1">
                  <c:v>3.5192575357009854</c:v>
                </c:pt>
                <c:pt idx="2">
                  <c:v>3.5467304989598913</c:v>
                </c:pt>
                <c:pt idx="3">
                  <c:v>3.5904213558409248</c:v>
                </c:pt>
                <c:pt idx="4">
                  <c:v>3.7671047075835107</c:v>
                </c:pt>
                <c:pt idx="5">
                  <c:v>3.614120796203725</c:v>
                </c:pt>
                <c:pt idx="6">
                  <c:v>3.6193532025624915</c:v>
                </c:pt>
                <c:pt idx="7">
                  <c:v>3.1364793002456923</c:v>
                </c:pt>
                <c:pt idx="8">
                  <c:v>2.9908706002249628</c:v>
                </c:pt>
                <c:pt idx="9">
                  <c:v>2.9216027819578141</c:v>
                </c:pt>
                <c:pt idx="10">
                  <c:v>2.899651024455653</c:v>
                </c:pt>
                <c:pt idx="11">
                  <c:v>2.814021985973798</c:v>
                </c:pt>
                <c:pt idx="12">
                  <c:v>2.7308359796693882</c:v>
                </c:pt>
                <c:pt idx="13">
                  <c:v>2.6033571104037225</c:v>
                </c:pt>
                <c:pt idx="14">
                  <c:v>2.4762385682608334</c:v>
                </c:pt>
                <c:pt idx="15">
                  <c:v>2.4888283142315051</c:v>
                </c:pt>
                <c:pt idx="16">
                  <c:v>2.4298655648546048</c:v>
                </c:pt>
                <c:pt idx="17">
                  <c:v>2.3083494948369023</c:v>
                </c:pt>
                <c:pt idx="18">
                  <c:v>2.2285111376253544</c:v>
                </c:pt>
                <c:pt idx="19">
                  <c:v>2.2348925097185663</c:v>
                </c:pt>
                <c:pt idx="20">
                  <c:v>2.3586271323185954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9A0A-4447-8FDC-03B7C94375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3699584"/>
        <c:axId val="83714048"/>
      </c:lineChart>
      <c:catAx>
        <c:axId val="836995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  <a:alpha val="32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/>
                  <a:t>год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3175" cap="flat" cmpd="sng" algn="ctr">
            <a:solidFill>
              <a:schemeClr val="tx1">
                <a:lumMod val="15000"/>
                <a:lumOff val="85000"/>
              </a:schemeClr>
            </a:solidFill>
            <a:round/>
            <a:tailEnd type="none" w="med" len="lg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3714048"/>
        <c:crosses val="autoZero"/>
        <c:auto val="1"/>
        <c:lblAlgn val="ctr"/>
        <c:lblOffset val="100"/>
        <c:noMultiLvlLbl val="0"/>
      </c:catAx>
      <c:valAx>
        <c:axId val="837140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  <a:alpha val="32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/>
                  <a:t>Смертность от предотвратимых причин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3175" cap="flat" cmpd="sng" algn="ctr">
            <a:solidFill>
              <a:schemeClr val="tx1">
                <a:lumMod val="15000"/>
                <a:lumOff val="85000"/>
              </a:schemeClr>
            </a:solidFill>
            <a:round/>
            <a:tailEnd type="none" w="med" len="lg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36995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874999999999997E-2"/>
          <c:y val="8.810182235875845E-2"/>
          <c:w val="0.92966666666666664"/>
          <c:h val="0.82940565948142353"/>
        </c:manualLayout>
      </c:layout>
      <c:lineChart>
        <c:grouping val="standard"/>
        <c:varyColors val="0"/>
        <c:ser>
          <c:idx val="1"/>
          <c:order val="0"/>
          <c:tx>
            <c:strRef>
              <c:f>Лист1!$J$1</c:f>
              <c:strCache>
                <c:ptCount val="1"/>
                <c:pt idx="0">
                  <c:v>Все население</c:v>
                </c:pt>
              </c:strCache>
            </c:strRef>
          </c:tx>
          <c:spPr>
            <a:ln w="50800" cap="flat" cmpd="dbl" algn="ctr">
              <a:solidFill>
                <a:schemeClr val="accent2"/>
              </a:solidFill>
              <a:miter lim="800000"/>
            </a:ln>
            <a:effectLst/>
          </c:spPr>
          <c:marker>
            <c:symbol val="diamond"/>
            <c:size val="5"/>
            <c:spPr>
              <a:solidFill>
                <a:schemeClr val="accent2"/>
              </a:solidFill>
              <a:ln w="9525" cap="flat" cmpd="sng" algn="ctr">
                <a:solidFill>
                  <a:schemeClr val="lt1"/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Лист1!$I$2:$I$22</c:f>
              <c:numCache>
                <c:formatCode>General</c:formatCode>
                <c:ptCount val="21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  <c:pt idx="19">
                  <c:v>2018</c:v>
                </c:pt>
                <c:pt idx="20">
                  <c:v>2019</c:v>
                </c:pt>
              </c:numCache>
            </c:numRef>
          </c:cat>
          <c:val>
            <c:numRef>
              <c:f>Лист1!$J$2:$J$22</c:f>
              <c:numCache>
                <c:formatCode>0.00</c:formatCode>
                <c:ptCount val="21"/>
                <c:pt idx="0">
                  <c:v>3.14</c:v>
                </c:pt>
                <c:pt idx="1">
                  <c:v>3.17</c:v>
                </c:pt>
                <c:pt idx="2">
                  <c:v>3.17</c:v>
                </c:pt>
                <c:pt idx="3">
                  <c:v>3.3099999999999996</c:v>
                </c:pt>
                <c:pt idx="4">
                  <c:v>3.3299999999999996</c:v>
                </c:pt>
                <c:pt idx="5">
                  <c:v>3.21</c:v>
                </c:pt>
                <c:pt idx="6">
                  <c:v>3.4099999999999997</c:v>
                </c:pt>
                <c:pt idx="7">
                  <c:v>3.03</c:v>
                </c:pt>
                <c:pt idx="8">
                  <c:v>2.88</c:v>
                </c:pt>
                <c:pt idx="9">
                  <c:v>2.94</c:v>
                </c:pt>
                <c:pt idx="10">
                  <c:v>2.82</c:v>
                </c:pt>
                <c:pt idx="11">
                  <c:v>2.92</c:v>
                </c:pt>
                <c:pt idx="12">
                  <c:v>2.86</c:v>
                </c:pt>
                <c:pt idx="13">
                  <c:v>2.77</c:v>
                </c:pt>
                <c:pt idx="14">
                  <c:v>2.69</c:v>
                </c:pt>
                <c:pt idx="15">
                  <c:v>2.65</c:v>
                </c:pt>
                <c:pt idx="16">
                  <c:v>2.5099999999999998</c:v>
                </c:pt>
                <c:pt idx="17">
                  <c:v>2.4499999999999997</c:v>
                </c:pt>
                <c:pt idx="18">
                  <c:v>2.3899999999999997</c:v>
                </c:pt>
                <c:pt idx="19">
                  <c:v>2.5185111301470333</c:v>
                </c:pt>
                <c:pt idx="20">
                  <c:v>2.5550598633135508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01F3-41A5-A722-3A49226D08A2}"/>
            </c:ext>
          </c:extLst>
        </c:ser>
        <c:ser>
          <c:idx val="2"/>
          <c:order val="1"/>
          <c:tx>
            <c:strRef>
              <c:f>Лист1!$K$1</c:f>
              <c:strCache>
                <c:ptCount val="1"/>
                <c:pt idx="0">
                  <c:v>Мужчины</c:v>
                </c:pt>
              </c:strCache>
            </c:strRef>
          </c:tx>
          <c:spPr>
            <a:ln w="50800" cap="flat" cmpd="dbl" algn="ctr">
              <a:solidFill>
                <a:srgbClr val="FF0000"/>
              </a:solidFill>
              <a:miter lim="800000"/>
            </a:ln>
            <a:effectLst/>
          </c:spPr>
          <c:marker>
            <c:symbol val="diamond"/>
            <c:size val="5"/>
            <c:spPr>
              <a:solidFill>
                <a:schemeClr val="accent3"/>
              </a:solidFill>
              <a:ln w="9525" cap="flat" cmpd="sng" algn="ctr">
                <a:solidFill>
                  <a:schemeClr val="lt1"/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Лист1!$I$2:$I$22</c:f>
              <c:numCache>
                <c:formatCode>General</c:formatCode>
                <c:ptCount val="21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  <c:pt idx="19">
                  <c:v>2018</c:v>
                </c:pt>
                <c:pt idx="20">
                  <c:v>2019</c:v>
                </c:pt>
              </c:numCache>
            </c:numRef>
          </c:cat>
          <c:val>
            <c:numRef>
              <c:f>Лист1!$K$2:$K$22</c:f>
              <c:numCache>
                <c:formatCode>0.00</c:formatCode>
                <c:ptCount val="21"/>
                <c:pt idx="0">
                  <c:v>3.7090105010218744</c:v>
                </c:pt>
                <c:pt idx="1">
                  <c:v>3.8070290825770186</c:v>
                </c:pt>
                <c:pt idx="2">
                  <c:v>3.5752903138391567</c:v>
                </c:pt>
                <c:pt idx="3">
                  <c:v>4.0437846775408408</c:v>
                </c:pt>
                <c:pt idx="4">
                  <c:v>4.1012977147233816</c:v>
                </c:pt>
                <c:pt idx="5">
                  <c:v>3.9728088280661589</c:v>
                </c:pt>
                <c:pt idx="6">
                  <c:v>4.3280439225283169</c:v>
                </c:pt>
                <c:pt idx="7">
                  <c:v>3.75653337250704</c:v>
                </c:pt>
                <c:pt idx="8">
                  <c:v>3.4807496035995436</c:v>
                </c:pt>
                <c:pt idx="9">
                  <c:v>3.6384990174075842</c:v>
                </c:pt>
                <c:pt idx="10">
                  <c:v>3.4284716767041981</c:v>
                </c:pt>
                <c:pt idx="11">
                  <c:v>3.6627689554700962</c:v>
                </c:pt>
                <c:pt idx="12">
                  <c:v>3.5334920939909673</c:v>
                </c:pt>
                <c:pt idx="13">
                  <c:v>3.4184440329973356</c:v>
                </c:pt>
                <c:pt idx="14">
                  <c:v>3.324192030753125</c:v>
                </c:pt>
                <c:pt idx="15">
                  <c:v>3.2771423473222452</c:v>
                </c:pt>
                <c:pt idx="16">
                  <c:v>3.114698832730451</c:v>
                </c:pt>
                <c:pt idx="17">
                  <c:v>3.0784208470659773</c:v>
                </c:pt>
                <c:pt idx="18">
                  <c:v>2.9412509875186843</c:v>
                </c:pt>
                <c:pt idx="19">
                  <c:v>3.1897248004649086</c:v>
                </c:pt>
                <c:pt idx="20">
                  <c:v>3.1777857207506419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01F3-41A5-A722-3A49226D08A2}"/>
            </c:ext>
          </c:extLst>
        </c:ser>
        <c:ser>
          <c:idx val="3"/>
          <c:order val="2"/>
          <c:tx>
            <c:strRef>
              <c:f>Лист1!$L$1</c:f>
              <c:strCache>
                <c:ptCount val="1"/>
                <c:pt idx="0">
                  <c:v>Женщины</c:v>
                </c:pt>
              </c:strCache>
            </c:strRef>
          </c:tx>
          <c:spPr>
            <a:ln w="50800" cap="flat" cmpd="dbl" algn="ctr">
              <a:solidFill>
                <a:srgbClr val="00B0F0"/>
              </a:solidFill>
              <a:miter lim="800000"/>
            </a:ln>
            <a:effectLst/>
          </c:spPr>
          <c:marker>
            <c:symbol val="diamond"/>
            <c:size val="5"/>
            <c:spPr>
              <a:solidFill>
                <a:schemeClr val="accent4"/>
              </a:solidFill>
              <a:ln w="9525" cap="flat" cmpd="sng" algn="ctr">
                <a:solidFill>
                  <a:schemeClr val="lt1"/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Лист1!$I$2:$I$22</c:f>
              <c:numCache>
                <c:formatCode>General</c:formatCode>
                <c:ptCount val="21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  <c:pt idx="19">
                  <c:v>2018</c:v>
                </c:pt>
                <c:pt idx="20">
                  <c:v>2019</c:v>
                </c:pt>
              </c:numCache>
            </c:numRef>
          </c:cat>
          <c:val>
            <c:numRef>
              <c:f>Лист1!$L$2:$L$22</c:f>
              <c:numCache>
                <c:formatCode>0.00</c:formatCode>
                <c:ptCount val="21"/>
                <c:pt idx="0">
                  <c:v>2.6158016710973588</c:v>
                </c:pt>
                <c:pt idx="1">
                  <c:v>2.5790281302904403</c:v>
                </c:pt>
                <c:pt idx="2">
                  <c:v>2.520569708530485</c:v>
                </c:pt>
                <c:pt idx="3">
                  <c:v>2.6322629443259178</c:v>
                </c:pt>
                <c:pt idx="4">
                  <c:v>2.6247409041388274</c:v>
                </c:pt>
                <c:pt idx="5">
                  <c:v>2.5053860860267743</c:v>
                </c:pt>
                <c:pt idx="6">
                  <c:v>2.5732415952719614</c:v>
                </c:pt>
                <c:pt idx="7">
                  <c:v>2.3709751444280167</c:v>
                </c:pt>
                <c:pt idx="8">
                  <c:v>2.3273214944413776</c:v>
                </c:pt>
                <c:pt idx="9">
                  <c:v>2.3092971214970839</c:v>
                </c:pt>
                <c:pt idx="10">
                  <c:v>2.2751647784143882</c:v>
                </c:pt>
                <c:pt idx="11">
                  <c:v>2.2533954612435299</c:v>
                </c:pt>
                <c:pt idx="12">
                  <c:v>2.2519640079544785</c:v>
                </c:pt>
                <c:pt idx="13">
                  <c:v>2.1778455470390727</c:v>
                </c:pt>
                <c:pt idx="14">
                  <c:v>2.1163529287894778</c:v>
                </c:pt>
                <c:pt idx="15">
                  <c:v>2.0683799935733487</c:v>
                </c:pt>
                <c:pt idx="16">
                  <c:v>1.9645796699717974</c:v>
                </c:pt>
                <c:pt idx="17">
                  <c:v>1.8822360795308239</c:v>
                </c:pt>
                <c:pt idx="18">
                  <c:v>1.8770487300162986</c:v>
                </c:pt>
                <c:pt idx="19">
                  <c:v>1.9031204497760719</c:v>
                </c:pt>
                <c:pt idx="20">
                  <c:v>1.985233400911516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01F3-41A5-A722-3A49226D08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3870848"/>
        <c:axId val="83872768"/>
      </c:lineChart>
      <c:catAx>
        <c:axId val="838708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  <a:alpha val="32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/>
                  <a:t>год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3175" cap="flat" cmpd="sng" algn="ctr">
            <a:solidFill>
              <a:schemeClr val="tx1">
                <a:lumMod val="15000"/>
                <a:lumOff val="85000"/>
              </a:schemeClr>
            </a:solidFill>
            <a:round/>
            <a:tailEnd type="none" w="med" len="lg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3872768"/>
        <c:crosses val="autoZero"/>
        <c:auto val="1"/>
        <c:lblAlgn val="ctr"/>
        <c:lblOffset val="100"/>
        <c:noMultiLvlLbl val="0"/>
      </c:catAx>
      <c:valAx>
        <c:axId val="83872768"/>
        <c:scaling>
          <c:orientation val="minMax"/>
          <c:min val="1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  <a:alpha val="32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/>
                  <a:t>Смертность от излечимых причин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.00" sourceLinked="1"/>
        <c:majorTickMark val="none"/>
        <c:minorTickMark val="none"/>
        <c:tickLblPos val="nextTo"/>
        <c:spPr>
          <a:noFill/>
          <a:ln w="3175" cap="flat" cmpd="sng" algn="ctr">
            <a:solidFill>
              <a:schemeClr val="tx1">
                <a:lumMod val="15000"/>
                <a:lumOff val="85000"/>
              </a:schemeClr>
            </a:solidFill>
            <a:round/>
            <a:tailEnd type="none" w="med" len="lg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3870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EEAF56-7D94-4753-B9AC-214E574C8F7B}" type="datetimeFigureOut">
              <a:rPr lang="ru-RU" smtClean="0"/>
              <a:t>04.12.2020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4EBA2D-FEF2-48C2-B7E0-4D742BC4B6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3655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52525" y="681038"/>
            <a:ext cx="4548188" cy="34115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37" tIns="45370" rIns="90737" bIns="45370"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6148" name="Номер слайда 3"/>
          <p:cNvSpPr txBox="1">
            <a:spLocks noGrp="1"/>
          </p:cNvSpPr>
          <p:nvPr/>
        </p:nvSpPr>
        <p:spPr bwMode="auto">
          <a:xfrm>
            <a:off x="3879047" y="8627878"/>
            <a:ext cx="2969344" cy="454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37" tIns="45370" rIns="90737" bIns="45370" anchor="b"/>
          <a:lstStyle>
            <a:lvl1pPr defTabSz="9064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064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064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064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064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925883AA-CEA3-4562-B983-2D77C2B8BC2C}" type="slidenum">
              <a:rPr lang="ru-RU" altLang="ru-RU" sz="1200">
                <a:solidFill>
                  <a:srgbClr val="000000"/>
                </a:solidFill>
                <a:latin typeface="Calibri" panose="020F0502020204030204" pitchFamily="34" charset="0"/>
              </a:rPr>
              <a:pPr algn="r"/>
              <a:t>5</a:t>
            </a:fld>
            <a:endParaRPr lang="ru-RU" altLang="ru-RU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55607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57CF39-73C7-4E4E-A877-4C7104931332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677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DCB74232-EC11-465C-8B9E-E95F4C0332F9}" type="datetimeFigureOut">
              <a:rPr lang="ru-RU" smtClean="0">
                <a:solidFill>
                  <a:srgbClr val="464653"/>
                </a:solidFill>
              </a:rPr>
              <a:pPr/>
              <a:t>04.12.2020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0AAC6C80-CCB1-4C00-8D04-7047DC32A141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257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74232-EC11-465C-8B9E-E95F4C0332F9}" type="datetimeFigureOut">
              <a:rPr lang="ru-RU" smtClean="0">
                <a:solidFill>
                  <a:srgbClr val="464653"/>
                </a:solidFill>
              </a:rPr>
              <a:pPr/>
              <a:t>04.12.2020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C6C80-CCB1-4C00-8D04-7047DC32A141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313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74232-EC11-465C-8B9E-E95F4C0332F9}" type="datetimeFigureOut">
              <a:rPr lang="ru-RU" smtClean="0">
                <a:solidFill>
                  <a:srgbClr val="464653"/>
                </a:solidFill>
              </a:rPr>
              <a:pPr/>
              <a:t>04.12.2020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C6C80-CCB1-4C00-8D04-7047DC32A141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33" y="6467508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6309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DCB74232-EC11-465C-8B9E-E95F4C0332F9}" type="datetimeFigureOut">
              <a:rPr lang="ru-RU" smtClean="0">
                <a:solidFill>
                  <a:srgbClr val="464653"/>
                </a:solidFill>
              </a:rPr>
              <a:pPr/>
              <a:t>04.12.2020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0AAC6C80-CCB1-4C00-8D04-7047DC32A141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6245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74232-EC11-465C-8B9E-E95F4C0332F9}" type="datetimeFigureOut">
              <a:rPr lang="ru-RU" smtClean="0">
                <a:solidFill>
                  <a:srgbClr val="464653"/>
                </a:solidFill>
              </a:rPr>
              <a:pPr/>
              <a:t>04.12.2020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C6C80-CCB1-4C00-8D04-7047DC32A141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1650880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DCB74232-EC11-465C-8B9E-E95F4C0332F9}" type="datetimeFigureOut">
              <a:rPr lang="ru-RU" smtClean="0">
                <a:solidFill>
                  <a:srgbClr val="DDE9EC"/>
                </a:solidFill>
              </a:rPr>
              <a:pPr/>
              <a:t>04.12.2020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>
              <a:solidFill>
                <a:srgbClr val="DDE9EC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0AAC6C80-CCB1-4C00-8D04-7047DC32A141}" type="slidenum">
              <a:rPr lang="ru-RU" smtClean="0">
                <a:solidFill>
                  <a:srgbClr val="DDE9EC"/>
                </a:solidFill>
              </a:rPr>
              <a:pPr/>
              <a:t>‹#›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4240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74232-EC11-465C-8B9E-E95F4C0332F9}" type="datetimeFigureOut">
              <a:rPr lang="ru-RU" smtClean="0">
                <a:solidFill>
                  <a:srgbClr val="464653"/>
                </a:solidFill>
              </a:rPr>
              <a:pPr/>
              <a:t>04.12.2020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C6C80-CCB1-4C00-8D04-7047DC32A141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7007657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3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74232-EC11-465C-8B9E-E95F4C0332F9}" type="datetimeFigureOut">
              <a:rPr lang="ru-RU" smtClean="0">
                <a:solidFill>
                  <a:srgbClr val="464653"/>
                </a:solidFill>
              </a:rPr>
              <a:pPr/>
              <a:t>04.12.2020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C6C80-CCB1-4C00-8D04-7047DC32A141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6052305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74232-EC11-465C-8B9E-E95F4C0332F9}" type="datetimeFigureOut">
              <a:rPr lang="ru-RU" smtClean="0">
                <a:solidFill>
                  <a:srgbClr val="464653"/>
                </a:solidFill>
              </a:rPr>
              <a:pPr/>
              <a:t>04.12.2020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C6C80-CCB1-4C00-8D04-7047DC32A141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30" y="646750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0020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74232-EC11-465C-8B9E-E95F4C0332F9}" type="datetimeFigureOut">
              <a:rPr lang="ru-RU" smtClean="0">
                <a:solidFill>
                  <a:srgbClr val="464653"/>
                </a:solidFill>
              </a:rPr>
              <a:pPr/>
              <a:t>04.12.2020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C6C80-CCB1-4C00-8D04-7047DC32A141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30" y="646750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5432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1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74232-EC11-465C-8B9E-E95F4C0332F9}" type="datetimeFigureOut">
              <a:rPr lang="ru-RU" smtClean="0">
                <a:solidFill>
                  <a:srgbClr val="464653"/>
                </a:solidFill>
              </a:rPr>
              <a:pPr/>
              <a:t>04.12.2020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C6C80-CCB1-4C00-8D04-7047DC32A141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30" y="646750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Объект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120035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74232-EC11-465C-8B9E-E95F4C0332F9}" type="datetimeFigureOut">
              <a:rPr lang="ru-RU" smtClean="0">
                <a:solidFill>
                  <a:srgbClr val="464653"/>
                </a:solidFill>
              </a:rPr>
              <a:pPr/>
              <a:t>04.12.2020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C6C80-CCB1-4C00-8D04-7047DC32A141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1163388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74232-EC11-465C-8B9E-E95F4C0332F9}" type="datetimeFigureOut">
              <a:rPr lang="ru-RU" smtClean="0">
                <a:solidFill>
                  <a:srgbClr val="DDE9EC"/>
                </a:solidFill>
              </a:rPr>
              <a:pPr/>
              <a:t>04.12.2020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DE9EC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C6C80-CCB1-4C00-8D04-7047DC32A141}" type="slidenum">
              <a:rPr lang="ru-RU" smtClean="0">
                <a:solidFill>
                  <a:srgbClr val="DDE9EC"/>
                </a:solidFill>
              </a:rPr>
              <a:pPr/>
              <a:t>‹#›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30" y="646750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671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74232-EC11-465C-8B9E-E95F4C0332F9}" type="datetimeFigureOut">
              <a:rPr lang="ru-RU" smtClean="0">
                <a:solidFill>
                  <a:srgbClr val="464653"/>
                </a:solidFill>
              </a:rPr>
              <a:pPr/>
              <a:t>04.12.2020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C6C80-CCB1-4C00-8D04-7047DC32A141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5083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74232-EC11-465C-8B9E-E95F4C0332F9}" type="datetimeFigureOut">
              <a:rPr lang="ru-RU" smtClean="0">
                <a:solidFill>
                  <a:srgbClr val="464653"/>
                </a:solidFill>
              </a:rPr>
              <a:pPr/>
              <a:t>04.12.2020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C6C80-CCB1-4C00-8D04-7047DC32A141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30" y="646750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5389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DCB74232-EC11-465C-8B9E-E95F4C0332F9}" type="datetimeFigureOut">
              <a:rPr lang="ru-RU" smtClean="0">
                <a:solidFill>
                  <a:srgbClr val="464653"/>
                </a:solidFill>
              </a:rPr>
              <a:pPr/>
              <a:t>04.12.2020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0AAC6C80-CCB1-4C00-8D04-7047DC32A141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6498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74232-EC11-465C-8B9E-E95F4C0332F9}" type="datetimeFigureOut">
              <a:rPr lang="ru-RU" smtClean="0">
                <a:solidFill>
                  <a:srgbClr val="464653"/>
                </a:solidFill>
              </a:rPr>
              <a:pPr/>
              <a:t>04.12.2020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C6C80-CCB1-4C00-8D04-7047DC32A141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1432939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DCB74232-EC11-465C-8B9E-E95F4C0332F9}" type="datetimeFigureOut">
              <a:rPr lang="ru-RU" smtClean="0">
                <a:solidFill>
                  <a:srgbClr val="DDE9EC"/>
                </a:solidFill>
              </a:rPr>
              <a:pPr/>
              <a:t>04.12.2020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>
              <a:solidFill>
                <a:srgbClr val="DDE9EC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0AAC6C80-CCB1-4C00-8D04-7047DC32A141}" type="slidenum">
              <a:rPr lang="ru-RU" smtClean="0">
                <a:solidFill>
                  <a:srgbClr val="DDE9EC"/>
                </a:solidFill>
              </a:rPr>
              <a:pPr/>
              <a:t>‹#›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5866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74232-EC11-465C-8B9E-E95F4C0332F9}" type="datetimeFigureOut">
              <a:rPr lang="ru-RU" smtClean="0">
                <a:solidFill>
                  <a:srgbClr val="464653"/>
                </a:solidFill>
              </a:rPr>
              <a:pPr/>
              <a:t>04.12.2020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C6C80-CCB1-4C00-8D04-7047DC32A141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8446910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27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74232-EC11-465C-8B9E-E95F4C0332F9}" type="datetimeFigureOut">
              <a:rPr lang="ru-RU" smtClean="0">
                <a:solidFill>
                  <a:srgbClr val="464653"/>
                </a:solidFill>
              </a:rPr>
              <a:pPr/>
              <a:t>04.12.2020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C6C80-CCB1-4C00-8D04-7047DC32A141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1795253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74232-EC11-465C-8B9E-E95F4C0332F9}" type="datetimeFigureOut">
              <a:rPr lang="ru-RU" smtClean="0">
                <a:solidFill>
                  <a:srgbClr val="464653"/>
                </a:solidFill>
              </a:rPr>
              <a:pPr/>
              <a:t>04.12.2020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C6C80-CCB1-4C00-8D04-7047DC32A141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27" y="6467502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4922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74232-EC11-465C-8B9E-E95F4C0332F9}" type="datetimeFigureOut">
              <a:rPr lang="ru-RU" smtClean="0">
                <a:solidFill>
                  <a:srgbClr val="464653"/>
                </a:solidFill>
              </a:rPr>
              <a:pPr/>
              <a:t>04.12.2020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C6C80-CCB1-4C00-8D04-7047DC32A141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27" y="6467502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099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DCB74232-EC11-465C-8B9E-E95F4C0332F9}" type="datetimeFigureOut">
              <a:rPr lang="ru-RU" smtClean="0">
                <a:solidFill>
                  <a:srgbClr val="DDE9EC"/>
                </a:solidFill>
              </a:rPr>
              <a:pPr/>
              <a:t>04.12.2020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>
              <a:solidFill>
                <a:srgbClr val="DDE9EC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0AAC6C80-CCB1-4C00-8D04-7047DC32A141}" type="slidenum">
              <a:rPr lang="ru-RU" smtClean="0">
                <a:solidFill>
                  <a:srgbClr val="DDE9EC"/>
                </a:solidFill>
              </a:rPr>
              <a:pPr/>
              <a:t>‹#›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3234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1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74232-EC11-465C-8B9E-E95F4C0332F9}" type="datetimeFigureOut">
              <a:rPr lang="ru-RU" smtClean="0">
                <a:solidFill>
                  <a:srgbClr val="464653"/>
                </a:solidFill>
              </a:rPr>
              <a:pPr/>
              <a:t>04.12.2020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C6C80-CCB1-4C00-8D04-7047DC32A141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27" y="6467502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Объект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7245589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74232-EC11-465C-8B9E-E95F4C0332F9}" type="datetimeFigureOut">
              <a:rPr lang="ru-RU" smtClean="0">
                <a:solidFill>
                  <a:srgbClr val="DDE9EC"/>
                </a:solidFill>
              </a:rPr>
              <a:pPr/>
              <a:t>04.12.2020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DE9EC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C6C80-CCB1-4C00-8D04-7047DC32A141}" type="slidenum">
              <a:rPr lang="ru-RU" smtClean="0">
                <a:solidFill>
                  <a:srgbClr val="DDE9EC"/>
                </a:solidFill>
              </a:rPr>
              <a:pPr/>
              <a:t>‹#›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27" y="6467502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6315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74232-EC11-465C-8B9E-E95F4C0332F9}" type="datetimeFigureOut">
              <a:rPr lang="ru-RU" smtClean="0">
                <a:solidFill>
                  <a:srgbClr val="464653"/>
                </a:solidFill>
              </a:rPr>
              <a:pPr/>
              <a:t>04.12.2020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C6C80-CCB1-4C00-8D04-7047DC32A141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4336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74232-EC11-465C-8B9E-E95F4C0332F9}" type="datetimeFigureOut">
              <a:rPr lang="ru-RU" smtClean="0">
                <a:solidFill>
                  <a:srgbClr val="464653"/>
                </a:solidFill>
              </a:rPr>
              <a:pPr/>
              <a:t>04.12.2020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C6C80-CCB1-4C00-8D04-7047DC32A141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27" y="6467502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1658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DCB74232-EC11-465C-8B9E-E95F4C0332F9}" type="datetimeFigureOut">
              <a:rPr lang="ru-RU" smtClean="0">
                <a:solidFill>
                  <a:srgbClr val="464653"/>
                </a:solidFill>
              </a:rPr>
              <a:pPr/>
              <a:t>04.12.2020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0AAC6C80-CCB1-4C00-8D04-7047DC32A141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1443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74232-EC11-465C-8B9E-E95F4C0332F9}" type="datetimeFigureOut">
              <a:rPr lang="ru-RU" smtClean="0">
                <a:solidFill>
                  <a:srgbClr val="464653"/>
                </a:solidFill>
              </a:rPr>
              <a:pPr/>
              <a:t>04.12.2020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C6C80-CCB1-4C00-8D04-7047DC32A141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9362951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DCB74232-EC11-465C-8B9E-E95F4C0332F9}" type="datetimeFigureOut">
              <a:rPr lang="ru-RU" smtClean="0">
                <a:solidFill>
                  <a:srgbClr val="DDE9EC"/>
                </a:solidFill>
              </a:rPr>
              <a:pPr/>
              <a:t>04.12.2020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>
              <a:solidFill>
                <a:srgbClr val="DDE9EC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0AAC6C80-CCB1-4C00-8D04-7047DC32A141}" type="slidenum">
              <a:rPr lang="ru-RU" smtClean="0">
                <a:solidFill>
                  <a:srgbClr val="DDE9EC"/>
                </a:solidFill>
              </a:rPr>
              <a:pPr/>
              <a:t>‹#›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2106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74232-EC11-465C-8B9E-E95F4C0332F9}" type="datetimeFigureOut">
              <a:rPr lang="ru-RU" smtClean="0">
                <a:solidFill>
                  <a:srgbClr val="464653"/>
                </a:solidFill>
              </a:rPr>
              <a:pPr/>
              <a:t>04.12.2020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C6C80-CCB1-4C00-8D04-7047DC32A141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71282152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24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74232-EC11-465C-8B9E-E95F4C0332F9}" type="datetimeFigureOut">
              <a:rPr lang="ru-RU" smtClean="0">
                <a:solidFill>
                  <a:srgbClr val="464653"/>
                </a:solidFill>
              </a:rPr>
              <a:pPr/>
              <a:t>04.12.2020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C6C80-CCB1-4C00-8D04-7047DC32A141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587251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74232-EC11-465C-8B9E-E95F4C0332F9}" type="datetimeFigureOut">
              <a:rPr lang="ru-RU" smtClean="0">
                <a:solidFill>
                  <a:srgbClr val="464653"/>
                </a:solidFill>
              </a:rPr>
              <a:pPr/>
              <a:t>04.12.2020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C6C80-CCB1-4C00-8D04-7047DC32A141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24" y="6467499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78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74232-EC11-465C-8B9E-E95F4C0332F9}" type="datetimeFigureOut">
              <a:rPr lang="ru-RU" smtClean="0">
                <a:solidFill>
                  <a:srgbClr val="464653"/>
                </a:solidFill>
              </a:rPr>
              <a:pPr/>
              <a:t>04.12.2020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C6C80-CCB1-4C00-8D04-7047DC32A141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1642653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74232-EC11-465C-8B9E-E95F4C0332F9}" type="datetimeFigureOut">
              <a:rPr lang="ru-RU" smtClean="0">
                <a:solidFill>
                  <a:srgbClr val="464653"/>
                </a:solidFill>
              </a:rPr>
              <a:pPr/>
              <a:t>04.12.2020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C6C80-CCB1-4C00-8D04-7047DC32A141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24" y="6467499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8998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1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74232-EC11-465C-8B9E-E95F4C0332F9}" type="datetimeFigureOut">
              <a:rPr lang="ru-RU" smtClean="0">
                <a:solidFill>
                  <a:srgbClr val="464653"/>
                </a:solidFill>
              </a:rPr>
              <a:pPr/>
              <a:t>04.12.2020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C6C80-CCB1-4C00-8D04-7047DC32A141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24" y="6467499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Объект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33793946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74232-EC11-465C-8B9E-E95F4C0332F9}" type="datetimeFigureOut">
              <a:rPr lang="ru-RU" smtClean="0">
                <a:solidFill>
                  <a:srgbClr val="DDE9EC"/>
                </a:solidFill>
              </a:rPr>
              <a:pPr/>
              <a:t>04.12.2020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DE9EC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C6C80-CCB1-4C00-8D04-7047DC32A141}" type="slidenum">
              <a:rPr lang="ru-RU" smtClean="0">
                <a:solidFill>
                  <a:srgbClr val="DDE9EC"/>
                </a:solidFill>
              </a:rPr>
              <a:pPr/>
              <a:t>‹#›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24" y="6467499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8667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74232-EC11-465C-8B9E-E95F4C0332F9}" type="datetimeFigureOut">
              <a:rPr lang="ru-RU" smtClean="0">
                <a:solidFill>
                  <a:srgbClr val="464653"/>
                </a:solidFill>
              </a:rPr>
              <a:pPr/>
              <a:t>04.12.2020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C6C80-CCB1-4C00-8D04-7047DC32A141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72364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74232-EC11-465C-8B9E-E95F4C0332F9}" type="datetimeFigureOut">
              <a:rPr lang="ru-RU" smtClean="0">
                <a:solidFill>
                  <a:srgbClr val="464653"/>
                </a:solidFill>
              </a:rPr>
              <a:pPr/>
              <a:t>04.12.2020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C6C80-CCB1-4C00-8D04-7047DC32A141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24" y="6467499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7925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DCB74232-EC11-465C-8B9E-E95F4C0332F9}" type="datetimeFigureOut">
              <a:rPr lang="ru-RU" smtClean="0">
                <a:solidFill>
                  <a:srgbClr val="464653"/>
                </a:solidFill>
              </a:rPr>
              <a:pPr/>
              <a:t>04.12.2020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0AAC6C80-CCB1-4C00-8D04-7047DC32A141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75193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74232-EC11-465C-8B9E-E95F4C0332F9}" type="datetimeFigureOut">
              <a:rPr lang="ru-RU" smtClean="0">
                <a:solidFill>
                  <a:srgbClr val="464653"/>
                </a:solidFill>
              </a:rPr>
              <a:pPr/>
              <a:t>04.12.2020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C6C80-CCB1-4C00-8D04-7047DC32A141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52308488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DCB74232-EC11-465C-8B9E-E95F4C0332F9}" type="datetimeFigureOut">
              <a:rPr lang="ru-RU" smtClean="0">
                <a:solidFill>
                  <a:srgbClr val="DDE9EC"/>
                </a:solidFill>
              </a:rPr>
              <a:pPr/>
              <a:t>04.12.2020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>
              <a:solidFill>
                <a:srgbClr val="DDE9EC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0AAC6C80-CCB1-4C00-8D04-7047DC32A141}" type="slidenum">
              <a:rPr lang="ru-RU" smtClean="0">
                <a:solidFill>
                  <a:srgbClr val="DDE9EC"/>
                </a:solidFill>
              </a:rPr>
              <a:pPr/>
              <a:t>‹#›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1359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74232-EC11-465C-8B9E-E95F4C0332F9}" type="datetimeFigureOut">
              <a:rPr lang="ru-RU" smtClean="0">
                <a:solidFill>
                  <a:srgbClr val="464653"/>
                </a:solidFill>
              </a:rPr>
              <a:pPr/>
              <a:t>04.12.2020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C6C80-CCB1-4C00-8D04-7047DC32A141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36704965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18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74232-EC11-465C-8B9E-E95F4C0332F9}" type="datetimeFigureOut">
              <a:rPr lang="ru-RU" smtClean="0">
                <a:solidFill>
                  <a:srgbClr val="464653"/>
                </a:solidFill>
              </a:rPr>
              <a:pPr/>
              <a:t>04.12.2020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C6C80-CCB1-4C00-8D04-7047DC32A141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737936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33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74232-EC11-465C-8B9E-E95F4C0332F9}" type="datetimeFigureOut">
              <a:rPr lang="ru-RU" smtClean="0">
                <a:solidFill>
                  <a:srgbClr val="464653"/>
                </a:solidFill>
              </a:rPr>
              <a:pPr/>
              <a:t>04.12.2020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C6C80-CCB1-4C00-8D04-7047DC32A141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20594051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74232-EC11-465C-8B9E-E95F4C0332F9}" type="datetimeFigureOut">
              <a:rPr lang="ru-RU" smtClean="0">
                <a:solidFill>
                  <a:srgbClr val="464653"/>
                </a:solidFill>
              </a:rPr>
              <a:pPr/>
              <a:t>04.12.2020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C6C80-CCB1-4C00-8D04-7047DC32A141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18" y="6467493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84513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74232-EC11-465C-8B9E-E95F4C0332F9}" type="datetimeFigureOut">
              <a:rPr lang="ru-RU" smtClean="0">
                <a:solidFill>
                  <a:srgbClr val="464653"/>
                </a:solidFill>
              </a:rPr>
              <a:pPr/>
              <a:t>04.12.2020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C6C80-CCB1-4C00-8D04-7047DC32A141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18" y="6467493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48500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1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74232-EC11-465C-8B9E-E95F4C0332F9}" type="datetimeFigureOut">
              <a:rPr lang="ru-RU" smtClean="0">
                <a:solidFill>
                  <a:srgbClr val="464653"/>
                </a:solidFill>
              </a:rPr>
              <a:pPr/>
              <a:t>04.12.2020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C6C80-CCB1-4C00-8D04-7047DC32A141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18" y="6467493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Объект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02989825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74232-EC11-465C-8B9E-E95F4C0332F9}" type="datetimeFigureOut">
              <a:rPr lang="ru-RU" smtClean="0">
                <a:solidFill>
                  <a:srgbClr val="DDE9EC"/>
                </a:solidFill>
              </a:rPr>
              <a:pPr/>
              <a:t>04.12.2020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DE9EC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C6C80-CCB1-4C00-8D04-7047DC32A141}" type="slidenum">
              <a:rPr lang="ru-RU" smtClean="0">
                <a:solidFill>
                  <a:srgbClr val="DDE9EC"/>
                </a:solidFill>
              </a:rPr>
              <a:pPr/>
              <a:t>‹#›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18" y="6467493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7950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74232-EC11-465C-8B9E-E95F4C0332F9}" type="datetimeFigureOut">
              <a:rPr lang="ru-RU" smtClean="0">
                <a:solidFill>
                  <a:srgbClr val="464653"/>
                </a:solidFill>
              </a:rPr>
              <a:pPr/>
              <a:t>04.12.2020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C6C80-CCB1-4C00-8D04-7047DC32A141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30224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74232-EC11-465C-8B9E-E95F4C0332F9}" type="datetimeFigureOut">
              <a:rPr lang="ru-RU" smtClean="0">
                <a:solidFill>
                  <a:srgbClr val="464653"/>
                </a:solidFill>
              </a:rPr>
              <a:pPr/>
              <a:t>04.12.2020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C6C80-CCB1-4C00-8D04-7047DC32A141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18" y="6467493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27084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DCB74232-EC11-465C-8B9E-E95F4C0332F9}" type="datetimeFigureOut">
              <a:rPr lang="ru-RU" smtClean="0">
                <a:solidFill>
                  <a:srgbClr val="464653"/>
                </a:solidFill>
              </a:rPr>
              <a:pPr/>
              <a:t>04.12.2020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0AAC6C80-CCB1-4C00-8D04-7047DC32A141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31612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74232-EC11-465C-8B9E-E95F4C0332F9}" type="datetimeFigureOut">
              <a:rPr lang="ru-RU" smtClean="0">
                <a:solidFill>
                  <a:srgbClr val="464653"/>
                </a:solidFill>
              </a:rPr>
              <a:pPr/>
              <a:t>04.12.2020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C6C80-CCB1-4C00-8D04-7047DC32A141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48951444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DCB74232-EC11-465C-8B9E-E95F4C0332F9}" type="datetimeFigureOut">
              <a:rPr lang="ru-RU" smtClean="0">
                <a:solidFill>
                  <a:srgbClr val="DDE9EC"/>
                </a:solidFill>
              </a:rPr>
              <a:pPr/>
              <a:t>04.12.2020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>
              <a:solidFill>
                <a:srgbClr val="DDE9EC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0AAC6C80-CCB1-4C00-8D04-7047DC32A141}" type="slidenum">
              <a:rPr lang="ru-RU" smtClean="0">
                <a:solidFill>
                  <a:srgbClr val="DDE9EC"/>
                </a:solidFill>
              </a:rPr>
              <a:pPr/>
              <a:t>‹#›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0929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74232-EC11-465C-8B9E-E95F4C0332F9}" type="datetimeFigureOut">
              <a:rPr lang="ru-RU" smtClean="0">
                <a:solidFill>
                  <a:srgbClr val="464653"/>
                </a:solidFill>
              </a:rPr>
              <a:pPr/>
              <a:t>04.12.2020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C6C80-CCB1-4C00-8D04-7047DC32A141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929885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74232-EC11-465C-8B9E-E95F4C0332F9}" type="datetimeFigureOut">
              <a:rPr lang="ru-RU" smtClean="0">
                <a:solidFill>
                  <a:srgbClr val="464653"/>
                </a:solidFill>
              </a:rPr>
              <a:pPr/>
              <a:t>04.12.2020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C6C80-CCB1-4C00-8D04-7047DC32A141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33" y="6467508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26606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13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74232-EC11-465C-8B9E-E95F4C0332F9}" type="datetimeFigureOut">
              <a:rPr lang="ru-RU" smtClean="0">
                <a:solidFill>
                  <a:srgbClr val="464653"/>
                </a:solidFill>
              </a:rPr>
              <a:pPr/>
              <a:t>04.12.2020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C6C80-CCB1-4C00-8D04-7047DC32A141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60592423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74232-EC11-465C-8B9E-E95F4C0332F9}" type="datetimeFigureOut">
              <a:rPr lang="ru-RU" smtClean="0">
                <a:solidFill>
                  <a:srgbClr val="464653"/>
                </a:solidFill>
              </a:rPr>
              <a:pPr/>
              <a:t>04.12.2020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C6C80-CCB1-4C00-8D04-7047DC32A141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13" y="6467488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33768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74232-EC11-465C-8B9E-E95F4C0332F9}" type="datetimeFigureOut">
              <a:rPr lang="ru-RU" smtClean="0">
                <a:solidFill>
                  <a:srgbClr val="464653"/>
                </a:solidFill>
              </a:rPr>
              <a:pPr/>
              <a:t>04.12.2020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C6C80-CCB1-4C00-8D04-7047DC32A141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13" y="6467488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20646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1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74232-EC11-465C-8B9E-E95F4C0332F9}" type="datetimeFigureOut">
              <a:rPr lang="ru-RU" smtClean="0">
                <a:solidFill>
                  <a:srgbClr val="464653"/>
                </a:solidFill>
              </a:rPr>
              <a:pPr/>
              <a:t>04.12.2020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C6C80-CCB1-4C00-8D04-7047DC32A141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13" y="6467488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Объект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18424794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74232-EC11-465C-8B9E-E95F4C0332F9}" type="datetimeFigureOut">
              <a:rPr lang="ru-RU" smtClean="0">
                <a:solidFill>
                  <a:srgbClr val="DDE9EC"/>
                </a:solidFill>
              </a:rPr>
              <a:pPr/>
              <a:t>04.12.2020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DE9EC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C6C80-CCB1-4C00-8D04-7047DC32A141}" type="slidenum">
              <a:rPr lang="ru-RU" smtClean="0">
                <a:solidFill>
                  <a:srgbClr val="DDE9EC"/>
                </a:solidFill>
              </a:rPr>
              <a:pPr/>
              <a:t>‹#›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13" y="6467488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1632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74232-EC11-465C-8B9E-E95F4C0332F9}" type="datetimeFigureOut">
              <a:rPr lang="ru-RU" smtClean="0">
                <a:solidFill>
                  <a:srgbClr val="464653"/>
                </a:solidFill>
              </a:rPr>
              <a:pPr/>
              <a:t>04.12.2020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C6C80-CCB1-4C00-8D04-7047DC32A141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49323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74232-EC11-465C-8B9E-E95F4C0332F9}" type="datetimeFigureOut">
              <a:rPr lang="ru-RU" smtClean="0">
                <a:solidFill>
                  <a:srgbClr val="464653"/>
                </a:solidFill>
              </a:rPr>
              <a:pPr/>
              <a:t>04.12.2020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C6C80-CCB1-4C00-8D04-7047DC32A141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13" y="6467488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93402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DCB74232-EC11-465C-8B9E-E95F4C0332F9}" type="datetimeFigureOut">
              <a:rPr lang="ru-RU" smtClean="0">
                <a:solidFill>
                  <a:srgbClr val="464653"/>
                </a:solidFill>
              </a:rPr>
              <a:pPr/>
              <a:t>04.12.2020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0AAC6C80-CCB1-4C00-8D04-7047DC32A141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93802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74232-EC11-465C-8B9E-E95F4C0332F9}" type="datetimeFigureOut">
              <a:rPr lang="ru-RU" smtClean="0">
                <a:solidFill>
                  <a:srgbClr val="464653"/>
                </a:solidFill>
              </a:rPr>
              <a:pPr/>
              <a:t>04.12.2020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C6C80-CCB1-4C00-8D04-7047DC32A141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2770370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DCB74232-EC11-465C-8B9E-E95F4C0332F9}" type="datetimeFigureOut">
              <a:rPr lang="ru-RU" smtClean="0">
                <a:solidFill>
                  <a:srgbClr val="DDE9EC"/>
                </a:solidFill>
              </a:rPr>
              <a:pPr/>
              <a:t>04.12.2020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>
              <a:solidFill>
                <a:srgbClr val="DDE9EC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0AAC6C80-CCB1-4C00-8D04-7047DC32A141}" type="slidenum">
              <a:rPr lang="ru-RU" smtClean="0">
                <a:solidFill>
                  <a:srgbClr val="DDE9EC"/>
                </a:solidFill>
              </a:rPr>
              <a:pPr/>
              <a:t>‹#›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4020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74232-EC11-465C-8B9E-E95F4C0332F9}" type="datetimeFigureOut">
              <a:rPr lang="ru-RU" smtClean="0">
                <a:solidFill>
                  <a:srgbClr val="464653"/>
                </a:solidFill>
              </a:rPr>
              <a:pPr/>
              <a:t>04.12.2020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C6C80-CCB1-4C00-8D04-7047DC32A141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33" y="6467508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96072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74232-EC11-465C-8B9E-E95F4C0332F9}" type="datetimeFigureOut">
              <a:rPr lang="ru-RU" smtClean="0">
                <a:solidFill>
                  <a:srgbClr val="464653"/>
                </a:solidFill>
              </a:rPr>
              <a:pPr/>
              <a:t>04.12.2020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C6C80-CCB1-4C00-8D04-7047DC32A141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6590330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5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74232-EC11-465C-8B9E-E95F4C0332F9}" type="datetimeFigureOut">
              <a:rPr lang="ru-RU" smtClean="0">
                <a:solidFill>
                  <a:srgbClr val="464653"/>
                </a:solidFill>
              </a:rPr>
              <a:pPr/>
              <a:t>04.12.2020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C6C80-CCB1-4C00-8D04-7047DC32A141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81579185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74232-EC11-465C-8B9E-E95F4C0332F9}" type="datetimeFigureOut">
              <a:rPr lang="ru-RU" smtClean="0">
                <a:solidFill>
                  <a:srgbClr val="464653"/>
                </a:solidFill>
              </a:rPr>
              <a:pPr/>
              <a:t>04.12.2020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C6C80-CCB1-4C00-8D04-7047DC32A141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5" y="6467480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58487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74232-EC11-465C-8B9E-E95F4C0332F9}" type="datetimeFigureOut">
              <a:rPr lang="ru-RU" smtClean="0">
                <a:solidFill>
                  <a:srgbClr val="464653"/>
                </a:solidFill>
              </a:rPr>
              <a:pPr/>
              <a:t>04.12.2020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C6C80-CCB1-4C00-8D04-7047DC32A141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5" y="6467480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42076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1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74232-EC11-465C-8B9E-E95F4C0332F9}" type="datetimeFigureOut">
              <a:rPr lang="ru-RU" smtClean="0">
                <a:solidFill>
                  <a:srgbClr val="464653"/>
                </a:solidFill>
              </a:rPr>
              <a:pPr/>
              <a:t>04.12.2020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C6C80-CCB1-4C00-8D04-7047DC32A141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5" y="6467480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Объект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10326434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74232-EC11-465C-8B9E-E95F4C0332F9}" type="datetimeFigureOut">
              <a:rPr lang="ru-RU" smtClean="0">
                <a:solidFill>
                  <a:srgbClr val="DDE9EC"/>
                </a:solidFill>
              </a:rPr>
              <a:pPr/>
              <a:t>04.12.2020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DE9EC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C6C80-CCB1-4C00-8D04-7047DC32A141}" type="slidenum">
              <a:rPr lang="ru-RU" smtClean="0">
                <a:solidFill>
                  <a:srgbClr val="DDE9EC"/>
                </a:solidFill>
              </a:rPr>
              <a:pPr/>
              <a:t>‹#›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5" y="6467480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018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74232-EC11-465C-8B9E-E95F4C0332F9}" type="datetimeFigureOut">
              <a:rPr lang="ru-RU" smtClean="0">
                <a:solidFill>
                  <a:srgbClr val="464653"/>
                </a:solidFill>
              </a:rPr>
              <a:pPr/>
              <a:t>04.12.2020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C6C80-CCB1-4C00-8D04-7047DC32A141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96118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74232-EC11-465C-8B9E-E95F4C0332F9}" type="datetimeFigureOut">
              <a:rPr lang="ru-RU" smtClean="0">
                <a:solidFill>
                  <a:srgbClr val="464653"/>
                </a:solidFill>
              </a:rPr>
              <a:pPr/>
              <a:t>04.12.2020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C6C80-CCB1-4C00-8D04-7047DC32A141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5" y="6467480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75372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92DEA-5917-4318-9B92-66E11528A852}" type="datetimeFigureOut">
              <a:rPr lang="ru-RU" smtClean="0"/>
              <a:t>04.12.2020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D438A28-2328-45F7-BC13-3C330AEE59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92DEA-5917-4318-9B92-66E11528A852}" type="datetimeFigureOut">
              <a:rPr lang="ru-RU" smtClean="0"/>
              <a:t>04.12.2020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38A28-2328-45F7-BC13-3C330AEE59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1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74232-EC11-465C-8B9E-E95F4C0332F9}" type="datetimeFigureOut">
              <a:rPr lang="ru-RU" smtClean="0">
                <a:solidFill>
                  <a:srgbClr val="464653"/>
                </a:solidFill>
              </a:rPr>
              <a:pPr/>
              <a:t>04.12.2020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C6C80-CCB1-4C00-8D04-7047DC32A141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33" y="6467508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Объект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85900364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92DEA-5917-4318-9B92-66E11528A852}" type="datetimeFigureOut">
              <a:rPr lang="ru-RU" smtClean="0"/>
              <a:t>04.12.2020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438A28-2328-45F7-BC13-3C330AEE59F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92DEA-5917-4318-9B92-66E11528A852}" type="datetimeFigureOut">
              <a:rPr lang="ru-RU" smtClean="0"/>
              <a:t>04.12.2020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38A28-2328-45F7-BC13-3C330AEE59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92DEA-5917-4318-9B92-66E11528A852}" type="datetimeFigureOut">
              <a:rPr lang="ru-RU" smtClean="0"/>
              <a:t>04.12.2020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38A28-2328-45F7-BC13-3C330AEE59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92DEA-5917-4318-9B92-66E11528A852}" type="datetimeFigureOut">
              <a:rPr lang="ru-RU" smtClean="0"/>
              <a:t>04.12.2020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38A28-2328-45F7-BC13-3C330AEE59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92DEA-5917-4318-9B92-66E11528A852}" type="datetimeFigureOut">
              <a:rPr lang="ru-RU" smtClean="0"/>
              <a:t>04.12.2020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38A28-2328-45F7-BC13-3C330AEE59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92DEA-5917-4318-9B92-66E11528A852}" type="datetimeFigureOut">
              <a:rPr lang="ru-RU" smtClean="0"/>
              <a:t>04.12.2020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38A28-2328-45F7-BC13-3C330AEE59F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92DEA-5917-4318-9B92-66E11528A852}" type="datetimeFigureOut">
              <a:rPr lang="ru-RU" smtClean="0"/>
              <a:t>04.12.2020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D438A28-2328-45F7-BC13-3C330AEE59F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92DEA-5917-4318-9B92-66E11528A852}" type="datetimeFigureOut">
              <a:rPr lang="ru-RU" smtClean="0"/>
              <a:t>04.12.2020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38A28-2328-45F7-BC13-3C330AEE59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92DEA-5917-4318-9B92-66E11528A852}" type="datetimeFigureOut">
              <a:rPr lang="ru-RU" smtClean="0"/>
              <a:t>04.12.2020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38A28-2328-45F7-BC13-3C330AEE59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74232-EC11-465C-8B9E-E95F4C0332F9}" type="datetimeFigureOut">
              <a:rPr lang="ru-RU" smtClean="0">
                <a:solidFill>
                  <a:srgbClr val="DDE9EC"/>
                </a:solidFill>
              </a:rPr>
              <a:pPr/>
              <a:t>04.12.2020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DE9EC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C6C80-CCB1-4C00-8D04-7047DC32A141}" type="slidenum">
              <a:rPr lang="ru-RU" smtClean="0">
                <a:solidFill>
                  <a:srgbClr val="DDE9EC"/>
                </a:solidFill>
              </a:rPr>
              <a:pPr/>
              <a:t>‹#›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33" y="6467508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1181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defTabSz="457200"/>
            <a:fld id="{DCB74232-EC11-465C-8B9E-E95F4C0332F9}" type="datetimeFigureOut">
              <a:rPr lang="ru-RU" smtClean="0">
                <a:solidFill>
                  <a:srgbClr val="464653"/>
                </a:solidFill>
              </a:rPr>
              <a:pPr defTabSz="457200"/>
              <a:t>04.12.2020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defTabSz="457200"/>
            <a:endParaRPr lang="ru-RU">
              <a:solidFill>
                <a:srgbClr val="464653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defTabSz="457200"/>
            <a:fld id="{0AAC6C80-CCB1-4C00-8D04-7047DC32A141}" type="slidenum">
              <a:rPr lang="ru-RU" smtClean="0">
                <a:solidFill>
                  <a:srgbClr val="464653"/>
                </a:solidFill>
              </a:rPr>
              <a:pPr defTabSz="457200"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33" y="6467508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391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defTabSz="457200"/>
            <a:fld id="{DCB74232-EC11-465C-8B9E-E95F4C0332F9}" type="datetimeFigureOut">
              <a:rPr lang="ru-RU" smtClean="0">
                <a:solidFill>
                  <a:srgbClr val="464653"/>
                </a:solidFill>
              </a:rPr>
              <a:pPr defTabSz="457200"/>
              <a:t>04.12.2020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defTabSz="457200"/>
            <a:endParaRPr lang="ru-RU">
              <a:solidFill>
                <a:srgbClr val="464653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defTabSz="457200"/>
            <a:fld id="{0AAC6C80-CCB1-4C00-8D04-7047DC32A141}" type="slidenum">
              <a:rPr lang="ru-RU" smtClean="0">
                <a:solidFill>
                  <a:srgbClr val="464653"/>
                </a:solidFill>
              </a:rPr>
              <a:pPr defTabSz="457200"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30" y="646750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973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defTabSz="457200"/>
            <a:fld id="{DCB74232-EC11-465C-8B9E-E95F4C0332F9}" type="datetimeFigureOut">
              <a:rPr lang="ru-RU" smtClean="0">
                <a:solidFill>
                  <a:srgbClr val="464653"/>
                </a:solidFill>
              </a:rPr>
              <a:pPr defTabSz="457200"/>
              <a:t>04.12.2020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defTabSz="457200"/>
            <a:endParaRPr lang="ru-RU">
              <a:solidFill>
                <a:srgbClr val="464653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defTabSz="457200"/>
            <a:fld id="{0AAC6C80-CCB1-4C00-8D04-7047DC32A141}" type="slidenum">
              <a:rPr lang="ru-RU" smtClean="0">
                <a:solidFill>
                  <a:srgbClr val="464653"/>
                </a:solidFill>
              </a:rPr>
              <a:pPr defTabSz="457200"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27" y="6467502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130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defTabSz="457200"/>
            <a:fld id="{DCB74232-EC11-465C-8B9E-E95F4C0332F9}" type="datetimeFigureOut">
              <a:rPr lang="ru-RU" smtClean="0">
                <a:solidFill>
                  <a:srgbClr val="464653"/>
                </a:solidFill>
              </a:rPr>
              <a:pPr defTabSz="457200"/>
              <a:t>04.12.2020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defTabSz="457200"/>
            <a:endParaRPr lang="ru-RU">
              <a:solidFill>
                <a:srgbClr val="464653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defTabSz="457200"/>
            <a:fld id="{0AAC6C80-CCB1-4C00-8D04-7047DC32A141}" type="slidenum">
              <a:rPr lang="ru-RU" smtClean="0">
                <a:solidFill>
                  <a:srgbClr val="464653"/>
                </a:solidFill>
              </a:rPr>
              <a:pPr defTabSz="457200"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24" y="6467499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243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defTabSz="457200"/>
            <a:fld id="{DCB74232-EC11-465C-8B9E-E95F4C0332F9}" type="datetimeFigureOut">
              <a:rPr lang="ru-RU" smtClean="0">
                <a:solidFill>
                  <a:srgbClr val="464653"/>
                </a:solidFill>
              </a:rPr>
              <a:pPr defTabSz="457200"/>
              <a:t>04.12.2020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defTabSz="457200"/>
            <a:endParaRPr lang="ru-RU">
              <a:solidFill>
                <a:srgbClr val="464653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defTabSz="457200"/>
            <a:fld id="{0AAC6C80-CCB1-4C00-8D04-7047DC32A141}" type="slidenum">
              <a:rPr lang="ru-RU" smtClean="0">
                <a:solidFill>
                  <a:srgbClr val="464653"/>
                </a:solidFill>
              </a:rPr>
              <a:pPr defTabSz="457200"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18" y="6467493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852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defTabSz="457200"/>
            <a:fld id="{DCB74232-EC11-465C-8B9E-E95F4C0332F9}" type="datetimeFigureOut">
              <a:rPr lang="ru-RU" smtClean="0">
                <a:solidFill>
                  <a:srgbClr val="464653"/>
                </a:solidFill>
              </a:rPr>
              <a:pPr defTabSz="457200"/>
              <a:t>04.12.2020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defTabSz="457200"/>
            <a:endParaRPr lang="ru-RU">
              <a:solidFill>
                <a:srgbClr val="464653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defTabSz="457200"/>
            <a:fld id="{0AAC6C80-CCB1-4C00-8D04-7047DC32A141}" type="slidenum">
              <a:rPr lang="ru-RU" smtClean="0">
                <a:solidFill>
                  <a:srgbClr val="464653"/>
                </a:solidFill>
              </a:rPr>
              <a:pPr defTabSz="457200"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13" y="6467488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785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defTabSz="457200"/>
            <a:fld id="{DCB74232-EC11-465C-8B9E-E95F4C0332F9}" type="datetimeFigureOut">
              <a:rPr lang="ru-RU" smtClean="0">
                <a:solidFill>
                  <a:srgbClr val="464653"/>
                </a:solidFill>
              </a:rPr>
              <a:pPr defTabSz="457200"/>
              <a:t>04.12.2020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defTabSz="457200"/>
            <a:endParaRPr lang="ru-RU">
              <a:solidFill>
                <a:srgbClr val="464653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defTabSz="457200"/>
            <a:fld id="{0AAC6C80-CCB1-4C00-8D04-7047DC32A141}" type="slidenum">
              <a:rPr lang="ru-RU" smtClean="0">
                <a:solidFill>
                  <a:srgbClr val="464653"/>
                </a:solidFill>
              </a:rPr>
              <a:pPr defTabSz="457200"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5" y="6467480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906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55092DEA-5917-4318-9B92-66E11528A852}" type="datetimeFigureOut">
              <a:rPr lang="ru-RU" smtClean="0"/>
              <a:t>04.12.2020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CD438A28-2328-45F7-BC13-3C330AEE59F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9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6.xml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8.xml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7.xml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177132"/>
            <a:ext cx="7772400" cy="4951659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/>
              <a:t>Оценка </a:t>
            </a:r>
            <a:r>
              <a:rPr lang="ru-RU" sz="2800" b="1" dirty="0" smtClean="0"/>
              <a:t>эффективности государственных программ здравоохранения</a:t>
            </a:r>
            <a:endParaRPr lang="ru-RU" sz="2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608806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+mn-lt"/>
              </a:rPr>
              <a:t>Виноградов Константин Анатольевич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+mn-lt"/>
              </a:rPr>
              <a:t> доктор медицинских наук, профессор</a:t>
            </a:r>
          </a:p>
          <a:p>
            <a:pPr algn="ctr"/>
            <a:endParaRPr lang="ru-RU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14F5A618-CE0A-4184-8023-F476ED103A22}"/>
              </a:ext>
            </a:extLst>
          </p:cNvPr>
          <p:cNvSpPr/>
          <p:nvPr/>
        </p:nvSpPr>
        <p:spPr>
          <a:xfrm>
            <a:off x="1403655" y="99914"/>
            <a:ext cx="756083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ea typeface="+mj-ea"/>
                <a:cs typeface="+mj-cs"/>
              </a:rPr>
              <a:t>федеральное государственное бюджетное образовательное учреждение высшего образования "Красноярский государственный медицинский университет имени профессора В.Ф. </a:t>
            </a:r>
            <a:r>
              <a:rPr lang="ru-RU" sz="1600" dirty="0" err="1">
                <a:ea typeface="+mj-ea"/>
                <a:cs typeface="+mj-cs"/>
              </a:rPr>
              <a:t>Войно-Ясенецкого</a:t>
            </a:r>
            <a:r>
              <a:rPr lang="ru-RU" sz="1600" dirty="0">
                <a:ea typeface="+mj-ea"/>
                <a:cs typeface="+mj-cs"/>
              </a:rPr>
              <a:t>" Министерства здравоохранения Российской Федерации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5E4A31A2-4151-4451-9CE1-7084A6B065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12" y="-22603"/>
            <a:ext cx="1371236" cy="1366611"/>
          </a:xfrm>
          <a:prstGeom prst="ellipse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362164" y="1205697"/>
            <a:ext cx="460233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ea typeface="+mj-ea"/>
                <a:cs typeface="+mj-cs"/>
              </a:rPr>
              <a:t>Всероссийская научно-практическая конференция </a:t>
            </a:r>
          </a:p>
          <a:p>
            <a:r>
              <a:rPr lang="ru-RU" sz="1400" dirty="0" smtClean="0">
                <a:ea typeface="+mj-ea"/>
                <a:cs typeface="+mj-cs"/>
              </a:rPr>
              <a:t>«Здравоохранение будущего: </a:t>
            </a:r>
          </a:p>
          <a:p>
            <a:r>
              <a:rPr lang="ru-RU" sz="1400" dirty="0">
                <a:ea typeface="+mj-ea"/>
                <a:cs typeface="+mj-cs"/>
              </a:rPr>
              <a:t>у</a:t>
            </a:r>
            <a:r>
              <a:rPr lang="ru-RU" sz="1400" dirty="0" smtClean="0">
                <a:ea typeface="+mj-ea"/>
                <a:cs typeface="+mj-cs"/>
              </a:rPr>
              <a:t>правление, экономика, право»</a:t>
            </a:r>
          </a:p>
          <a:p>
            <a:r>
              <a:rPr lang="ru-RU" sz="1400" dirty="0" smtClean="0">
                <a:ea typeface="+mj-ea"/>
                <a:cs typeface="+mj-cs"/>
              </a:rPr>
              <a:t>Стратегия развития системы здравоохранения</a:t>
            </a:r>
            <a:endParaRPr lang="ru-RU" sz="1400" dirty="0"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602611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A852CCF9-B7D4-4B89-8BC5-900A80E866E1}"/>
              </a:ext>
            </a:extLst>
          </p:cNvPr>
          <p:cNvSpPr txBox="1">
            <a:spLocks/>
          </p:cNvSpPr>
          <p:nvPr/>
        </p:nvSpPr>
        <p:spPr>
          <a:xfrm>
            <a:off x="65661" y="1"/>
            <a:ext cx="9010295" cy="7328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400" b="1" cap="none" dirty="0">
                <a:solidFill>
                  <a:prstClr val="black"/>
                </a:solidFill>
                <a:effectLst>
                  <a:glow rad="38100">
                    <a:prstClr val="white">
                      <a:lumMod val="65000"/>
                      <a:lumOff val="35000"/>
                      <a:alpha val="40000"/>
                    </a:prst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Список</a:t>
            </a:r>
            <a:r>
              <a:rPr lang="ru-RU" sz="2400" b="1" cap="none" dirty="0">
                <a:ln w="12700" cmpd="sng">
                  <a:solidFill>
                    <a:srgbClr val="FADA7A"/>
                  </a:solidFill>
                  <a:prstDash val="solid"/>
                </a:ln>
                <a:solidFill>
                  <a:prstClr val="black"/>
                </a:solidFill>
                <a:effectLst>
                  <a:glow rad="38100">
                    <a:prstClr val="white">
                      <a:lumMod val="65000"/>
                      <a:lumOff val="35000"/>
                      <a:alpha val="40000"/>
                    </a:prst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предотвратимых</a:t>
            </a:r>
            <a:r>
              <a:rPr lang="ru-RU" sz="2400" b="1" cap="none" dirty="0">
                <a:solidFill>
                  <a:prstClr val="black"/>
                </a:solidFill>
                <a:effectLst>
                  <a:glow rad="38100">
                    <a:prstClr val="white">
                      <a:lumMod val="65000"/>
                      <a:lumOff val="35000"/>
                      <a:alpha val="40000"/>
                    </a:prst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причин смертности </a:t>
            </a:r>
            <a:r>
              <a:rPr lang="en-US" sz="2400" b="1" cap="none" dirty="0">
                <a:solidFill>
                  <a:prstClr val="black"/>
                </a:solidFill>
                <a:effectLst>
                  <a:glow rad="38100">
                    <a:prstClr val="white">
                      <a:lumMod val="65000"/>
                      <a:lumOff val="35000"/>
                      <a:alpha val="40000"/>
                    </a:prst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OECD</a:t>
            </a:r>
            <a:r>
              <a:rPr lang="ru-RU" sz="2400" b="1" cap="none" dirty="0">
                <a:solidFill>
                  <a:prstClr val="black"/>
                </a:solidFill>
                <a:effectLst>
                  <a:glow rad="38100">
                    <a:prstClr val="white">
                      <a:lumMod val="65000"/>
                      <a:lumOff val="35000"/>
                      <a:alpha val="40000"/>
                    </a:prst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-2019 (47)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="" xmlns:a16="http://schemas.microsoft.com/office/drawing/2014/main" id="{009B3EE0-393B-4292-B0A0-E5E97A7BA2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4142604"/>
              </p:ext>
            </p:extLst>
          </p:nvPr>
        </p:nvGraphicFramePr>
        <p:xfrm>
          <a:off x="65662" y="678180"/>
          <a:ext cx="4333672" cy="6273697"/>
        </p:xfrm>
        <a:graphic>
          <a:graphicData uri="http://schemas.openxmlformats.org/drawingml/2006/table">
            <a:tbl>
              <a:tblPr firstRow="1" firstCol="1" bandRow="1">
                <a:tableStyleId>{0660B408-B3CF-4A94-85FC-2B1E0A45F4A2}</a:tableStyleId>
              </a:tblPr>
              <a:tblGrid>
                <a:gridCol w="1014109">
                  <a:extLst>
                    <a:ext uri="{9D8B030D-6E8A-4147-A177-3AD203B41FA5}">
                      <a16:colId xmlns="" xmlns:a16="http://schemas.microsoft.com/office/drawing/2014/main" val="152206122"/>
                    </a:ext>
                  </a:extLst>
                </a:gridCol>
                <a:gridCol w="2123062">
                  <a:extLst>
                    <a:ext uri="{9D8B030D-6E8A-4147-A177-3AD203B41FA5}">
                      <a16:colId xmlns="" xmlns:a16="http://schemas.microsoft.com/office/drawing/2014/main" val="3936449551"/>
                    </a:ext>
                  </a:extLst>
                </a:gridCol>
                <a:gridCol w="1196501">
                  <a:extLst>
                    <a:ext uri="{9D8B030D-6E8A-4147-A177-3AD203B41FA5}">
                      <a16:colId xmlns="" xmlns:a16="http://schemas.microsoft.com/office/drawing/2014/main" val="1344505891"/>
                    </a:ext>
                  </a:extLst>
                </a:gridCol>
              </a:tblGrid>
              <a:tr h="3686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 dirty="0">
                          <a:solidFill>
                            <a:schemeClr val="tx1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</a:rPr>
                        <a:t>Группа причин</a:t>
                      </a:r>
                      <a:endParaRPr lang="ru-RU" sz="1000" baseline="0" dirty="0">
                        <a:solidFill>
                          <a:schemeClr val="tx1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688" marR="1368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 dirty="0">
                          <a:solidFill>
                            <a:schemeClr val="tx1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</a:rPr>
                        <a:t>Причины смерти</a:t>
                      </a:r>
                      <a:endParaRPr lang="ru-RU" sz="1000" baseline="0" dirty="0">
                        <a:solidFill>
                          <a:schemeClr val="tx1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688" marR="1368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 dirty="0">
                          <a:solidFill>
                            <a:schemeClr val="tx1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</a:rPr>
                        <a:t>Код по МКБ-10</a:t>
                      </a:r>
                      <a:endParaRPr lang="ru-RU" sz="1000" baseline="0" dirty="0">
                        <a:solidFill>
                          <a:schemeClr val="tx1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688" marR="1368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88436743"/>
                  </a:ext>
                </a:extLst>
              </a:tr>
              <a:tr h="175864">
                <a:tc rowSpan="1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baseline="0" dirty="0">
                          <a:solidFill>
                            <a:schemeClr val="tx1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+mn-lt"/>
                          <a:ea typeface="+mn-ea"/>
                          <a:cs typeface="+mn-cs"/>
                        </a:rPr>
                        <a:t>Инфекционные заболевания</a:t>
                      </a:r>
                    </a:p>
                  </a:txBody>
                  <a:tcPr marL="13688" marR="1368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Кишечные заболевания</a:t>
                      </a:r>
                      <a:endParaRPr lang="ru-RU" sz="80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688" marR="13688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A00-A09</a:t>
                      </a:r>
                      <a:endParaRPr lang="ru-RU" sz="80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688" marR="13688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925718047"/>
                  </a:ext>
                </a:extLst>
              </a:tr>
              <a:tr h="1758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Дифтерия, столбняк, полиомиелит</a:t>
                      </a:r>
                      <a:endParaRPr lang="ru-RU" sz="80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688" marR="13688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A35, A36, A80</a:t>
                      </a:r>
                      <a:endParaRPr lang="ru-RU" sz="80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688" marR="13688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825923428"/>
                  </a:ext>
                </a:extLst>
              </a:tr>
              <a:tr h="1511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Коклюш</a:t>
                      </a:r>
                      <a:endParaRPr lang="ru-RU" sz="80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688" marR="13688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A37</a:t>
                      </a:r>
                      <a:endParaRPr lang="ru-RU" sz="80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688" marR="13688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81253565"/>
                  </a:ext>
                </a:extLst>
              </a:tr>
              <a:tr h="1758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Менингококковая инфекция</a:t>
                      </a:r>
                      <a:endParaRPr lang="ru-RU" sz="80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688" marR="13688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A39</a:t>
                      </a:r>
                      <a:endParaRPr lang="ru-RU" sz="80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688" marR="13688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392186877"/>
                  </a:ext>
                </a:extLst>
              </a:tr>
              <a:tr h="3142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Сепсис, вызванный стрептококковой пневмонией, гемофильной палочкой</a:t>
                      </a:r>
                      <a:endParaRPr lang="ru-RU" sz="80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688" marR="13688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A40.3, A41.3</a:t>
                      </a:r>
                      <a:endParaRPr lang="ru-RU" sz="80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688" marR="13688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564292458"/>
                  </a:ext>
                </a:extLst>
              </a:tr>
              <a:tr h="2660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Инфекция, вызванная гемофильной палочкой</a:t>
                      </a:r>
                      <a:endParaRPr lang="ru-RU" sz="80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688" marR="13688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A49.2</a:t>
                      </a:r>
                      <a:endParaRPr lang="ru-RU" sz="80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688" marR="13688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278870902"/>
                  </a:ext>
                </a:extLst>
              </a:tr>
              <a:tr h="1511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Инфекции, передающиеся половым путем</a:t>
                      </a:r>
                      <a:endParaRPr lang="ru-RU" sz="80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688" marR="13688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A50-A60, A63, A64</a:t>
                      </a:r>
                      <a:endParaRPr lang="ru-RU" sz="80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688" marR="13688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604816403"/>
                  </a:ext>
                </a:extLst>
              </a:tr>
              <a:tr h="1511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Ветряная оспа</a:t>
                      </a:r>
                      <a:endParaRPr lang="ru-RU" sz="80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688" marR="13688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B01</a:t>
                      </a:r>
                      <a:endParaRPr lang="ru-RU" sz="80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688" marR="13688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60363633"/>
                  </a:ext>
                </a:extLst>
              </a:tr>
              <a:tr h="1511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Корь</a:t>
                      </a:r>
                      <a:endParaRPr lang="ru-RU" sz="80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688" marR="13688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B05</a:t>
                      </a:r>
                      <a:endParaRPr lang="ru-RU" sz="80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688" marR="13688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15319780"/>
                  </a:ext>
                </a:extLst>
              </a:tr>
              <a:tr h="1511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Краснуха</a:t>
                      </a:r>
                      <a:endParaRPr lang="ru-RU" sz="80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688" marR="13688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B06</a:t>
                      </a:r>
                      <a:endParaRPr lang="ru-RU" sz="80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688" marR="13688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955410219"/>
                  </a:ext>
                </a:extLst>
              </a:tr>
              <a:tr h="1511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Вирус гепатита</a:t>
                      </a:r>
                      <a:endParaRPr lang="ru-RU" sz="80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688" marR="13688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B15-B19</a:t>
                      </a:r>
                      <a:endParaRPr lang="ru-RU" sz="80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688" marR="13688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136384680"/>
                  </a:ext>
                </a:extLst>
              </a:tr>
              <a:tr h="1511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ВИЧ/СПИД</a:t>
                      </a:r>
                      <a:endParaRPr lang="ru-RU" sz="80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688" marR="13688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B20-B24</a:t>
                      </a:r>
                      <a:endParaRPr lang="ru-RU" sz="80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688" marR="13688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016191608"/>
                  </a:ext>
                </a:extLst>
              </a:tr>
              <a:tr h="1511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Малярия</a:t>
                      </a:r>
                      <a:endParaRPr lang="ru-RU" sz="80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688" marR="13688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B50-B54</a:t>
                      </a:r>
                      <a:endParaRPr lang="ru-RU" sz="80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688" marR="13688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983133723"/>
                  </a:ext>
                </a:extLst>
              </a:tr>
              <a:tr h="2660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Гемофильный и пневмококковый менингит </a:t>
                      </a:r>
                      <a:endParaRPr lang="ru-RU" sz="80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688" marR="13688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G00.0, G00.1</a:t>
                      </a:r>
                      <a:endParaRPr lang="ru-RU" sz="80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688" marR="13688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925216787"/>
                  </a:ext>
                </a:extLst>
              </a:tr>
              <a:tr h="2660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Туберкулез</a:t>
                      </a:r>
                      <a:endParaRPr lang="ru-RU" sz="80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688" marR="13688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A15-A19, B90, J65 (50%)</a:t>
                      </a:r>
                      <a:endParaRPr lang="ru-RU" sz="80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688" marR="13688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034604381"/>
                  </a:ext>
                </a:extLst>
              </a:tr>
              <a:tr h="175864">
                <a:tc rowSpan="9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baseline="0" dirty="0">
                          <a:solidFill>
                            <a:schemeClr val="tx1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+mn-lt"/>
                          <a:ea typeface="+mn-ea"/>
                          <a:cs typeface="+mn-cs"/>
                        </a:rPr>
                        <a:t>Рак</a:t>
                      </a:r>
                    </a:p>
                  </a:txBody>
                  <a:tcPr marL="13688" marR="1368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Рак губы, полости рта и глотки</a:t>
                      </a:r>
                      <a:endParaRPr lang="ru-RU" sz="80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688" marR="13688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C00 -C14</a:t>
                      </a:r>
                      <a:endParaRPr lang="ru-RU" sz="80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688" marR="13688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118860006"/>
                  </a:ext>
                </a:extLst>
              </a:tr>
              <a:tr h="1511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Рак пищевода</a:t>
                      </a:r>
                      <a:endParaRPr lang="ru-RU" sz="80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688" marR="13688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C15</a:t>
                      </a:r>
                      <a:endParaRPr lang="ru-RU" sz="80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688" marR="13688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25061662"/>
                  </a:ext>
                </a:extLst>
              </a:tr>
              <a:tr h="1511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Рак желудка</a:t>
                      </a:r>
                      <a:endParaRPr lang="ru-RU" sz="80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688" marR="13688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C16</a:t>
                      </a:r>
                      <a:endParaRPr lang="ru-RU" sz="80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688" marR="13688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008170628"/>
                  </a:ext>
                </a:extLst>
              </a:tr>
              <a:tr h="1511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Рак печени</a:t>
                      </a:r>
                      <a:endParaRPr lang="ru-RU" sz="80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688" marR="13688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C22</a:t>
                      </a:r>
                      <a:endParaRPr lang="ru-RU" sz="80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688" marR="13688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971519523"/>
                  </a:ext>
                </a:extLst>
              </a:tr>
              <a:tr h="1511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Рак легкого</a:t>
                      </a:r>
                      <a:endParaRPr lang="ru-RU" sz="80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688" marR="13688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C33 -C34</a:t>
                      </a:r>
                      <a:endParaRPr lang="ru-RU" sz="80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688" marR="13688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754037784"/>
                  </a:ext>
                </a:extLst>
              </a:tr>
              <a:tr h="1511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Мезотелиома</a:t>
                      </a:r>
                      <a:endParaRPr lang="ru-RU" sz="80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688" marR="13688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C45</a:t>
                      </a:r>
                      <a:endParaRPr lang="ru-RU" sz="80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688" marR="13688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437717032"/>
                  </a:ext>
                </a:extLst>
              </a:tr>
              <a:tr h="1511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Рак кожи (меланома)</a:t>
                      </a:r>
                      <a:endParaRPr lang="ru-RU" sz="80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688" marR="13688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C43</a:t>
                      </a:r>
                      <a:endParaRPr lang="ru-RU" sz="80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688" marR="13688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575527900"/>
                  </a:ext>
                </a:extLst>
              </a:tr>
              <a:tr h="1511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Рак мочевого пузыря</a:t>
                      </a:r>
                      <a:endParaRPr lang="ru-RU" sz="80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688" marR="13688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C67</a:t>
                      </a:r>
                      <a:endParaRPr lang="ru-RU" sz="80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688" marR="13688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619199456"/>
                  </a:ext>
                </a:extLst>
              </a:tr>
              <a:tr h="3142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Рак шейки матки</a:t>
                      </a:r>
                      <a:endParaRPr lang="ru-RU" sz="80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688" marR="13688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C53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(50%)</a:t>
                      </a:r>
                      <a:endParaRPr lang="ru-RU" sz="80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688" marR="13688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054438430"/>
                  </a:ext>
                </a:extLst>
              </a:tr>
              <a:tr h="175864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baseline="0" dirty="0">
                          <a:solidFill>
                            <a:schemeClr val="tx1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+mn-lt"/>
                          <a:ea typeface="+mn-ea"/>
                          <a:cs typeface="+mn-cs"/>
                        </a:rPr>
                        <a:t>Эндокринные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baseline="0" dirty="0">
                          <a:solidFill>
                            <a:schemeClr val="tx1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+mn-lt"/>
                          <a:ea typeface="+mn-ea"/>
                          <a:cs typeface="+mn-cs"/>
                        </a:rPr>
                        <a:t>и метаболические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baseline="0" dirty="0">
                          <a:solidFill>
                            <a:schemeClr val="tx1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+mn-lt"/>
                          <a:ea typeface="+mn-ea"/>
                          <a:cs typeface="+mn-cs"/>
                        </a:rPr>
                        <a:t>заболевания</a:t>
                      </a:r>
                    </a:p>
                  </a:txBody>
                  <a:tcPr marL="13688" marR="136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Анемии, связанные с питанием</a:t>
                      </a:r>
                      <a:endParaRPr lang="ru-RU" sz="80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688" marR="13688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D50-D53</a:t>
                      </a:r>
                      <a:endParaRPr lang="ru-RU" sz="80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688" marR="13688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539990860"/>
                  </a:ext>
                </a:extLst>
              </a:tr>
              <a:tr h="3002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Сахарный диабет</a:t>
                      </a:r>
                      <a:endParaRPr lang="ru-RU" sz="80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688" marR="13688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E10-E14 (50%)</a:t>
                      </a:r>
                      <a:endParaRPr lang="ru-RU" sz="80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688" marR="13688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995812808"/>
                  </a:ext>
                </a:extLst>
              </a:tr>
              <a:tr h="151194">
                <a:tc row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baseline="0" dirty="0">
                          <a:solidFill>
                            <a:schemeClr val="tx1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+mn-lt"/>
                          <a:ea typeface="+mn-ea"/>
                          <a:cs typeface="+mn-cs"/>
                        </a:rPr>
                        <a:t>Болезни системы кровообращения</a:t>
                      </a:r>
                    </a:p>
                  </a:txBody>
                  <a:tcPr marL="13688" marR="1368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Аневризма аорты</a:t>
                      </a:r>
                      <a:endParaRPr lang="ru-RU" sz="80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688" marR="13688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I71 (50%)</a:t>
                      </a:r>
                      <a:endParaRPr lang="ru-RU" sz="80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688" marR="13688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536296904"/>
                  </a:ext>
                </a:extLst>
              </a:tr>
              <a:tr h="1758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Гипертоническая болезнь</a:t>
                      </a:r>
                      <a:endParaRPr lang="ru-RU" sz="80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688" marR="13688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I10-I13, I15 (50%)</a:t>
                      </a:r>
                      <a:endParaRPr lang="ru-RU" sz="80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688" marR="13688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221924741"/>
                  </a:ext>
                </a:extLst>
              </a:tr>
              <a:tr h="1758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Ишемическая болезнь сердца</a:t>
                      </a:r>
                      <a:endParaRPr lang="ru-RU" sz="80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688" marR="13688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I20-I25 (50%)</a:t>
                      </a:r>
                      <a:endParaRPr lang="ru-RU" sz="80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688" marR="13688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187497207"/>
                  </a:ext>
                </a:extLst>
              </a:tr>
              <a:tr h="1758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Цереброваскулярное заболевание</a:t>
                      </a:r>
                      <a:endParaRPr lang="ru-RU" sz="80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688" marR="13688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I60-I69 (50%)</a:t>
                      </a:r>
                      <a:endParaRPr lang="ru-RU" sz="80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688" marR="13688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833404525"/>
                  </a:ext>
                </a:extLst>
              </a:tr>
              <a:tr h="1758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Другие виды атеросклероза</a:t>
                      </a:r>
                      <a:endParaRPr lang="ru-RU" sz="80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688" marR="13688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I70, I73.9 (50%)</a:t>
                      </a:r>
                      <a:endParaRPr lang="ru-RU" sz="80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688" marR="13688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292062867"/>
                  </a:ext>
                </a:extLst>
              </a:tr>
            </a:tbl>
          </a:graphicData>
        </a:graphic>
      </p:graphicFrame>
      <p:graphicFrame>
        <p:nvGraphicFramePr>
          <p:cNvPr id="6" name="Таблица 5">
            <a:extLst>
              <a:ext uri="{FF2B5EF4-FFF2-40B4-BE49-F238E27FC236}">
                <a16:creationId xmlns="" xmlns:a16="http://schemas.microsoft.com/office/drawing/2014/main" id="{84E421CA-5045-409B-B032-808FE1FC5F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4994102"/>
              </p:ext>
            </p:extLst>
          </p:nvPr>
        </p:nvGraphicFramePr>
        <p:xfrm>
          <a:off x="4570808" y="678180"/>
          <a:ext cx="4505148" cy="6241823"/>
        </p:xfrm>
        <a:graphic>
          <a:graphicData uri="http://schemas.openxmlformats.org/drawingml/2006/table">
            <a:tbl>
              <a:tblPr firstRow="1" firstCol="1" bandRow="1">
                <a:tableStyleId>{0660B408-B3CF-4A94-85FC-2B1E0A45F4A2}</a:tableStyleId>
              </a:tblPr>
              <a:tblGrid>
                <a:gridCol w="959366">
                  <a:extLst>
                    <a:ext uri="{9D8B030D-6E8A-4147-A177-3AD203B41FA5}">
                      <a16:colId xmlns="" xmlns:a16="http://schemas.microsoft.com/office/drawing/2014/main" val="3918222647"/>
                    </a:ext>
                  </a:extLst>
                </a:gridCol>
                <a:gridCol w="1116249">
                  <a:extLst>
                    <a:ext uri="{9D8B030D-6E8A-4147-A177-3AD203B41FA5}">
                      <a16:colId xmlns="" xmlns:a16="http://schemas.microsoft.com/office/drawing/2014/main" val="232761940"/>
                    </a:ext>
                  </a:extLst>
                </a:gridCol>
                <a:gridCol w="1379386">
                  <a:extLst>
                    <a:ext uri="{9D8B030D-6E8A-4147-A177-3AD203B41FA5}">
                      <a16:colId xmlns="" xmlns:a16="http://schemas.microsoft.com/office/drawing/2014/main" val="1603955093"/>
                    </a:ext>
                  </a:extLst>
                </a:gridCol>
                <a:gridCol w="1050147">
                  <a:extLst>
                    <a:ext uri="{9D8B030D-6E8A-4147-A177-3AD203B41FA5}">
                      <a16:colId xmlns="" xmlns:a16="http://schemas.microsoft.com/office/drawing/2014/main" val="124419669"/>
                    </a:ext>
                  </a:extLst>
                </a:gridCol>
              </a:tblGrid>
              <a:tr h="3938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Группа причин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5569" marR="155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Причины смерти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5569" marR="155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Код по МКБ-10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5569" marR="155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39743133"/>
                  </a:ext>
                </a:extLst>
              </a:tr>
              <a:tr h="153035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chemeClr val="tx1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+mn-lt"/>
                          <a:ea typeface="+mn-ea"/>
                          <a:cs typeface="+mn-cs"/>
                        </a:rPr>
                        <a:t>Заболевания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chemeClr val="tx1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+mn-lt"/>
                          <a:ea typeface="+mn-ea"/>
                          <a:cs typeface="+mn-cs"/>
                        </a:rPr>
                        <a:t>дыхательной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chemeClr val="tx1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+mn-lt"/>
                          <a:ea typeface="+mn-ea"/>
                          <a:cs typeface="+mn-cs"/>
                        </a:rPr>
                        <a:t>системы</a:t>
                      </a:r>
                    </a:p>
                  </a:txBody>
                  <a:tcPr marL="15569" marR="155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Грипп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5569" marR="15569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J09 -J11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5569" marR="15569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652618520"/>
                  </a:ext>
                </a:extLst>
              </a:tr>
              <a:tr h="4833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Пневмония, вызванная </a:t>
                      </a:r>
                      <a:r>
                        <a:rPr lang="en-US" sz="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Streptococcus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pneumonia </a:t>
                      </a: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или </a:t>
                      </a:r>
                      <a:r>
                        <a:rPr lang="en-US" sz="8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Haemophilus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influenza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5569" marR="15569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J13 -J14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5569" marR="15569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235358354"/>
                  </a:ext>
                </a:extLst>
              </a:tr>
              <a:tr h="3182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Хронические заболевания нижних дыхательных путей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5569" marR="15569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J40 -J44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5569" marR="15569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651736305"/>
                  </a:ext>
                </a:extLst>
              </a:tr>
              <a:tr h="3310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Заболевания легких, вызванные внешними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агентами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5569" marR="15569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J60 -J64, J66 -J70, J82, J92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5569" marR="15569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031156518"/>
                  </a:ext>
                </a:extLst>
              </a:tr>
              <a:tr h="153035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chemeClr val="tx1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+mn-lt"/>
                          <a:ea typeface="+mn-ea"/>
                          <a:cs typeface="+mn-cs"/>
                        </a:rPr>
                        <a:t>Беременность,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chemeClr val="tx1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+mn-lt"/>
                          <a:ea typeface="+mn-ea"/>
                          <a:cs typeface="+mn-cs"/>
                        </a:rPr>
                        <a:t>роды и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chemeClr val="tx1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+mn-lt"/>
                          <a:ea typeface="+mn-ea"/>
                          <a:cs typeface="+mn-cs"/>
                        </a:rPr>
                        <a:t>перинатальный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chemeClr val="tx1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+mn-lt"/>
                          <a:ea typeface="+mn-ea"/>
                          <a:cs typeface="+mn-cs"/>
                        </a:rPr>
                        <a:t>период</a:t>
                      </a:r>
                    </a:p>
                  </a:txBody>
                  <a:tcPr marL="15569" marR="15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Столбняк у новорожденных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5569" marR="15569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A33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5569" marR="15569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675557160"/>
                  </a:ext>
                </a:extLst>
              </a:tr>
              <a:tr h="4955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Акушерский столбняк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5569" marR="15569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A34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5569" marR="15569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624981529"/>
                  </a:ext>
                </a:extLst>
              </a:tr>
              <a:tr h="3182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chemeClr val="tx1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+mn-lt"/>
                          <a:ea typeface="+mn-ea"/>
                          <a:cs typeface="+mn-cs"/>
                        </a:rPr>
                        <a:t>Врожденные аномалии</a:t>
                      </a:r>
                    </a:p>
                  </a:txBody>
                  <a:tcPr marL="15569" marR="15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Некоторые врожденные пороки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развития (дефекты нервной трубки)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5569" marR="15569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Q00, Q01, Q05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5569" marR="15569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945892967"/>
                  </a:ext>
                </a:extLst>
              </a:tr>
              <a:tr h="153035">
                <a:tc row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chemeClr val="tx1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+mn-lt"/>
                          <a:ea typeface="+mn-ea"/>
                          <a:cs typeface="+mn-cs"/>
                        </a:rPr>
                        <a:t>Травмы</a:t>
                      </a:r>
                    </a:p>
                  </a:txBody>
                  <a:tcPr marL="15569" marR="155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Транспортная авария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5569" marR="15569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V01-V99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5569" marR="15569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26753"/>
                  </a:ext>
                </a:extLst>
              </a:tr>
              <a:tr h="2188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Случайная травма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5569" marR="15569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W00-X39, X46-X59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5569" marR="15569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115526236"/>
                  </a:ext>
                </a:extLst>
              </a:tr>
              <a:tr h="3514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Умышленное причинение себе вреда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5569" marR="15569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X66-X84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5569" marR="15569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272135510"/>
                  </a:ext>
                </a:extLst>
              </a:tr>
              <a:tr h="2188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Событие с неопределенным намерением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5569" marR="15569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Y16-Y34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5569" marR="15569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329815905"/>
                  </a:ext>
                </a:extLst>
              </a:tr>
              <a:tr h="1530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Нападение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5569" marR="15569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X86-Y09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5569" marR="15569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180817579"/>
                  </a:ext>
                </a:extLst>
              </a:tr>
              <a:tr h="813761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chemeClr val="tx1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+mn-lt"/>
                          <a:ea typeface="+mn-ea"/>
                          <a:cs typeface="+mn-cs"/>
                        </a:rPr>
                        <a:t>Смерти, связанные с алкоголем и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chemeClr val="tx1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+mn-lt"/>
                          <a:ea typeface="+mn-ea"/>
                          <a:cs typeface="+mn-cs"/>
                        </a:rPr>
                        <a:t>наркотиками</a:t>
                      </a:r>
                    </a:p>
                  </a:txBody>
                  <a:tcPr marL="15569" marR="155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chemeClr val="tx1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+mn-lt"/>
                          <a:ea typeface="+mn-ea"/>
                          <a:cs typeface="+mn-cs"/>
                        </a:rPr>
                        <a:t>Смерти, связанные с алкоголем</a:t>
                      </a:r>
                    </a:p>
                  </a:txBody>
                  <a:tcPr marL="15569" marR="155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Алкогольные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расстройства и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отравления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5569" marR="15569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E24.4, F10, G31.2, G62.1, G72.1, I42.6, K29.2, K70, K85.2, K86.0, Q86.0, R78.0, X45, X65, Y15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5569" marR="15569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932031817"/>
                  </a:ext>
                </a:extLst>
              </a:tr>
              <a:tr h="4833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Другие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расстройства, связанные с алкоголем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5569" marR="15569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K73, K74.0-K74.2, K74.6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5569" marR="15569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03322103"/>
                  </a:ext>
                </a:extLst>
              </a:tr>
              <a:tr h="6675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chemeClr val="tx1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+mn-lt"/>
                          <a:ea typeface="+mn-ea"/>
                          <a:cs typeface="+mn-cs"/>
                        </a:rPr>
                        <a:t>Смерти, связанные с наркотиками</a:t>
                      </a:r>
                    </a:p>
                  </a:txBody>
                  <a:tcPr marL="15569" marR="155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Расстройства вследствие употребления наркотиков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отравлений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5569" marR="15569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F11-F16, F18-F19, X40- X44, X85, Y10-Y14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5569" marR="15569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462411161"/>
                  </a:ext>
                </a:extLst>
              </a:tr>
              <a:tr h="5239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Преднамеренное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самоотравление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наркотиками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5569" marR="15569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X60-X64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5569" marR="15569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188058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58032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36EE5DD4-6C64-4A0A-9F0B-66ADA0954118}"/>
              </a:ext>
            </a:extLst>
          </p:cNvPr>
          <p:cNvSpPr txBox="1">
            <a:spLocks/>
          </p:cNvSpPr>
          <p:nvPr/>
        </p:nvSpPr>
        <p:spPr>
          <a:xfrm>
            <a:off x="75395" y="1"/>
            <a:ext cx="8993221" cy="732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800" b="1" cap="none" dirty="0">
                <a:solidFill>
                  <a:prstClr val="black"/>
                </a:solidFill>
                <a:effectLst>
                  <a:glow rad="38100">
                    <a:prstClr val="white">
                      <a:lumMod val="65000"/>
                      <a:lumOff val="35000"/>
                      <a:alpha val="40000"/>
                    </a:prst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Список </a:t>
            </a:r>
            <a:r>
              <a:rPr lang="ru-RU" sz="2800" b="1" cap="none" dirty="0">
                <a:ln w="12700" cmpd="sng">
                  <a:solidFill>
                    <a:srgbClr val="8E736A">
                      <a:lumMod val="60000"/>
                      <a:lumOff val="40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glow rad="38100">
                    <a:prstClr val="white">
                      <a:lumMod val="65000"/>
                      <a:lumOff val="35000"/>
                      <a:alpha val="40000"/>
                    </a:prst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излечимых</a:t>
            </a:r>
            <a:r>
              <a:rPr lang="ru-RU" sz="2800" b="1" cap="none" dirty="0">
                <a:solidFill>
                  <a:prstClr val="black"/>
                </a:solidFill>
                <a:effectLst>
                  <a:glow rad="38100">
                    <a:prstClr val="white">
                      <a:lumMod val="65000"/>
                      <a:lumOff val="35000"/>
                      <a:alpha val="40000"/>
                    </a:prst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причин смертности </a:t>
            </a:r>
            <a:r>
              <a:rPr lang="en-US" sz="2800" b="1" cap="none" dirty="0">
                <a:solidFill>
                  <a:prstClr val="black"/>
                </a:solidFill>
                <a:effectLst>
                  <a:glow rad="38100">
                    <a:prstClr val="white">
                      <a:lumMod val="65000"/>
                      <a:lumOff val="35000"/>
                      <a:alpha val="40000"/>
                    </a:prst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OECD</a:t>
            </a:r>
            <a:r>
              <a:rPr lang="ru-RU" sz="2800" b="1" cap="none" dirty="0">
                <a:solidFill>
                  <a:prstClr val="black"/>
                </a:solidFill>
                <a:effectLst>
                  <a:glow rad="38100">
                    <a:prstClr val="white">
                      <a:lumMod val="65000"/>
                      <a:lumOff val="35000"/>
                      <a:alpha val="40000"/>
                    </a:prst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-2019 (57)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="" xmlns:a16="http://schemas.microsoft.com/office/drawing/2014/main" id="{FBFA42DF-BA74-4A16-BD93-91C51E5DD4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2570485"/>
              </p:ext>
            </p:extLst>
          </p:nvPr>
        </p:nvGraphicFramePr>
        <p:xfrm>
          <a:off x="43777" y="596311"/>
          <a:ext cx="4528226" cy="62678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30646">
                  <a:extLst>
                    <a:ext uri="{9D8B030D-6E8A-4147-A177-3AD203B41FA5}">
                      <a16:colId xmlns="" xmlns:a16="http://schemas.microsoft.com/office/drawing/2014/main" val="1567480089"/>
                    </a:ext>
                  </a:extLst>
                </a:gridCol>
                <a:gridCol w="2546604">
                  <a:extLst>
                    <a:ext uri="{9D8B030D-6E8A-4147-A177-3AD203B41FA5}">
                      <a16:colId xmlns="" xmlns:a16="http://schemas.microsoft.com/office/drawing/2014/main" val="4027155118"/>
                    </a:ext>
                  </a:extLst>
                </a:gridCol>
                <a:gridCol w="950976">
                  <a:extLst>
                    <a:ext uri="{9D8B030D-6E8A-4147-A177-3AD203B41FA5}">
                      <a16:colId xmlns="" xmlns:a16="http://schemas.microsoft.com/office/drawing/2014/main" val="2848313978"/>
                    </a:ext>
                  </a:extLst>
                </a:gridCol>
              </a:tblGrid>
              <a:tr h="303161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chemeClr val="tx1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+mn-lt"/>
                          <a:ea typeface="+mn-ea"/>
                          <a:cs typeface="+mn-cs"/>
                        </a:rPr>
                        <a:t>Группа причин</a:t>
                      </a:r>
                    </a:p>
                  </a:txBody>
                  <a:tcPr marL="9890" marR="98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chemeClr val="tx1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+mn-lt"/>
                          <a:ea typeface="+mn-ea"/>
                          <a:cs typeface="+mn-cs"/>
                        </a:rPr>
                        <a:t>Причины смерти</a:t>
                      </a:r>
                    </a:p>
                  </a:txBody>
                  <a:tcPr marL="9890" marR="98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chemeClr val="tx1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+mn-lt"/>
                          <a:ea typeface="+mn-ea"/>
                          <a:cs typeface="+mn-cs"/>
                        </a:rPr>
                        <a:t>Излечимая смертность</a:t>
                      </a:r>
                    </a:p>
                  </a:txBody>
                  <a:tcPr marL="9890" marR="9890" marT="0" marB="0" anchor="ctr"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25841018"/>
                  </a:ext>
                </a:extLst>
              </a:tr>
              <a:tr h="304330">
                <a:tc rowSpan="8"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chemeClr val="tx1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+mn-lt"/>
                          <a:ea typeface="+mn-ea"/>
                          <a:cs typeface="+mn-cs"/>
                        </a:rPr>
                        <a:t>Инфекционные заболевания</a:t>
                      </a:r>
                    </a:p>
                  </a:txBody>
                  <a:tcPr marL="9890" marR="9890" marT="0" marB="0" anchor="ctr"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Туберкулез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890" marR="989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A15-A19, B90, J65 (50%)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890" marR="989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697690303"/>
                  </a:ext>
                </a:extLst>
              </a:tr>
              <a:tr h="1464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Скарлатина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890" marR="989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A38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890" marR="989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449799879"/>
                  </a:ext>
                </a:extLst>
              </a:tr>
              <a:tr h="1464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Сепсис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890" marR="989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40, </a:t>
                      </a:r>
                      <a:r>
                        <a:rPr lang="en-US" sz="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890" marR="989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159430167"/>
                  </a:ext>
                </a:extLst>
              </a:tr>
              <a:tr h="1464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Целлюлит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890" marR="989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A46, L03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890" marR="989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471277663"/>
                  </a:ext>
                </a:extLst>
              </a:tr>
              <a:tr h="1464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Болезнь легионеров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890" marR="989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A48.1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890" marR="989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633648804"/>
                  </a:ext>
                </a:extLst>
              </a:tr>
              <a:tr h="1482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Стрептококковая и </a:t>
                      </a:r>
                      <a:r>
                        <a:rPr lang="ru-RU" sz="8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энтерококковая</a:t>
                      </a: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инфекция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890" marR="989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A49.1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890" marR="989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441053451"/>
                  </a:ext>
                </a:extLst>
              </a:tr>
              <a:tr h="1464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Другой менингит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890" marR="989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G00.2,3,8,9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890" marR="989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19134523"/>
                  </a:ext>
                </a:extLst>
              </a:tr>
              <a:tr h="1464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Менингит, вследствие других и неуточненных причин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890" marR="989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G03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890" marR="989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635234237"/>
                  </a:ext>
                </a:extLst>
              </a:tr>
              <a:tr h="146415">
                <a:tc rowSpan="9"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chemeClr val="tx1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+mn-lt"/>
                          <a:ea typeface="+mn-ea"/>
                          <a:cs typeface="+mn-cs"/>
                        </a:rPr>
                        <a:t>Рак</a:t>
                      </a:r>
                    </a:p>
                  </a:txBody>
                  <a:tcPr marL="9890" marR="9890" marT="0" marB="0" anchor="ctr"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Рак шейки матки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890" marR="989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C53 (50%)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890" marR="989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509123409"/>
                  </a:ext>
                </a:extLst>
              </a:tr>
              <a:tr h="1464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Колоректальный</a:t>
                      </a: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рак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890" marR="989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C18-C21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890" marR="989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473114035"/>
                  </a:ext>
                </a:extLst>
              </a:tr>
              <a:tr h="1464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Рак груди (только женщины)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890" marR="989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C50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890" marR="989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099957307"/>
                  </a:ext>
                </a:extLst>
              </a:tr>
              <a:tr h="1464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Рак матки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890" marR="989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C54, C55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890" marR="989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192814125"/>
                  </a:ext>
                </a:extLst>
              </a:tr>
              <a:tr h="1464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Рак яичка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890" marR="989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C62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890" marR="989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537088567"/>
                  </a:ext>
                </a:extLst>
              </a:tr>
              <a:tr h="1464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Рак щитовидной железы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890" marR="989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C73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890" marR="989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92333031"/>
                  </a:ext>
                </a:extLst>
              </a:tr>
              <a:tr h="1464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Лимфома Ходжкина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890" marR="989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C81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890" marR="989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946500079"/>
                  </a:ext>
                </a:extLst>
              </a:tr>
              <a:tr h="1464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Лимфоидный лейкоз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890" marR="989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C91.0, C91.1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890" marR="989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920523693"/>
                  </a:ext>
                </a:extLst>
              </a:tr>
              <a:tr h="1482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Доброкачественное новообразование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890" marR="989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D10-D36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890" marR="989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69530961"/>
                  </a:ext>
                </a:extLst>
              </a:tr>
              <a:tr h="146415">
                <a:tc rowSpan="3"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chemeClr val="tx1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+mn-lt"/>
                          <a:ea typeface="+mn-ea"/>
                          <a:cs typeface="+mn-cs"/>
                        </a:rPr>
                        <a:t>Эндокринные</a:t>
                      </a:r>
                    </a:p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chemeClr val="tx1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+mn-lt"/>
                          <a:ea typeface="+mn-ea"/>
                          <a:cs typeface="+mn-cs"/>
                        </a:rPr>
                        <a:t>и метаболические</a:t>
                      </a:r>
                    </a:p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chemeClr val="tx1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+mn-lt"/>
                          <a:ea typeface="+mn-ea"/>
                          <a:cs typeface="+mn-cs"/>
                        </a:rPr>
                        <a:t>заболевания</a:t>
                      </a:r>
                    </a:p>
                  </a:txBody>
                  <a:tcPr marL="9890" marR="9890" marT="0" marB="0" anchor="ctr"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Сахарный диабет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890" marR="989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E10-E14 (50%)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890" marR="989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034114862"/>
                  </a:ext>
                </a:extLst>
              </a:tr>
              <a:tr h="1482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Заболевания щитовидной железы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890" marR="989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E00-E07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890" marR="989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907970510"/>
                  </a:ext>
                </a:extLst>
              </a:tr>
              <a:tr h="3043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Нарушения со стороны надпочечников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890" marR="989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E24-E25 (</a:t>
                      </a: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без</a:t>
                      </a:r>
                      <a:r>
                        <a:rPr lang="en-US" sz="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E24.4), E27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890" marR="989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19642256"/>
                  </a:ext>
                </a:extLst>
              </a:tr>
              <a:tr h="146415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chemeClr val="tx1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+mn-lt"/>
                          <a:ea typeface="+mn-ea"/>
                          <a:cs typeface="+mn-cs"/>
                        </a:rPr>
                        <a:t>Болезни НС</a:t>
                      </a:r>
                    </a:p>
                  </a:txBody>
                  <a:tcPr marL="9890" marR="9890" marT="0" marB="0" anchor="ctr"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Эпилепсия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890" marR="989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G40, G41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890" marR="989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000666266"/>
                  </a:ext>
                </a:extLst>
              </a:tr>
              <a:tr h="146415">
                <a:tc rowSpan="7"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chemeClr val="tx1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+mn-lt"/>
                          <a:ea typeface="+mn-ea"/>
                          <a:cs typeface="+mn-cs"/>
                        </a:rPr>
                        <a:t>Болезни системы кровообращения</a:t>
                      </a:r>
                    </a:p>
                  </a:txBody>
                  <a:tcPr marL="9890" marR="9890" marT="0" marB="0" anchor="ctr"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Аневризма аорты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890" marR="989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I71 (50%)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890" marR="989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459004475"/>
                  </a:ext>
                </a:extLst>
              </a:tr>
              <a:tr h="1464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Гипертоническая болезнь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890" marR="989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I10-I13, I15 (50%)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890" marR="989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121847945"/>
                  </a:ext>
                </a:extLst>
              </a:tr>
              <a:tr h="1464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Ишемическая болезнь сердца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890" marR="989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I20-I25 (50%)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890" marR="989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28318358"/>
                  </a:ext>
                </a:extLst>
              </a:tr>
              <a:tr h="1464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Цереброваскулярное заболевание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890" marR="989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I60-I69 (50%)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890" marR="989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286622674"/>
                  </a:ext>
                </a:extLst>
              </a:tr>
              <a:tr h="1464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Другие виды атеросклероза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890" marR="989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I70, I73.9 (50%)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890" marR="989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391457623"/>
                  </a:ext>
                </a:extLst>
              </a:tr>
              <a:tr h="1464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Ревматические и другие болезни сердца болезни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890" marR="989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I00-I09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890" marR="989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740503796"/>
                  </a:ext>
                </a:extLst>
              </a:tr>
              <a:tr h="1464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Венозная тромбоэмболия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890" marR="989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I26, I80, I82.9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890" marR="989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674473396"/>
                  </a:ext>
                </a:extLst>
              </a:tr>
              <a:tr h="146415">
                <a:tc rowSpan="8"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chemeClr val="tx1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+mn-lt"/>
                          <a:ea typeface="+mn-ea"/>
                          <a:cs typeface="+mn-cs"/>
                        </a:rPr>
                        <a:t>Заболевания</a:t>
                      </a:r>
                    </a:p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chemeClr val="tx1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+mn-lt"/>
                          <a:ea typeface="+mn-ea"/>
                          <a:cs typeface="+mn-cs"/>
                        </a:rPr>
                        <a:t>дыхательной</a:t>
                      </a:r>
                    </a:p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chemeClr val="tx1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+mn-lt"/>
                          <a:ea typeface="+mn-ea"/>
                          <a:cs typeface="+mn-cs"/>
                        </a:rPr>
                        <a:t>системы</a:t>
                      </a:r>
                    </a:p>
                  </a:txBody>
                  <a:tcPr marL="9890" marR="9890" marT="0" marB="0" anchor="ctr"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Инфекция верхних дыхательных путей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890" marR="989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J00 -J06, J30 -J39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890" marR="989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955404583"/>
                  </a:ext>
                </a:extLst>
              </a:tr>
              <a:tr h="3043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Пневмония, не классифицированная в других рубриках или возбудитель неуточненный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890" marR="989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J12, J15, J16 - J18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890" marR="989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990596552"/>
                  </a:ext>
                </a:extLst>
              </a:tr>
              <a:tr h="1482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Острые инфекции нижних дыхательных путей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890" marR="989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J20 -J22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890" marR="989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520088023"/>
                  </a:ext>
                </a:extLst>
              </a:tr>
              <a:tr h="1464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Астма и бронхоэктазы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890" marR="989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J45 -J47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890" marR="989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046039881"/>
                  </a:ext>
                </a:extLst>
              </a:tr>
              <a:tr h="1482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Респираторный дистресс-синдром у взрослых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890" marR="989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J80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890" marR="989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807325525"/>
                  </a:ext>
                </a:extLst>
              </a:tr>
              <a:tr h="1464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Отек легких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890" marR="989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J81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890" marR="989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167477279"/>
                  </a:ext>
                </a:extLst>
              </a:tr>
              <a:tr h="1482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Абсцесс легкого и </a:t>
                      </a:r>
                      <a:r>
                        <a:rPr lang="ru-RU" sz="8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пиоторакс</a:t>
                      </a: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средостения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890" marR="989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J85, J86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890" marR="989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897726748"/>
                  </a:ext>
                </a:extLst>
              </a:tr>
              <a:tr h="1482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Другие плевральные расстройства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890" marR="989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J90, J93, J94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890" marR="989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173784737"/>
                  </a:ext>
                </a:extLst>
              </a:tr>
            </a:tbl>
          </a:graphicData>
        </a:graphic>
      </p:graphicFrame>
      <p:graphicFrame>
        <p:nvGraphicFramePr>
          <p:cNvPr id="6" name="Таблица 5">
            <a:extLst>
              <a:ext uri="{FF2B5EF4-FFF2-40B4-BE49-F238E27FC236}">
                <a16:creationId xmlns="" xmlns:a16="http://schemas.microsoft.com/office/drawing/2014/main" id="{45F48268-15B4-4B85-8EB0-C6D21535A7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2929355"/>
              </p:ext>
            </p:extLst>
          </p:nvPr>
        </p:nvGraphicFramePr>
        <p:xfrm>
          <a:off x="4728344" y="596311"/>
          <a:ext cx="4340271" cy="63369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25862">
                  <a:extLst>
                    <a:ext uri="{9D8B030D-6E8A-4147-A177-3AD203B41FA5}">
                      <a16:colId xmlns="" xmlns:a16="http://schemas.microsoft.com/office/drawing/2014/main" val="478292137"/>
                    </a:ext>
                  </a:extLst>
                </a:gridCol>
                <a:gridCol w="2611877">
                  <a:extLst>
                    <a:ext uri="{9D8B030D-6E8A-4147-A177-3AD203B41FA5}">
                      <a16:colId xmlns="" xmlns:a16="http://schemas.microsoft.com/office/drawing/2014/main" val="3326789592"/>
                    </a:ext>
                  </a:extLst>
                </a:gridCol>
                <a:gridCol w="802532">
                  <a:extLst>
                    <a:ext uri="{9D8B030D-6E8A-4147-A177-3AD203B41FA5}">
                      <a16:colId xmlns="" xmlns:a16="http://schemas.microsoft.com/office/drawing/2014/main" val="2304653011"/>
                    </a:ext>
                  </a:extLst>
                </a:gridCol>
              </a:tblGrid>
              <a:tr h="3205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chemeClr val="tx1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+mn-lt"/>
                          <a:ea typeface="+mn-ea"/>
                          <a:cs typeface="+mn-cs"/>
                        </a:rPr>
                        <a:t>Группа причин</a:t>
                      </a:r>
                    </a:p>
                  </a:txBody>
                  <a:tcPr marL="11189" marR="111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dirty="0">
                          <a:solidFill>
                            <a:schemeClr val="tx1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+mn-lt"/>
                          <a:ea typeface="+mn-ea"/>
                          <a:cs typeface="+mn-cs"/>
                        </a:rPr>
                        <a:t>Причины смерти</a:t>
                      </a:r>
                    </a:p>
                  </a:txBody>
                  <a:tcPr marL="11189" marR="111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dirty="0">
                          <a:solidFill>
                            <a:schemeClr val="tx1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+mn-lt"/>
                          <a:ea typeface="+mn-ea"/>
                          <a:cs typeface="+mn-cs"/>
                        </a:rPr>
                        <a:t>Излечимая смертность</a:t>
                      </a:r>
                    </a:p>
                  </a:txBody>
                  <a:tcPr marL="11189" marR="11189" marT="0" marB="0" anchor="ctr"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37965985"/>
                  </a:ext>
                </a:extLst>
              </a:tr>
              <a:tr h="176246">
                <a:tc rowSpan="7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chemeClr val="tx1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+mn-lt"/>
                          <a:ea typeface="+mn-ea"/>
                          <a:cs typeface="+mn-cs"/>
                        </a:rPr>
                        <a:t>Заболевания органов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chemeClr val="tx1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+mn-lt"/>
                          <a:ea typeface="+mn-ea"/>
                          <a:cs typeface="+mn-cs"/>
                        </a:rPr>
                        <a:t>пищеварения</a:t>
                      </a:r>
                    </a:p>
                  </a:txBody>
                  <a:tcPr marL="11189" marR="11189" marT="0" marB="0" anchor="ctr"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Язвенная болезнь желудка и двенадцатиперстной кишки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1189" marR="11189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K25 -K28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1189" marR="11189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038842718"/>
                  </a:ext>
                </a:extLst>
              </a:tr>
              <a:tr h="1536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Аппендицит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1189" marR="11189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K35 -K38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1189" marR="11189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923587511"/>
                  </a:ext>
                </a:extLst>
              </a:tr>
              <a:tr h="1536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Брюшная грыжа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1189" marR="11189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K40 -K46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1189" marR="11189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53050688"/>
                  </a:ext>
                </a:extLst>
              </a:tr>
              <a:tr h="1588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Желчнокаменная болезнь и холецистит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1189" marR="11189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K80-K81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1189" marR="11189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189861572"/>
                  </a:ext>
                </a:extLst>
              </a:tr>
              <a:tr h="3194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Другие заболевания желчного пузыря или желчевыводящих путей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1189" marR="11189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K82-K83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1189" marR="11189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820223072"/>
                  </a:ext>
                </a:extLst>
              </a:tr>
              <a:tr h="1536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Острый панкреатит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1189" marR="11189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K85.0,1,3,8,9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1189" marR="11189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512210762"/>
                  </a:ext>
                </a:extLst>
              </a:tr>
              <a:tr h="1536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Другие заболевания поджелудочной железы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1189" marR="11189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K86.1,2,3,8,9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1189" marR="11189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151012662"/>
                  </a:ext>
                </a:extLst>
              </a:tr>
              <a:tr h="153679">
                <a:tc rowSpan="8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chemeClr val="tx1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+mn-lt"/>
                          <a:ea typeface="+mn-ea"/>
                          <a:cs typeface="+mn-cs"/>
                        </a:rPr>
                        <a:t>Заболевания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chemeClr val="tx1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+mn-lt"/>
                          <a:ea typeface="+mn-ea"/>
                          <a:cs typeface="+mn-cs"/>
                        </a:rPr>
                        <a:t>мочеполовой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chemeClr val="tx1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+mn-lt"/>
                          <a:ea typeface="+mn-ea"/>
                          <a:cs typeface="+mn-cs"/>
                        </a:rPr>
                        <a:t>системы</a:t>
                      </a:r>
                    </a:p>
                  </a:txBody>
                  <a:tcPr marL="11189" marR="11189" marT="0" marB="0" anchor="ctr"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Нефрит и нефроз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1189" marR="11189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N00-N07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1189" marR="11189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701264793"/>
                  </a:ext>
                </a:extLst>
              </a:tr>
              <a:tr h="3194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Обструктивная </a:t>
                      </a:r>
                      <a:r>
                        <a:rPr lang="ru-RU" sz="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уропатия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1189" marR="11189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N13, N20-N21, N35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1189" marR="11189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650514580"/>
                  </a:ext>
                </a:extLst>
              </a:tr>
              <a:tr h="1588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Почечная недостаточность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1189" marR="11189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N17-N19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1189" marR="11189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520774732"/>
                  </a:ext>
                </a:extLst>
              </a:tr>
              <a:tr h="1536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Почечная колика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1189" marR="11189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N23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1189" marR="11189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6961645"/>
                  </a:ext>
                </a:extLst>
              </a:tr>
              <a:tr h="3194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Нарушения, возникающие в результате дисфункции почечных канальцев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1189" marR="11189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N25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1189" marR="11189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199973581"/>
                  </a:ext>
                </a:extLst>
              </a:tr>
              <a:tr h="3216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Сморщенная почка неуточненная, маленькая почка по неизвестной причине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1189" marR="11189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N26-N27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1189" marR="11189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631629607"/>
                  </a:ext>
                </a:extLst>
              </a:tr>
              <a:tr h="4851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Воспалительные заболевания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мочеполовой системы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1189" marR="11189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N34.1, N70- N73, N75.0, N75.1, N76.4,6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1189" marR="11189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639281076"/>
                  </a:ext>
                </a:extLst>
              </a:tr>
              <a:tr h="1588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Простатическая гиперплазия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1189" marR="11189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N40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1189" marR="11189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93232537"/>
                  </a:ext>
                </a:extLst>
              </a:tr>
              <a:tr h="182925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chemeClr val="tx1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+mn-lt"/>
                          <a:ea typeface="+mn-ea"/>
                          <a:cs typeface="+mn-cs"/>
                        </a:rPr>
                        <a:t>Беременность,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chemeClr val="tx1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+mn-lt"/>
                          <a:ea typeface="+mn-ea"/>
                          <a:cs typeface="+mn-cs"/>
                        </a:rPr>
                        <a:t>роды и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chemeClr val="tx1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+mn-lt"/>
                          <a:ea typeface="+mn-ea"/>
                          <a:cs typeface="+mn-cs"/>
                        </a:rPr>
                        <a:t>перинатальный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chemeClr val="tx1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+mn-lt"/>
                          <a:ea typeface="+mn-ea"/>
                          <a:cs typeface="+mn-cs"/>
                        </a:rPr>
                        <a:t>период</a:t>
                      </a:r>
                    </a:p>
                  </a:txBody>
                  <a:tcPr marL="11189" marR="11189" marT="0" marB="0" anchor="ctr"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Беременность, роды и послеродовой период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1189" marR="11189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O00-O99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1189" marR="11189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026572875"/>
                  </a:ext>
                </a:extLst>
              </a:tr>
              <a:tr h="4667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Некоторые состояния, возникающие в перинатальном периоде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1189" marR="11189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P00-P96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1189" marR="11189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020594084"/>
                  </a:ext>
                </a:extLst>
              </a:tr>
              <a:tr h="3216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chemeClr val="tx1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+mn-lt"/>
                          <a:ea typeface="+mn-ea"/>
                          <a:cs typeface="+mn-cs"/>
                        </a:rPr>
                        <a:t>Врожденные аномалии</a:t>
                      </a:r>
                    </a:p>
                  </a:txBody>
                  <a:tcPr marL="11189" marR="11189" marT="0" marB="0" anchor="ctr"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Врожденные пороки развития системы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кровообращения (пороки сердца)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1189" marR="11189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Q20-Q28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1189" marR="11189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872108097"/>
                  </a:ext>
                </a:extLst>
              </a:tr>
              <a:tr h="650925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chemeClr val="tx1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+mn-lt"/>
                          <a:ea typeface="+mn-ea"/>
                          <a:cs typeface="+mn-cs"/>
                        </a:rPr>
                        <a:t>Неблагоприятные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chemeClr val="tx1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+mn-lt"/>
                          <a:ea typeface="+mn-ea"/>
                          <a:cs typeface="+mn-cs"/>
                        </a:rPr>
                        <a:t>последствия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chemeClr val="tx1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+mn-lt"/>
                          <a:ea typeface="+mn-ea"/>
                          <a:cs typeface="+mn-cs"/>
                        </a:rPr>
                        <a:t>медицинской и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chemeClr val="tx1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+mn-lt"/>
                          <a:ea typeface="+mn-ea"/>
                          <a:cs typeface="+mn-cs"/>
                        </a:rPr>
                        <a:t>хирургической помощи</a:t>
                      </a:r>
                    </a:p>
                  </a:txBody>
                  <a:tcPr marL="11189" marR="11189" marT="0" marB="0" anchor="ctr"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Лекарственные средства, лекарственные средства и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биологические вещества, вызывающие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неблагоприятные эффекты при терапевтическом применении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1189" marR="11189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Y40-Y59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1189" marR="11189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931510164"/>
                  </a:ext>
                </a:extLst>
              </a:tr>
              <a:tr h="3967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Несчастные случаи с пациентами во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время хирургической и медицинской помощи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1189" marR="11189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Y60-Y69, Y83-Y84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1189" marR="11189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211688947"/>
                  </a:ext>
                </a:extLst>
              </a:tr>
              <a:tr h="5658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Медицинские изделия, связанные с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неблагоприятными инцидентами при диагностическом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 терапевтическом применении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1189" marR="11189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Y70–Y82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1189" marR="11189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8867831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280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/>
              <a:t>Доля смертности от управляемых причин в возрасте 0-74 года в смертности населения соответствующего пола, %</a:t>
            </a:r>
            <a:endParaRPr lang="ru-RU" sz="24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934755293"/>
              </p:ext>
            </p:extLst>
          </p:nvPr>
        </p:nvGraphicFramePr>
        <p:xfrm>
          <a:off x="179466" y="1521152"/>
          <a:ext cx="8800044" cy="289085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8118"/>
                <a:gridCol w="362326"/>
                <a:gridCol w="389480"/>
                <a:gridCol w="389480"/>
                <a:gridCol w="389480"/>
                <a:gridCol w="389480"/>
                <a:gridCol w="389480"/>
                <a:gridCol w="389480"/>
                <a:gridCol w="389480"/>
                <a:gridCol w="389480"/>
                <a:gridCol w="389480"/>
                <a:gridCol w="389480"/>
                <a:gridCol w="389480"/>
                <a:gridCol w="389480"/>
                <a:gridCol w="389480"/>
                <a:gridCol w="389480"/>
                <a:gridCol w="389480"/>
                <a:gridCol w="389480"/>
                <a:gridCol w="389480"/>
                <a:gridCol w="389480"/>
                <a:gridCol w="389480"/>
                <a:gridCol w="389480"/>
              </a:tblGrid>
              <a:tr h="931491"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0" marR="5720" marT="7627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1999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0" marR="5720" marT="7627" marB="0" vert="vert27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2000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0" marR="5720" marT="7627" marB="0" vert="vert27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2001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0" marR="5720" marT="7627" marB="0" vert="vert27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2002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0" marR="5720" marT="7627" marB="0" vert="vert27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2003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0" marR="5720" marT="7627" marB="0" vert="vert27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2004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0" marR="5720" marT="7627" marB="0" vert="vert27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2005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0" marR="5720" marT="7627" marB="0" vert="vert27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2006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0" marR="5720" marT="7627" marB="0" vert="vert27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2007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0" marR="5720" marT="7627" marB="0" vert="vert27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2008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0" marR="5720" marT="7627" marB="0" vert="vert27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2009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0" marR="5720" marT="7627" marB="0" vert="vert27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2010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0" marR="5720" marT="7627" marB="0" vert="vert27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2011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0" marR="5720" marT="7627" marB="0" vert="vert27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2012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0" marR="5720" marT="7627" marB="0" vert="vert27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2013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0" marR="5720" marT="7627" marB="0" vert="vert27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2014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0" marR="5720" marT="7627" marB="0" vert="vert27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2015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0" marR="5720" marT="7627" marB="0" vert="vert27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2016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0" marR="5720" marT="7627" marB="0" vert="vert27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2017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0" marR="5720" marT="7627" marB="0" vert="vert27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2018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0" marR="5720" marT="7627" marB="0" vert="vert27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2019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0" marR="5720" marT="7627" marB="0" vert="vert27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65312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Все население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0" marR="5720" marT="76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63.2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0" marR="5720" marT="76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63.9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0" marR="5720" marT="76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65.3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0" marR="5720" marT="76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63.9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0" marR="5720" marT="76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62.5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0" marR="5720" marT="76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63.1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0" marR="5720" marT="76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62.7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0" marR="5720" marT="76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61.4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0" marR="5720" marT="76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60.6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0" marR="5720" marT="76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59.3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0" marR="5720" marT="76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59.2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0" marR="5720" marT="76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59.4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0" marR="5720" marT="76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58.2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0" marR="5720" marT="76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56.7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0" marR="5720" marT="76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56.1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0" marR="5720" marT="76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55.7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0" marR="5720" marT="76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63.2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0" marR="5720" marT="76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63.9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0" marR="5720" marT="76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65.3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0" marR="5720" marT="76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63.9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0" marR="5720" marT="76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62.5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0" marR="5720" marT="7627" marB="0" anchor="ctr"/>
                </a:tc>
              </a:tr>
              <a:tr h="65312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 smtClean="0">
                          <a:effectLst/>
                        </a:rPr>
                        <a:t>Мужчины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0" marR="5720" marT="76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72.9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0" marR="5720" marT="76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72.7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0" marR="5720" marT="76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69.4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0" marR="5720" marT="76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74.3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0" marR="5720" marT="76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72.1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0" marR="5720" marT="76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73.5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0" marR="5720" marT="76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73.0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0" marR="5720" marT="76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72.7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0" marR="5720" marT="76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71.7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0" marR="5720" marT="76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71.0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0" marR="5720" marT="76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70.6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0" marR="5720" marT="76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70.9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0" marR="5720" marT="76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69.2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0" marR="5720" marT="76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68.0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0" marR="5720" marT="76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68.0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0" marR="5720" marT="76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67.5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0" marR="5720" marT="76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72.9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0" marR="5720" marT="76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72.7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0" marR="5720" marT="76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69.4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0" marR="5720" marT="76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74.3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0" marR="5720" marT="76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72.1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0" marR="5720" marT="7627" marB="0" anchor="ctr"/>
                </a:tc>
              </a:tr>
              <a:tr h="65312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 smtClean="0">
                          <a:effectLst/>
                        </a:rPr>
                        <a:t>Женщины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0" marR="5720" marT="76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50.1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0" marR="5720" marT="76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51.1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0" marR="5720" marT="76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51.5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0" marR="5720" marT="76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49.5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0" marR="5720" marT="76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49.2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0" marR="5720" marT="76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48.8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0" marR="5720" marT="76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48.1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0" marR="5720" marT="76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46.4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0" marR="5720" marT="76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46.4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0" marR="5720" marT="76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44.5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0" marR="5720" marT="76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45.2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0" marR="5720" marT="76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44.5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0" marR="5720" marT="76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44.4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0" marR="5720" marT="76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42.6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0" marR="5720" marT="76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41.5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0" marR="5720" marT="76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41.2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0" marR="5720" marT="76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50.1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0" marR="5720" marT="76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51.1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0" marR="5720" marT="76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51.5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0" marR="5720" marT="76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49.5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0" marR="5720" marT="76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49.2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0" marR="5720" marT="7627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57769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141E8FBD-B0E6-44AA-982F-1423608B6A51}"/>
              </a:ext>
            </a:extLst>
          </p:cNvPr>
          <p:cNvSpPr txBox="1">
            <a:spLocks/>
          </p:cNvSpPr>
          <p:nvPr/>
        </p:nvSpPr>
        <p:spPr>
          <a:xfrm>
            <a:off x="561772" y="1"/>
            <a:ext cx="8054502" cy="7328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400" b="1" cap="none" dirty="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Смертность от </a:t>
            </a:r>
            <a:r>
              <a:rPr lang="ru-RU" sz="1400" b="1" cap="none" dirty="0">
                <a:ln w="1270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управляемых</a:t>
            </a:r>
            <a:r>
              <a:rPr lang="ru-RU" sz="1400" b="1" cap="none" dirty="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причин (на 1000 населения возраста 0-74 года и соответствующего пола)</a:t>
            </a: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="" xmlns:a16="http://schemas.microsoft.com/office/drawing/2014/main" id="{9C2A528E-AD07-4E24-B8C6-832759079EF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0917886"/>
              </p:ext>
            </p:extLst>
          </p:nvPr>
        </p:nvGraphicFramePr>
        <p:xfrm>
          <a:off x="6" y="646042"/>
          <a:ext cx="9143999" cy="62119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4771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CAEF4988-01E1-4E8B-A27F-CF91A83D8276}"/>
              </a:ext>
            </a:extLst>
          </p:cNvPr>
          <p:cNvSpPr txBox="1">
            <a:spLocks/>
          </p:cNvSpPr>
          <p:nvPr/>
        </p:nvSpPr>
        <p:spPr>
          <a:xfrm>
            <a:off x="-51069" y="1"/>
            <a:ext cx="9195070" cy="7328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400" b="1" cap="none" dirty="0">
                <a:solidFill>
                  <a:prstClr val="black"/>
                </a:solidFill>
                <a:effectLst>
                  <a:glow rad="38100">
                    <a:prstClr val="white">
                      <a:lumMod val="65000"/>
                      <a:lumOff val="35000"/>
                      <a:alpha val="40000"/>
                    </a:prst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Смертность от </a:t>
            </a:r>
            <a:r>
              <a:rPr lang="ru-RU" sz="1400" b="1" cap="none" dirty="0">
                <a:ln w="12700" cmpd="sng">
                  <a:solidFill>
                    <a:srgbClr val="FADA7A"/>
                  </a:solidFill>
                  <a:prstDash val="solid"/>
                </a:ln>
                <a:solidFill>
                  <a:prstClr val="black"/>
                </a:solidFill>
                <a:effectLst>
                  <a:glow rad="38100">
                    <a:prstClr val="white">
                      <a:lumMod val="65000"/>
                      <a:lumOff val="35000"/>
                      <a:alpha val="40000"/>
                    </a:prst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предотвратимых</a:t>
            </a:r>
            <a:r>
              <a:rPr lang="ru-RU" sz="1400" b="1" cap="none" dirty="0">
                <a:solidFill>
                  <a:prstClr val="black"/>
                </a:solidFill>
                <a:effectLst>
                  <a:glow rad="38100">
                    <a:prstClr val="white">
                      <a:lumMod val="65000"/>
                      <a:lumOff val="35000"/>
                      <a:alpha val="40000"/>
                    </a:prst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причин (на 1000 населения возраста 0-74 года и соответствующего пола)</a:t>
            </a: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="" xmlns:a16="http://schemas.microsoft.com/office/drawing/2014/main" id="{D22F54D5-382D-4D14-8D38-8F13A3D1B9E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7052852"/>
              </p:ext>
            </p:extLst>
          </p:nvPr>
        </p:nvGraphicFramePr>
        <p:xfrm>
          <a:off x="6" y="732820"/>
          <a:ext cx="9143999" cy="61251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1625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141E8FBD-B0E6-44AA-982F-1423608B6A5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7490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000" b="1" cap="none" dirty="0">
                <a:solidFill>
                  <a:prstClr val="black"/>
                </a:solidFill>
                <a:effectLst>
                  <a:glow rad="38100">
                    <a:prstClr val="white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Смертность от </a:t>
            </a:r>
            <a:r>
              <a:rPr lang="ru-RU" sz="2000" b="1" cap="none" dirty="0">
                <a:ln w="12700" cmpd="sng">
                  <a:solidFill>
                    <a:srgbClr val="8E736A">
                      <a:lumMod val="60000"/>
                      <a:lumOff val="40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glow rad="38100">
                    <a:prstClr val="white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излечимых</a:t>
            </a:r>
            <a:r>
              <a:rPr lang="ru-RU" sz="2000" b="1" cap="none" dirty="0">
                <a:solidFill>
                  <a:prstClr val="black"/>
                </a:solidFill>
                <a:effectLst>
                  <a:glow rad="38100">
                    <a:prstClr val="white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причин (на 1000 населения возраста 0-74 года и соответствующего пола)</a:t>
            </a: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="" xmlns:a16="http://schemas.microsoft.com/office/drawing/2014/main" id="{EDFBE4F1-8337-4897-99BA-2B9E1C07248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5429477"/>
              </p:ext>
            </p:extLst>
          </p:nvPr>
        </p:nvGraphicFramePr>
        <p:xfrm>
          <a:off x="0" y="655982"/>
          <a:ext cx="9144000" cy="62020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559085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D65EE2E5-B5B6-4833-BA7D-8575778FB9AF}"/>
              </a:ext>
            </a:extLst>
          </p:cNvPr>
          <p:cNvSpPr txBox="1">
            <a:spLocks/>
          </p:cNvSpPr>
          <p:nvPr/>
        </p:nvSpPr>
        <p:spPr>
          <a:xfrm>
            <a:off x="727180" y="1"/>
            <a:ext cx="7687257" cy="732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ru-RU" sz="2400" b="1" cap="none" dirty="0">
              <a:solidFill>
                <a:schemeClr val="tx1"/>
              </a:solidFill>
              <a:effectLst>
                <a:glow rad="38100">
                  <a:prstClr val="black">
                    <a:lumMod val="65000"/>
                    <a:lumOff val="35000"/>
                    <a:alpha val="40000"/>
                  </a:prst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xmlns="" id="{3B2E9AC6-C15E-46E7-8AEE-97190355449F}"/>
              </a:ext>
            </a:extLst>
          </p:cNvPr>
          <p:cNvSpPr/>
          <p:nvPr/>
        </p:nvSpPr>
        <p:spPr>
          <a:xfrm>
            <a:off x="1313619" y="3343692"/>
            <a:ext cx="1767926" cy="111868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ru-RU" sz="1400" dirty="0">
                <a:solidFill>
                  <a:prstClr val="white"/>
                </a:solidFill>
              </a:rPr>
              <a:t>ПГПЖ (потерянные годы потенциальной жизни)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Прямоугольник: скругленные углы 9">
                <a:extLst>
                  <a:ext uri="{FF2B5EF4-FFF2-40B4-BE49-F238E27FC236}">
                    <a16:creationId xmlns:a16="http://schemas.microsoft.com/office/drawing/2014/main" xmlns="" id="{5E9CC807-6C80-4828-979E-F25E99E9FCCB}"/>
                  </a:ext>
                </a:extLst>
              </p:cNvPr>
              <p:cNvSpPr/>
              <p:nvPr/>
            </p:nvSpPr>
            <p:spPr>
              <a:xfrm>
                <a:off x="3203848" y="3355235"/>
                <a:ext cx="1422670" cy="1107138"/>
              </a:xfrm>
              <a:prstGeom prst="roundRect">
                <a:avLst/>
              </a:prstGeom>
              <a:solidFill>
                <a:schemeClr val="accent1">
                  <a:alpha val="50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ru-RU" sz="200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−</m:t>
                      </m:r>
                      <m:sSub>
                        <m:sSubPr>
                          <m:ctrlPr>
                            <a:rPr lang="ru-RU" sz="200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ru-RU" sz="2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>
          <p:sp>
            <p:nvSpPr>
              <p:cNvPr id="10" name="Прямоугольник: скругленные углы 9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5E9CC807-6C80-4828-979E-F25E99E9FC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848" y="3355235"/>
                <a:ext cx="1422670" cy="1107138"/>
              </a:xfrm>
              <a:prstGeom prst="round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xmlns="" id="{737BFD52-B74D-4495-8E0A-78A93A41887E}"/>
              </a:ext>
            </a:extLst>
          </p:cNvPr>
          <p:cNvSpPr/>
          <p:nvPr/>
        </p:nvSpPr>
        <p:spPr>
          <a:xfrm>
            <a:off x="947539" y="1259896"/>
            <a:ext cx="2134006" cy="194421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dirty="0">
                <a:solidFill>
                  <a:prstClr val="white"/>
                </a:solidFill>
              </a:rPr>
              <a:t>YLL</a:t>
            </a:r>
            <a:r>
              <a:rPr lang="ru-RU" dirty="0">
                <a:solidFill>
                  <a:prstClr val="white"/>
                </a:solidFill>
              </a:rPr>
              <a:t> (</a:t>
            </a:r>
            <a:r>
              <a:rPr lang="en-US" dirty="0">
                <a:solidFill>
                  <a:prstClr val="white"/>
                </a:solidFill>
              </a:rPr>
              <a:t>Years of Life Lost</a:t>
            </a:r>
            <a:r>
              <a:rPr lang="ru-RU" dirty="0">
                <a:solidFill>
                  <a:prstClr val="white"/>
                </a:solidFill>
              </a:rPr>
              <a:t>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Прямоугольник: скругленные углы 11">
                <a:extLst>
                  <a:ext uri="{FF2B5EF4-FFF2-40B4-BE49-F238E27FC236}">
                    <a16:creationId xmlns:a16="http://schemas.microsoft.com/office/drawing/2014/main" xmlns="" id="{17F9CFA6-9A40-4A0F-B8C7-F872822C0A43}"/>
                  </a:ext>
                </a:extLst>
              </p:cNvPr>
              <p:cNvSpPr/>
              <p:nvPr/>
            </p:nvSpPr>
            <p:spPr>
              <a:xfrm>
                <a:off x="3132236" y="1541173"/>
                <a:ext cx="4464496" cy="1381661"/>
              </a:xfrm>
              <a:prstGeom prst="roundRect">
                <a:avLst/>
              </a:prstGeom>
              <a:solidFill>
                <a:schemeClr val="accent1">
                  <a:alpha val="50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140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1400" i="1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sz="1400" i="1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ПГПЖ</m:t>
                              </m:r>
                            </m:e>
                            <m:sub/>
                          </m:sSub>
                        </m:num>
                        <m:den>
                          <m:eqArr>
                            <m:eqArrPr>
                              <m:ctrlPr>
                                <a:rPr lang="ru-RU" sz="1400" i="1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ru-RU" sz="1400" i="1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 Численность соответствующего</m:t>
                              </m:r>
                            </m:e>
                            <m:e>
                              <m:r>
                                <a:rPr lang="ru-RU" sz="1400" i="1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 населения</m:t>
                              </m:r>
                            </m:e>
                          </m:eqArr>
                        </m:den>
                      </m:f>
                      <m:r>
                        <a:rPr lang="ru-RU" sz="140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×1000</m:t>
                      </m:r>
                    </m:oMath>
                  </m:oMathPara>
                </a14:m>
                <a:endParaRPr lang="ru-RU" sz="1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>
          <p:sp>
            <p:nvSpPr>
              <p:cNvPr id="12" name="Прямоугольник: скругленные углы 1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17F9CFA6-9A40-4A0F-B8C7-F872822C0A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2236" y="1541173"/>
                <a:ext cx="4464496" cy="1381661"/>
              </a:xfrm>
              <a:prstGeom prst="round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Прямоугольник 12">
                <a:extLst>
                  <a:ext uri="{FF2B5EF4-FFF2-40B4-BE49-F238E27FC236}">
                    <a16:creationId xmlns:a16="http://schemas.microsoft.com/office/drawing/2014/main" xmlns="" id="{C0F2AD9E-8D6B-4307-9B09-750421E5D3C5}"/>
                  </a:ext>
                </a:extLst>
              </p:cNvPr>
              <p:cNvSpPr/>
              <p:nvPr/>
            </p:nvSpPr>
            <p:spPr>
              <a:xfrm>
                <a:off x="4860032" y="3429000"/>
                <a:ext cx="3133037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457200"/>
                <a14:m>
                  <m:oMath xmlns:m="http://schemas.openxmlformats.org/officeDocument/2006/math">
                    <m:r>
                      <a:rPr lang="en-US" sz="140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ru-RU" sz="1400" dirty="0">
                    <a:solidFill>
                      <a:schemeClr val="tx1"/>
                    </a:solidFill>
                  </a:rPr>
                  <a:t> – Потенциальный возраст жизни</a:t>
                </a:r>
                <a:r>
                  <a:rPr lang="ru-RU" sz="1600" dirty="0">
                    <a:solidFill>
                      <a:prstClr val="white"/>
                    </a:solidFill>
                  </a:rPr>
                  <a:t>;</a:t>
                </a:r>
              </a:p>
            </p:txBody>
          </p:sp>
        </mc:Choice>
        <mc:Fallback>
          <p:sp>
            <p:nvSpPr>
              <p:cNvPr id="13" name="Прямоугольник 1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0F2AD9E-8D6B-4307-9B09-750421E5D3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32" y="3429000"/>
                <a:ext cx="3133037" cy="338554"/>
              </a:xfrm>
              <a:prstGeom prst="rect">
                <a:avLst/>
              </a:prstGeom>
              <a:blipFill rotWithShape="1">
                <a:blip r:embed="rId4"/>
                <a:stretch>
                  <a:fillRect t="-5455" b="-218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Прямоугольник 13">
                <a:extLst>
                  <a:ext uri="{FF2B5EF4-FFF2-40B4-BE49-F238E27FC236}">
                    <a16:creationId xmlns:a16="http://schemas.microsoft.com/office/drawing/2014/main" xmlns="" id="{41C16219-9055-45CD-BCAA-148412237209}"/>
                  </a:ext>
                </a:extLst>
              </p:cNvPr>
              <p:cNvSpPr/>
              <p:nvPr/>
            </p:nvSpPr>
            <p:spPr>
              <a:xfrm>
                <a:off x="4860032" y="3901392"/>
                <a:ext cx="1856021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457200"/>
                <a14:m>
                  <m:oMath xmlns:m="http://schemas.openxmlformats.org/officeDocument/2006/math">
                    <m:sSub>
                      <m:sSubPr>
                        <m:ctrlPr>
                          <a:rPr lang="ru-RU" sz="140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400" dirty="0">
                    <a:solidFill>
                      <a:schemeClr val="tx1"/>
                    </a:solidFill>
                  </a:rPr>
                  <a:t> - </a:t>
                </a:r>
                <a:r>
                  <a:rPr lang="ru-RU" sz="1400" dirty="0">
                    <a:solidFill>
                      <a:schemeClr val="tx1"/>
                    </a:solidFill>
                  </a:rPr>
                  <a:t>Возраст смерти.</a:t>
                </a:r>
              </a:p>
            </p:txBody>
          </p:sp>
        </mc:Choice>
        <mc:Fallback>
          <p:sp>
            <p:nvSpPr>
              <p:cNvPr id="14" name="Прямоугольник 1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41C16219-9055-45CD-BCAA-1484122372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32" y="3901392"/>
                <a:ext cx="1856021" cy="307777"/>
              </a:xfrm>
              <a:prstGeom prst="rect">
                <a:avLst/>
              </a:prstGeom>
              <a:blipFill rotWithShape="1">
                <a:blip r:embed="rId5"/>
                <a:stretch>
                  <a:fillRect t="-2000" b="-2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Прямоугольник 1"/>
          <p:cNvSpPr/>
          <p:nvPr/>
        </p:nvSpPr>
        <p:spPr>
          <a:xfrm>
            <a:off x="947539" y="4941168"/>
            <a:ext cx="29547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Murray </a:t>
            </a:r>
            <a:r>
              <a:rPr lang="en-US" dirty="0"/>
              <a:t>C.J.L., Lopez A.D.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49528" y="366409"/>
            <a:ext cx="62676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/>
              <a:t>Оценка эффективности программ здравоохранения </a:t>
            </a:r>
          </a:p>
          <a:p>
            <a:r>
              <a:rPr lang="ru-RU" b="1" dirty="0" smtClean="0"/>
              <a:t>по показателям потенциальных потерь жизни</a:t>
            </a:r>
            <a:endParaRPr lang="ru-RU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049528" y="5471720"/>
            <a:ext cx="29547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Murray </a:t>
            </a:r>
            <a:r>
              <a:rPr lang="en-US" dirty="0"/>
              <a:t>C.J.L., Lopez A.D.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50945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: скругленные углы 10">
            <a:extLst>
              <a:ext uri="{FF2B5EF4-FFF2-40B4-BE49-F238E27FC236}">
                <a16:creationId xmlns="" xmlns:a16="http://schemas.microsoft.com/office/drawing/2014/main" id="{446228E3-5AD8-45E6-A964-8BC5C1D07C26}"/>
              </a:ext>
            </a:extLst>
          </p:cNvPr>
          <p:cNvSpPr/>
          <p:nvPr/>
        </p:nvSpPr>
        <p:spPr>
          <a:xfrm>
            <a:off x="1090718" y="4426086"/>
            <a:ext cx="7098759" cy="2406279"/>
          </a:xfrm>
          <a:prstGeom prst="roundRect">
            <a:avLst/>
          </a:prstGeom>
          <a:solidFill>
            <a:schemeClr val="accent1">
              <a:alpha val="4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C2062ED1-D4B1-4EAB-B0F5-1C70BE5C6AEF}"/>
              </a:ext>
            </a:extLst>
          </p:cNvPr>
          <p:cNvSpPr txBox="1">
            <a:spLocks/>
          </p:cNvSpPr>
          <p:nvPr/>
        </p:nvSpPr>
        <p:spPr>
          <a:xfrm>
            <a:off x="0" y="25637"/>
            <a:ext cx="9144000" cy="732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000" b="1" cap="none" dirty="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Карта </a:t>
            </a:r>
            <a:r>
              <a:rPr lang="ru-RU" sz="2000" b="1" cap="none" dirty="0">
                <a:ln w="12700" cmpd="sng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излечимой</a:t>
            </a:r>
            <a:r>
              <a:rPr lang="ru-RU" sz="2000" b="1" cap="none" dirty="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смертности по </a:t>
            </a:r>
            <a:r>
              <a:rPr lang="en-US" sz="2000" b="1" cap="none" dirty="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YLL</a:t>
            </a:r>
            <a:r>
              <a:rPr lang="ru-RU" sz="2000" b="1" cap="none" dirty="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cap="none" dirty="0" smtClean="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(число лет на </a:t>
            </a:r>
            <a:r>
              <a:rPr lang="ru-RU" sz="2000" b="1" cap="none" dirty="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1000 </a:t>
            </a:r>
            <a:r>
              <a:rPr lang="ru-RU" sz="2000" b="1" cap="none" dirty="0" smtClean="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населения)</a:t>
            </a:r>
            <a:endParaRPr lang="ru-RU" sz="2000" b="1" cap="none" dirty="0">
              <a:solidFill>
                <a:schemeClr val="tx1"/>
              </a:solidFill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E476040E-C358-4899-BE65-99556A74CC13}"/>
              </a:ext>
            </a:extLst>
          </p:cNvPr>
          <p:cNvSpPr/>
          <p:nvPr/>
        </p:nvSpPr>
        <p:spPr>
          <a:xfrm>
            <a:off x="3448738" y="4435310"/>
            <a:ext cx="31769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Условные обозначения</a:t>
            </a:r>
            <a:endParaRPr lang="ru-RU" sz="2000" b="1" dirty="0"/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A607DFAF-1AAC-4B9B-AED5-1986682C6D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57674" y1="15270" x2="57674" y2="1527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29662" y="4383547"/>
            <a:ext cx="914031" cy="209731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C41025ED-3BE2-40E0-AD99-EED092F75E5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43810" y1="18407" x2="43810" y2="1840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7354" y="4383548"/>
            <a:ext cx="958283" cy="2097311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EA9EAF4C-9DF8-4E07-9DAE-2585BF03969A}"/>
              </a:ext>
            </a:extLst>
          </p:cNvPr>
          <p:cNvSpPr/>
          <p:nvPr/>
        </p:nvSpPr>
        <p:spPr>
          <a:xfrm>
            <a:off x="65662" y="6213777"/>
            <a:ext cx="10722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ru-RU" sz="1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Все население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="" xmlns:a16="http://schemas.microsoft.com/office/drawing/2014/main" id="{3BF699F0-79D0-4676-9A39-718A3DF87C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7483044"/>
              </p:ext>
            </p:extLst>
          </p:nvPr>
        </p:nvGraphicFramePr>
        <p:xfrm>
          <a:off x="65661" y="671209"/>
          <a:ext cx="8995658" cy="3638538"/>
        </p:xfrm>
        <a:graphic>
          <a:graphicData uri="http://schemas.openxmlformats.org/drawingml/2006/table">
            <a:tbl>
              <a:tblPr/>
              <a:tblGrid>
                <a:gridCol w="431123">
                  <a:extLst>
                    <a:ext uri="{9D8B030D-6E8A-4147-A177-3AD203B41FA5}">
                      <a16:colId xmlns="" xmlns:a16="http://schemas.microsoft.com/office/drawing/2014/main" val="1482707823"/>
                    </a:ext>
                  </a:extLst>
                </a:gridCol>
                <a:gridCol w="407835">
                  <a:extLst>
                    <a:ext uri="{9D8B030D-6E8A-4147-A177-3AD203B41FA5}">
                      <a16:colId xmlns="" xmlns:a16="http://schemas.microsoft.com/office/drawing/2014/main" val="3515245330"/>
                    </a:ext>
                  </a:extLst>
                </a:gridCol>
                <a:gridCol w="407835">
                  <a:extLst>
                    <a:ext uri="{9D8B030D-6E8A-4147-A177-3AD203B41FA5}">
                      <a16:colId xmlns="" xmlns:a16="http://schemas.microsoft.com/office/drawing/2014/main" val="4212252111"/>
                    </a:ext>
                  </a:extLst>
                </a:gridCol>
                <a:gridCol w="407835">
                  <a:extLst>
                    <a:ext uri="{9D8B030D-6E8A-4147-A177-3AD203B41FA5}">
                      <a16:colId xmlns="" xmlns:a16="http://schemas.microsoft.com/office/drawing/2014/main" val="2485115900"/>
                    </a:ext>
                  </a:extLst>
                </a:gridCol>
                <a:gridCol w="407835">
                  <a:extLst>
                    <a:ext uri="{9D8B030D-6E8A-4147-A177-3AD203B41FA5}">
                      <a16:colId xmlns="" xmlns:a16="http://schemas.microsoft.com/office/drawing/2014/main" val="6104360"/>
                    </a:ext>
                  </a:extLst>
                </a:gridCol>
                <a:gridCol w="407835">
                  <a:extLst>
                    <a:ext uri="{9D8B030D-6E8A-4147-A177-3AD203B41FA5}">
                      <a16:colId xmlns="" xmlns:a16="http://schemas.microsoft.com/office/drawing/2014/main" val="421310521"/>
                    </a:ext>
                  </a:extLst>
                </a:gridCol>
                <a:gridCol w="407835">
                  <a:extLst>
                    <a:ext uri="{9D8B030D-6E8A-4147-A177-3AD203B41FA5}">
                      <a16:colId xmlns="" xmlns:a16="http://schemas.microsoft.com/office/drawing/2014/main" val="1640643056"/>
                    </a:ext>
                  </a:extLst>
                </a:gridCol>
                <a:gridCol w="407835">
                  <a:extLst>
                    <a:ext uri="{9D8B030D-6E8A-4147-A177-3AD203B41FA5}">
                      <a16:colId xmlns="" xmlns:a16="http://schemas.microsoft.com/office/drawing/2014/main" val="3085291588"/>
                    </a:ext>
                  </a:extLst>
                </a:gridCol>
                <a:gridCol w="407835">
                  <a:extLst>
                    <a:ext uri="{9D8B030D-6E8A-4147-A177-3AD203B41FA5}">
                      <a16:colId xmlns="" xmlns:a16="http://schemas.microsoft.com/office/drawing/2014/main" val="3633966315"/>
                    </a:ext>
                  </a:extLst>
                </a:gridCol>
                <a:gridCol w="407835">
                  <a:extLst>
                    <a:ext uri="{9D8B030D-6E8A-4147-A177-3AD203B41FA5}">
                      <a16:colId xmlns="" xmlns:a16="http://schemas.microsoft.com/office/drawing/2014/main" val="1875804027"/>
                    </a:ext>
                  </a:extLst>
                </a:gridCol>
                <a:gridCol w="407835">
                  <a:extLst>
                    <a:ext uri="{9D8B030D-6E8A-4147-A177-3AD203B41FA5}">
                      <a16:colId xmlns="" xmlns:a16="http://schemas.microsoft.com/office/drawing/2014/main" val="3290882232"/>
                    </a:ext>
                  </a:extLst>
                </a:gridCol>
                <a:gridCol w="407835">
                  <a:extLst>
                    <a:ext uri="{9D8B030D-6E8A-4147-A177-3AD203B41FA5}">
                      <a16:colId xmlns="" xmlns:a16="http://schemas.microsoft.com/office/drawing/2014/main" val="2411829219"/>
                    </a:ext>
                  </a:extLst>
                </a:gridCol>
                <a:gridCol w="407835">
                  <a:extLst>
                    <a:ext uri="{9D8B030D-6E8A-4147-A177-3AD203B41FA5}">
                      <a16:colId xmlns="" xmlns:a16="http://schemas.microsoft.com/office/drawing/2014/main" val="2916458574"/>
                    </a:ext>
                  </a:extLst>
                </a:gridCol>
                <a:gridCol w="407835">
                  <a:extLst>
                    <a:ext uri="{9D8B030D-6E8A-4147-A177-3AD203B41FA5}">
                      <a16:colId xmlns="" xmlns:a16="http://schemas.microsoft.com/office/drawing/2014/main" val="140541306"/>
                    </a:ext>
                  </a:extLst>
                </a:gridCol>
                <a:gridCol w="407835">
                  <a:extLst>
                    <a:ext uri="{9D8B030D-6E8A-4147-A177-3AD203B41FA5}">
                      <a16:colId xmlns="" xmlns:a16="http://schemas.microsoft.com/office/drawing/2014/main" val="1293264068"/>
                    </a:ext>
                  </a:extLst>
                </a:gridCol>
                <a:gridCol w="407835">
                  <a:extLst>
                    <a:ext uri="{9D8B030D-6E8A-4147-A177-3AD203B41FA5}">
                      <a16:colId xmlns="" xmlns:a16="http://schemas.microsoft.com/office/drawing/2014/main" val="2977613532"/>
                    </a:ext>
                  </a:extLst>
                </a:gridCol>
                <a:gridCol w="407835">
                  <a:extLst>
                    <a:ext uri="{9D8B030D-6E8A-4147-A177-3AD203B41FA5}">
                      <a16:colId xmlns="" xmlns:a16="http://schemas.microsoft.com/office/drawing/2014/main" val="3625007979"/>
                    </a:ext>
                  </a:extLst>
                </a:gridCol>
                <a:gridCol w="407835">
                  <a:extLst>
                    <a:ext uri="{9D8B030D-6E8A-4147-A177-3AD203B41FA5}">
                      <a16:colId xmlns="" xmlns:a16="http://schemas.microsoft.com/office/drawing/2014/main" val="2664775912"/>
                    </a:ext>
                  </a:extLst>
                </a:gridCol>
                <a:gridCol w="407835">
                  <a:extLst>
                    <a:ext uri="{9D8B030D-6E8A-4147-A177-3AD203B41FA5}">
                      <a16:colId xmlns="" xmlns:a16="http://schemas.microsoft.com/office/drawing/2014/main" val="2195503870"/>
                    </a:ext>
                  </a:extLst>
                </a:gridCol>
                <a:gridCol w="407835">
                  <a:extLst>
                    <a:ext uri="{9D8B030D-6E8A-4147-A177-3AD203B41FA5}">
                      <a16:colId xmlns="" xmlns:a16="http://schemas.microsoft.com/office/drawing/2014/main" val="283179526"/>
                    </a:ext>
                  </a:extLst>
                </a:gridCol>
                <a:gridCol w="407835">
                  <a:extLst>
                    <a:ext uri="{9D8B030D-6E8A-4147-A177-3AD203B41FA5}">
                      <a16:colId xmlns="" xmlns:a16="http://schemas.microsoft.com/office/drawing/2014/main" val="2129421254"/>
                    </a:ext>
                  </a:extLst>
                </a:gridCol>
                <a:gridCol w="407835">
                  <a:extLst>
                    <a:ext uri="{9D8B030D-6E8A-4147-A177-3AD203B41FA5}">
                      <a16:colId xmlns="" xmlns:a16="http://schemas.microsoft.com/office/drawing/2014/main" val="2234604464"/>
                    </a:ext>
                  </a:extLst>
                </a:gridCol>
              </a:tblGrid>
              <a:tr h="388458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Год</a:t>
                      </a:r>
                    </a:p>
                    <a:p>
                      <a:pPr algn="l" fontAlgn="ctr"/>
                      <a:r>
                        <a:rPr lang="ru-RU" sz="1200" b="0" i="0" u="none" strike="noStrike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Ранг</a:t>
                      </a:r>
                    </a:p>
                  </a:txBody>
                  <a:tcPr marL="4067" marR="4067" marT="5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1999</a:t>
                      </a:r>
                    </a:p>
                  </a:txBody>
                  <a:tcPr marL="4067" marR="4067" marT="5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2000</a:t>
                      </a:r>
                    </a:p>
                  </a:txBody>
                  <a:tcPr marL="4067" marR="4067" marT="5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cap="none" spc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2001</a:t>
                      </a:r>
                    </a:p>
                  </a:txBody>
                  <a:tcPr marL="4067" marR="4067" marT="5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2002</a:t>
                      </a:r>
                    </a:p>
                  </a:txBody>
                  <a:tcPr marL="4067" marR="4067" marT="5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cap="none" spc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2003</a:t>
                      </a:r>
                    </a:p>
                  </a:txBody>
                  <a:tcPr marL="4067" marR="4067" marT="5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cap="none" spc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2004</a:t>
                      </a:r>
                    </a:p>
                  </a:txBody>
                  <a:tcPr marL="4067" marR="4067" marT="5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2005</a:t>
                      </a:r>
                    </a:p>
                  </a:txBody>
                  <a:tcPr marL="4067" marR="4067" marT="5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cap="none" spc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2006</a:t>
                      </a:r>
                    </a:p>
                  </a:txBody>
                  <a:tcPr marL="4067" marR="4067" marT="5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cap="none" spc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2007</a:t>
                      </a:r>
                    </a:p>
                  </a:txBody>
                  <a:tcPr marL="4067" marR="4067" marT="5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cap="none" spc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2008</a:t>
                      </a:r>
                    </a:p>
                  </a:txBody>
                  <a:tcPr marL="4067" marR="4067" marT="5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2009</a:t>
                      </a:r>
                    </a:p>
                  </a:txBody>
                  <a:tcPr marL="4067" marR="4067" marT="5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cap="none" spc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4067" marR="4067" marT="5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cap="none" spc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4067" marR="4067" marT="5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4067" marR="4067" marT="5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cap="none" spc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4067" marR="4067" marT="5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cap="none" spc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4067" marR="4067" marT="5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4067" marR="4067" marT="5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cap="none" spc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4067" marR="4067" marT="5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cap="none" spc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4067" marR="4067" marT="5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4067" marR="4067" marT="5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4067" marR="4067" marT="5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26628586"/>
                  </a:ext>
                </a:extLst>
              </a:tr>
              <a:tr h="3250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4067" marR="4067" marT="5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11,53</a:t>
                      </a:r>
                    </a:p>
                  </a:txBody>
                  <a:tcPr marL="4067" marR="4067" marT="5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11,61</a:t>
                      </a:r>
                    </a:p>
                  </a:txBody>
                  <a:tcPr marL="4067" marR="4067" marT="5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11,71</a:t>
                      </a:r>
                    </a:p>
                  </a:txBody>
                  <a:tcPr marL="4067" marR="4067" marT="5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12,34</a:t>
                      </a:r>
                    </a:p>
                  </a:txBody>
                  <a:tcPr marL="4067" marR="4067" marT="5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13,24</a:t>
                      </a:r>
                    </a:p>
                  </a:txBody>
                  <a:tcPr marL="4067" marR="4067" marT="5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13,13</a:t>
                      </a:r>
                    </a:p>
                  </a:txBody>
                  <a:tcPr marL="4067" marR="4067" marT="5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14,96</a:t>
                      </a:r>
                    </a:p>
                  </a:txBody>
                  <a:tcPr marL="4067" marR="4067" marT="5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12,78</a:t>
                      </a:r>
                    </a:p>
                  </a:txBody>
                  <a:tcPr marL="4067" marR="4067" marT="5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12,64</a:t>
                      </a:r>
                    </a:p>
                  </a:txBody>
                  <a:tcPr marL="4067" marR="4067" marT="5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12,72</a:t>
                      </a:r>
                    </a:p>
                  </a:txBody>
                  <a:tcPr marL="4067" marR="4067" marT="5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12,60</a:t>
                      </a:r>
                    </a:p>
                  </a:txBody>
                  <a:tcPr marL="4067" marR="4067" marT="5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14,29</a:t>
                      </a:r>
                    </a:p>
                  </a:txBody>
                  <a:tcPr marL="4067" marR="4067" marT="5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12,87</a:t>
                      </a:r>
                    </a:p>
                  </a:txBody>
                  <a:tcPr marL="4067" marR="4067" marT="5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12,58</a:t>
                      </a:r>
                    </a:p>
                  </a:txBody>
                  <a:tcPr marL="4067" marR="4067" marT="5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13,30</a:t>
                      </a:r>
                    </a:p>
                  </a:txBody>
                  <a:tcPr marL="4067" marR="4067" marT="5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13,27</a:t>
                      </a:r>
                    </a:p>
                  </a:txBody>
                  <a:tcPr marL="4067" marR="4067" marT="5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12,80</a:t>
                      </a:r>
                    </a:p>
                  </a:txBody>
                  <a:tcPr marL="4067" marR="4067" marT="5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12,69</a:t>
                      </a:r>
                    </a:p>
                  </a:txBody>
                  <a:tcPr marL="4067" marR="4067" marT="5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12,36</a:t>
                      </a:r>
                    </a:p>
                  </a:txBody>
                  <a:tcPr marL="4067" marR="4067" marT="5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13,15</a:t>
                      </a:r>
                    </a:p>
                  </a:txBody>
                  <a:tcPr marL="4067" marR="4067" marT="5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12,76</a:t>
                      </a:r>
                    </a:p>
                  </a:txBody>
                  <a:tcPr marL="4067" marR="4067" marT="5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85136498"/>
                  </a:ext>
                </a:extLst>
              </a:tr>
              <a:tr h="3250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4067" marR="4067" marT="5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7,13</a:t>
                      </a:r>
                    </a:p>
                  </a:txBody>
                  <a:tcPr marL="4067" marR="4067" marT="5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7,92</a:t>
                      </a:r>
                    </a:p>
                  </a:txBody>
                  <a:tcPr marL="4067" marR="4067" marT="5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7,47</a:t>
                      </a:r>
                    </a:p>
                  </a:txBody>
                  <a:tcPr marL="4067" marR="4067" marT="5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8,49</a:t>
                      </a:r>
                    </a:p>
                  </a:txBody>
                  <a:tcPr marL="4067" marR="4067" marT="5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9,00</a:t>
                      </a:r>
                    </a:p>
                  </a:txBody>
                  <a:tcPr marL="4067" marR="4067" marT="5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8,76</a:t>
                      </a:r>
                    </a:p>
                  </a:txBody>
                  <a:tcPr marL="4067" marR="4067" marT="5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11,43</a:t>
                      </a:r>
                    </a:p>
                  </a:txBody>
                  <a:tcPr marL="4067" marR="4067" marT="5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8,48</a:t>
                      </a:r>
                    </a:p>
                  </a:txBody>
                  <a:tcPr marL="4067" marR="4067" marT="5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7,76</a:t>
                      </a:r>
                    </a:p>
                  </a:txBody>
                  <a:tcPr marL="4067" marR="4067" marT="5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7,58</a:t>
                      </a:r>
                    </a:p>
                  </a:txBody>
                  <a:tcPr marL="4067" marR="4067" marT="5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6,25</a:t>
                      </a:r>
                    </a:p>
                  </a:txBody>
                  <a:tcPr marL="4067" marR="4067" marT="5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7,12</a:t>
                      </a:r>
                    </a:p>
                  </a:txBody>
                  <a:tcPr marL="4067" marR="4067" marT="5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6,95</a:t>
                      </a:r>
                    </a:p>
                  </a:txBody>
                  <a:tcPr marL="4067" marR="4067" marT="5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6,40</a:t>
                      </a:r>
                    </a:p>
                  </a:txBody>
                  <a:tcPr marL="4067" marR="4067" marT="5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5,99</a:t>
                      </a:r>
                    </a:p>
                  </a:txBody>
                  <a:tcPr marL="4067" marR="4067" marT="5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6,45</a:t>
                      </a:r>
                    </a:p>
                  </a:txBody>
                  <a:tcPr marL="4067" marR="4067" marT="5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5,20</a:t>
                      </a:r>
                    </a:p>
                  </a:txBody>
                  <a:tcPr marL="4067" marR="4067" marT="5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4,80</a:t>
                      </a:r>
                    </a:p>
                  </a:txBody>
                  <a:tcPr marL="4067" marR="4067" marT="5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4,56</a:t>
                      </a:r>
                    </a:p>
                  </a:txBody>
                  <a:tcPr marL="4067" marR="4067" marT="5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4,81</a:t>
                      </a:r>
                    </a:p>
                  </a:txBody>
                  <a:tcPr marL="4067" marR="4067" marT="5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5,08</a:t>
                      </a:r>
                    </a:p>
                  </a:txBody>
                  <a:tcPr marL="4067" marR="4067" marT="5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9005929"/>
                  </a:ext>
                </a:extLst>
              </a:tr>
              <a:tr h="3250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4067" marR="4067" marT="5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6,88</a:t>
                      </a:r>
                    </a:p>
                  </a:txBody>
                  <a:tcPr marL="4067" marR="4067" marT="5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6,97</a:t>
                      </a:r>
                    </a:p>
                  </a:txBody>
                  <a:tcPr marL="4067" marR="4067" marT="5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7,07</a:t>
                      </a:r>
                    </a:p>
                  </a:txBody>
                  <a:tcPr marL="4067" marR="4067" marT="5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7,21</a:t>
                      </a:r>
                    </a:p>
                  </a:txBody>
                  <a:tcPr marL="4067" marR="4067" marT="5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7,06</a:t>
                      </a:r>
                    </a:p>
                  </a:txBody>
                  <a:tcPr marL="4067" marR="4067" marT="5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6,71</a:t>
                      </a:r>
                    </a:p>
                  </a:txBody>
                  <a:tcPr marL="4067" marR="4067" marT="5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6,79</a:t>
                      </a:r>
                    </a:p>
                  </a:txBody>
                  <a:tcPr marL="4067" marR="4067" marT="5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5,78</a:t>
                      </a:r>
                    </a:p>
                  </a:txBody>
                  <a:tcPr marL="4067" marR="4067" marT="5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6,04</a:t>
                      </a:r>
                    </a:p>
                  </a:txBody>
                  <a:tcPr marL="4067" marR="4067" marT="5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5,50</a:t>
                      </a:r>
                    </a:p>
                  </a:txBody>
                  <a:tcPr marL="4067" marR="4067" marT="5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5,19</a:t>
                      </a:r>
                    </a:p>
                  </a:txBody>
                  <a:tcPr marL="4067" marR="4067" marT="5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5,41</a:t>
                      </a:r>
                    </a:p>
                  </a:txBody>
                  <a:tcPr marL="4067" marR="4067" marT="5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4,68</a:t>
                      </a:r>
                    </a:p>
                  </a:txBody>
                  <a:tcPr marL="4067" marR="4067" marT="5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5,97</a:t>
                      </a:r>
                    </a:p>
                  </a:txBody>
                  <a:tcPr marL="4067" marR="4067" marT="5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4,96</a:t>
                      </a:r>
                    </a:p>
                  </a:txBody>
                  <a:tcPr marL="4067" marR="4067" marT="5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4,86</a:t>
                      </a:r>
                    </a:p>
                  </a:txBody>
                  <a:tcPr marL="4067" marR="4067" marT="5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4,42</a:t>
                      </a:r>
                    </a:p>
                  </a:txBody>
                  <a:tcPr marL="4067" marR="4067" marT="5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4,47</a:t>
                      </a:r>
                    </a:p>
                  </a:txBody>
                  <a:tcPr marL="4067" marR="4067" marT="5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4,34</a:t>
                      </a:r>
                    </a:p>
                  </a:txBody>
                  <a:tcPr marL="4067" marR="4067" marT="5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4,28</a:t>
                      </a:r>
                    </a:p>
                  </a:txBody>
                  <a:tcPr marL="4067" marR="4067" marT="5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4,13</a:t>
                      </a:r>
                    </a:p>
                  </a:txBody>
                  <a:tcPr marL="4067" marR="4067" marT="5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59501156"/>
                  </a:ext>
                </a:extLst>
              </a:tr>
              <a:tr h="3250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4067" marR="4067" marT="5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6,60</a:t>
                      </a:r>
                    </a:p>
                  </a:txBody>
                  <a:tcPr marL="4067" marR="4067" marT="5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6,66</a:t>
                      </a:r>
                    </a:p>
                  </a:txBody>
                  <a:tcPr marL="4067" marR="4067" marT="5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6,82</a:t>
                      </a:r>
                    </a:p>
                  </a:txBody>
                  <a:tcPr marL="4067" marR="4067" marT="5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5,56</a:t>
                      </a:r>
                    </a:p>
                  </a:txBody>
                  <a:tcPr marL="4067" marR="4067" marT="5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4,94</a:t>
                      </a:r>
                    </a:p>
                  </a:txBody>
                  <a:tcPr marL="4067" marR="4067" marT="5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5,59</a:t>
                      </a:r>
                    </a:p>
                  </a:txBody>
                  <a:tcPr marL="4067" marR="4067" marT="5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4,75</a:t>
                      </a:r>
                    </a:p>
                  </a:txBody>
                  <a:tcPr marL="4067" marR="4067" marT="5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4,81</a:t>
                      </a:r>
                    </a:p>
                  </a:txBody>
                  <a:tcPr marL="4067" marR="4067" marT="5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4,16</a:t>
                      </a:r>
                    </a:p>
                  </a:txBody>
                  <a:tcPr marL="4067" marR="4067" marT="5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4,39</a:t>
                      </a:r>
                    </a:p>
                  </a:txBody>
                  <a:tcPr marL="4067" marR="4067" marT="5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4,96</a:t>
                      </a:r>
                    </a:p>
                  </a:txBody>
                  <a:tcPr marL="4067" marR="4067" marT="5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3,82</a:t>
                      </a:r>
                    </a:p>
                  </a:txBody>
                  <a:tcPr marL="4067" marR="4067" marT="5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3,77</a:t>
                      </a:r>
                    </a:p>
                  </a:txBody>
                  <a:tcPr marL="4067" marR="4067" marT="5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4,60</a:t>
                      </a:r>
                    </a:p>
                  </a:txBody>
                  <a:tcPr marL="4067" marR="4067" marT="5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4,69</a:t>
                      </a:r>
                    </a:p>
                  </a:txBody>
                  <a:tcPr marL="4067" marR="4067" marT="5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4,63</a:t>
                      </a:r>
                    </a:p>
                  </a:txBody>
                  <a:tcPr marL="4067" marR="4067" marT="5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3,36</a:t>
                      </a:r>
                    </a:p>
                  </a:txBody>
                  <a:tcPr marL="4067" marR="4067" marT="5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3,16</a:t>
                      </a:r>
                    </a:p>
                  </a:txBody>
                  <a:tcPr marL="4067" marR="4067" marT="5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3,07</a:t>
                      </a:r>
                    </a:p>
                  </a:txBody>
                  <a:tcPr marL="4067" marR="4067" marT="5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2,69</a:t>
                      </a:r>
                    </a:p>
                  </a:txBody>
                  <a:tcPr marL="4067" marR="4067" marT="5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2,58</a:t>
                      </a:r>
                    </a:p>
                  </a:txBody>
                  <a:tcPr marL="4067" marR="4067" marT="5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60817283"/>
                  </a:ext>
                </a:extLst>
              </a:tr>
              <a:tr h="3250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4067" marR="4067" marT="5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4,21</a:t>
                      </a:r>
                    </a:p>
                  </a:txBody>
                  <a:tcPr marL="4067" marR="4067" marT="5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4,29</a:t>
                      </a:r>
                    </a:p>
                  </a:txBody>
                  <a:tcPr marL="4067" marR="4067" marT="5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3,96</a:t>
                      </a:r>
                    </a:p>
                  </a:txBody>
                  <a:tcPr marL="4067" marR="4067" marT="5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4,53</a:t>
                      </a:r>
                    </a:p>
                  </a:txBody>
                  <a:tcPr marL="4067" marR="4067" marT="5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4,51</a:t>
                      </a:r>
                    </a:p>
                  </a:txBody>
                  <a:tcPr marL="4067" marR="4067" marT="5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4,62</a:t>
                      </a:r>
                    </a:p>
                  </a:txBody>
                  <a:tcPr marL="4067" marR="4067" marT="5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4,48</a:t>
                      </a:r>
                    </a:p>
                  </a:txBody>
                  <a:tcPr marL="4067" marR="4067" marT="5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3,94</a:t>
                      </a:r>
                    </a:p>
                  </a:txBody>
                  <a:tcPr marL="4067" marR="4067" marT="5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3,51</a:t>
                      </a:r>
                    </a:p>
                  </a:txBody>
                  <a:tcPr marL="4067" marR="4067" marT="5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3,57</a:t>
                      </a:r>
                    </a:p>
                  </a:txBody>
                  <a:tcPr marL="4067" marR="4067" marT="5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3,08</a:t>
                      </a:r>
                    </a:p>
                  </a:txBody>
                  <a:tcPr marL="4067" marR="4067" marT="5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2,91</a:t>
                      </a:r>
                    </a:p>
                  </a:txBody>
                  <a:tcPr marL="4067" marR="4067" marT="5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2,60</a:t>
                      </a:r>
                    </a:p>
                  </a:txBody>
                  <a:tcPr marL="4067" marR="4067" marT="5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2,54</a:t>
                      </a:r>
                    </a:p>
                  </a:txBody>
                  <a:tcPr marL="4067" marR="4067" marT="5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2,49</a:t>
                      </a:r>
                    </a:p>
                  </a:txBody>
                  <a:tcPr marL="4067" marR="4067" marT="5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2,16</a:t>
                      </a:r>
                    </a:p>
                  </a:txBody>
                  <a:tcPr marL="4067" marR="4067" marT="5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20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2,15</a:t>
                      </a:r>
                    </a:p>
                  </a:txBody>
                  <a:tcPr marL="4067" marR="4067" marT="5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20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2,09</a:t>
                      </a:r>
                    </a:p>
                  </a:txBody>
                  <a:tcPr marL="4067" marR="4067" marT="5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20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2,19</a:t>
                      </a:r>
                    </a:p>
                  </a:txBody>
                  <a:tcPr marL="4067" marR="4067" marT="5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2,18</a:t>
                      </a:r>
                    </a:p>
                  </a:txBody>
                  <a:tcPr marL="4067" marR="4067" marT="5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20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2,05</a:t>
                      </a:r>
                    </a:p>
                  </a:txBody>
                  <a:tcPr marL="4067" marR="4067" marT="5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2818572"/>
                  </a:ext>
                </a:extLst>
              </a:tr>
              <a:tr h="3250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4067" marR="4067" marT="5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2,07</a:t>
                      </a:r>
                    </a:p>
                  </a:txBody>
                  <a:tcPr marL="4067" marR="4067" marT="5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1,92</a:t>
                      </a:r>
                    </a:p>
                  </a:txBody>
                  <a:tcPr marL="4067" marR="4067" marT="5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2,20</a:t>
                      </a:r>
                    </a:p>
                  </a:txBody>
                  <a:tcPr marL="4067" marR="4067" marT="5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1,93</a:t>
                      </a:r>
                    </a:p>
                  </a:txBody>
                  <a:tcPr marL="4067" marR="4067" marT="5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2,02</a:t>
                      </a:r>
                    </a:p>
                  </a:txBody>
                  <a:tcPr marL="4067" marR="4067" marT="5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1,97</a:t>
                      </a:r>
                    </a:p>
                  </a:txBody>
                  <a:tcPr marL="4067" marR="4067" marT="5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2,07</a:t>
                      </a:r>
                    </a:p>
                  </a:txBody>
                  <a:tcPr marL="4067" marR="4067" marT="5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2,20</a:t>
                      </a:r>
                    </a:p>
                  </a:txBody>
                  <a:tcPr marL="4067" marR="4067" marT="5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2,12</a:t>
                      </a:r>
                    </a:p>
                  </a:txBody>
                  <a:tcPr marL="4067" marR="4067" marT="5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2,18</a:t>
                      </a:r>
                    </a:p>
                  </a:txBody>
                  <a:tcPr marL="4067" marR="4067" marT="5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2,02</a:t>
                      </a:r>
                    </a:p>
                  </a:txBody>
                  <a:tcPr marL="4067" marR="4067" marT="5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1,92</a:t>
                      </a:r>
                    </a:p>
                  </a:txBody>
                  <a:tcPr marL="4067" marR="4067" marT="5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2,18</a:t>
                      </a:r>
                    </a:p>
                  </a:txBody>
                  <a:tcPr marL="4067" marR="4067" marT="5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1,97</a:t>
                      </a:r>
                    </a:p>
                  </a:txBody>
                  <a:tcPr marL="4067" marR="4067" marT="5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2,13</a:t>
                      </a:r>
                    </a:p>
                  </a:txBody>
                  <a:tcPr marL="4067" marR="4067" marT="5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2,08</a:t>
                      </a:r>
                    </a:p>
                  </a:txBody>
                  <a:tcPr marL="4067" marR="4067" marT="5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2,13</a:t>
                      </a:r>
                    </a:p>
                  </a:txBody>
                  <a:tcPr marL="4067" marR="4067" marT="5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1,96</a:t>
                      </a:r>
                    </a:p>
                  </a:txBody>
                  <a:tcPr marL="4067" marR="4067" marT="5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1,80</a:t>
                      </a:r>
                    </a:p>
                  </a:txBody>
                  <a:tcPr marL="4067" marR="4067" marT="5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20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1,84</a:t>
                      </a:r>
                    </a:p>
                  </a:txBody>
                  <a:tcPr marL="4067" marR="4067" marT="5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1,63</a:t>
                      </a:r>
                    </a:p>
                  </a:txBody>
                  <a:tcPr marL="4067" marR="4067" marT="5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20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63584923"/>
                  </a:ext>
                </a:extLst>
              </a:tr>
              <a:tr h="3250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4067" marR="4067" marT="5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1,76</a:t>
                      </a:r>
                    </a:p>
                  </a:txBody>
                  <a:tcPr marL="4067" marR="4067" marT="5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1,78</a:t>
                      </a:r>
                    </a:p>
                  </a:txBody>
                  <a:tcPr marL="4067" marR="4067" marT="5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1,89</a:t>
                      </a:r>
                    </a:p>
                  </a:txBody>
                  <a:tcPr marL="4067" marR="4067" marT="5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1,76</a:t>
                      </a:r>
                    </a:p>
                  </a:txBody>
                  <a:tcPr marL="4067" marR="4067" marT="5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1,65</a:t>
                      </a:r>
                    </a:p>
                  </a:txBody>
                  <a:tcPr marL="4067" marR="4067" marT="5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1,85</a:t>
                      </a:r>
                    </a:p>
                  </a:txBody>
                  <a:tcPr marL="4067" marR="4067" marT="5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1,73</a:t>
                      </a:r>
                    </a:p>
                  </a:txBody>
                  <a:tcPr marL="4067" marR="4067" marT="5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1,74</a:t>
                      </a:r>
                    </a:p>
                  </a:txBody>
                  <a:tcPr marL="4067" marR="4067" marT="5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1,86</a:t>
                      </a:r>
                    </a:p>
                  </a:txBody>
                  <a:tcPr marL="4067" marR="4067" marT="5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2,18</a:t>
                      </a:r>
                    </a:p>
                  </a:txBody>
                  <a:tcPr marL="4067" marR="4067" marT="5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1,88</a:t>
                      </a:r>
                    </a:p>
                  </a:txBody>
                  <a:tcPr marL="4067" marR="4067" marT="5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1,80</a:t>
                      </a:r>
                    </a:p>
                  </a:txBody>
                  <a:tcPr marL="4067" marR="4067" marT="5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1,88</a:t>
                      </a:r>
                    </a:p>
                  </a:txBody>
                  <a:tcPr marL="4067" marR="4067" marT="5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20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1,93</a:t>
                      </a:r>
                    </a:p>
                  </a:txBody>
                  <a:tcPr marL="4067" marR="4067" marT="5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1,60</a:t>
                      </a:r>
                    </a:p>
                  </a:txBody>
                  <a:tcPr marL="4067" marR="4067" marT="5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1,96</a:t>
                      </a:r>
                    </a:p>
                  </a:txBody>
                  <a:tcPr marL="4067" marR="4067" marT="5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1,94</a:t>
                      </a:r>
                    </a:p>
                  </a:txBody>
                  <a:tcPr marL="4067" marR="4067" marT="5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1,85</a:t>
                      </a:r>
                    </a:p>
                  </a:txBody>
                  <a:tcPr marL="4067" marR="4067" marT="5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1,80</a:t>
                      </a:r>
                    </a:p>
                  </a:txBody>
                  <a:tcPr marL="4067" marR="4067" marT="5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1,66</a:t>
                      </a:r>
                    </a:p>
                  </a:txBody>
                  <a:tcPr marL="4067" marR="4067" marT="5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1,53</a:t>
                      </a:r>
                    </a:p>
                  </a:txBody>
                  <a:tcPr marL="4067" marR="4067" marT="5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76175882"/>
                  </a:ext>
                </a:extLst>
              </a:tr>
              <a:tr h="3250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4067" marR="4067" marT="5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1,76</a:t>
                      </a:r>
                    </a:p>
                  </a:txBody>
                  <a:tcPr marL="4067" marR="4067" marT="5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1,72</a:t>
                      </a:r>
                    </a:p>
                  </a:txBody>
                  <a:tcPr marL="4067" marR="4067" marT="5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1,82</a:t>
                      </a:r>
                    </a:p>
                  </a:txBody>
                  <a:tcPr marL="4067" marR="4067" marT="5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1,66</a:t>
                      </a:r>
                    </a:p>
                  </a:txBody>
                  <a:tcPr marL="4067" marR="4067" marT="5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1,60</a:t>
                      </a:r>
                    </a:p>
                  </a:txBody>
                  <a:tcPr marL="4067" marR="4067" marT="5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1,13</a:t>
                      </a:r>
                    </a:p>
                  </a:txBody>
                  <a:tcPr marL="4067" marR="4067" marT="5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1,31</a:t>
                      </a:r>
                    </a:p>
                  </a:txBody>
                  <a:tcPr marL="4067" marR="4067" marT="5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1,38</a:t>
                      </a:r>
                    </a:p>
                  </a:txBody>
                  <a:tcPr marL="4067" marR="4067" marT="5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1,63</a:t>
                      </a:r>
                    </a:p>
                  </a:txBody>
                  <a:tcPr marL="4067" marR="4067" marT="5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1,11</a:t>
                      </a:r>
                    </a:p>
                  </a:txBody>
                  <a:tcPr marL="4067" marR="4067" marT="5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1,20</a:t>
                      </a:r>
                    </a:p>
                  </a:txBody>
                  <a:tcPr marL="4067" marR="4067" marT="5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1,12</a:t>
                      </a:r>
                    </a:p>
                  </a:txBody>
                  <a:tcPr marL="4067" marR="4067" marT="5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1,87</a:t>
                      </a:r>
                    </a:p>
                  </a:txBody>
                  <a:tcPr marL="4067" marR="4067" marT="5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1,74</a:t>
                      </a:r>
                    </a:p>
                  </a:txBody>
                  <a:tcPr marL="4067" marR="4067" marT="5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20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1,53</a:t>
                      </a:r>
                    </a:p>
                  </a:txBody>
                  <a:tcPr marL="4067" marR="4067" marT="5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20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1,90</a:t>
                      </a:r>
                    </a:p>
                  </a:txBody>
                  <a:tcPr marL="4067" marR="4067" marT="5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1,75</a:t>
                      </a:r>
                    </a:p>
                  </a:txBody>
                  <a:tcPr marL="4067" marR="4067" marT="5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1,64</a:t>
                      </a:r>
                    </a:p>
                  </a:txBody>
                  <a:tcPr marL="4067" marR="4067" marT="5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1,47</a:t>
                      </a:r>
                    </a:p>
                  </a:txBody>
                  <a:tcPr marL="4067" marR="4067" marT="5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1,40</a:t>
                      </a:r>
                    </a:p>
                  </a:txBody>
                  <a:tcPr marL="4067" marR="4067" marT="5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1,21</a:t>
                      </a:r>
                    </a:p>
                  </a:txBody>
                  <a:tcPr marL="4067" marR="4067" marT="5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83449004"/>
                  </a:ext>
                </a:extLst>
              </a:tr>
              <a:tr h="3250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4067" marR="4067" marT="5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1,48</a:t>
                      </a:r>
                    </a:p>
                  </a:txBody>
                  <a:tcPr marL="4067" marR="4067" marT="5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1,23</a:t>
                      </a:r>
                    </a:p>
                  </a:txBody>
                  <a:tcPr marL="4067" marR="4067" marT="5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1,46</a:t>
                      </a:r>
                    </a:p>
                  </a:txBody>
                  <a:tcPr marL="4067" marR="4067" marT="5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1,35</a:t>
                      </a:r>
                    </a:p>
                  </a:txBody>
                  <a:tcPr marL="4067" marR="4067" marT="5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1,12</a:t>
                      </a:r>
                    </a:p>
                  </a:txBody>
                  <a:tcPr marL="4067" marR="4067" marT="5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1,13</a:t>
                      </a:r>
                    </a:p>
                  </a:txBody>
                  <a:tcPr marL="4067" marR="4067" marT="5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1,27</a:t>
                      </a:r>
                    </a:p>
                  </a:txBody>
                  <a:tcPr marL="4067" marR="4067" marT="5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1,16</a:t>
                      </a:r>
                    </a:p>
                  </a:txBody>
                  <a:tcPr marL="4067" marR="4067" marT="5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0,88</a:t>
                      </a:r>
                    </a:p>
                  </a:txBody>
                  <a:tcPr marL="4067" marR="4067" marT="5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0,95</a:t>
                      </a:r>
                    </a:p>
                  </a:txBody>
                  <a:tcPr marL="4067" marR="4067" marT="5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1,08</a:t>
                      </a:r>
                    </a:p>
                  </a:txBody>
                  <a:tcPr marL="4067" marR="4067" marT="5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0,82</a:t>
                      </a:r>
                    </a:p>
                  </a:txBody>
                  <a:tcPr marL="4067" marR="4067" marT="5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8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1,13</a:t>
                      </a:r>
                    </a:p>
                  </a:txBody>
                  <a:tcPr marL="4067" marR="4067" marT="5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1,06</a:t>
                      </a:r>
                    </a:p>
                  </a:txBody>
                  <a:tcPr marL="4067" marR="4067" marT="5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0,92</a:t>
                      </a:r>
                    </a:p>
                  </a:txBody>
                  <a:tcPr marL="4067" marR="4067" marT="5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1,01</a:t>
                      </a:r>
                    </a:p>
                  </a:txBody>
                  <a:tcPr marL="4067" marR="4067" marT="5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0,86</a:t>
                      </a:r>
                    </a:p>
                  </a:txBody>
                  <a:tcPr marL="4067" marR="4067" marT="5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0,98</a:t>
                      </a:r>
                    </a:p>
                  </a:txBody>
                  <a:tcPr marL="4067" marR="4067" marT="5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0,90</a:t>
                      </a:r>
                    </a:p>
                  </a:txBody>
                  <a:tcPr marL="4067" marR="4067" marT="5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1,01</a:t>
                      </a:r>
                    </a:p>
                  </a:txBody>
                  <a:tcPr marL="4067" marR="4067" marT="5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1,08</a:t>
                      </a:r>
                    </a:p>
                  </a:txBody>
                  <a:tcPr marL="4067" marR="4067" marT="5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30373162"/>
                  </a:ext>
                </a:extLst>
              </a:tr>
              <a:tr h="3250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4067" marR="4067" marT="5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1,06</a:t>
                      </a:r>
                    </a:p>
                  </a:txBody>
                  <a:tcPr marL="4067" marR="4067" marT="5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1,01</a:t>
                      </a:r>
                    </a:p>
                  </a:txBody>
                  <a:tcPr marL="4067" marR="4067" marT="5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1,08</a:t>
                      </a:r>
                    </a:p>
                  </a:txBody>
                  <a:tcPr marL="4067" marR="4067" marT="5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0,97</a:t>
                      </a:r>
                    </a:p>
                  </a:txBody>
                  <a:tcPr marL="4067" marR="4067" marT="5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0,87</a:t>
                      </a:r>
                    </a:p>
                  </a:txBody>
                  <a:tcPr marL="4067" marR="4067" marT="5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0,88</a:t>
                      </a:r>
                    </a:p>
                  </a:txBody>
                  <a:tcPr marL="4067" marR="4067" marT="5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1,03</a:t>
                      </a:r>
                    </a:p>
                  </a:txBody>
                  <a:tcPr marL="4067" marR="4067" marT="5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0,80</a:t>
                      </a:r>
                    </a:p>
                  </a:txBody>
                  <a:tcPr marL="4067" marR="4067" marT="5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0,73</a:t>
                      </a:r>
                    </a:p>
                  </a:txBody>
                  <a:tcPr marL="4067" marR="4067" marT="5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8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0,66</a:t>
                      </a:r>
                    </a:p>
                  </a:txBody>
                  <a:tcPr marL="4067" marR="4067" marT="5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8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0,73</a:t>
                      </a:r>
                    </a:p>
                  </a:txBody>
                  <a:tcPr marL="4067" marR="4067" marT="5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8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0,81</a:t>
                      </a:r>
                    </a:p>
                  </a:txBody>
                  <a:tcPr marL="4067" marR="4067" marT="5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0,97</a:t>
                      </a:r>
                    </a:p>
                  </a:txBody>
                  <a:tcPr marL="4067" marR="4067" marT="5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0,87</a:t>
                      </a:r>
                    </a:p>
                  </a:txBody>
                  <a:tcPr marL="4067" marR="4067" marT="5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0,84</a:t>
                      </a:r>
                    </a:p>
                  </a:txBody>
                  <a:tcPr marL="4067" marR="4067" marT="5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0,88</a:t>
                      </a:r>
                    </a:p>
                  </a:txBody>
                  <a:tcPr marL="4067" marR="4067" marT="5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0,80</a:t>
                      </a:r>
                    </a:p>
                  </a:txBody>
                  <a:tcPr marL="4067" marR="4067" marT="5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0,90</a:t>
                      </a:r>
                    </a:p>
                  </a:txBody>
                  <a:tcPr marL="4067" marR="4067" marT="5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0,65</a:t>
                      </a:r>
                    </a:p>
                  </a:txBody>
                  <a:tcPr marL="4067" marR="4067" marT="5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0,95</a:t>
                      </a:r>
                    </a:p>
                  </a:txBody>
                  <a:tcPr marL="4067" marR="4067" marT="5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0,90</a:t>
                      </a:r>
                    </a:p>
                  </a:txBody>
                  <a:tcPr marL="4067" marR="4067" marT="5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595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24617904"/>
                  </a:ext>
                </a:extLst>
              </a:tr>
            </a:tbl>
          </a:graphicData>
        </a:graphic>
      </p:graphicFrame>
      <p:graphicFrame>
        <p:nvGraphicFramePr>
          <p:cNvPr id="3" name="Таблица 2">
            <a:extLst>
              <a:ext uri="{FF2B5EF4-FFF2-40B4-BE49-F238E27FC236}">
                <a16:creationId xmlns="" xmlns:a16="http://schemas.microsoft.com/office/drawing/2014/main" id="{2128915F-D569-4DFB-8405-748502E316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8588443"/>
              </p:ext>
            </p:extLst>
          </p:nvPr>
        </p:nvGraphicFramePr>
        <p:xfrm>
          <a:off x="1335472" y="4770220"/>
          <a:ext cx="3174794" cy="1854636"/>
        </p:xfrm>
        <a:graphic>
          <a:graphicData uri="http://schemas.openxmlformats.org/drawingml/2006/table">
            <a:tbl>
              <a:tblPr/>
              <a:tblGrid>
                <a:gridCol w="3174794">
                  <a:extLst>
                    <a:ext uri="{9D8B030D-6E8A-4147-A177-3AD203B41FA5}">
                      <a16:colId xmlns="" xmlns:a16="http://schemas.microsoft.com/office/drawing/2014/main" val="200035541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Ишемическая болезнь сердца</a:t>
                      </a:r>
                    </a:p>
                  </a:txBody>
                  <a:tcPr marL="2780" marR="2780" marT="370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15716749"/>
                  </a:ext>
                </a:extLst>
              </a:tr>
              <a:tr h="33924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Некоторые состояния, возникающие в перинатальном периоде</a:t>
                      </a:r>
                    </a:p>
                  </a:txBody>
                  <a:tcPr marL="2780" marR="2780" marT="370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59761565"/>
                  </a:ext>
                </a:extLst>
              </a:tr>
              <a:tr h="50740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Пневмония, не классифицированная в других рубриках или возбудитель неуточненный</a:t>
                      </a:r>
                    </a:p>
                  </a:txBody>
                  <a:tcPr marL="2780" marR="2780" marT="370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42019161"/>
                  </a:ext>
                </a:extLst>
              </a:tr>
              <a:tr h="18735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Рак груди</a:t>
                      </a:r>
                    </a:p>
                  </a:txBody>
                  <a:tcPr marL="2780" marR="2780" marT="370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887548"/>
                  </a:ext>
                </a:extLst>
              </a:tr>
              <a:tr h="18735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Колоректальный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рак</a:t>
                      </a:r>
                    </a:p>
                  </a:txBody>
                  <a:tcPr marL="2780" marR="2780" marT="370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07441438"/>
                  </a:ext>
                </a:extLst>
              </a:tr>
              <a:tr h="37152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Врожденные пороки развития системы кровообращения (пороки сердца)</a:t>
                      </a:r>
                    </a:p>
                  </a:txBody>
                  <a:tcPr marL="2780" marR="2780" marT="370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19414975"/>
                  </a:ext>
                </a:extLst>
              </a:tr>
            </a:tbl>
          </a:graphicData>
        </a:graphic>
      </p:graphicFrame>
      <p:graphicFrame>
        <p:nvGraphicFramePr>
          <p:cNvPr id="18" name="Таблица 17">
            <a:extLst>
              <a:ext uri="{FF2B5EF4-FFF2-40B4-BE49-F238E27FC236}">
                <a16:creationId xmlns="" xmlns:a16="http://schemas.microsoft.com/office/drawing/2014/main" id="{47E57A97-6B2F-4EC6-BC69-B6185C5092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7869856"/>
              </p:ext>
            </p:extLst>
          </p:nvPr>
        </p:nvGraphicFramePr>
        <p:xfrm>
          <a:off x="4551849" y="4770220"/>
          <a:ext cx="3442711" cy="1902763"/>
        </p:xfrm>
        <a:graphic>
          <a:graphicData uri="http://schemas.openxmlformats.org/drawingml/2006/table">
            <a:tbl>
              <a:tblPr/>
              <a:tblGrid>
                <a:gridCol w="3442711">
                  <a:extLst>
                    <a:ext uri="{9D8B030D-6E8A-4147-A177-3AD203B41FA5}">
                      <a16:colId xmlns="" xmlns:a16="http://schemas.microsoft.com/office/drawing/2014/main" val="2331250318"/>
                    </a:ext>
                  </a:extLst>
                </a:gridCol>
              </a:tblGrid>
              <a:tr h="39623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Язвенная болезнь желудка и двенадцатиперстной кишки</a:t>
                      </a:r>
                    </a:p>
                  </a:txBody>
                  <a:tcPr marL="3188" marR="3188" marT="425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595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93881509"/>
                  </a:ext>
                </a:extLst>
              </a:tr>
              <a:tr h="24915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Абсцесс легкого и 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пиоторакс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средостения</a:t>
                      </a:r>
                    </a:p>
                  </a:txBody>
                  <a:tcPr marL="3188" marR="3188" marT="425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6617838"/>
                  </a:ext>
                </a:extLst>
              </a:tr>
              <a:tr h="20007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Туберкулёз</a:t>
                      </a:r>
                    </a:p>
                  </a:txBody>
                  <a:tcPr marL="3188" marR="3188" marT="425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66420536"/>
                  </a:ext>
                </a:extLst>
              </a:tr>
              <a:tr h="20007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Венозная тромбоэмболия</a:t>
                      </a:r>
                    </a:p>
                  </a:txBody>
                  <a:tcPr marL="3188" marR="3188" marT="425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85D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31581662"/>
                  </a:ext>
                </a:extLst>
              </a:tr>
              <a:tr h="20007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Острый панкреатит</a:t>
                      </a:r>
                    </a:p>
                  </a:txBody>
                  <a:tcPr marL="3188" marR="3188" marT="425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20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61082457"/>
                  </a:ext>
                </a:extLst>
              </a:tr>
              <a:tr h="20007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Сепсис</a:t>
                      </a:r>
                    </a:p>
                  </a:txBody>
                  <a:tcPr marL="3188" marR="3188" marT="425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32692594"/>
                  </a:ext>
                </a:extLst>
              </a:tr>
              <a:tr h="24915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Другие заболевания поджелудочной железы</a:t>
                      </a:r>
                    </a:p>
                  </a:txBody>
                  <a:tcPr marL="3188" marR="3188" marT="425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26065817"/>
                  </a:ext>
                </a:extLst>
              </a:tr>
              <a:tr h="20794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Цереброваскулярное заболевание</a:t>
                      </a:r>
                    </a:p>
                  </a:txBody>
                  <a:tcPr marL="3188" marR="3188" marT="425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506875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33056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26013BB-7967-4D7D-89E3-6D63C3C8C6BA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732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800" b="1" cap="none" dirty="0">
                <a:solidFill>
                  <a:prstClr val="black"/>
                </a:solidFill>
                <a:effectLst>
                  <a:glow rad="38100">
                    <a:prstClr val="white">
                      <a:lumMod val="65000"/>
                      <a:lumOff val="35000"/>
                      <a:alpha val="40000"/>
                    </a:prst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 наиболее значимых причин </a:t>
            </a:r>
            <a:r>
              <a:rPr lang="ru-RU" sz="2800" b="1" cap="none" dirty="0" smtClean="0">
                <a:ln w="12700" cmpd="sng">
                  <a:solidFill>
                    <a:srgbClr val="9FB8CD">
                      <a:lumMod val="75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glow rad="38100">
                    <a:prstClr val="white">
                      <a:lumMod val="65000"/>
                      <a:lumOff val="35000"/>
                      <a:alpha val="40000"/>
                    </a:prst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управляемой</a:t>
            </a:r>
            <a:r>
              <a:rPr lang="ru-RU" sz="2800" b="1" cap="none" dirty="0">
                <a:solidFill>
                  <a:prstClr val="black"/>
                </a:solidFill>
                <a:effectLst>
                  <a:glow rad="38100">
                    <a:prstClr val="white">
                      <a:lumMod val="65000"/>
                      <a:lumOff val="35000"/>
                      <a:alpha val="40000"/>
                    </a:prst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cap="none" dirty="0" smtClean="0">
                <a:solidFill>
                  <a:prstClr val="black"/>
                </a:solidFill>
                <a:effectLst>
                  <a:glow rad="38100">
                    <a:prstClr val="white">
                      <a:lumMod val="65000"/>
                      <a:lumOff val="35000"/>
                      <a:alpha val="40000"/>
                    </a:prst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смертности в </a:t>
            </a:r>
            <a:r>
              <a:rPr lang="ru-RU" sz="2800" b="1" cap="none" dirty="0">
                <a:solidFill>
                  <a:prstClr val="black"/>
                </a:solidFill>
                <a:effectLst>
                  <a:glow rad="38100">
                    <a:prstClr val="white">
                      <a:lumMod val="65000"/>
                      <a:lumOff val="35000"/>
                      <a:alpha val="40000"/>
                    </a:prst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2019 г.  по </a:t>
            </a:r>
            <a:r>
              <a:rPr lang="ru-RU" sz="2800" b="1" cap="none" dirty="0" smtClean="0">
                <a:solidFill>
                  <a:prstClr val="black"/>
                </a:solidFill>
                <a:effectLst>
                  <a:glow rad="38100">
                    <a:prstClr val="white">
                      <a:lumMod val="65000"/>
                      <a:lumOff val="35000"/>
                      <a:alpha val="40000"/>
                    </a:prst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показателю </a:t>
            </a:r>
            <a:r>
              <a:rPr lang="en-US" sz="2800" b="1" cap="none" dirty="0" smtClean="0">
                <a:solidFill>
                  <a:prstClr val="black"/>
                </a:solidFill>
                <a:effectLst>
                  <a:glow rad="38100">
                    <a:prstClr val="white">
                      <a:lumMod val="65000"/>
                      <a:lumOff val="35000"/>
                      <a:alpha val="40000"/>
                    </a:prst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YLL</a:t>
            </a:r>
            <a:r>
              <a:rPr lang="ru-RU" sz="2800" b="1" cap="none" dirty="0" smtClean="0">
                <a:solidFill>
                  <a:prstClr val="black"/>
                </a:solidFill>
                <a:effectLst>
                  <a:glow rad="38100">
                    <a:prstClr val="white">
                      <a:lumMod val="65000"/>
                      <a:lumOff val="35000"/>
                      <a:alpha val="40000"/>
                    </a:prst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(1999,2019 </a:t>
            </a:r>
            <a:r>
              <a:rPr lang="ru-RU" sz="2800" b="1" cap="none" dirty="0" err="1" smtClean="0">
                <a:solidFill>
                  <a:prstClr val="black"/>
                </a:solidFill>
                <a:effectLst>
                  <a:glow rad="38100">
                    <a:prstClr val="white">
                      <a:lumMod val="65000"/>
                      <a:lumOff val="35000"/>
                      <a:alpha val="40000"/>
                    </a:prst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гг</a:t>
            </a:r>
            <a:r>
              <a:rPr lang="ru-RU" sz="2800" b="1" cap="none" dirty="0" smtClean="0">
                <a:solidFill>
                  <a:prstClr val="black"/>
                </a:solidFill>
                <a:effectLst>
                  <a:glow rad="38100">
                    <a:prstClr val="white">
                      <a:lumMod val="65000"/>
                      <a:lumOff val="35000"/>
                      <a:alpha val="40000"/>
                    </a:prst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 (число потерянных лет на </a:t>
            </a:r>
            <a:r>
              <a:rPr lang="ru-RU" sz="2800" b="1" cap="none" dirty="0">
                <a:solidFill>
                  <a:prstClr val="black"/>
                </a:solidFill>
                <a:effectLst>
                  <a:glow rad="38100">
                    <a:prstClr val="white">
                      <a:lumMod val="65000"/>
                      <a:lumOff val="35000"/>
                      <a:alpha val="40000"/>
                    </a:prst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1000 </a:t>
            </a:r>
            <a:r>
              <a:rPr lang="ru-RU" sz="2800" b="1" cap="none" dirty="0" smtClean="0">
                <a:solidFill>
                  <a:prstClr val="black"/>
                </a:solidFill>
                <a:effectLst>
                  <a:glow rad="38100">
                    <a:prstClr val="white">
                      <a:lumMod val="65000"/>
                      <a:lumOff val="35000"/>
                      <a:alpha val="40000"/>
                    </a:prst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населения)</a:t>
            </a:r>
            <a:endParaRPr lang="ru-RU" sz="2800" b="1" cap="none" dirty="0">
              <a:solidFill>
                <a:prstClr val="black"/>
              </a:solidFill>
              <a:effectLst>
                <a:glow rad="38100">
                  <a:prstClr val="white">
                    <a:lumMod val="65000"/>
                    <a:lumOff val="35000"/>
                    <a:alpha val="40000"/>
                  </a:prst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CC6CF452-BBDB-487D-91F2-D3B669ED3B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57674" y1="15270" x2="57674" y2="1527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96144" y="699744"/>
            <a:ext cx="634566" cy="145605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E76BCFAB-CCD1-41ED-A86C-7872FF80DE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43810" y1="18407" x2="43810" y2="1840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22860" y="642386"/>
            <a:ext cx="665288" cy="1456058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C5508BE4-6989-4DEC-AD56-F6B0EE738102}"/>
              </a:ext>
            </a:extLst>
          </p:cNvPr>
          <p:cNvSpPr/>
          <p:nvPr/>
        </p:nvSpPr>
        <p:spPr>
          <a:xfrm>
            <a:off x="647492" y="2010022"/>
            <a:ext cx="22470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 fontAlgn="ctr"/>
            <a:r>
              <a:rPr lang="ru-RU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Все население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C1D36FF9-81B1-45DA-B37B-94B287D916A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43810" y1="18407" x2="43810" y2="1840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37876" y="642386"/>
            <a:ext cx="665288" cy="145605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DC0954B0-5518-4759-8711-74723B9224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57674" y1="15270" x2="57674" y2="1527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87032" y="642386"/>
            <a:ext cx="634566" cy="1456058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6B6C1FA3-7B46-4D48-A7A0-B7BB653B0338}"/>
              </a:ext>
            </a:extLst>
          </p:cNvPr>
          <p:cNvSpPr/>
          <p:nvPr/>
        </p:nvSpPr>
        <p:spPr>
          <a:xfrm>
            <a:off x="6666829" y="1995909"/>
            <a:ext cx="18961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 fontAlgn="ctr"/>
            <a:r>
              <a:rPr lang="ru-RU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Женщины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851374A3-209C-42E7-8843-06FE76CA6B19}"/>
              </a:ext>
            </a:extLst>
          </p:cNvPr>
          <p:cNvSpPr/>
          <p:nvPr/>
        </p:nvSpPr>
        <p:spPr>
          <a:xfrm>
            <a:off x="3875628" y="1986528"/>
            <a:ext cx="18225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 fontAlgn="ctr"/>
            <a:r>
              <a:rPr lang="ru-RU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Мужчины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88480D90-764F-4C5D-A757-7AC2D5E70EFB}"/>
              </a:ext>
            </a:extLst>
          </p:cNvPr>
          <p:cNvSpPr/>
          <p:nvPr/>
        </p:nvSpPr>
        <p:spPr>
          <a:xfrm>
            <a:off x="377113" y="2434111"/>
            <a:ext cx="2726853" cy="276999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 defTabSz="457200" fontAlgn="b"/>
            <a:r>
              <a:rPr lang="ru-RU" sz="1200" b="1" dirty="0">
                <a:solidFill>
                  <a:srgbClr val="000000"/>
                </a:solidFill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Ишемическая болезнь сердца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04C9E5B5-ADFF-447F-A4D8-73AFB5FEA26D}"/>
              </a:ext>
            </a:extLst>
          </p:cNvPr>
          <p:cNvSpPr/>
          <p:nvPr/>
        </p:nvSpPr>
        <p:spPr>
          <a:xfrm>
            <a:off x="3225431" y="2768469"/>
            <a:ext cx="13973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 fontAlgn="ctr"/>
            <a:r>
              <a:rPr lang="ru-RU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35,57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9EA4E064-970E-4565-8E6A-BD8A878501A5}"/>
              </a:ext>
            </a:extLst>
          </p:cNvPr>
          <p:cNvSpPr/>
          <p:nvPr/>
        </p:nvSpPr>
        <p:spPr>
          <a:xfrm>
            <a:off x="4416401" y="2768469"/>
            <a:ext cx="13973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 fontAlgn="ctr"/>
            <a:r>
              <a:rPr lang="ru-RU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39,32</a:t>
            </a:r>
          </a:p>
        </p:txBody>
      </p:sp>
      <p:sp>
        <p:nvSpPr>
          <p:cNvPr id="20" name="Стрелка: вправо 19">
            <a:extLst>
              <a:ext uri="{FF2B5EF4-FFF2-40B4-BE49-F238E27FC236}">
                <a16:creationId xmlns="" xmlns:a16="http://schemas.microsoft.com/office/drawing/2014/main" id="{5CB0E905-295C-4006-B1F1-ACD7ADF25EED}"/>
              </a:ext>
            </a:extLst>
          </p:cNvPr>
          <p:cNvSpPr/>
          <p:nvPr/>
        </p:nvSpPr>
        <p:spPr>
          <a:xfrm>
            <a:off x="4344486" y="2848426"/>
            <a:ext cx="372083" cy="20914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F17AE241-E2DC-4B58-A7B6-314A92B4A8DB}"/>
              </a:ext>
            </a:extLst>
          </p:cNvPr>
          <p:cNvSpPr/>
          <p:nvPr/>
        </p:nvSpPr>
        <p:spPr>
          <a:xfrm>
            <a:off x="6123754" y="2786486"/>
            <a:ext cx="13973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 fontAlgn="ctr"/>
            <a:r>
              <a:rPr lang="ru-RU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11,36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63D64AED-5700-4246-AF67-8251BB0C66E7}"/>
              </a:ext>
            </a:extLst>
          </p:cNvPr>
          <p:cNvSpPr/>
          <p:nvPr/>
        </p:nvSpPr>
        <p:spPr>
          <a:xfrm>
            <a:off x="7314724" y="2786486"/>
            <a:ext cx="13973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 fontAlgn="ctr"/>
            <a:r>
              <a:rPr lang="ru-RU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12,90</a:t>
            </a:r>
          </a:p>
        </p:txBody>
      </p:sp>
      <p:sp>
        <p:nvSpPr>
          <p:cNvPr id="23" name="Стрелка: вправо 22">
            <a:extLst>
              <a:ext uri="{FF2B5EF4-FFF2-40B4-BE49-F238E27FC236}">
                <a16:creationId xmlns="" xmlns:a16="http://schemas.microsoft.com/office/drawing/2014/main" id="{B4AB4DAF-4AEE-4701-8B1B-D5B6E2857E56}"/>
              </a:ext>
            </a:extLst>
          </p:cNvPr>
          <p:cNvSpPr/>
          <p:nvPr/>
        </p:nvSpPr>
        <p:spPr>
          <a:xfrm>
            <a:off x="7242810" y="2866443"/>
            <a:ext cx="372083" cy="20914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8E5B3D40-2B7C-4843-B289-8243B41AB9ED}"/>
              </a:ext>
            </a:extLst>
          </p:cNvPr>
          <p:cNvSpPr/>
          <p:nvPr/>
        </p:nvSpPr>
        <p:spPr>
          <a:xfrm>
            <a:off x="384395" y="3163664"/>
            <a:ext cx="2719570" cy="461665"/>
          </a:xfrm>
          <a:prstGeom prst="rect">
            <a:avLst/>
          </a:prstGeom>
          <a:solidFill>
            <a:srgbClr val="FF00FF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 defTabSz="457200" fontAlgn="b"/>
            <a:r>
              <a:rPr lang="ru-RU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Отравления, повреждения с неопределенными намерениями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29489F36-08BD-4EF7-9E3E-3DB8F23334D0}"/>
              </a:ext>
            </a:extLst>
          </p:cNvPr>
          <p:cNvSpPr/>
          <p:nvPr/>
        </p:nvSpPr>
        <p:spPr>
          <a:xfrm>
            <a:off x="442730" y="3774223"/>
            <a:ext cx="13973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 fontAlgn="ctr"/>
            <a:r>
              <a:rPr lang="ru-RU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7,49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="" xmlns:a16="http://schemas.microsoft.com/office/drawing/2014/main" id="{E03BD737-5EBD-42D6-B54C-7AD02DDF65F8}"/>
              </a:ext>
            </a:extLst>
          </p:cNvPr>
          <p:cNvSpPr/>
          <p:nvPr/>
        </p:nvSpPr>
        <p:spPr>
          <a:xfrm>
            <a:off x="1645288" y="3774223"/>
            <a:ext cx="13973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 fontAlgn="ctr"/>
            <a:r>
              <a:rPr lang="ru-RU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10,60</a:t>
            </a:r>
          </a:p>
        </p:txBody>
      </p:sp>
      <p:sp>
        <p:nvSpPr>
          <p:cNvPr id="28" name="Стрелка: вправо 27">
            <a:extLst>
              <a:ext uri="{FF2B5EF4-FFF2-40B4-BE49-F238E27FC236}">
                <a16:creationId xmlns="" xmlns:a16="http://schemas.microsoft.com/office/drawing/2014/main" id="{BA31C88D-FB54-4ED7-BAAA-CF7E44D62A18}"/>
              </a:ext>
            </a:extLst>
          </p:cNvPr>
          <p:cNvSpPr/>
          <p:nvPr/>
        </p:nvSpPr>
        <p:spPr>
          <a:xfrm>
            <a:off x="1573374" y="3844090"/>
            <a:ext cx="372083" cy="20914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="" xmlns:a16="http://schemas.microsoft.com/office/drawing/2014/main" id="{957D40E8-4A73-4AE3-8D01-DD62186970F1}"/>
              </a:ext>
            </a:extLst>
          </p:cNvPr>
          <p:cNvSpPr/>
          <p:nvPr/>
        </p:nvSpPr>
        <p:spPr>
          <a:xfrm>
            <a:off x="377113" y="4137629"/>
            <a:ext cx="2726853" cy="461665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 defTabSz="457200" fontAlgn="b"/>
            <a:r>
              <a:rPr lang="ru-RU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Цереброваскулярное заболевание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="" xmlns:a16="http://schemas.microsoft.com/office/drawing/2014/main" id="{29809F06-336D-43D5-8A87-872211311CA2}"/>
              </a:ext>
            </a:extLst>
          </p:cNvPr>
          <p:cNvSpPr/>
          <p:nvPr/>
        </p:nvSpPr>
        <p:spPr>
          <a:xfrm>
            <a:off x="442730" y="4747695"/>
            <a:ext cx="13973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 fontAlgn="ctr"/>
            <a:r>
              <a:rPr lang="ru-RU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13,19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="" xmlns:a16="http://schemas.microsoft.com/office/drawing/2014/main" id="{5ECEB4AD-68A3-4908-A2DF-894F91FF3E34}"/>
              </a:ext>
            </a:extLst>
          </p:cNvPr>
          <p:cNvSpPr/>
          <p:nvPr/>
        </p:nvSpPr>
        <p:spPr>
          <a:xfrm>
            <a:off x="1645288" y="4747695"/>
            <a:ext cx="13973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 fontAlgn="ctr"/>
            <a:r>
              <a:rPr lang="ru-RU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8,25</a:t>
            </a:r>
          </a:p>
        </p:txBody>
      </p:sp>
      <p:sp>
        <p:nvSpPr>
          <p:cNvPr id="32" name="Стрелка: вправо 31">
            <a:extLst>
              <a:ext uri="{FF2B5EF4-FFF2-40B4-BE49-F238E27FC236}">
                <a16:creationId xmlns="" xmlns:a16="http://schemas.microsoft.com/office/drawing/2014/main" id="{136CAF1C-F5A1-4C9F-A69D-00103D9D8EF6}"/>
              </a:ext>
            </a:extLst>
          </p:cNvPr>
          <p:cNvSpPr/>
          <p:nvPr/>
        </p:nvSpPr>
        <p:spPr>
          <a:xfrm>
            <a:off x="1573374" y="4817568"/>
            <a:ext cx="372083" cy="209145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="" xmlns:a16="http://schemas.microsoft.com/office/drawing/2014/main" id="{B17CE61E-2667-4F9D-8A4C-A6C1424BE264}"/>
              </a:ext>
            </a:extLst>
          </p:cNvPr>
          <p:cNvSpPr/>
          <p:nvPr/>
        </p:nvSpPr>
        <p:spPr>
          <a:xfrm>
            <a:off x="384395" y="5113405"/>
            <a:ext cx="2726853" cy="338554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 defTabSz="457200" fontAlgn="b"/>
            <a:r>
              <a:rPr lang="ru-RU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ВИЧ/СПИД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="" xmlns:a16="http://schemas.microsoft.com/office/drawing/2014/main" id="{466E790E-DE7A-49B2-A519-D65B7314D11F}"/>
              </a:ext>
            </a:extLst>
          </p:cNvPr>
          <p:cNvSpPr/>
          <p:nvPr/>
        </p:nvSpPr>
        <p:spPr>
          <a:xfrm>
            <a:off x="454318" y="5476128"/>
            <a:ext cx="13973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 fontAlgn="ctr"/>
            <a:r>
              <a:rPr lang="ru-RU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0,00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="" xmlns:a16="http://schemas.microsoft.com/office/drawing/2014/main" id="{BC67947B-B5E3-4DAA-95B6-844E5708734C}"/>
              </a:ext>
            </a:extLst>
          </p:cNvPr>
          <p:cNvSpPr/>
          <p:nvPr/>
        </p:nvSpPr>
        <p:spPr>
          <a:xfrm>
            <a:off x="1645288" y="5476128"/>
            <a:ext cx="13973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 fontAlgn="ctr"/>
            <a:r>
              <a:rPr lang="ru-RU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6,98</a:t>
            </a:r>
          </a:p>
        </p:txBody>
      </p:sp>
      <p:sp>
        <p:nvSpPr>
          <p:cNvPr id="36" name="Стрелка: вправо 35">
            <a:extLst>
              <a:ext uri="{FF2B5EF4-FFF2-40B4-BE49-F238E27FC236}">
                <a16:creationId xmlns="" xmlns:a16="http://schemas.microsoft.com/office/drawing/2014/main" id="{E89821E6-F2D3-4DAF-8446-48DBB286457E}"/>
              </a:ext>
            </a:extLst>
          </p:cNvPr>
          <p:cNvSpPr/>
          <p:nvPr/>
        </p:nvSpPr>
        <p:spPr>
          <a:xfrm>
            <a:off x="1573374" y="5556085"/>
            <a:ext cx="372083" cy="20914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="" xmlns:a16="http://schemas.microsoft.com/office/drawing/2014/main" id="{10772479-212E-4120-9565-16EBAC91F665}"/>
              </a:ext>
            </a:extLst>
          </p:cNvPr>
          <p:cNvSpPr/>
          <p:nvPr/>
        </p:nvSpPr>
        <p:spPr>
          <a:xfrm>
            <a:off x="377111" y="5842962"/>
            <a:ext cx="2726853" cy="33855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 defTabSz="457200" fontAlgn="b"/>
            <a: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Случайная травма</a:t>
            </a:r>
          </a:p>
        </p:txBody>
      </p:sp>
      <p:sp>
        <p:nvSpPr>
          <p:cNvPr id="41" name="Прямоугольник 40">
            <a:extLst>
              <a:ext uri="{FF2B5EF4-FFF2-40B4-BE49-F238E27FC236}">
                <a16:creationId xmlns="" xmlns:a16="http://schemas.microsoft.com/office/drawing/2014/main" id="{3F50E22D-610B-4BC5-B04C-BF325F7B7500}"/>
              </a:ext>
            </a:extLst>
          </p:cNvPr>
          <p:cNvSpPr/>
          <p:nvPr/>
        </p:nvSpPr>
        <p:spPr>
          <a:xfrm>
            <a:off x="454318" y="6203187"/>
            <a:ext cx="13973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 fontAlgn="ctr"/>
            <a:r>
              <a:rPr lang="ru-RU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23,68</a:t>
            </a:r>
          </a:p>
        </p:txBody>
      </p:sp>
      <p:sp>
        <p:nvSpPr>
          <p:cNvPr id="42" name="Прямоугольник 41">
            <a:extLst>
              <a:ext uri="{FF2B5EF4-FFF2-40B4-BE49-F238E27FC236}">
                <a16:creationId xmlns="" xmlns:a16="http://schemas.microsoft.com/office/drawing/2014/main" id="{9C298D29-5D24-4AEB-ABAA-0FE871B50178}"/>
              </a:ext>
            </a:extLst>
          </p:cNvPr>
          <p:cNvSpPr/>
          <p:nvPr/>
        </p:nvSpPr>
        <p:spPr>
          <a:xfrm>
            <a:off x="1656875" y="6203187"/>
            <a:ext cx="13973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 fontAlgn="ctr"/>
            <a:r>
              <a:rPr lang="ru-RU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5,96</a:t>
            </a:r>
          </a:p>
        </p:txBody>
      </p:sp>
      <p:sp>
        <p:nvSpPr>
          <p:cNvPr id="43" name="Стрелка: вправо 42">
            <a:extLst>
              <a:ext uri="{FF2B5EF4-FFF2-40B4-BE49-F238E27FC236}">
                <a16:creationId xmlns="" xmlns:a16="http://schemas.microsoft.com/office/drawing/2014/main" id="{D619B703-8419-40F8-BD80-5B2E4144F426}"/>
              </a:ext>
            </a:extLst>
          </p:cNvPr>
          <p:cNvSpPr/>
          <p:nvPr/>
        </p:nvSpPr>
        <p:spPr>
          <a:xfrm>
            <a:off x="1584961" y="6273060"/>
            <a:ext cx="372083" cy="209145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44" name="Прямоугольник 43">
            <a:extLst>
              <a:ext uri="{FF2B5EF4-FFF2-40B4-BE49-F238E27FC236}">
                <a16:creationId xmlns="" xmlns:a16="http://schemas.microsoft.com/office/drawing/2014/main" id="{0895F334-E9AD-427B-975F-EDA3FA23C69A}"/>
              </a:ext>
            </a:extLst>
          </p:cNvPr>
          <p:cNvSpPr/>
          <p:nvPr/>
        </p:nvSpPr>
        <p:spPr>
          <a:xfrm>
            <a:off x="3207092" y="2437349"/>
            <a:ext cx="2726853" cy="276999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 defTabSz="457200" fontAlgn="b"/>
            <a:r>
              <a:rPr lang="ru-RU" sz="1200" b="1" dirty="0">
                <a:solidFill>
                  <a:srgbClr val="000000"/>
                </a:solidFill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Ишемическая болезнь сердца</a:t>
            </a:r>
          </a:p>
        </p:txBody>
      </p:sp>
      <p:sp>
        <p:nvSpPr>
          <p:cNvPr id="45" name="Прямоугольник 44">
            <a:extLst>
              <a:ext uri="{FF2B5EF4-FFF2-40B4-BE49-F238E27FC236}">
                <a16:creationId xmlns="" xmlns:a16="http://schemas.microsoft.com/office/drawing/2014/main" id="{0173F3C5-A4A8-4258-B609-B6AEFCE59704}"/>
              </a:ext>
            </a:extLst>
          </p:cNvPr>
          <p:cNvSpPr/>
          <p:nvPr/>
        </p:nvSpPr>
        <p:spPr>
          <a:xfrm>
            <a:off x="6044615" y="2447937"/>
            <a:ext cx="2726853" cy="276999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 defTabSz="457200" fontAlgn="b"/>
            <a:r>
              <a:rPr lang="ru-RU" sz="1200" b="1" dirty="0">
                <a:solidFill>
                  <a:srgbClr val="000000"/>
                </a:solidFill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Ишемическая болезнь сердца</a:t>
            </a:r>
          </a:p>
        </p:txBody>
      </p:sp>
      <p:sp>
        <p:nvSpPr>
          <p:cNvPr id="46" name="Прямоугольник 45">
            <a:extLst>
              <a:ext uri="{FF2B5EF4-FFF2-40B4-BE49-F238E27FC236}">
                <a16:creationId xmlns="" xmlns:a16="http://schemas.microsoft.com/office/drawing/2014/main" id="{D0B60BC6-83EC-4C1E-B46F-09DF40FED759}"/>
              </a:ext>
            </a:extLst>
          </p:cNvPr>
          <p:cNvSpPr/>
          <p:nvPr/>
        </p:nvSpPr>
        <p:spPr>
          <a:xfrm>
            <a:off x="442730" y="2766340"/>
            <a:ext cx="13973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 fontAlgn="ctr"/>
            <a:r>
              <a:rPr lang="ru-RU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23,05</a:t>
            </a:r>
          </a:p>
        </p:txBody>
      </p:sp>
      <p:sp>
        <p:nvSpPr>
          <p:cNvPr id="47" name="Прямоугольник 46">
            <a:extLst>
              <a:ext uri="{FF2B5EF4-FFF2-40B4-BE49-F238E27FC236}">
                <a16:creationId xmlns="" xmlns:a16="http://schemas.microsoft.com/office/drawing/2014/main" id="{65CA9706-D56A-452F-8A79-07D6139D55D1}"/>
              </a:ext>
            </a:extLst>
          </p:cNvPr>
          <p:cNvSpPr/>
          <p:nvPr/>
        </p:nvSpPr>
        <p:spPr>
          <a:xfrm>
            <a:off x="1633700" y="2766340"/>
            <a:ext cx="13973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 fontAlgn="ctr"/>
            <a:r>
              <a:rPr lang="ru-RU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25,52</a:t>
            </a:r>
          </a:p>
        </p:txBody>
      </p:sp>
      <p:sp>
        <p:nvSpPr>
          <p:cNvPr id="48" name="Стрелка: вправо 47">
            <a:extLst>
              <a:ext uri="{FF2B5EF4-FFF2-40B4-BE49-F238E27FC236}">
                <a16:creationId xmlns="" xmlns:a16="http://schemas.microsoft.com/office/drawing/2014/main" id="{5A02F414-44BE-43D2-9173-343F47F5B35D}"/>
              </a:ext>
            </a:extLst>
          </p:cNvPr>
          <p:cNvSpPr/>
          <p:nvPr/>
        </p:nvSpPr>
        <p:spPr>
          <a:xfrm>
            <a:off x="1561786" y="2846297"/>
            <a:ext cx="372083" cy="20914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49" name="Прямоугольник 48">
            <a:extLst>
              <a:ext uri="{FF2B5EF4-FFF2-40B4-BE49-F238E27FC236}">
                <a16:creationId xmlns="" xmlns:a16="http://schemas.microsoft.com/office/drawing/2014/main" id="{6C18F4CC-C0F7-481F-85DC-9F859300EF11}"/>
              </a:ext>
            </a:extLst>
          </p:cNvPr>
          <p:cNvSpPr/>
          <p:nvPr/>
        </p:nvSpPr>
        <p:spPr>
          <a:xfrm>
            <a:off x="3225431" y="3172882"/>
            <a:ext cx="2708514" cy="461665"/>
          </a:xfrm>
          <a:prstGeom prst="rect">
            <a:avLst/>
          </a:prstGeom>
          <a:solidFill>
            <a:srgbClr val="FF00FF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 defTabSz="457200" fontAlgn="b"/>
            <a:r>
              <a:rPr lang="ru-RU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Отравления, повреждения с неопределенными намерениями</a:t>
            </a:r>
          </a:p>
        </p:txBody>
      </p:sp>
      <p:sp>
        <p:nvSpPr>
          <p:cNvPr id="50" name="Прямоугольник 49">
            <a:extLst>
              <a:ext uri="{FF2B5EF4-FFF2-40B4-BE49-F238E27FC236}">
                <a16:creationId xmlns="" xmlns:a16="http://schemas.microsoft.com/office/drawing/2014/main" id="{618A10CE-6F8E-403C-9841-6D256599C870}"/>
              </a:ext>
            </a:extLst>
          </p:cNvPr>
          <p:cNvSpPr/>
          <p:nvPr/>
        </p:nvSpPr>
        <p:spPr>
          <a:xfrm>
            <a:off x="3245484" y="3783436"/>
            <a:ext cx="13973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 fontAlgn="ctr"/>
            <a:r>
              <a:rPr lang="ru-RU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12,13</a:t>
            </a:r>
          </a:p>
        </p:txBody>
      </p:sp>
      <p:sp>
        <p:nvSpPr>
          <p:cNvPr id="51" name="Прямоугольник 50">
            <a:extLst>
              <a:ext uri="{FF2B5EF4-FFF2-40B4-BE49-F238E27FC236}">
                <a16:creationId xmlns="" xmlns:a16="http://schemas.microsoft.com/office/drawing/2014/main" id="{BEACA461-AE04-4C41-8AE4-D0236DDA934C}"/>
              </a:ext>
            </a:extLst>
          </p:cNvPr>
          <p:cNvSpPr/>
          <p:nvPr/>
        </p:nvSpPr>
        <p:spPr>
          <a:xfrm>
            <a:off x="4448042" y="3783436"/>
            <a:ext cx="13973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 fontAlgn="ctr"/>
            <a:r>
              <a:rPr lang="ru-RU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17,39</a:t>
            </a:r>
          </a:p>
        </p:txBody>
      </p:sp>
      <p:sp>
        <p:nvSpPr>
          <p:cNvPr id="52" name="Стрелка: вправо 51">
            <a:extLst>
              <a:ext uri="{FF2B5EF4-FFF2-40B4-BE49-F238E27FC236}">
                <a16:creationId xmlns="" xmlns:a16="http://schemas.microsoft.com/office/drawing/2014/main" id="{03C7BADF-5CE5-4897-8756-AEE65FA212FE}"/>
              </a:ext>
            </a:extLst>
          </p:cNvPr>
          <p:cNvSpPr/>
          <p:nvPr/>
        </p:nvSpPr>
        <p:spPr>
          <a:xfrm>
            <a:off x="4376127" y="3853300"/>
            <a:ext cx="372083" cy="20914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57" name="Прямоугольник 56">
            <a:extLst>
              <a:ext uri="{FF2B5EF4-FFF2-40B4-BE49-F238E27FC236}">
                <a16:creationId xmlns="" xmlns:a16="http://schemas.microsoft.com/office/drawing/2014/main" id="{AA1FC808-59E2-4145-8EAE-CD573254B6C3}"/>
              </a:ext>
            </a:extLst>
          </p:cNvPr>
          <p:cNvSpPr/>
          <p:nvPr/>
        </p:nvSpPr>
        <p:spPr>
          <a:xfrm>
            <a:off x="3206951" y="4152772"/>
            <a:ext cx="2726853" cy="461665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 defTabSz="457200" fontAlgn="b"/>
            <a:r>
              <a:rPr lang="ru-RU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Цереброваскулярное заболевание</a:t>
            </a:r>
          </a:p>
        </p:txBody>
      </p:sp>
      <p:sp>
        <p:nvSpPr>
          <p:cNvPr id="58" name="Прямоугольник 57">
            <a:extLst>
              <a:ext uri="{FF2B5EF4-FFF2-40B4-BE49-F238E27FC236}">
                <a16:creationId xmlns="" xmlns:a16="http://schemas.microsoft.com/office/drawing/2014/main" id="{EFFDDBB7-49C4-4E02-B864-4B765E18E153}"/>
              </a:ext>
            </a:extLst>
          </p:cNvPr>
          <p:cNvSpPr/>
          <p:nvPr/>
        </p:nvSpPr>
        <p:spPr>
          <a:xfrm>
            <a:off x="3272567" y="4762836"/>
            <a:ext cx="13973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 fontAlgn="ctr"/>
            <a:r>
              <a:rPr lang="ru-RU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15,41</a:t>
            </a:r>
          </a:p>
        </p:txBody>
      </p:sp>
      <p:sp>
        <p:nvSpPr>
          <p:cNvPr id="59" name="Прямоугольник 58">
            <a:extLst>
              <a:ext uri="{FF2B5EF4-FFF2-40B4-BE49-F238E27FC236}">
                <a16:creationId xmlns="" xmlns:a16="http://schemas.microsoft.com/office/drawing/2014/main" id="{D3CF56DD-A3EE-48DF-BB29-2CAFE946619A}"/>
              </a:ext>
            </a:extLst>
          </p:cNvPr>
          <p:cNvSpPr/>
          <p:nvPr/>
        </p:nvSpPr>
        <p:spPr>
          <a:xfrm>
            <a:off x="4475125" y="4762836"/>
            <a:ext cx="13973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 fontAlgn="ctr"/>
            <a:r>
              <a:rPr lang="ru-RU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10,97</a:t>
            </a:r>
          </a:p>
        </p:txBody>
      </p:sp>
      <p:sp>
        <p:nvSpPr>
          <p:cNvPr id="60" name="Стрелка: вправо 59">
            <a:extLst>
              <a:ext uri="{FF2B5EF4-FFF2-40B4-BE49-F238E27FC236}">
                <a16:creationId xmlns="" xmlns:a16="http://schemas.microsoft.com/office/drawing/2014/main" id="{933E7DBD-EB27-4A2B-BBF6-AF6D85EBCFA8}"/>
              </a:ext>
            </a:extLst>
          </p:cNvPr>
          <p:cNvSpPr/>
          <p:nvPr/>
        </p:nvSpPr>
        <p:spPr>
          <a:xfrm>
            <a:off x="4403211" y="4832709"/>
            <a:ext cx="372083" cy="209145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61" name="Прямоугольник 60">
            <a:extLst>
              <a:ext uri="{FF2B5EF4-FFF2-40B4-BE49-F238E27FC236}">
                <a16:creationId xmlns="" xmlns:a16="http://schemas.microsoft.com/office/drawing/2014/main" id="{508F20F0-1A1E-4CE1-976C-94022575CECE}"/>
              </a:ext>
            </a:extLst>
          </p:cNvPr>
          <p:cNvSpPr/>
          <p:nvPr/>
        </p:nvSpPr>
        <p:spPr>
          <a:xfrm>
            <a:off x="6044615" y="3193251"/>
            <a:ext cx="2726853" cy="461665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 defTabSz="457200" fontAlgn="b"/>
            <a:r>
              <a:rPr lang="ru-RU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Цереброваскулярное заболевание</a:t>
            </a:r>
          </a:p>
        </p:txBody>
      </p:sp>
      <p:sp>
        <p:nvSpPr>
          <p:cNvPr id="62" name="Прямоугольник 61">
            <a:extLst>
              <a:ext uri="{FF2B5EF4-FFF2-40B4-BE49-F238E27FC236}">
                <a16:creationId xmlns="" xmlns:a16="http://schemas.microsoft.com/office/drawing/2014/main" id="{97BB034F-4272-4A4E-970E-3D92DEF48015}"/>
              </a:ext>
            </a:extLst>
          </p:cNvPr>
          <p:cNvSpPr/>
          <p:nvPr/>
        </p:nvSpPr>
        <p:spPr>
          <a:xfrm>
            <a:off x="6115208" y="3803314"/>
            <a:ext cx="13973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 fontAlgn="ctr"/>
            <a:r>
              <a:rPr lang="ru-RU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11,13</a:t>
            </a:r>
          </a:p>
        </p:txBody>
      </p:sp>
      <p:sp>
        <p:nvSpPr>
          <p:cNvPr id="63" name="Прямоугольник 62">
            <a:extLst>
              <a:ext uri="{FF2B5EF4-FFF2-40B4-BE49-F238E27FC236}">
                <a16:creationId xmlns="" xmlns:a16="http://schemas.microsoft.com/office/drawing/2014/main" id="{51BDE785-73E6-41BE-8D2E-FB7F5320D696}"/>
              </a:ext>
            </a:extLst>
          </p:cNvPr>
          <p:cNvSpPr/>
          <p:nvPr/>
        </p:nvSpPr>
        <p:spPr>
          <a:xfrm>
            <a:off x="7317766" y="3803314"/>
            <a:ext cx="13973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 fontAlgn="ctr"/>
            <a:r>
              <a:rPr lang="ru-RU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5,76</a:t>
            </a:r>
          </a:p>
        </p:txBody>
      </p:sp>
      <p:sp>
        <p:nvSpPr>
          <p:cNvPr id="64" name="Стрелка: вправо 63">
            <a:extLst>
              <a:ext uri="{FF2B5EF4-FFF2-40B4-BE49-F238E27FC236}">
                <a16:creationId xmlns="" xmlns:a16="http://schemas.microsoft.com/office/drawing/2014/main" id="{0F97BE50-8F96-406E-96C8-7EEF289BAE74}"/>
              </a:ext>
            </a:extLst>
          </p:cNvPr>
          <p:cNvSpPr/>
          <p:nvPr/>
        </p:nvSpPr>
        <p:spPr>
          <a:xfrm>
            <a:off x="7245852" y="3873176"/>
            <a:ext cx="372083" cy="209145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65" name="Прямоугольник 64">
            <a:extLst>
              <a:ext uri="{FF2B5EF4-FFF2-40B4-BE49-F238E27FC236}">
                <a16:creationId xmlns="" xmlns:a16="http://schemas.microsoft.com/office/drawing/2014/main" id="{214710EA-4F10-4808-A3A5-325EAD6905E0}"/>
              </a:ext>
            </a:extLst>
          </p:cNvPr>
          <p:cNvSpPr/>
          <p:nvPr/>
        </p:nvSpPr>
        <p:spPr>
          <a:xfrm>
            <a:off x="3206951" y="5113405"/>
            <a:ext cx="2726853" cy="30777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 defTabSz="457200" fontAlgn="b"/>
            <a:r>
              <a:rPr lang="ru-RU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Случайная травма</a:t>
            </a:r>
          </a:p>
        </p:txBody>
      </p:sp>
      <p:sp>
        <p:nvSpPr>
          <p:cNvPr id="66" name="Прямоугольник 65">
            <a:extLst>
              <a:ext uri="{FF2B5EF4-FFF2-40B4-BE49-F238E27FC236}">
                <a16:creationId xmlns="" xmlns:a16="http://schemas.microsoft.com/office/drawing/2014/main" id="{BC5C6C8D-FEA6-491E-82EF-6C9EEEDB416F}"/>
              </a:ext>
            </a:extLst>
          </p:cNvPr>
          <p:cNvSpPr/>
          <p:nvPr/>
        </p:nvSpPr>
        <p:spPr>
          <a:xfrm>
            <a:off x="3284156" y="5473630"/>
            <a:ext cx="13973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 fontAlgn="ctr"/>
            <a:r>
              <a:rPr lang="ru-RU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38,61</a:t>
            </a:r>
          </a:p>
        </p:txBody>
      </p:sp>
      <p:sp>
        <p:nvSpPr>
          <p:cNvPr id="67" name="Прямоугольник 66">
            <a:extLst>
              <a:ext uri="{FF2B5EF4-FFF2-40B4-BE49-F238E27FC236}">
                <a16:creationId xmlns="" xmlns:a16="http://schemas.microsoft.com/office/drawing/2014/main" id="{91786605-3A7F-4FFF-88CB-E71B7EC3964B}"/>
              </a:ext>
            </a:extLst>
          </p:cNvPr>
          <p:cNvSpPr/>
          <p:nvPr/>
        </p:nvSpPr>
        <p:spPr>
          <a:xfrm>
            <a:off x="4486714" y="5473630"/>
            <a:ext cx="13973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 fontAlgn="ctr"/>
            <a:r>
              <a:rPr lang="ru-RU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9,98</a:t>
            </a:r>
          </a:p>
        </p:txBody>
      </p:sp>
      <p:sp>
        <p:nvSpPr>
          <p:cNvPr id="68" name="Стрелка: вправо 67">
            <a:extLst>
              <a:ext uri="{FF2B5EF4-FFF2-40B4-BE49-F238E27FC236}">
                <a16:creationId xmlns="" xmlns:a16="http://schemas.microsoft.com/office/drawing/2014/main" id="{868BE1AA-D3FA-46CD-A9FF-C4D23E3445FE}"/>
              </a:ext>
            </a:extLst>
          </p:cNvPr>
          <p:cNvSpPr/>
          <p:nvPr/>
        </p:nvSpPr>
        <p:spPr>
          <a:xfrm>
            <a:off x="4414800" y="5543503"/>
            <a:ext cx="372083" cy="209145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69" name="Прямоугольник 68">
            <a:extLst>
              <a:ext uri="{FF2B5EF4-FFF2-40B4-BE49-F238E27FC236}">
                <a16:creationId xmlns="" xmlns:a16="http://schemas.microsoft.com/office/drawing/2014/main" id="{53D34BE8-67FA-4DFB-B01C-D3E1FB40F53A}"/>
              </a:ext>
            </a:extLst>
          </p:cNvPr>
          <p:cNvSpPr/>
          <p:nvPr/>
        </p:nvSpPr>
        <p:spPr>
          <a:xfrm>
            <a:off x="3216263" y="5840464"/>
            <a:ext cx="2726853" cy="338554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 defTabSz="457200" fontAlgn="b"/>
            <a:r>
              <a:rPr lang="ru-RU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ВИЧ/СПИ</a:t>
            </a:r>
            <a: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</a:p>
        </p:txBody>
      </p:sp>
      <p:sp>
        <p:nvSpPr>
          <p:cNvPr id="70" name="Прямоугольник 69">
            <a:extLst>
              <a:ext uri="{FF2B5EF4-FFF2-40B4-BE49-F238E27FC236}">
                <a16:creationId xmlns="" xmlns:a16="http://schemas.microsoft.com/office/drawing/2014/main" id="{F4AB7D6E-3849-44DC-8B7C-36F022C57E97}"/>
              </a:ext>
            </a:extLst>
          </p:cNvPr>
          <p:cNvSpPr/>
          <p:nvPr/>
        </p:nvSpPr>
        <p:spPr>
          <a:xfrm>
            <a:off x="3284156" y="6203187"/>
            <a:ext cx="13973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 fontAlgn="ctr"/>
            <a:r>
              <a:rPr lang="ru-RU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0,00</a:t>
            </a:r>
          </a:p>
        </p:txBody>
      </p:sp>
      <p:sp>
        <p:nvSpPr>
          <p:cNvPr id="71" name="Прямоугольник 70">
            <a:extLst>
              <a:ext uri="{FF2B5EF4-FFF2-40B4-BE49-F238E27FC236}">
                <a16:creationId xmlns="" xmlns:a16="http://schemas.microsoft.com/office/drawing/2014/main" id="{311CA7AE-A0DB-4A9A-B578-5FD9E6896ED8}"/>
              </a:ext>
            </a:extLst>
          </p:cNvPr>
          <p:cNvSpPr/>
          <p:nvPr/>
        </p:nvSpPr>
        <p:spPr>
          <a:xfrm>
            <a:off x="4475126" y="6203187"/>
            <a:ext cx="13973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 fontAlgn="ctr"/>
            <a:r>
              <a:rPr lang="ru-RU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9,85</a:t>
            </a:r>
          </a:p>
        </p:txBody>
      </p:sp>
      <p:sp>
        <p:nvSpPr>
          <p:cNvPr id="72" name="Стрелка: вправо 71">
            <a:extLst>
              <a:ext uri="{FF2B5EF4-FFF2-40B4-BE49-F238E27FC236}">
                <a16:creationId xmlns="" xmlns:a16="http://schemas.microsoft.com/office/drawing/2014/main" id="{FA63FEFB-6974-411C-9618-3B5E192722A6}"/>
              </a:ext>
            </a:extLst>
          </p:cNvPr>
          <p:cNvSpPr/>
          <p:nvPr/>
        </p:nvSpPr>
        <p:spPr>
          <a:xfrm>
            <a:off x="4403212" y="6283144"/>
            <a:ext cx="372083" cy="20914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73" name="Прямоугольник 72">
            <a:extLst>
              <a:ext uri="{FF2B5EF4-FFF2-40B4-BE49-F238E27FC236}">
                <a16:creationId xmlns="" xmlns:a16="http://schemas.microsoft.com/office/drawing/2014/main" id="{750C1CE2-00EC-494D-A6C2-4C5F3E336689}"/>
              </a:ext>
            </a:extLst>
          </p:cNvPr>
          <p:cNvSpPr/>
          <p:nvPr/>
        </p:nvSpPr>
        <p:spPr>
          <a:xfrm>
            <a:off x="6044335" y="4176023"/>
            <a:ext cx="2727137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 defTabSz="457200" fontAlgn="b"/>
            <a:r>
              <a:rPr lang="ru-RU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Хронический гепатит, фиброз и цирроз печени</a:t>
            </a:r>
          </a:p>
        </p:txBody>
      </p:sp>
      <p:sp>
        <p:nvSpPr>
          <p:cNvPr id="74" name="Прямоугольник 73">
            <a:extLst>
              <a:ext uri="{FF2B5EF4-FFF2-40B4-BE49-F238E27FC236}">
                <a16:creationId xmlns="" xmlns:a16="http://schemas.microsoft.com/office/drawing/2014/main" id="{A2D75284-FD07-4FE3-92D7-5148134C19F3}"/>
              </a:ext>
            </a:extLst>
          </p:cNvPr>
          <p:cNvSpPr/>
          <p:nvPr/>
        </p:nvSpPr>
        <p:spPr>
          <a:xfrm>
            <a:off x="6123754" y="4789462"/>
            <a:ext cx="13973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 fontAlgn="ctr"/>
            <a:r>
              <a:rPr lang="ru-RU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2,17</a:t>
            </a:r>
          </a:p>
        </p:txBody>
      </p:sp>
      <p:sp>
        <p:nvSpPr>
          <p:cNvPr id="75" name="Прямоугольник 74">
            <a:extLst>
              <a:ext uri="{FF2B5EF4-FFF2-40B4-BE49-F238E27FC236}">
                <a16:creationId xmlns="" xmlns:a16="http://schemas.microsoft.com/office/drawing/2014/main" id="{0868879E-7CD4-48E2-A22F-D1407CE3494C}"/>
              </a:ext>
            </a:extLst>
          </p:cNvPr>
          <p:cNvSpPr/>
          <p:nvPr/>
        </p:nvSpPr>
        <p:spPr>
          <a:xfrm>
            <a:off x="7314724" y="4789462"/>
            <a:ext cx="13973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 fontAlgn="ctr"/>
            <a:r>
              <a:rPr lang="ru-RU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4,77</a:t>
            </a:r>
          </a:p>
        </p:txBody>
      </p:sp>
      <p:sp>
        <p:nvSpPr>
          <p:cNvPr id="76" name="Стрелка: вправо 75">
            <a:extLst>
              <a:ext uri="{FF2B5EF4-FFF2-40B4-BE49-F238E27FC236}">
                <a16:creationId xmlns="" xmlns:a16="http://schemas.microsoft.com/office/drawing/2014/main" id="{FF6EF4EE-46E0-4677-AFB7-31A3CE9D05D5}"/>
              </a:ext>
            </a:extLst>
          </p:cNvPr>
          <p:cNvSpPr/>
          <p:nvPr/>
        </p:nvSpPr>
        <p:spPr>
          <a:xfrm>
            <a:off x="7242810" y="4869419"/>
            <a:ext cx="372083" cy="20914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77" name="Прямоугольник 76">
            <a:extLst>
              <a:ext uri="{FF2B5EF4-FFF2-40B4-BE49-F238E27FC236}">
                <a16:creationId xmlns="" xmlns:a16="http://schemas.microsoft.com/office/drawing/2014/main" id="{0FD10CCD-51A6-40F0-BD3D-A5895760E820}"/>
              </a:ext>
            </a:extLst>
          </p:cNvPr>
          <p:cNvSpPr/>
          <p:nvPr/>
        </p:nvSpPr>
        <p:spPr>
          <a:xfrm>
            <a:off x="6062953" y="5127237"/>
            <a:ext cx="2708514" cy="461665"/>
          </a:xfrm>
          <a:prstGeom prst="rect">
            <a:avLst/>
          </a:prstGeom>
          <a:solidFill>
            <a:srgbClr val="FF00FF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 defTabSz="457200" fontAlgn="b"/>
            <a:r>
              <a:rPr lang="ru-RU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Отравления, повреждения с неопределенными намерениями</a:t>
            </a:r>
          </a:p>
        </p:txBody>
      </p:sp>
      <p:sp>
        <p:nvSpPr>
          <p:cNvPr id="78" name="Прямоугольник 77">
            <a:extLst>
              <a:ext uri="{FF2B5EF4-FFF2-40B4-BE49-F238E27FC236}">
                <a16:creationId xmlns="" xmlns:a16="http://schemas.microsoft.com/office/drawing/2014/main" id="{9ACDED85-6357-4D44-ADD5-F91E10F454E1}"/>
              </a:ext>
            </a:extLst>
          </p:cNvPr>
          <p:cNvSpPr/>
          <p:nvPr/>
        </p:nvSpPr>
        <p:spPr>
          <a:xfrm>
            <a:off x="6121536" y="5736175"/>
            <a:ext cx="13973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 fontAlgn="ctr"/>
            <a:r>
              <a:rPr lang="ru-RU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3,16</a:t>
            </a:r>
          </a:p>
        </p:txBody>
      </p:sp>
      <p:sp>
        <p:nvSpPr>
          <p:cNvPr id="79" name="Прямоугольник 78">
            <a:extLst>
              <a:ext uri="{FF2B5EF4-FFF2-40B4-BE49-F238E27FC236}">
                <a16:creationId xmlns="" xmlns:a16="http://schemas.microsoft.com/office/drawing/2014/main" id="{538CE8FD-1872-496E-8ACE-178D52AFE184}"/>
              </a:ext>
            </a:extLst>
          </p:cNvPr>
          <p:cNvSpPr/>
          <p:nvPr/>
        </p:nvSpPr>
        <p:spPr>
          <a:xfrm>
            <a:off x="7324093" y="5736175"/>
            <a:ext cx="13973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 fontAlgn="ctr"/>
            <a:r>
              <a:rPr lang="ru-RU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4,39</a:t>
            </a:r>
          </a:p>
        </p:txBody>
      </p:sp>
      <p:sp>
        <p:nvSpPr>
          <p:cNvPr id="80" name="Стрелка: вправо 79">
            <a:extLst>
              <a:ext uri="{FF2B5EF4-FFF2-40B4-BE49-F238E27FC236}">
                <a16:creationId xmlns="" xmlns:a16="http://schemas.microsoft.com/office/drawing/2014/main" id="{90EADF3A-A8FD-4190-928A-A55003B8F88C}"/>
              </a:ext>
            </a:extLst>
          </p:cNvPr>
          <p:cNvSpPr/>
          <p:nvPr/>
        </p:nvSpPr>
        <p:spPr>
          <a:xfrm>
            <a:off x="7252179" y="5806048"/>
            <a:ext cx="372083" cy="20914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81" name="Прямоугольник 80">
            <a:extLst>
              <a:ext uri="{FF2B5EF4-FFF2-40B4-BE49-F238E27FC236}">
                <a16:creationId xmlns="" xmlns:a16="http://schemas.microsoft.com/office/drawing/2014/main" id="{8B996226-EADC-474B-8167-E43E46E15C65}"/>
              </a:ext>
            </a:extLst>
          </p:cNvPr>
          <p:cNvSpPr/>
          <p:nvPr/>
        </p:nvSpPr>
        <p:spPr>
          <a:xfrm>
            <a:off x="6062954" y="6078442"/>
            <a:ext cx="2726853" cy="338554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 defTabSz="457200" fontAlgn="b"/>
            <a:r>
              <a:rPr lang="ru-RU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ВИЧ/СПИД</a:t>
            </a:r>
          </a:p>
        </p:txBody>
      </p:sp>
      <p:sp>
        <p:nvSpPr>
          <p:cNvPr id="82" name="Прямоугольник 81">
            <a:extLst>
              <a:ext uri="{FF2B5EF4-FFF2-40B4-BE49-F238E27FC236}">
                <a16:creationId xmlns="" xmlns:a16="http://schemas.microsoft.com/office/drawing/2014/main" id="{76B427F2-80D0-42B5-855E-9FE2086110C2}"/>
              </a:ext>
            </a:extLst>
          </p:cNvPr>
          <p:cNvSpPr/>
          <p:nvPr/>
        </p:nvSpPr>
        <p:spPr>
          <a:xfrm>
            <a:off x="6140159" y="6441165"/>
            <a:ext cx="13973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 fontAlgn="ctr"/>
            <a:r>
              <a:rPr lang="ru-RU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0,00</a:t>
            </a:r>
          </a:p>
        </p:txBody>
      </p:sp>
      <p:sp>
        <p:nvSpPr>
          <p:cNvPr id="83" name="Прямоугольник 82">
            <a:extLst>
              <a:ext uri="{FF2B5EF4-FFF2-40B4-BE49-F238E27FC236}">
                <a16:creationId xmlns="" xmlns:a16="http://schemas.microsoft.com/office/drawing/2014/main" id="{AAB53F54-B328-4183-8A39-D568F9135A48}"/>
              </a:ext>
            </a:extLst>
          </p:cNvPr>
          <p:cNvSpPr/>
          <p:nvPr/>
        </p:nvSpPr>
        <p:spPr>
          <a:xfrm>
            <a:off x="7331129" y="6441165"/>
            <a:ext cx="13973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 fontAlgn="ctr"/>
            <a:r>
              <a:rPr lang="ru-RU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4,35</a:t>
            </a:r>
          </a:p>
        </p:txBody>
      </p:sp>
      <p:sp>
        <p:nvSpPr>
          <p:cNvPr id="84" name="Стрелка: вправо 83">
            <a:extLst>
              <a:ext uri="{FF2B5EF4-FFF2-40B4-BE49-F238E27FC236}">
                <a16:creationId xmlns="" xmlns:a16="http://schemas.microsoft.com/office/drawing/2014/main" id="{49176D58-04D3-4DFA-AE69-F0A0BC23C6AE}"/>
              </a:ext>
            </a:extLst>
          </p:cNvPr>
          <p:cNvSpPr/>
          <p:nvPr/>
        </p:nvSpPr>
        <p:spPr>
          <a:xfrm>
            <a:off x="7259215" y="6521122"/>
            <a:ext cx="372083" cy="20914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9330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F76881E-DEAB-4F59-AA12-A1C72AEE31D8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732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800" b="1" cap="none" dirty="0">
                <a:solidFill>
                  <a:prstClr val="black"/>
                </a:solidFill>
                <a:effectLst>
                  <a:glow rad="38100">
                    <a:prstClr val="white">
                      <a:lumMod val="65000"/>
                      <a:lumOff val="35000"/>
                      <a:alpha val="40000"/>
                    </a:prst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 наиболее значимых причин </a:t>
            </a:r>
            <a:r>
              <a:rPr lang="ru-RU" sz="2800" b="1" cap="none" dirty="0" smtClean="0">
                <a:ln w="12700" cmpd="sng">
                  <a:solidFill>
                    <a:srgbClr val="9FB8CD">
                      <a:lumMod val="75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glow rad="38100">
                    <a:prstClr val="white">
                      <a:lumMod val="65000"/>
                      <a:lumOff val="35000"/>
                      <a:alpha val="40000"/>
                    </a:prst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 излечимой</a:t>
            </a:r>
            <a:r>
              <a:rPr lang="ru-RU" sz="2800" b="1" cap="none" dirty="0" smtClean="0">
                <a:solidFill>
                  <a:prstClr val="black"/>
                </a:solidFill>
                <a:effectLst>
                  <a:glow rad="38100">
                    <a:prstClr val="white">
                      <a:lumMod val="65000"/>
                      <a:lumOff val="35000"/>
                      <a:alpha val="40000"/>
                    </a:prst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cap="none" dirty="0">
                <a:solidFill>
                  <a:prstClr val="black"/>
                </a:solidFill>
                <a:effectLst>
                  <a:glow rad="38100">
                    <a:prstClr val="white">
                      <a:lumMod val="65000"/>
                      <a:lumOff val="35000"/>
                      <a:alpha val="40000"/>
                    </a:prst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смертности по показателю </a:t>
            </a:r>
            <a:r>
              <a:rPr lang="en-US" sz="2800" b="1" cap="none" dirty="0">
                <a:solidFill>
                  <a:prstClr val="black"/>
                </a:solidFill>
                <a:effectLst>
                  <a:glow rad="38100">
                    <a:prstClr val="white">
                      <a:lumMod val="65000"/>
                      <a:lumOff val="35000"/>
                      <a:alpha val="40000"/>
                    </a:prst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YLL</a:t>
            </a:r>
            <a:r>
              <a:rPr lang="ru-RU" sz="2800" b="1" cap="none" dirty="0">
                <a:solidFill>
                  <a:prstClr val="black"/>
                </a:solidFill>
                <a:effectLst>
                  <a:glow rad="38100">
                    <a:prstClr val="white">
                      <a:lumMod val="65000"/>
                      <a:lumOff val="35000"/>
                      <a:alpha val="40000"/>
                    </a:prst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(число потерянных лет на 1000 населения) в 2019 г. 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7929185D-8CE6-4338-8342-71624D7FF3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57674" y1="15270" x2="57674" y2="1527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96144" y="699744"/>
            <a:ext cx="634566" cy="145605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1DE654E8-8787-408C-8220-8AAE9978DA0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43810" y1="18407" x2="43810" y2="1840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22860" y="642386"/>
            <a:ext cx="665288" cy="1456058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00E71665-F1DC-48E7-9FEB-D3FE1115596C}"/>
              </a:ext>
            </a:extLst>
          </p:cNvPr>
          <p:cNvSpPr/>
          <p:nvPr/>
        </p:nvSpPr>
        <p:spPr>
          <a:xfrm>
            <a:off x="343170" y="2060474"/>
            <a:ext cx="27584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 fontAlgn="ctr"/>
            <a:r>
              <a:rPr lang="ru-RU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Все население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9E5626E5-FE6B-41FB-BBCD-B9EE2FB4E23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43810" y1="18407" x2="43810" y2="1840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17093" y="680012"/>
            <a:ext cx="665288" cy="145605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44EF7B84-0BF2-4628-8815-E5C1501F89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57674" y1="15270" x2="57674" y2="1527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87032" y="642386"/>
            <a:ext cx="634566" cy="1456058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C9F277F5-85A4-4274-8919-85241C6A27E2}"/>
              </a:ext>
            </a:extLst>
          </p:cNvPr>
          <p:cNvSpPr/>
          <p:nvPr/>
        </p:nvSpPr>
        <p:spPr>
          <a:xfrm>
            <a:off x="6228184" y="1984830"/>
            <a:ext cx="17122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 fontAlgn="ctr"/>
            <a:r>
              <a:rPr lang="ru-RU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Женщины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844AB439-BD9F-4BE7-8FBA-ABC5F6A8D810}"/>
              </a:ext>
            </a:extLst>
          </p:cNvPr>
          <p:cNvSpPr/>
          <p:nvPr/>
        </p:nvSpPr>
        <p:spPr>
          <a:xfrm>
            <a:off x="3570336" y="2041015"/>
            <a:ext cx="17588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 fontAlgn="ctr"/>
            <a:r>
              <a:rPr lang="ru-RU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Мужчины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79776AC8-BFCD-4E41-962D-0AFF7320B5D5}"/>
              </a:ext>
            </a:extLst>
          </p:cNvPr>
          <p:cNvSpPr/>
          <p:nvPr/>
        </p:nvSpPr>
        <p:spPr>
          <a:xfrm>
            <a:off x="377113" y="2434119"/>
            <a:ext cx="2726853" cy="276999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 defTabSz="457200" fontAlgn="b"/>
            <a:r>
              <a:rPr lang="ru-RU" sz="1200" b="1" dirty="0">
                <a:solidFill>
                  <a:srgbClr val="000000"/>
                </a:solidFill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Ишемическая болезнь сердца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7920697D-BC63-4475-9F6B-3672C9F364E0}"/>
              </a:ext>
            </a:extLst>
          </p:cNvPr>
          <p:cNvSpPr/>
          <p:nvPr/>
        </p:nvSpPr>
        <p:spPr>
          <a:xfrm>
            <a:off x="3225431" y="2768469"/>
            <a:ext cx="13973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 fontAlgn="ctr"/>
            <a:r>
              <a:rPr lang="ru-RU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17,79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5BE9A890-3ED1-4E74-98D0-33FD326E07AD}"/>
              </a:ext>
            </a:extLst>
          </p:cNvPr>
          <p:cNvSpPr/>
          <p:nvPr/>
        </p:nvSpPr>
        <p:spPr>
          <a:xfrm>
            <a:off x="4416401" y="2768469"/>
            <a:ext cx="13973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 fontAlgn="ctr"/>
            <a:r>
              <a:rPr lang="ru-RU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19,66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C3EA8BB2-088C-4943-9071-28740382AC60}"/>
              </a:ext>
            </a:extLst>
          </p:cNvPr>
          <p:cNvSpPr/>
          <p:nvPr/>
        </p:nvSpPr>
        <p:spPr>
          <a:xfrm>
            <a:off x="6123754" y="2786486"/>
            <a:ext cx="13973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 fontAlgn="ctr"/>
            <a:r>
              <a:rPr lang="ru-RU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5,68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5D5E9F01-521B-45D6-8BCF-AA685EAA3392}"/>
              </a:ext>
            </a:extLst>
          </p:cNvPr>
          <p:cNvSpPr/>
          <p:nvPr/>
        </p:nvSpPr>
        <p:spPr>
          <a:xfrm>
            <a:off x="7314724" y="2786486"/>
            <a:ext cx="13973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 fontAlgn="ctr"/>
            <a:r>
              <a:rPr lang="ru-RU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6,45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BD0B4FBA-4E5D-4480-A563-CA61C363E9F1}"/>
              </a:ext>
            </a:extLst>
          </p:cNvPr>
          <p:cNvSpPr/>
          <p:nvPr/>
        </p:nvSpPr>
        <p:spPr>
          <a:xfrm>
            <a:off x="377113" y="3163664"/>
            <a:ext cx="2726852" cy="461665"/>
          </a:xfrm>
          <a:prstGeom prst="rect">
            <a:avLst/>
          </a:prstGeom>
          <a:solidFill>
            <a:srgbClr val="CC00FF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 defTabSz="457200" fontAlgn="b"/>
            <a:r>
              <a:rPr lang="ru-RU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Пневмония или возбудитель неуточненный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37D9D603-0134-4DDB-A4D8-6FB77C9ECB66}"/>
              </a:ext>
            </a:extLst>
          </p:cNvPr>
          <p:cNvSpPr/>
          <p:nvPr/>
        </p:nvSpPr>
        <p:spPr>
          <a:xfrm>
            <a:off x="442730" y="3774223"/>
            <a:ext cx="13973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 fontAlgn="ctr"/>
            <a:r>
              <a:rPr lang="ru-RU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6,88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73EBD73B-1B11-4BCA-A238-2B61F5135573}"/>
              </a:ext>
            </a:extLst>
          </p:cNvPr>
          <p:cNvSpPr/>
          <p:nvPr/>
        </p:nvSpPr>
        <p:spPr>
          <a:xfrm>
            <a:off x="1645288" y="3774223"/>
            <a:ext cx="13973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 fontAlgn="ctr"/>
            <a:r>
              <a:rPr lang="ru-RU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5,08</a:t>
            </a:r>
          </a:p>
        </p:txBody>
      </p:sp>
      <p:sp>
        <p:nvSpPr>
          <p:cNvPr id="27" name="Стрелка: вправо 26">
            <a:extLst>
              <a:ext uri="{FF2B5EF4-FFF2-40B4-BE49-F238E27FC236}">
                <a16:creationId xmlns="" xmlns:a16="http://schemas.microsoft.com/office/drawing/2014/main" id="{17EDB4DF-14E0-4DC6-A3F1-49DA5F10553B}"/>
              </a:ext>
            </a:extLst>
          </p:cNvPr>
          <p:cNvSpPr/>
          <p:nvPr/>
        </p:nvSpPr>
        <p:spPr>
          <a:xfrm>
            <a:off x="1573382" y="3844090"/>
            <a:ext cx="372083" cy="209145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="" xmlns:a16="http://schemas.microsoft.com/office/drawing/2014/main" id="{CE6256DD-1E10-45CA-AF3D-BC41001EE15B}"/>
              </a:ext>
            </a:extLst>
          </p:cNvPr>
          <p:cNvSpPr/>
          <p:nvPr/>
        </p:nvSpPr>
        <p:spPr>
          <a:xfrm>
            <a:off x="374764" y="4139441"/>
            <a:ext cx="2726853" cy="461665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 defTabSz="457200" fontAlgn="b"/>
            <a:r>
              <a:rPr lang="ru-RU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Цереброваскулярное заболевание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="" xmlns:a16="http://schemas.microsoft.com/office/drawing/2014/main" id="{92F38E80-3572-4148-8086-DA51F6C1FDD0}"/>
              </a:ext>
            </a:extLst>
          </p:cNvPr>
          <p:cNvSpPr/>
          <p:nvPr/>
        </p:nvSpPr>
        <p:spPr>
          <a:xfrm>
            <a:off x="440381" y="4749509"/>
            <a:ext cx="13973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 fontAlgn="ctr"/>
            <a:r>
              <a:rPr lang="ru-RU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6,60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="" xmlns:a16="http://schemas.microsoft.com/office/drawing/2014/main" id="{C1A32E53-EAAA-47B5-8E89-BCDF992275A2}"/>
              </a:ext>
            </a:extLst>
          </p:cNvPr>
          <p:cNvSpPr/>
          <p:nvPr/>
        </p:nvSpPr>
        <p:spPr>
          <a:xfrm>
            <a:off x="1642939" y="4749509"/>
            <a:ext cx="13973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 fontAlgn="ctr"/>
            <a:r>
              <a:rPr lang="ru-RU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4,13</a:t>
            </a:r>
          </a:p>
        </p:txBody>
      </p:sp>
      <p:sp>
        <p:nvSpPr>
          <p:cNvPr id="31" name="Стрелка: вправо 30">
            <a:extLst>
              <a:ext uri="{FF2B5EF4-FFF2-40B4-BE49-F238E27FC236}">
                <a16:creationId xmlns="" xmlns:a16="http://schemas.microsoft.com/office/drawing/2014/main" id="{2C55E45B-E0EF-47BC-AFB3-1940E5416C66}"/>
              </a:ext>
            </a:extLst>
          </p:cNvPr>
          <p:cNvSpPr/>
          <p:nvPr/>
        </p:nvSpPr>
        <p:spPr>
          <a:xfrm>
            <a:off x="1571033" y="4819398"/>
            <a:ext cx="372083" cy="209145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32" name="Прямоугольник 31">
            <a:extLst>
              <a:ext uri="{FF2B5EF4-FFF2-40B4-BE49-F238E27FC236}">
                <a16:creationId xmlns="" xmlns:a16="http://schemas.microsoft.com/office/drawing/2014/main" id="{51656779-6FCA-4E0B-A6B8-17B0FFA639F9}"/>
              </a:ext>
            </a:extLst>
          </p:cNvPr>
          <p:cNvSpPr/>
          <p:nvPr/>
        </p:nvSpPr>
        <p:spPr>
          <a:xfrm>
            <a:off x="381845" y="6068766"/>
            <a:ext cx="2726853" cy="307777"/>
          </a:xfrm>
          <a:prstGeom prst="rect">
            <a:avLst/>
          </a:prstGeom>
          <a:solidFill>
            <a:srgbClr val="FFCCFF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 defTabSz="457200" fontAlgn="b"/>
            <a:r>
              <a:rPr lang="ru-RU" sz="1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Колоректальный</a:t>
            </a:r>
            <a:r>
              <a:rPr lang="ru-RU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рак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="" xmlns:a16="http://schemas.microsoft.com/office/drawing/2014/main" id="{5EC3A251-1EB4-4CDC-BF41-53365DDB8689}"/>
              </a:ext>
            </a:extLst>
          </p:cNvPr>
          <p:cNvSpPr/>
          <p:nvPr/>
        </p:nvSpPr>
        <p:spPr>
          <a:xfrm>
            <a:off x="459049" y="6431489"/>
            <a:ext cx="13973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 fontAlgn="ctr"/>
            <a:r>
              <a:rPr lang="ru-RU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1,76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="" xmlns:a16="http://schemas.microsoft.com/office/drawing/2014/main" id="{AD465C0B-D824-4CAE-AF82-D3841210017C}"/>
              </a:ext>
            </a:extLst>
          </p:cNvPr>
          <p:cNvSpPr/>
          <p:nvPr/>
        </p:nvSpPr>
        <p:spPr>
          <a:xfrm>
            <a:off x="1650020" y="6431489"/>
            <a:ext cx="13973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 fontAlgn="ctr"/>
            <a:r>
              <a:rPr lang="ru-RU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2,05</a:t>
            </a:r>
          </a:p>
        </p:txBody>
      </p:sp>
      <p:sp>
        <p:nvSpPr>
          <p:cNvPr id="35" name="Стрелка: вправо 34">
            <a:extLst>
              <a:ext uri="{FF2B5EF4-FFF2-40B4-BE49-F238E27FC236}">
                <a16:creationId xmlns="" xmlns:a16="http://schemas.microsoft.com/office/drawing/2014/main" id="{84EE5768-D460-4BC7-B38F-C635F3957113}"/>
              </a:ext>
            </a:extLst>
          </p:cNvPr>
          <p:cNvSpPr/>
          <p:nvPr/>
        </p:nvSpPr>
        <p:spPr>
          <a:xfrm>
            <a:off x="1578113" y="6511462"/>
            <a:ext cx="372083" cy="20914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="" xmlns:a16="http://schemas.microsoft.com/office/drawing/2014/main" id="{C285B2A4-CC71-4734-8E40-A654DEF298BC}"/>
              </a:ext>
            </a:extLst>
          </p:cNvPr>
          <p:cNvSpPr/>
          <p:nvPr/>
        </p:nvSpPr>
        <p:spPr>
          <a:xfrm>
            <a:off x="377113" y="5077214"/>
            <a:ext cx="2726853" cy="461665"/>
          </a:xfrm>
          <a:prstGeom prst="rect">
            <a:avLst/>
          </a:prstGeom>
          <a:solidFill>
            <a:srgbClr val="99FFCC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 defTabSz="457200" fontAlgn="b"/>
            <a:r>
              <a:rPr lang="ru-RU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Некоторые состояния в перинатальном периоде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="" xmlns:a16="http://schemas.microsoft.com/office/drawing/2014/main" id="{01BE49AA-11F1-492C-89D2-B62A06D68AF3}"/>
              </a:ext>
            </a:extLst>
          </p:cNvPr>
          <p:cNvSpPr/>
          <p:nvPr/>
        </p:nvSpPr>
        <p:spPr>
          <a:xfrm>
            <a:off x="450746" y="5710633"/>
            <a:ext cx="13973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 fontAlgn="ctr"/>
            <a:r>
              <a:rPr lang="ru-RU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7,13</a:t>
            </a:r>
          </a:p>
        </p:txBody>
      </p:sp>
      <p:sp>
        <p:nvSpPr>
          <p:cNvPr id="38" name="Прямоугольник 37">
            <a:extLst>
              <a:ext uri="{FF2B5EF4-FFF2-40B4-BE49-F238E27FC236}">
                <a16:creationId xmlns="" xmlns:a16="http://schemas.microsoft.com/office/drawing/2014/main" id="{791B9137-CFD5-47AD-B81C-9167DF4E8ECC}"/>
              </a:ext>
            </a:extLst>
          </p:cNvPr>
          <p:cNvSpPr/>
          <p:nvPr/>
        </p:nvSpPr>
        <p:spPr>
          <a:xfrm>
            <a:off x="1653304" y="5710633"/>
            <a:ext cx="13973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 fontAlgn="ctr"/>
            <a:r>
              <a:rPr lang="ru-RU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2,58</a:t>
            </a:r>
          </a:p>
        </p:txBody>
      </p:sp>
      <p:sp>
        <p:nvSpPr>
          <p:cNvPr id="39" name="Стрелка: вправо 38">
            <a:extLst>
              <a:ext uri="{FF2B5EF4-FFF2-40B4-BE49-F238E27FC236}">
                <a16:creationId xmlns="" xmlns:a16="http://schemas.microsoft.com/office/drawing/2014/main" id="{2D36B9EE-4AD5-4179-8AE9-014975B15370}"/>
              </a:ext>
            </a:extLst>
          </p:cNvPr>
          <p:cNvSpPr/>
          <p:nvPr/>
        </p:nvSpPr>
        <p:spPr>
          <a:xfrm>
            <a:off x="1581398" y="5780522"/>
            <a:ext cx="372083" cy="209145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40" name="Прямоугольник 39">
            <a:extLst>
              <a:ext uri="{FF2B5EF4-FFF2-40B4-BE49-F238E27FC236}">
                <a16:creationId xmlns="" xmlns:a16="http://schemas.microsoft.com/office/drawing/2014/main" id="{30408421-49C0-4053-9EAF-89185FFD872E}"/>
              </a:ext>
            </a:extLst>
          </p:cNvPr>
          <p:cNvSpPr/>
          <p:nvPr/>
        </p:nvSpPr>
        <p:spPr>
          <a:xfrm>
            <a:off x="3207092" y="2437357"/>
            <a:ext cx="2726853" cy="276999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 defTabSz="457200" fontAlgn="b"/>
            <a:r>
              <a:rPr lang="ru-RU" sz="1200" b="1" dirty="0">
                <a:solidFill>
                  <a:srgbClr val="000000"/>
                </a:solidFill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Ишемическая болезнь сердца</a:t>
            </a:r>
          </a:p>
        </p:txBody>
      </p:sp>
      <p:sp>
        <p:nvSpPr>
          <p:cNvPr id="41" name="Прямоугольник 40">
            <a:extLst>
              <a:ext uri="{FF2B5EF4-FFF2-40B4-BE49-F238E27FC236}">
                <a16:creationId xmlns="" xmlns:a16="http://schemas.microsoft.com/office/drawing/2014/main" id="{5817992C-24E5-4F83-9B12-3B939FA68595}"/>
              </a:ext>
            </a:extLst>
          </p:cNvPr>
          <p:cNvSpPr/>
          <p:nvPr/>
        </p:nvSpPr>
        <p:spPr>
          <a:xfrm>
            <a:off x="6044615" y="2447945"/>
            <a:ext cx="2726853" cy="276999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 defTabSz="457200" fontAlgn="b"/>
            <a:r>
              <a:rPr lang="ru-RU" sz="1200" b="1" dirty="0">
                <a:solidFill>
                  <a:srgbClr val="000000"/>
                </a:solidFill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Ишемическая болезнь сердца</a:t>
            </a:r>
          </a:p>
        </p:txBody>
      </p:sp>
      <p:sp>
        <p:nvSpPr>
          <p:cNvPr id="42" name="Прямоугольник 41">
            <a:extLst>
              <a:ext uri="{FF2B5EF4-FFF2-40B4-BE49-F238E27FC236}">
                <a16:creationId xmlns="" xmlns:a16="http://schemas.microsoft.com/office/drawing/2014/main" id="{A0049B5E-7C0A-463E-B34C-FF9DDA8E9D33}"/>
              </a:ext>
            </a:extLst>
          </p:cNvPr>
          <p:cNvSpPr/>
          <p:nvPr/>
        </p:nvSpPr>
        <p:spPr>
          <a:xfrm>
            <a:off x="442730" y="2766340"/>
            <a:ext cx="13973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 fontAlgn="ctr"/>
            <a:r>
              <a:rPr lang="ru-RU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11,53</a:t>
            </a:r>
          </a:p>
        </p:txBody>
      </p:sp>
      <p:sp>
        <p:nvSpPr>
          <p:cNvPr id="43" name="Прямоугольник 42">
            <a:extLst>
              <a:ext uri="{FF2B5EF4-FFF2-40B4-BE49-F238E27FC236}">
                <a16:creationId xmlns="" xmlns:a16="http://schemas.microsoft.com/office/drawing/2014/main" id="{1CF8FA8B-73AB-4EA4-8377-83BA024F3A7E}"/>
              </a:ext>
            </a:extLst>
          </p:cNvPr>
          <p:cNvSpPr/>
          <p:nvPr/>
        </p:nvSpPr>
        <p:spPr>
          <a:xfrm>
            <a:off x="1633700" y="2766340"/>
            <a:ext cx="13973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 fontAlgn="ctr"/>
            <a:r>
              <a:rPr lang="ru-RU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12,76</a:t>
            </a:r>
          </a:p>
        </p:txBody>
      </p:sp>
      <p:sp>
        <p:nvSpPr>
          <p:cNvPr id="44" name="Стрелка: вправо 43">
            <a:extLst>
              <a:ext uri="{FF2B5EF4-FFF2-40B4-BE49-F238E27FC236}">
                <a16:creationId xmlns="" xmlns:a16="http://schemas.microsoft.com/office/drawing/2014/main" id="{5911E8F0-1961-43AD-B1A7-D450B887824B}"/>
              </a:ext>
            </a:extLst>
          </p:cNvPr>
          <p:cNvSpPr/>
          <p:nvPr/>
        </p:nvSpPr>
        <p:spPr>
          <a:xfrm>
            <a:off x="1561794" y="2846313"/>
            <a:ext cx="372083" cy="20914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83" name="Стрелка: вправо 82">
            <a:extLst>
              <a:ext uri="{FF2B5EF4-FFF2-40B4-BE49-F238E27FC236}">
                <a16:creationId xmlns="" xmlns:a16="http://schemas.microsoft.com/office/drawing/2014/main" id="{724149E6-AEE9-4FD5-A58C-DFFCB61DA452}"/>
              </a:ext>
            </a:extLst>
          </p:cNvPr>
          <p:cNvSpPr/>
          <p:nvPr/>
        </p:nvSpPr>
        <p:spPr>
          <a:xfrm>
            <a:off x="4366161" y="2843369"/>
            <a:ext cx="372083" cy="20914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84" name="Прямоугольник 83">
            <a:extLst>
              <a:ext uri="{FF2B5EF4-FFF2-40B4-BE49-F238E27FC236}">
                <a16:creationId xmlns="" xmlns:a16="http://schemas.microsoft.com/office/drawing/2014/main" id="{D6180718-1FDF-49E5-A5A1-2E7D8DBA6AB9}"/>
              </a:ext>
            </a:extLst>
          </p:cNvPr>
          <p:cNvSpPr/>
          <p:nvPr/>
        </p:nvSpPr>
        <p:spPr>
          <a:xfrm>
            <a:off x="3205255" y="3163664"/>
            <a:ext cx="2726852" cy="461665"/>
          </a:xfrm>
          <a:prstGeom prst="rect">
            <a:avLst/>
          </a:prstGeom>
          <a:solidFill>
            <a:srgbClr val="CC00FF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 defTabSz="457200" fontAlgn="b"/>
            <a:r>
              <a:rPr lang="ru-RU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Пневмония или возбудитель неуточненный</a:t>
            </a:r>
          </a:p>
        </p:txBody>
      </p:sp>
      <p:sp>
        <p:nvSpPr>
          <p:cNvPr id="85" name="Прямоугольник 84">
            <a:extLst>
              <a:ext uri="{FF2B5EF4-FFF2-40B4-BE49-F238E27FC236}">
                <a16:creationId xmlns="" xmlns:a16="http://schemas.microsoft.com/office/drawing/2014/main" id="{14B74D57-806C-4744-B9CA-E80A552B7939}"/>
              </a:ext>
            </a:extLst>
          </p:cNvPr>
          <p:cNvSpPr/>
          <p:nvPr/>
        </p:nvSpPr>
        <p:spPr>
          <a:xfrm>
            <a:off x="3270872" y="3774223"/>
            <a:ext cx="13973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 fontAlgn="ctr"/>
            <a:r>
              <a:rPr lang="ru-RU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9,92</a:t>
            </a:r>
          </a:p>
        </p:txBody>
      </p:sp>
      <p:sp>
        <p:nvSpPr>
          <p:cNvPr id="86" name="Прямоугольник 85">
            <a:extLst>
              <a:ext uri="{FF2B5EF4-FFF2-40B4-BE49-F238E27FC236}">
                <a16:creationId xmlns="" xmlns:a16="http://schemas.microsoft.com/office/drawing/2014/main" id="{8D1AE7C9-0F8C-4D66-8837-55EB209342FB}"/>
              </a:ext>
            </a:extLst>
          </p:cNvPr>
          <p:cNvSpPr/>
          <p:nvPr/>
        </p:nvSpPr>
        <p:spPr>
          <a:xfrm>
            <a:off x="4473429" y="3774223"/>
            <a:ext cx="13973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 fontAlgn="ctr"/>
            <a:r>
              <a:rPr lang="ru-RU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7,66</a:t>
            </a:r>
          </a:p>
        </p:txBody>
      </p:sp>
      <p:sp>
        <p:nvSpPr>
          <p:cNvPr id="87" name="Стрелка: вправо 86">
            <a:extLst>
              <a:ext uri="{FF2B5EF4-FFF2-40B4-BE49-F238E27FC236}">
                <a16:creationId xmlns="" xmlns:a16="http://schemas.microsoft.com/office/drawing/2014/main" id="{78420750-68FD-4A1A-89F4-532B22024581}"/>
              </a:ext>
            </a:extLst>
          </p:cNvPr>
          <p:cNvSpPr/>
          <p:nvPr/>
        </p:nvSpPr>
        <p:spPr>
          <a:xfrm>
            <a:off x="4401523" y="3844090"/>
            <a:ext cx="372083" cy="209145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88" name="Прямоугольник 87">
            <a:extLst>
              <a:ext uri="{FF2B5EF4-FFF2-40B4-BE49-F238E27FC236}">
                <a16:creationId xmlns="" xmlns:a16="http://schemas.microsoft.com/office/drawing/2014/main" id="{20582636-84B2-4173-BCDA-1040282ED4D1}"/>
              </a:ext>
            </a:extLst>
          </p:cNvPr>
          <p:cNvSpPr/>
          <p:nvPr/>
        </p:nvSpPr>
        <p:spPr>
          <a:xfrm>
            <a:off x="3202907" y="4139441"/>
            <a:ext cx="2726853" cy="461665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 defTabSz="457200" fontAlgn="b"/>
            <a:r>
              <a:rPr lang="ru-RU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Цереброваскулярное заболевание</a:t>
            </a:r>
          </a:p>
        </p:txBody>
      </p:sp>
      <p:sp>
        <p:nvSpPr>
          <p:cNvPr id="89" name="Прямоугольник 88">
            <a:extLst>
              <a:ext uri="{FF2B5EF4-FFF2-40B4-BE49-F238E27FC236}">
                <a16:creationId xmlns="" xmlns:a16="http://schemas.microsoft.com/office/drawing/2014/main" id="{785C1346-E56E-4DE5-9B15-39ED9588C0D0}"/>
              </a:ext>
            </a:extLst>
          </p:cNvPr>
          <p:cNvSpPr/>
          <p:nvPr/>
        </p:nvSpPr>
        <p:spPr>
          <a:xfrm>
            <a:off x="3268522" y="4749509"/>
            <a:ext cx="13973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 fontAlgn="ctr"/>
            <a:r>
              <a:rPr lang="ru-RU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7,70</a:t>
            </a:r>
          </a:p>
        </p:txBody>
      </p:sp>
      <p:sp>
        <p:nvSpPr>
          <p:cNvPr id="90" name="Прямоугольник 89">
            <a:extLst>
              <a:ext uri="{FF2B5EF4-FFF2-40B4-BE49-F238E27FC236}">
                <a16:creationId xmlns="" xmlns:a16="http://schemas.microsoft.com/office/drawing/2014/main" id="{FE933D23-79B2-4142-B399-58C44F80ED3E}"/>
              </a:ext>
            </a:extLst>
          </p:cNvPr>
          <p:cNvSpPr/>
          <p:nvPr/>
        </p:nvSpPr>
        <p:spPr>
          <a:xfrm>
            <a:off x="4471080" y="4749509"/>
            <a:ext cx="13973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 fontAlgn="ctr"/>
            <a:r>
              <a:rPr lang="ru-RU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5,48</a:t>
            </a:r>
          </a:p>
        </p:txBody>
      </p:sp>
      <p:sp>
        <p:nvSpPr>
          <p:cNvPr id="91" name="Стрелка: вправо 90">
            <a:extLst>
              <a:ext uri="{FF2B5EF4-FFF2-40B4-BE49-F238E27FC236}">
                <a16:creationId xmlns="" xmlns:a16="http://schemas.microsoft.com/office/drawing/2014/main" id="{7CB83A60-A39E-41A5-8188-0EEAFDBC3FF4}"/>
              </a:ext>
            </a:extLst>
          </p:cNvPr>
          <p:cNvSpPr/>
          <p:nvPr/>
        </p:nvSpPr>
        <p:spPr>
          <a:xfrm>
            <a:off x="4399174" y="4819398"/>
            <a:ext cx="372083" cy="209145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92" name="Прямоугольник 91">
            <a:extLst>
              <a:ext uri="{FF2B5EF4-FFF2-40B4-BE49-F238E27FC236}">
                <a16:creationId xmlns="" xmlns:a16="http://schemas.microsoft.com/office/drawing/2014/main" id="{37ECF7D7-F177-47CA-B6BE-92BE0DA3F833}"/>
              </a:ext>
            </a:extLst>
          </p:cNvPr>
          <p:cNvSpPr/>
          <p:nvPr/>
        </p:nvSpPr>
        <p:spPr>
          <a:xfrm>
            <a:off x="3209984" y="6068766"/>
            <a:ext cx="2726853" cy="307777"/>
          </a:xfrm>
          <a:prstGeom prst="rect">
            <a:avLst/>
          </a:prstGeom>
          <a:solidFill>
            <a:srgbClr val="FFCCFF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 defTabSz="457200" fontAlgn="b"/>
            <a:r>
              <a:rPr lang="ru-RU" sz="1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Колоректальный</a:t>
            </a:r>
            <a:r>
              <a:rPr lang="ru-RU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рак</a:t>
            </a:r>
          </a:p>
        </p:txBody>
      </p:sp>
      <p:sp>
        <p:nvSpPr>
          <p:cNvPr id="93" name="Прямоугольник 92">
            <a:extLst>
              <a:ext uri="{FF2B5EF4-FFF2-40B4-BE49-F238E27FC236}">
                <a16:creationId xmlns="" xmlns:a16="http://schemas.microsoft.com/office/drawing/2014/main" id="{C1C72990-57CC-4404-BBF3-A27948230675}"/>
              </a:ext>
            </a:extLst>
          </p:cNvPr>
          <p:cNvSpPr/>
          <p:nvPr/>
        </p:nvSpPr>
        <p:spPr>
          <a:xfrm>
            <a:off x="3287191" y="6431489"/>
            <a:ext cx="13973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 fontAlgn="ctr"/>
            <a:r>
              <a:rPr lang="ru-RU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1,87</a:t>
            </a:r>
          </a:p>
        </p:txBody>
      </p:sp>
      <p:sp>
        <p:nvSpPr>
          <p:cNvPr id="94" name="Прямоугольник 93">
            <a:extLst>
              <a:ext uri="{FF2B5EF4-FFF2-40B4-BE49-F238E27FC236}">
                <a16:creationId xmlns="" xmlns:a16="http://schemas.microsoft.com/office/drawing/2014/main" id="{7FD748E4-358D-4129-AF82-20B67C7CDCD1}"/>
              </a:ext>
            </a:extLst>
          </p:cNvPr>
          <p:cNvSpPr/>
          <p:nvPr/>
        </p:nvSpPr>
        <p:spPr>
          <a:xfrm>
            <a:off x="4478161" y="6431489"/>
            <a:ext cx="13973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 fontAlgn="ctr"/>
            <a:r>
              <a:rPr lang="ru-RU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2,41</a:t>
            </a:r>
          </a:p>
        </p:txBody>
      </p:sp>
      <p:sp>
        <p:nvSpPr>
          <p:cNvPr id="95" name="Стрелка: вправо 94">
            <a:extLst>
              <a:ext uri="{FF2B5EF4-FFF2-40B4-BE49-F238E27FC236}">
                <a16:creationId xmlns="" xmlns:a16="http://schemas.microsoft.com/office/drawing/2014/main" id="{60783070-FAA5-411A-A5CB-EE53CF4EAC36}"/>
              </a:ext>
            </a:extLst>
          </p:cNvPr>
          <p:cNvSpPr/>
          <p:nvPr/>
        </p:nvSpPr>
        <p:spPr>
          <a:xfrm>
            <a:off x="4406253" y="6511462"/>
            <a:ext cx="372083" cy="20914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96" name="Прямоугольник 95">
            <a:extLst>
              <a:ext uri="{FF2B5EF4-FFF2-40B4-BE49-F238E27FC236}">
                <a16:creationId xmlns="" xmlns:a16="http://schemas.microsoft.com/office/drawing/2014/main" id="{FFA6E32B-8FC2-43AE-9CF3-461ADE88412F}"/>
              </a:ext>
            </a:extLst>
          </p:cNvPr>
          <p:cNvSpPr/>
          <p:nvPr/>
        </p:nvSpPr>
        <p:spPr>
          <a:xfrm>
            <a:off x="3205253" y="5077214"/>
            <a:ext cx="2726853" cy="461665"/>
          </a:xfrm>
          <a:prstGeom prst="rect">
            <a:avLst/>
          </a:prstGeom>
          <a:solidFill>
            <a:srgbClr val="99FFCC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 defTabSz="457200" fontAlgn="b"/>
            <a:r>
              <a:rPr lang="ru-RU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Некоторые состояния в перинатальном периоде</a:t>
            </a:r>
          </a:p>
        </p:txBody>
      </p:sp>
      <p:sp>
        <p:nvSpPr>
          <p:cNvPr id="97" name="Прямоугольник 96">
            <a:extLst>
              <a:ext uri="{FF2B5EF4-FFF2-40B4-BE49-F238E27FC236}">
                <a16:creationId xmlns="" xmlns:a16="http://schemas.microsoft.com/office/drawing/2014/main" id="{76BC63C0-19A5-41BA-B16C-D1FAEE989126}"/>
              </a:ext>
            </a:extLst>
          </p:cNvPr>
          <p:cNvSpPr/>
          <p:nvPr/>
        </p:nvSpPr>
        <p:spPr>
          <a:xfrm>
            <a:off x="3278888" y="5710633"/>
            <a:ext cx="13973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 fontAlgn="ctr"/>
            <a:r>
              <a:rPr lang="ru-RU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8,63</a:t>
            </a:r>
          </a:p>
        </p:txBody>
      </p:sp>
      <p:sp>
        <p:nvSpPr>
          <p:cNvPr id="98" name="Прямоугольник 97">
            <a:extLst>
              <a:ext uri="{FF2B5EF4-FFF2-40B4-BE49-F238E27FC236}">
                <a16:creationId xmlns="" xmlns:a16="http://schemas.microsoft.com/office/drawing/2014/main" id="{429CA1A6-82DC-4389-BB90-4BE4B104C090}"/>
              </a:ext>
            </a:extLst>
          </p:cNvPr>
          <p:cNvSpPr/>
          <p:nvPr/>
        </p:nvSpPr>
        <p:spPr>
          <a:xfrm>
            <a:off x="4481445" y="5710633"/>
            <a:ext cx="13973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 fontAlgn="ctr"/>
            <a:r>
              <a:rPr lang="ru-RU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2,72</a:t>
            </a:r>
          </a:p>
        </p:txBody>
      </p:sp>
      <p:sp>
        <p:nvSpPr>
          <p:cNvPr id="99" name="Стрелка: вправо 98">
            <a:extLst>
              <a:ext uri="{FF2B5EF4-FFF2-40B4-BE49-F238E27FC236}">
                <a16:creationId xmlns="" xmlns:a16="http://schemas.microsoft.com/office/drawing/2014/main" id="{6335CDE9-6DAD-48BC-93E6-450A324611E1}"/>
              </a:ext>
            </a:extLst>
          </p:cNvPr>
          <p:cNvSpPr/>
          <p:nvPr/>
        </p:nvSpPr>
        <p:spPr>
          <a:xfrm>
            <a:off x="4409539" y="5780522"/>
            <a:ext cx="372083" cy="209145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20" name="Стрелка: вправо 119">
            <a:extLst>
              <a:ext uri="{FF2B5EF4-FFF2-40B4-BE49-F238E27FC236}">
                <a16:creationId xmlns="" xmlns:a16="http://schemas.microsoft.com/office/drawing/2014/main" id="{76168EBF-BD8B-43FA-8E7B-C63971E1DEA1}"/>
              </a:ext>
            </a:extLst>
          </p:cNvPr>
          <p:cNvSpPr/>
          <p:nvPr/>
        </p:nvSpPr>
        <p:spPr>
          <a:xfrm>
            <a:off x="7228212" y="2855771"/>
            <a:ext cx="372083" cy="20914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21" name="Прямоугольник 120">
            <a:extLst>
              <a:ext uri="{FF2B5EF4-FFF2-40B4-BE49-F238E27FC236}">
                <a16:creationId xmlns="" xmlns:a16="http://schemas.microsoft.com/office/drawing/2014/main" id="{6C6FECAD-38EF-43A7-8915-ADB9B609685F}"/>
              </a:ext>
            </a:extLst>
          </p:cNvPr>
          <p:cNvSpPr/>
          <p:nvPr/>
        </p:nvSpPr>
        <p:spPr>
          <a:xfrm>
            <a:off x="6093058" y="4891996"/>
            <a:ext cx="2726852" cy="461665"/>
          </a:xfrm>
          <a:prstGeom prst="rect">
            <a:avLst/>
          </a:prstGeom>
          <a:solidFill>
            <a:srgbClr val="CC00FF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 defTabSz="457200" fontAlgn="b"/>
            <a:r>
              <a:rPr lang="ru-RU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Пневмония или возбудитель неуточненный</a:t>
            </a:r>
          </a:p>
        </p:txBody>
      </p:sp>
      <p:sp>
        <p:nvSpPr>
          <p:cNvPr id="122" name="Прямоугольник 121">
            <a:extLst>
              <a:ext uri="{FF2B5EF4-FFF2-40B4-BE49-F238E27FC236}">
                <a16:creationId xmlns="" xmlns:a16="http://schemas.microsoft.com/office/drawing/2014/main" id="{EC7B4A44-50CF-4927-8E2F-3ACCFA7BD516}"/>
              </a:ext>
            </a:extLst>
          </p:cNvPr>
          <p:cNvSpPr/>
          <p:nvPr/>
        </p:nvSpPr>
        <p:spPr>
          <a:xfrm>
            <a:off x="6158673" y="5502529"/>
            <a:ext cx="13973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 fontAlgn="ctr"/>
            <a:r>
              <a:rPr lang="ru-RU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4,04</a:t>
            </a:r>
          </a:p>
        </p:txBody>
      </p:sp>
      <p:sp>
        <p:nvSpPr>
          <p:cNvPr id="123" name="Прямоугольник 122">
            <a:extLst>
              <a:ext uri="{FF2B5EF4-FFF2-40B4-BE49-F238E27FC236}">
                <a16:creationId xmlns="" xmlns:a16="http://schemas.microsoft.com/office/drawing/2014/main" id="{D05BF6DA-6C49-4200-8788-3E030EEF46E7}"/>
              </a:ext>
            </a:extLst>
          </p:cNvPr>
          <p:cNvSpPr/>
          <p:nvPr/>
        </p:nvSpPr>
        <p:spPr>
          <a:xfrm>
            <a:off x="7361231" y="5502529"/>
            <a:ext cx="13973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 fontAlgn="ctr"/>
            <a:r>
              <a:rPr lang="ru-RU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2,73</a:t>
            </a:r>
          </a:p>
        </p:txBody>
      </p:sp>
      <p:sp>
        <p:nvSpPr>
          <p:cNvPr id="124" name="Стрелка: вправо 123">
            <a:extLst>
              <a:ext uri="{FF2B5EF4-FFF2-40B4-BE49-F238E27FC236}">
                <a16:creationId xmlns="" xmlns:a16="http://schemas.microsoft.com/office/drawing/2014/main" id="{D0014852-E3A9-43A2-A394-B92843F92EF0}"/>
              </a:ext>
            </a:extLst>
          </p:cNvPr>
          <p:cNvSpPr/>
          <p:nvPr/>
        </p:nvSpPr>
        <p:spPr>
          <a:xfrm>
            <a:off x="7289324" y="5572418"/>
            <a:ext cx="372083" cy="209145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25" name="Прямоугольник 124">
            <a:extLst>
              <a:ext uri="{FF2B5EF4-FFF2-40B4-BE49-F238E27FC236}">
                <a16:creationId xmlns="" xmlns:a16="http://schemas.microsoft.com/office/drawing/2014/main" id="{3FF2C0E3-CE5D-4B90-826F-4A26DE0B772A}"/>
              </a:ext>
            </a:extLst>
          </p:cNvPr>
          <p:cNvSpPr/>
          <p:nvPr/>
        </p:nvSpPr>
        <p:spPr>
          <a:xfrm>
            <a:off x="6095405" y="3913694"/>
            <a:ext cx="2726853" cy="461665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 defTabSz="457200" fontAlgn="b"/>
            <a:r>
              <a:rPr lang="ru-RU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Цереброваскулярное заболевание</a:t>
            </a:r>
          </a:p>
        </p:txBody>
      </p:sp>
      <p:sp>
        <p:nvSpPr>
          <p:cNvPr id="126" name="Прямоугольник 125">
            <a:extLst>
              <a:ext uri="{FF2B5EF4-FFF2-40B4-BE49-F238E27FC236}">
                <a16:creationId xmlns="" xmlns:a16="http://schemas.microsoft.com/office/drawing/2014/main" id="{D4731DD8-F15E-4FBA-AF1B-3627A4801B5C}"/>
              </a:ext>
            </a:extLst>
          </p:cNvPr>
          <p:cNvSpPr/>
          <p:nvPr/>
        </p:nvSpPr>
        <p:spPr>
          <a:xfrm>
            <a:off x="6161021" y="4523761"/>
            <a:ext cx="13973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 fontAlgn="ctr"/>
            <a:r>
              <a:rPr lang="ru-RU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5,56</a:t>
            </a:r>
          </a:p>
        </p:txBody>
      </p:sp>
      <p:sp>
        <p:nvSpPr>
          <p:cNvPr id="127" name="Прямоугольник 126">
            <a:extLst>
              <a:ext uri="{FF2B5EF4-FFF2-40B4-BE49-F238E27FC236}">
                <a16:creationId xmlns="" xmlns:a16="http://schemas.microsoft.com/office/drawing/2014/main" id="{9BCD5B31-498E-4AFB-861C-A6099449E198}"/>
              </a:ext>
            </a:extLst>
          </p:cNvPr>
          <p:cNvSpPr/>
          <p:nvPr/>
        </p:nvSpPr>
        <p:spPr>
          <a:xfrm>
            <a:off x="7363579" y="4523761"/>
            <a:ext cx="13973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 fontAlgn="ctr"/>
            <a:r>
              <a:rPr lang="ru-RU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2,88</a:t>
            </a:r>
          </a:p>
        </p:txBody>
      </p:sp>
      <p:sp>
        <p:nvSpPr>
          <p:cNvPr id="128" name="Стрелка: вправо 127">
            <a:extLst>
              <a:ext uri="{FF2B5EF4-FFF2-40B4-BE49-F238E27FC236}">
                <a16:creationId xmlns="" xmlns:a16="http://schemas.microsoft.com/office/drawing/2014/main" id="{CF4DBD00-36C2-45EE-A699-0174127DE597}"/>
              </a:ext>
            </a:extLst>
          </p:cNvPr>
          <p:cNvSpPr/>
          <p:nvPr/>
        </p:nvSpPr>
        <p:spPr>
          <a:xfrm>
            <a:off x="7291673" y="4593650"/>
            <a:ext cx="372083" cy="209145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29" name="Прямоугольник 128">
            <a:extLst>
              <a:ext uri="{FF2B5EF4-FFF2-40B4-BE49-F238E27FC236}">
                <a16:creationId xmlns="" xmlns:a16="http://schemas.microsoft.com/office/drawing/2014/main" id="{EB78A37A-9DAB-4232-91E1-3D8BE8F047B7}"/>
              </a:ext>
            </a:extLst>
          </p:cNvPr>
          <p:cNvSpPr/>
          <p:nvPr/>
        </p:nvSpPr>
        <p:spPr>
          <a:xfrm>
            <a:off x="6058561" y="3155817"/>
            <a:ext cx="2758873" cy="338554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 defTabSz="457200" fontAlgn="b"/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Рак груди</a:t>
            </a:r>
          </a:p>
        </p:txBody>
      </p:sp>
      <p:sp>
        <p:nvSpPr>
          <p:cNvPr id="130" name="Прямоугольник 129">
            <a:extLst>
              <a:ext uri="{FF2B5EF4-FFF2-40B4-BE49-F238E27FC236}">
                <a16:creationId xmlns="" xmlns:a16="http://schemas.microsoft.com/office/drawing/2014/main" id="{A7091C2F-2760-4549-B53E-2258AF2A6C9E}"/>
              </a:ext>
            </a:extLst>
          </p:cNvPr>
          <p:cNvSpPr/>
          <p:nvPr/>
        </p:nvSpPr>
        <p:spPr>
          <a:xfrm>
            <a:off x="6125884" y="3520679"/>
            <a:ext cx="13973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 fontAlgn="ctr"/>
            <a:r>
              <a:rPr lang="ru-RU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4,00</a:t>
            </a:r>
          </a:p>
        </p:txBody>
      </p:sp>
      <p:sp>
        <p:nvSpPr>
          <p:cNvPr id="131" name="Прямоугольник 130">
            <a:extLst>
              <a:ext uri="{FF2B5EF4-FFF2-40B4-BE49-F238E27FC236}">
                <a16:creationId xmlns="" xmlns:a16="http://schemas.microsoft.com/office/drawing/2014/main" id="{C479FCCF-1D67-4946-9792-8C9A2C39ECA0}"/>
              </a:ext>
            </a:extLst>
          </p:cNvPr>
          <p:cNvSpPr/>
          <p:nvPr/>
        </p:nvSpPr>
        <p:spPr>
          <a:xfrm>
            <a:off x="7316854" y="3520679"/>
            <a:ext cx="13973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 fontAlgn="ctr"/>
            <a:r>
              <a:rPr lang="ru-RU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2,93</a:t>
            </a:r>
          </a:p>
        </p:txBody>
      </p:sp>
      <p:sp>
        <p:nvSpPr>
          <p:cNvPr id="132" name="Стрелка: вправо 131">
            <a:extLst>
              <a:ext uri="{FF2B5EF4-FFF2-40B4-BE49-F238E27FC236}">
                <a16:creationId xmlns="" xmlns:a16="http://schemas.microsoft.com/office/drawing/2014/main" id="{DABAEC7F-1AF7-459F-8764-32B3083AD4D4}"/>
              </a:ext>
            </a:extLst>
          </p:cNvPr>
          <p:cNvSpPr/>
          <p:nvPr/>
        </p:nvSpPr>
        <p:spPr>
          <a:xfrm>
            <a:off x="7244948" y="3600633"/>
            <a:ext cx="372083" cy="209145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33" name="Прямоугольник 132">
            <a:extLst>
              <a:ext uri="{FF2B5EF4-FFF2-40B4-BE49-F238E27FC236}">
                <a16:creationId xmlns="" xmlns:a16="http://schemas.microsoft.com/office/drawing/2014/main" id="{6D2AC17B-2C25-4A54-A6F2-E49931007352}"/>
              </a:ext>
            </a:extLst>
          </p:cNvPr>
          <p:cNvSpPr/>
          <p:nvPr/>
        </p:nvSpPr>
        <p:spPr>
          <a:xfrm>
            <a:off x="6090581" y="5822572"/>
            <a:ext cx="2726853" cy="461665"/>
          </a:xfrm>
          <a:prstGeom prst="rect">
            <a:avLst/>
          </a:prstGeom>
          <a:solidFill>
            <a:srgbClr val="99FFCC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 defTabSz="457200" fontAlgn="b"/>
            <a:r>
              <a:rPr lang="ru-RU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Некоторые состояния в перинатальном периоде</a:t>
            </a:r>
          </a:p>
        </p:txBody>
      </p:sp>
      <p:sp>
        <p:nvSpPr>
          <p:cNvPr id="134" name="Прямоугольник 133">
            <a:extLst>
              <a:ext uri="{FF2B5EF4-FFF2-40B4-BE49-F238E27FC236}">
                <a16:creationId xmlns="" xmlns:a16="http://schemas.microsoft.com/office/drawing/2014/main" id="{002AF5EE-72F0-4B41-B852-0018D77D66C3}"/>
              </a:ext>
            </a:extLst>
          </p:cNvPr>
          <p:cNvSpPr/>
          <p:nvPr/>
        </p:nvSpPr>
        <p:spPr>
          <a:xfrm>
            <a:off x="6164214" y="6455991"/>
            <a:ext cx="13973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 fontAlgn="ctr"/>
            <a:r>
              <a:rPr lang="ru-RU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5,72</a:t>
            </a:r>
          </a:p>
        </p:txBody>
      </p:sp>
      <p:sp>
        <p:nvSpPr>
          <p:cNvPr id="135" name="Прямоугольник 134">
            <a:extLst>
              <a:ext uri="{FF2B5EF4-FFF2-40B4-BE49-F238E27FC236}">
                <a16:creationId xmlns="" xmlns:a16="http://schemas.microsoft.com/office/drawing/2014/main" id="{674068B6-95C1-4489-93FD-76238F840A08}"/>
              </a:ext>
            </a:extLst>
          </p:cNvPr>
          <p:cNvSpPr/>
          <p:nvPr/>
        </p:nvSpPr>
        <p:spPr>
          <a:xfrm>
            <a:off x="7366772" y="6455991"/>
            <a:ext cx="13973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 fontAlgn="ctr"/>
            <a:r>
              <a:rPr lang="ru-RU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2,44</a:t>
            </a:r>
          </a:p>
        </p:txBody>
      </p:sp>
      <p:sp>
        <p:nvSpPr>
          <p:cNvPr id="136" name="Стрелка: вправо 135">
            <a:extLst>
              <a:ext uri="{FF2B5EF4-FFF2-40B4-BE49-F238E27FC236}">
                <a16:creationId xmlns="" xmlns:a16="http://schemas.microsoft.com/office/drawing/2014/main" id="{4CB4FC0E-F790-4129-965D-05496A9B134A}"/>
              </a:ext>
            </a:extLst>
          </p:cNvPr>
          <p:cNvSpPr/>
          <p:nvPr/>
        </p:nvSpPr>
        <p:spPr>
          <a:xfrm>
            <a:off x="7294865" y="6525880"/>
            <a:ext cx="372083" cy="209145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7341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741BA23-4127-4989-BD09-BD2C8082C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334" y="153825"/>
            <a:ext cx="8411993" cy="732817"/>
          </a:xfrm>
        </p:spPr>
        <p:txBody>
          <a:bodyPr>
            <a:noAutofit/>
          </a:bodyPr>
          <a:lstStyle/>
          <a:p>
            <a:pPr algn="ctr"/>
            <a:r>
              <a:rPr lang="ru-RU" sz="2000" b="1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Смертность населения  в Красноярском крае 1999-2019гг. (на 1000 населения соответствующего пола</a:t>
            </a:r>
            <a:r>
              <a:rPr lang="ru-RU" sz="2000" b="1" cap="none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="" xmlns:a16="http://schemas.microsoft.com/office/drawing/2014/main" id="{00000000-0008-0000-0000-00000B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0275640"/>
              </p:ext>
            </p:extLst>
          </p:nvPr>
        </p:nvGraphicFramePr>
        <p:xfrm>
          <a:off x="5" y="732820"/>
          <a:ext cx="9061315" cy="61251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457771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</a:t>
            </a:r>
            <a:r>
              <a:rPr lang="ru-RU" dirty="0" smtClean="0"/>
              <a:t>аключение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z="2000" dirty="0"/>
              <a:t>Показатели предотвратимой смертности </a:t>
            </a:r>
            <a:r>
              <a:rPr lang="ru-RU" sz="2000" b="1" dirty="0"/>
              <a:t>не предназначены для однозначного измерения эффективности системы здравоохранения</a:t>
            </a:r>
            <a:r>
              <a:rPr lang="ru-RU" sz="2000" dirty="0"/>
              <a:t>, однако они </a:t>
            </a:r>
            <a:r>
              <a:rPr lang="ru-RU" sz="2000" b="1" dirty="0"/>
              <a:t>служат отправной точкой для оценки эффективности общественного здравоохранения </a:t>
            </a:r>
            <a:r>
              <a:rPr lang="ru-RU" sz="2000" dirty="0"/>
              <a:t>и политики здравоохранения в предотвращении преждевременной смертности от предотвратимых и излечимых причин смерти</a:t>
            </a:r>
            <a:r>
              <a:rPr lang="ru-RU" sz="2000" dirty="0" smtClean="0"/>
              <a:t>.</a:t>
            </a:r>
          </a:p>
          <a:p>
            <a:r>
              <a:rPr lang="ru-RU" sz="2000" b="1" dirty="0"/>
              <a:t>Оценка потерь лет жизни </a:t>
            </a:r>
            <a:r>
              <a:rPr lang="ru-RU" sz="2000" dirty="0" smtClean="0"/>
              <a:t>по предотвратимым и излечимым причинам смерти </a:t>
            </a:r>
            <a:r>
              <a:rPr lang="ru-RU" sz="2000" dirty="0"/>
              <a:t>с помощью показателя YLL </a:t>
            </a:r>
            <a:r>
              <a:rPr lang="ru-RU" sz="2000" b="1" dirty="0"/>
              <a:t>способна дать необходимую информацию для разработки </a:t>
            </a:r>
            <a:r>
              <a:rPr lang="ru-RU" sz="2000" b="1" dirty="0" smtClean="0"/>
              <a:t>и оценки конкретных </a:t>
            </a:r>
            <a:r>
              <a:rPr lang="ru-RU" sz="2000" b="1" dirty="0"/>
              <a:t>программ, направленных на снижение смертности </a:t>
            </a:r>
            <a:r>
              <a:rPr lang="ru-RU" sz="2000" b="1" dirty="0" smtClean="0"/>
              <a:t>населения</a:t>
            </a:r>
            <a:r>
              <a:rPr lang="ru-RU" sz="2000" dirty="0" smtClean="0"/>
              <a:t>.</a:t>
            </a:r>
            <a:endParaRPr lang="ru-RU" sz="20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28258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algn="ctr"/>
            <a:r>
              <a:rPr lang="ru-RU" sz="4400" dirty="0" smtClean="0"/>
              <a:t>Спасибо за внимание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546594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BEB36966-8A73-4A33-91DF-3E5E2E7AA06D}"/>
              </a:ext>
            </a:extLst>
          </p:cNvPr>
          <p:cNvSpPr txBox="1">
            <a:spLocks/>
          </p:cNvSpPr>
          <p:nvPr/>
        </p:nvSpPr>
        <p:spPr>
          <a:xfrm>
            <a:off x="727180" y="1"/>
            <a:ext cx="7687257" cy="7328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400" b="1" cap="none" dirty="0" smtClean="0">
                <a:solidFill>
                  <a:prstClr val="black"/>
                </a:solidFill>
                <a:effectLst>
                  <a:glow rad="38100">
                    <a:prstClr val="white">
                      <a:lumMod val="65000"/>
                      <a:lumOff val="35000"/>
                      <a:alpha val="40000"/>
                    </a:prst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Ожидаемая продолжительность жизни </a:t>
            </a:r>
            <a:r>
              <a:rPr lang="ru-RU" sz="2400" b="1" cap="none" dirty="0">
                <a:solidFill>
                  <a:prstClr val="black"/>
                </a:solidFill>
                <a:effectLst>
                  <a:glow rad="38100">
                    <a:prstClr val="white">
                      <a:lumMod val="65000"/>
                      <a:lumOff val="35000"/>
                      <a:alpha val="40000"/>
                    </a:prst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Красноярском крае 1999-2019гг.</a:t>
            </a: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="" xmlns:a16="http://schemas.microsoft.com/office/drawing/2014/main" id="{F18E18B0-6394-42B3-BE8A-E8E15A9D5F7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5262725"/>
              </p:ext>
            </p:extLst>
          </p:nvPr>
        </p:nvGraphicFramePr>
        <p:xfrm>
          <a:off x="5" y="603117"/>
          <a:ext cx="9054019" cy="62548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94985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484784"/>
            <a:ext cx="4786894" cy="3492802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8741BA23-4127-4989-BD09-BD2C8082C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Структура смертности населения  </a:t>
            </a:r>
            <a:r>
              <a:rPr lang="ru-RU" sz="2800" b="1" cap="none" dirty="0">
                <a:latin typeface="Arial" panose="020B0604020202020204" pitchFamily="34" charset="0"/>
                <a:cs typeface="Arial" panose="020B0604020202020204" pitchFamily="34" charset="0"/>
              </a:rPr>
              <a:t>в Красноярском </a:t>
            </a:r>
            <a:r>
              <a:rPr lang="ru-RU" sz="28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крае,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2019 г</a:t>
            </a:r>
            <a:r>
              <a:rPr lang="ru-RU" sz="2800" b="1" cap="none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8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(%)</a:t>
            </a:r>
            <a:endParaRPr lang="ru-RU" sz="2800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="" xmlns:a16="http://schemas.microsoft.com/office/drawing/2014/main" id="{E315BE88-5978-467A-8744-039E32DD6B7D}"/>
              </a:ext>
            </a:extLst>
          </p:cNvPr>
          <p:cNvSpPr txBox="1">
            <a:spLocks/>
          </p:cNvSpPr>
          <p:nvPr/>
        </p:nvSpPr>
        <p:spPr>
          <a:xfrm>
            <a:off x="499929" y="1350236"/>
            <a:ext cx="3134170" cy="4520725"/>
          </a:xfrm>
          <a:prstGeom prst="rect">
            <a:avLst/>
          </a:prstGeom>
        </p:spPr>
        <p:txBody>
          <a:bodyPr vert="horz" anchor="t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/>
            <a:r>
              <a:rPr lang="ru-RU" sz="1800" b="1" dirty="0" smtClean="0">
                <a:solidFill>
                  <a:srgbClr val="464653"/>
                </a:solidFill>
                <a:latin typeface="Arial" pitchFamily="34" charset="0"/>
                <a:cs typeface="Arial" pitchFamily="34" charset="0"/>
              </a:rPr>
              <a:t>1 место </a:t>
            </a:r>
            <a:r>
              <a:rPr lang="ru-RU" sz="1800" dirty="0" smtClean="0">
                <a:solidFill>
                  <a:srgbClr val="464653"/>
                </a:solidFill>
                <a:latin typeface="Arial" pitchFamily="34" charset="0"/>
                <a:cs typeface="Arial" pitchFamily="34" charset="0"/>
              </a:rPr>
              <a:t>- Болезни системы кровообращения</a:t>
            </a:r>
          </a:p>
          <a:p>
            <a:pPr defTabSz="457200"/>
            <a:endParaRPr lang="ru-RU" sz="1800" dirty="0" smtClean="0">
              <a:solidFill>
                <a:srgbClr val="464653"/>
              </a:solidFill>
              <a:latin typeface="Arial" pitchFamily="34" charset="0"/>
              <a:cs typeface="Arial" pitchFamily="34" charset="0"/>
            </a:endParaRPr>
          </a:p>
          <a:p>
            <a:pPr defTabSz="457200"/>
            <a:r>
              <a:rPr lang="ru-RU" sz="1800" b="1" dirty="0" smtClean="0">
                <a:solidFill>
                  <a:srgbClr val="464653"/>
                </a:solidFill>
                <a:latin typeface="Arial" pitchFamily="34" charset="0"/>
                <a:cs typeface="Arial" pitchFamily="34" charset="0"/>
              </a:rPr>
              <a:t>2 место </a:t>
            </a:r>
            <a:r>
              <a:rPr lang="ru-RU" sz="1800" dirty="0" smtClean="0">
                <a:solidFill>
                  <a:srgbClr val="464653"/>
                </a:solidFill>
                <a:latin typeface="Arial" pitchFamily="34" charset="0"/>
                <a:cs typeface="Arial" pitchFamily="34" charset="0"/>
              </a:rPr>
              <a:t>– Онкологические заболевания</a:t>
            </a:r>
          </a:p>
          <a:p>
            <a:pPr defTabSz="457200"/>
            <a:endParaRPr lang="ru-RU" sz="1800" dirty="0" smtClean="0">
              <a:solidFill>
                <a:srgbClr val="464653"/>
              </a:solidFill>
              <a:latin typeface="Arial" pitchFamily="34" charset="0"/>
              <a:cs typeface="Arial" pitchFamily="34" charset="0"/>
            </a:endParaRPr>
          </a:p>
          <a:p>
            <a:pPr defTabSz="457200"/>
            <a:r>
              <a:rPr lang="ru-RU" sz="1800" b="1" dirty="0" smtClean="0">
                <a:solidFill>
                  <a:srgbClr val="464653"/>
                </a:solidFill>
                <a:latin typeface="Arial" pitchFamily="34" charset="0"/>
                <a:cs typeface="Arial" pitchFamily="34" charset="0"/>
              </a:rPr>
              <a:t>3 место </a:t>
            </a:r>
            <a:r>
              <a:rPr lang="ru-RU" sz="1800" dirty="0" smtClean="0">
                <a:solidFill>
                  <a:srgbClr val="464653"/>
                </a:solidFill>
                <a:latin typeface="Arial" pitchFamily="34" charset="0"/>
                <a:cs typeface="Arial" pitchFamily="34" charset="0"/>
              </a:rPr>
              <a:t>– Болезни органов пищеварения</a:t>
            </a:r>
          </a:p>
          <a:p>
            <a:pPr defTabSz="457200"/>
            <a:endParaRPr lang="ru-RU" sz="1800" dirty="0" smtClean="0">
              <a:solidFill>
                <a:srgbClr val="464653"/>
              </a:solidFill>
              <a:latin typeface="Arial" pitchFamily="34" charset="0"/>
              <a:cs typeface="Arial" pitchFamily="34" charset="0"/>
            </a:endParaRPr>
          </a:p>
          <a:p>
            <a:pPr defTabSz="457200"/>
            <a:r>
              <a:rPr lang="ru-RU" sz="1800" b="1" dirty="0" smtClean="0">
                <a:solidFill>
                  <a:srgbClr val="464653"/>
                </a:solidFill>
                <a:latin typeface="Arial" pitchFamily="34" charset="0"/>
                <a:cs typeface="Arial" pitchFamily="34" charset="0"/>
              </a:rPr>
              <a:t>4 место </a:t>
            </a:r>
            <a:r>
              <a:rPr lang="ru-RU" sz="1800" dirty="0" smtClean="0">
                <a:solidFill>
                  <a:srgbClr val="464653"/>
                </a:solidFill>
                <a:latin typeface="Arial" pitchFamily="34" charset="0"/>
                <a:cs typeface="Arial" pitchFamily="34" charset="0"/>
              </a:rPr>
              <a:t>– Болезни органов дыхания</a:t>
            </a:r>
          </a:p>
          <a:p>
            <a:pPr defTabSz="457200"/>
            <a:endParaRPr lang="ru-RU" sz="1800" dirty="0" smtClean="0">
              <a:solidFill>
                <a:srgbClr val="464653"/>
              </a:solidFill>
              <a:latin typeface="Arial" pitchFamily="34" charset="0"/>
              <a:cs typeface="Arial" pitchFamily="34" charset="0"/>
            </a:endParaRPr>
          </a:p>
          <a:p>
            <a:pPr defTabSz="457200"/>
            <a:r>
              <a:rPr lang="ru-RU" sz="1800" b="1" dirty="0" smtClean="0">
                <a:solidFill>
                  <a:srgbClr val="464653"/>
                </a:solidFill>
                <a:latin typeface="Arial" pitchFamily="34" charset="0"/>
                <a:cs typeface="Arial" pitchFamily="34" charset="0"/>
              </a:rPr>
              <a:t>5 место </a:t>
            </a:r>
            <a:r>
              <a:rPr lang="ru-RU" sz="1800" dirty="0" smtClean="0">
                <a:solidFill>
                  <a:srgbClr val="464653"/>
                </a:solidFill>
                <a:latin typeface="Arial" pitchFamily="34" charset="0"/>
                <a:cs typeface="Arial" pitchFamily="34" charset="0"/>
              </a:rPr>
              <a:t>– Некоторые инфекционные и паразитарные заболевания</a:t>
            </a:r>
          </a:p>
          <a:p>
            <a:pPr defTabSz="457200"/>
            <a:endParaRPr lang="ru-RU" sz="1400" dirty="0">
              <a:solidFill>
                <a:srgbClr val="464653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7318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3"/>
          <p:cNvSpPr txBox="1">
            <a:spLocks noChangeArrowheads="1"/>
          </p:cNvSpPr>
          <p:nvPr/>
        </p:nvSpPr>
        <p:spPr bwMode="auto">
          <a:xfrm>
            <a:off x="0" y="0"/>
            <a:ext cx="9144000" cy="657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2000"/>
            </a:lvl1pPr>
            <a:lvl2pPr fontAlgn="base">
              <a:spcBef>
                <a:spcPct val="0"/>
              </a:spcBef>
              <a:spcAft>
                <a:spcPct val="0"/>
              </a:spcAft>
            </a:lvl2pPr>
            <a:lvl3pPr fontAlgn="base">
              <a:spcBef>
                <a:spcPct val="0"/>
              </a:spcBef>
              <a:spcAft>
                <a:spcPct val="0"/>
              </a:spcAft>
            </a:lvl3pPr>
            <a:lvl4pPr fontAlgn="base">
              <a:spcBef>
                <a:spcPct val="0"/>
              </a:spcBef>
              <a:spcAft>
                <a:spcPct val="0"/>
              </a:spcAft>
            </a:lvl4pPr>
            <a:lvl5pPr fontAlgn="base">
              <a:spcBef>
                <a:spcPct val="0"/>
              </a:spcBef>
              <a:spcAft>
                <a:spcPct val="0"/>
              </a:spcAft>
            </a:lvl5pPr>
          </a:lstStyle>
          <a:p>
            <a:pPr defTabSz="957263" eaLnBrk="1" hangingPunct="1">
              <a:defRPr/>
            </a:pPr>
            <a:r>
              <a:rPr lang="ru-RU" alt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Индикативные медико-демографические показатели </a:t>
            </a:r>
          </a:p>
          <a:p>
            <a:pPr defTabSz="957263" eaLnBrk="1" hangingPunct="1">
              <a:defRPr/>
            </a:pPr>
            <a:r>
              <a:rPr lang="ru-RU" alt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указам Президента Российской Федерации от 7 мая 2012 г.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176" name="Group 10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3580250"/>
              </p:ext>
            </p:extLst>
          </p:nvPr>
        </p:nvGraphicFramePr>
        <p:xfrm>
          <a:off x="0" y="657230"/>
          <a:ext cx="9144001" cy="6156145"/>
        </p:xfrm>
        <a:graphic>
          <a:graphicData uri="http://schemas.openxmlformats.org/drawingml/2006/table">
            <a:tbl>
              <a:tblPr/>
              <a:tblGrid>
                <a:gridCol w="1913957"/>
                <a:gridCol w="1401363"/>
                <a:gridCol w="839165"/>
                <a:gridCol w="839165"/>
                <a:gridCol w="1012785"/>
                <a:gridCol w="985916"/>
                <a:gridCol w="1074792"/>
                <a:gridCol w="1076858"/>
              </a:tblGrid>
              <a:tr h="102140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 marL="91435" marR="91435"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91435" marR="91435" marT="45731" marB="4573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2013 год (план)</a:t>
                      </a:r>
                    </a:p>
                  </a:txBody>
                  <a:tcPr marL="91434" marR="91434" marT="45736" marB="4573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 год (план)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 marT="45736" marB="4573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 год (план) </a:t>
                      </a:r>
                    </a:p>
                  </a:txBody>
                  <a:tcPr marL="91434" marR="91434" marT="45736" marB="4573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(план)</a:t>
                      </a:r>
                    </a:p>
                  </a:txBody>
                  <a:tcPr marL="91435" marR="91435" marT="45731" marB="4573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год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(план)</a:t>
                      </a:r>
                    </a:p>
                  </a:txBody>
                  <a:tcPr marL="91435" marR="91435" marT="45731" marB="4573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год (план)</a:t>
                      </a:r>
                    </a:p>
                  </a:txBody>
                  <a:tcPr marL="91435" marR="91435" marT="45731" marB="4573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</a:tr>
              <a:tr h="64983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Смертность от всех причин</a:t>
                      </a:r>
                    </a:p>
                  </a:txBody>
                  <a:tcPr marL="91435" marR="91435"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1000 населения</a:t>
                      </a:r>
                    </a:p>
                  </a:txBody>
                  <a:tcPr marL="91435" marR="91435" marT="45731" marB="4573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91434" marR="91434" marT="45736" marB="4573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12,8</a:t>
                      </a:r>
                    </a:p>
                  </a:txBody>
                  <a:tcPr marL="91434" marR="91434" marT="45736" marB="4573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12,5</a:t>
                      </a:r>
                    </a:p>
                  </a:txBody>
                  <a:tcPr marL="91434" marR="91434" marT="45736" marB="4573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12,3</a:t>
                      </a:r>
                    </a:p>
                  </a:txBody>
                  <a:tcPr marL="91435" marR="91435" marT="45731" marB="4573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12,1</a:t>
                      </a:r>
                    </a:p>
                  </a:txBody>
                  <a:tcPr marL="91435" marR="91435" marT="45731" marB="4573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11,8</a:t>
                      </a:r>
                    </a:p>
                  </a:txBody>
                  <a:tcPr marL="91435" marR="91435" marT="45731" marB="4573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66109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Младенческая смертность</a:t>
                      </a:r>
                    </a:p>
                  </a:txBody>
                  <a:tcPr marL="91435" marR="91435"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1000 родившихся живыми</a:t>
                      </a:r>
                    </a:p>
                  </a:txBody>
                  <a:tcPr marL="91435" marR="91435" marT="45731" marB="4573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8,2</a:t>
                      </a:r>
                    </a:p>
                  </a:txBody>
                  <a:tcPr marL="91434" marR="91434" marT="45736" marB="4573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8,1</a:t>
                      </a:r>
                    </a:p>
                  </a:txBody>
                  <a:tcPr marL="91434" marR="91434" marT="45736" marB="4573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8,0</a:t>
                      </a:r>
                    </a:p>
                  </a:txBody>
                  <a:tcPr marL="91434" marR="91434" marT="45736" marB="4573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7,8</a:t>
                      </a:r>
                    </a:p>
                  </a:txBody>
                  <a:tcPr marL="91435" marR="91435" marT="45731" marB="4573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7,5</a:t>
                      </a:r>
                    </a:p>
                  </a:txBody>
                  <a:tcPr marL="91435" marR="91435" marT="45731" marB="4573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7,5</a:t>
                      </a:r>
                    </a:p>
                  </a:txBody>
                  <a:tcPr marL="91435" marR="91435" marT="45731" marB="4573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102301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Смертность от болезней системы кровообращения</a:t>
                      </a:r>
                    </a:p>
                  </a:txBody>
                  <a:tcPr marL="91435" marR="91435"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100 тыс. населения</a:t>
                      </a:r>
                    </a:p>
                  </a:txBody>
                  <a:tcPr marL="91435" marR="91435" marT="45731" marB="4573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721,7</a:t>
                      </a:r>
                    </a:p>
                  </a:txBody>
                  <a:tcPr marL="91434" marR="91434" marT="45736" marB="4573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706,6</a:t>
                      </a:r>
                    </a:p>
                  </a:txBody>
                  <a:tcPr marL="91434" marR="91434" marT="45736" marB="4573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691,7</a:t>
                      </a:r>
                    </a:p>
                  </a:txBody>
                  <a:tcPr marL="91434" marR="91434" marT="45736" marB="4573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677,2</a:t>
                      </a:r>
                    </a:p>
                  </a:txBody>
                  <a:tcPr marL="91435" marR="91435" marT="45731" marB="4573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663</a:t>
                      </a:r>
                    </a:p>
                  </a:txBody>
                  <a:tcPr marL="91435" marR="91435" marT="45731" marB="4573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649,4</a:t>
                      </a:r>
                    </a:p>
                  </a:txBody>
                  <a:tcPr marL="91435" marR="91435" marT="45731" marB="4573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912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Смертность от дорожно-транспортных происшествий</a:t>
                      </a:r>
                    </a:p>
                  </a:txBody>
                  <a:tcPr marL="91435" marR="91435"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100 тыс. населения</a:t>
                      </a:r>
                    </a:p>
                  </a:txBody>
                  <a:tcPr marL="91435" marR="91435" marT="45731" marB="4573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12,6</a:t>
                      </a:r>
                    </a:p>
                  </a:txBody>
                  <a:tcPr marL="91434" marR="91434" marT="45736" marB="4573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13,5</a:t>
                      </a:r>
                    </a:p>
                  </a:txBody>
                  <a:tcPr marL="91434" marR="91434" marT="45736" marB="4573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12,9</a:t>
                      </a:r>
                    </a:p>
                  </a:txBody>
                  <a:tcPr marL="91434" marR="91434" marT="45736" marB="4573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12,1</a:t>
                      </a:r>
                    </a:p>
                  </a:txBody>
                  <a:tcPr marL="91435" marR="91435" marT="45731" marB="4573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11,2</a:t>
                      </a:r>
                    </a:p>
                  </a:txBody>
                  <a:tcPr marL="91435" marR="91435" marT="45731" marB="4573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10,6</a:t>
                      </a:r>
                    </a:p>
                  </a:txBody>
                  <a:tcPr marL="91435" marR="91435" marT="45731" marB="4573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12401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Смертность от новообразований (в том числе от злокачественных)</a:t>
                      </a:r>
                    </a:p>
                  </a:txBody>
                  <a:tcPr marL="91435" marR="91435"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100 тыс. населения</a:t>
                      </a:r>
                    </a:p>
                  </a:txBody>
                  <a:tcPr marL="91435" marR="91435" marT="45731" marB="4573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201,2</a:t>
                      </a:r>
                    </a:p>
                  </a:txBody>
                  <a:tcPr marL="91434" marR="91434" marT="45736" marB="4573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199,4</a:t>
                      </a:r>
                    </a:p>
                  </a:txBody>
                  <a:tcPr marL="91434" marR="91434" marT="45736" marB="4573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197,8</a:t>
                      </a:r>
                    </a:p>
                  </a:txBody>
                  <a:tcPr marL="91434" marR="91434" marT="45736" marB="4573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196,1</a:t>
                      </a:r>
                    </a:p>
                  </a:txBody>
                  <a:tcPr marL="91435" marR="91435" marT="45731" marB="4573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194,4</a:t>
                      </a:r>
                    </a:p>
                  </a:txBody>
                  <a:tcPr marL="91435" marR="91435" marT="45731" marB="4573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192,8</a:t>
                      </a:r>
                    </a:p>
                  </a:txBody>
                  <a:tcPr marL="91435" marR="91435" marT="45731" marB="4573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6486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Смертность от туберкулеза</a:t>
                      </a:r>
                    </a:p>
                  </a:txBody>
                  <a:tcPr marL="91435" marR="91435"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100 тыс. населения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5" marR="91435" marT="45731" marB="4573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13,5</a:t>
                      </a:r>
                    </a:p>
                  </a:txBody>
                  <a:tcPr marL="91434" marR="91434" marT="45736" marB="4573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11,9</a:t>
                      </a:r>
                    </a:p>
                  </a:txBody>
                  <a:tcPr marL="91434" marR="91434" marT="45736" marB="4573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11,9</a:t>
                      </a:r>
                    </a:p>
                  </a:txBody>
                  <a:tcPr marL="91434" marR="91434" marT="45736" marB="4573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11,8</a:t>
                      </a:r>
                    </a:p>
                  </a:txBody>
                  <a:tcPr marL="91435" marR="91435" marT="45731" marB="4573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11,8</a:t>
                      </a:r>
                    </a:p>
                  </a:txBody>
                  <a:tcPr marL="91435" marR="91435" marT="45731" marB="4573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11,8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marT="45731" marB="4573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5221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6956425" y="6492941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C38037C-743E-4387-A4C9-03BB66D1E7DB}" type="slidenum">
              <a:rPr lang="ru-RU" altLang="ru-R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ru-RU" altLang="ru-RU" sz="1200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709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40296"/>
          </a:xfrm>
        </p:spPr>
        <p:txBody>
          <a:bodyPr>
            <a:normAutofit/>
          </a:bodyPr>
          <a:lstStyle/>
          <a:p>
            <a:r>
              <a:rPr lang="ru-RU" sz="2000" b="1" cap="none" dirty="0" smtClean="0">
                <a:solidFill>
                  <a:schemeClr val="tx1"/>
                </a:solidFill>
                <a:latin typeface="+mn-lt"/>
              </a:rPr>
              <a:t>Цель деятельности общественного здравоохранения</a:t>
            </a:r>
            <a:endParaRPr lang="ru-RU" sz="2000" b="1" cap="none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4937760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Глобальной целью деятельности общественного здравоохранения является </a:t>
            </a:r>
            <a:r>
              <a:rPr lang="ru-RU" b="1" dirty="0" smtClean="0"/>
              <a:t>профилактика (предупреждение) преждевременной смертности населения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7906547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7B46D642-A596-4882-9864-05837C080940}"/>
              </a:ext>
            </a:extLst>
          </p:cNvPr>
          <p:cNvSpPr txBox="1">
            <a:spLocks/>
          </p:cNvSpPr>
          <p:nvPr/>
        </p:nvSpPr>
        <p:spPr>
          <a:xfrm>
            <a:off x="727180" y="1"/>
            <a:ext cx="7687257" cy="732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800" b="1" cap="none" dirty="0">
                <a:solidFill>
                  <a:srgbClr val="464653"/>
                </a:solidFill>
                <a:effectLst>
                  <a:glow rad="38100">
                    <a:prstClr val="white">
                      <a:lumMod val="65000"/>
                      <a:lumOff val="35000"/>
                      <a:alpha val="40000"/>
                    </a:prst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Причины смертности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81EA76B7-F2E4-4128-AF60-2EB72D858B3C}"/>
              </a:ext>
            </a:extLst>
          </p:cNvPr>
          <p:cNvSpPr/>
          <p:nvPr/>
        </p:nvSpPr>
        <p:spPr>
          <a:xfrm>
            <a:off x="536801" y="2226606"/>
            <a:ext cx="377444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ru-RU" b="1" dirty="0">
                <a:ln w="3175" cmpd="sng">
                  <a:noFill/>
                </a:ln>
                <a:solidFill>
                  <a:prstClr val="black"/>
                </a:solidFill>
                <a:effectLst>
                  <a:glow rad="38100">
                    <a:prstClr val="white">
                      <a:lumMod val="65000"/>
                      <a:lumOff val="35000"/>
                      <a:alpha val="40000"/>
                    </a:prst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Предотвратимые</a:t>
            </a:r>
          </a:p>
          <a:p>
            <a:pPr algn="ctr" defTabSz="457200"/>
            <a:endParaRPr lang="ru-R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457200"/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Преждевременную смерть можно было бы избежать путем предупреждения возникновения заболевания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D1E3112D-272C-4295-877F-63E2791598C0}"/>
              </a:ext>
            </a:extLst>
          </p:cNvPr>
          <p:cNvSpPr/>
          <p:nvPr/>
        </p:nvSpPr>
        <p:spPr>
          <a:xfrm>
            <a:off x="2771799" y="763275"/>
            <a:ext cx="3240361" cy="92333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defTabSz="457200"/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Управляемые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системой общественного здравоохранения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E436CD61-546B-452B-B871-F2D55F929B61}"/>
              </a:ext>
            </a:extLst>
          </p:cNvPr>
          <p:cNvSpPr/>
          <p:nvPr/>
        </p:nvSpPr>
        <p:spPr>
          <a:xfrm>
            <a:off x="5054952" y="2226606"/>
            <a:ext cx="351488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ru-RU" b="1" dirty="0">
                <a:ln w="3175" cmpd="sng">
                  <a:noFill/>
                </a:ln>
                <a:solidFill>
                  <a:prstClr val="black"/>
                </a:solidFill>
                <a:effectLst>
                  <a:glow rad="38100">
                    <a:prstClr val="white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Излечимые</a:t>
            </a:r>
          </a:p>
          <a:p>
            <a:pPr algn="ctr" defTabSz="457200"/>
            <a:endParaRPr lang="ru-R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457200"/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Заболевания, которые можно было бы вылечить, чтобы избежать преждевременную смерть</a:t>
            </a:r>
          </a:p>
        </p:txBody>
      </p:sp>
      <p:cxnSp>
        <p:nvCxnSpPr>
          <p:cNvPr id="9" name="Прямая со стрелкой 8">
            <a:extLst>
              <a:ext uri="{FF2B5EF4-FFF2-40B4-BE49-F238E27FC236}">
                <a16:creationId xmlns="" xmlns:a16="http://schemas.microsoft.com/office/drawing/2014/main" id="{9704CAA0-29B7-4CF2-93DF-E4B84E40AB2B}"/>
              </a:ext>
            </a:extLst>
          </p:cNvPr>
          <p:cNvCxnSpPr>
            <a:cxnSpLocks/>
            <a:stCxn id="6" idx="2"/>
            <a:endCxn id="5" idx="0"/>
          </p:cNvCxnSpPr>
          <p:nvPr/>
        </p:nvCxnSpPr>
        <p:spPr>
          <a:xfrm flipH="1">
            <a:off x="2424024" y="1686605"/>
            <a:ext cx="1967956" cy="54000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>
            <a:extLst>
              <a:ext uri="{FF2B5EF4-FFF2-40B4-BE49-F238E27FC236}">
                <a16:creationId xmlns="" xmlns:a16="http://schemas.microsoft.com/office/drawing/2014/main" id="{2D04BE38-166A-40F4-B3C3-C9A0E367B25B}"/>
              </a:ext>
            </a:extLst>
          </p:cNvPr>
          <p:cNvCxnSpPr>
            <a:cxnSpLocks/>
            <a:stCxn id="6" idx="2"/>
            <a:endCxn id="7" idx="0"/>
          </p:cNvCxnSpPr>
          <p:nvPr/>
        </p:nvCxnSpPr>
        <p:spPr>
          <a:xfrm>
            <a:off x="4391980" y="1686605"/>
            <a:ext cx="2420414" cy="54000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81EA76B7-F2E4-4128-AF60-2EB72D858B3C}"/>
              </a:ext>
            </a:extLst>
          </p:cNvPr>
          <p:cNvSpPr/>
          <p:nvPr/>
        </p:nvSpPr>
        <p:spPr>
          <a:xfrm>
            <a:off x="2858097" y="4504180"/>
            <a:ext cx="3294887" cy="147732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defTabSz="457200"/>
            <a:r>
              <a:rPr lang="ru-RU" b="1" dirty="0">
                <a:ln w="3175" cmpd="sng">
                  <a:noFill/>
                </a:ln>
                <a:solidFill>
                  <a:prstClr val="black"/>
                </a:solidFill>
                <a:effectLst>
                  <a:glow rad="38100">
                    <a:prstClr val="white">
                      <a:lumMod val="65000"/>
                      <a:lumOff val="35000"/>
                      <a:alpha val="40000"/>
                    </a:prst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Причины смерти неуправляемые </a:t>
            </a:r>
            <a:endParaRPr lang="ru-RU" b="1" dirty="0" smtClean="0">
              <a:ln w="3175" cmpd="sng">
                <a:noFill/>
              </a:ln>
              <a:solidFill>
                <a:prstClr val="black"/>
              </a:solidFill>
              <a:effectLst>
                <a:glow rad="38100">
                  <a:prstClr val="white">
                    <a:lumMod val="65000"/>
                    <a:lumOff val="35000"/>
                    <a:alpha val="40000"/>
                  </a:prst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57200"/>
            <a:r>
              <a:rPr lang="ru-RU" dirty="0" smtClean="0">
                <a:ln w="3175" cmpd="sng">
                  <a:noFill/>
                </a:ln>
                <a:solidFill>
                  <a:prstClr val="black"/>
                </a:solidFill>
                <a:effectLst>
                  <a:glow rad="38100">
                    <a:prstClr val="white">
                      <a:lumMod val="65000"/>
                      <a:lumOff val="35000"/>
                      <a:alpha val="40000"/>
                    </a:prst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системой </a:t>
            </a:r>
            <a:r>
              <a:rPr lang="ru-RU" dirty="0">
                <a:ln w="3175" cmpd="sng">
                  <a:noFill/>
                </a:ln>
                <a:solidFill>
                  <a:prstClr val="black"/>
                </a:solidFill>
                <a:effectLst>
                  <a:glow rad="38100">
                    <a:prstClr val="white">
                      <a:lumMod val="65000"/>
                      <a:lumOff val="35000"/>
                      <a:alpha val="40000"/>
                    </a:prst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общественного здравоохранением</a:t>
            </a:r>
          </a:p>
          <a:p>
            <a:pPr algn="ctr" defTabSz="457200"/>
            <a:endParaRPr lang="ru-R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2555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2146DCE1-7A0D-4F27-B9D7-4D535BD1737B}"/>
              </a:ext>
            </a:extLst>
          </p:cNvPr>
          <p:cNvSpPr txBox="1">
            <a:spLocks/>
          </p:cNvSpPr>
          <p:nvPr/>
        </p:nvSpPr>
        <p:spPr>
          <a:xfrm>
            <a:off x="727180" y="1"/>
            <a:ext cx="7687257" cy="732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800" b="1" cap="none" dirty="0">
                <a:solidFill>
                  <a:prstClr val="black"/>
                </a:solidFill>
                <a:effectLst>
                  <a:glow rad="38100">
                    <a:prstClr val="white">
                      <a:lumMod val="65000"/>
                      <a:lumOff val="35000"/>
                      <a:alpha val="40000"/>
                    </a:prst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Причины смертности по </a:t>
            </a:r>
            <a:r>
              <a:rPr lang="en-US" sz="2800" b="1" cap="none" dirty="0">
                <a:solidFill>
                  <a:prstClr val="black"/>
                </a:solidFill>
                <a:effectLst>
                  <a:glow rad="38100">
                    <a:prstClr val="white">
                      <a:lumMod val="65000"/>
                      <a:lumOff val="35000"/>
                      <a:alpha val="40000"/>
                    </a:prst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OECD</a:t>
            </a:r>
            <a:r>
              <a:rPr lang="ru-RU" sz="2800" b="1" cap="none" dirty="0">
                <a:solidFill>
                  <a:prstClr val="black"/>
                </a:solidFill>
                <a:effectLst>
                  <a:glow rad="38100">
                    <a:prstClr val="white">
                      <a:lumMod val="65000"/>
                      <a:lumOff val="35000"/>
                      <a:alpha val="40000"/>
                    </a:prst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cap="none" dirty="0" smtClean="0">
                <a:solidFill>
                  <a:prstClr val="black"/>
                </a:solidFill>
                <a:effectLst>
                  <a:glow rad="38100">
                    <a:prstClr val="white">
                      <a:lumMod val="65000"/>
                      <a:lumOff val="35000"/>
                      <a:alpha val="40000"/>
                    </a:prst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en-US" sz="2800" b="1" cap="none" dirty="0" smtClean="0">
                <a:solidFill>
                  <a:prstClr val="black"/>
                </a:solidFill>
                <a:effectLst>
                  <a:glow rad="38100">
                    <a:prstClr val="white">
                      <a:lumMod val="65000"/>
                      <a:lumOff val="35000"/>
                      <a:alpha val="40000"/>
                    </a:prst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Eurostat</a:t>
            </a:r>
            <a:endParaRPr lang="ru-RU" sz="2800" b="1" cap="none" dirty="0">
              <a:solidFill>
                <a:prstClr val="black"/>
              </a:solidFill>
              <a:effectLst>
                <a:glow rad="38100">
                  <a:prstClr val="white">
                    <a:lumMod val="65000"/>
                    <a:lumOff val="35000"/>
                    <a:alpha val="40000"/>
                  </a:prst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B7AA91E9-D53A-4F40-8251-C0B13DC6E103}"/>
              </a:ext>
            </a:extLst>
          </p:cNvPr>
          <p:cNvSpPr/>
          <p:nvPr/>
        </p:nvSpPr>
        <p:spPr>
          <a:xfrm>
            <a:off x="351436" y="1452669"/>
            <a:ext cx="843874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 defTabSz="457200">
              <a:buFont typeface="+mj-lt"/>
              <a:buAutoNum type="arabicPeriod"/>
            </a:pPr>
            <a:r>
              <a:rPr lang="ru-RU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Предотвратимая смертность </a:t>
            </a: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причины смерти, которых можно в основном избежать с помощью эффективных мер общественного здравоохранения и первичной профилактики (т. е. до начала заболеваний/травм, чтобы снизить заболеваемость). </a:t>
            </a:r>
          </a:p>
          <a:p>
            <a:pPr marL="457200" indent="-457200" algn="just" defTabSz="457200">
              <a:buFont typeface="+mj-lt"/>
              <a:buAutoNum type="arabicPeriod"/>
            </a:pPr>
            <a:endParaRPr lang="ru-RU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 defTabSz="457200">
              <a:buFont typeface="+mj-lt"/>
              <a:buAutoNum type="arabicPeriod"/>
            </a:pPr>
            <a:r>
              <a:rPr lang="ru-RU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Излечимая</a:t>
            </a: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(или поддающаяся лечению) смертность </a:t>
            </a: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причины смерти, которых можно в основном избежать с помощью своевременных и эффективных медицинских вмешательств, включая вторичную профилактику и лечение (т. е. после начала заболевания, чтобы снизить летальность).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1E6B8E4D-9278-493A-A800-1C80EE762D84}"/>
              </a:ext>
            </a:extLst>
          </p:cNvPr>
          <p:cNvSpPr/>
          <p:nvPr/>
        </p:nvSpPr>
        <p:spPr>
          <a:xfrm>
            <a:off x="351436" y="732829"/>
            <a:ext cx="81281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Управляемые причины смертности подразделяются на две группы:</a:t>
            </a:r>
            <a:endParaRPr lang="ru-RU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3107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D2EA1159-6CC0-46F9-ABB1-5DAADEC40B2E}"/>
              </a:ext>
            </a:extLst>
          </p:cNvPr>
          <p:cNvSpPr/>
          <p:nvPr/>
        </p:nvSpPr>
        <p:spPr>
          <a:xfrm>
            <a:off x="109437" y="732817"/>
            <a:ext cx="895187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57200"/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Оценки предотвратимой смертности будут выполнены в соответствии с европейским подходом, согласно которому к предотвратимой относится смертность лиц в возрасте 0-74 года от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94 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причины, разделенных </a:t>
            </a:r>
            <a:r>
              <a:rPr lang="ru-RU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две группы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предотвратимые и излечимые. </a:t>
            </a:r>
          </a:p>
          <a:p>
            <a:pPr algn="ctr" defTabSz="457200"/>
            <a:r>
              <a:rPr lang="ru-RU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94 причины разделены на 13 </a:t>
            </a:r>
            <a:r>
              <a:rPr lang="ru-RU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подгрупп</a:t>
            </a:r>
            <a:r>
              <a:rPr lang="ru-RU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indent="-342900" defTabSz="457200">
              <a:buFont typeface="+mj-lt"/>
              <a:buAutoNum type="arabicPeriod"/>
            </a:pP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Инфекционные заболевания;</a:t>
            </a:r>
          </a:p>
          <a:p>
            <a:pPr marL="342900" indent="-342900" defTabSz="457200">
              <a:buFont typeface="+mj-lt"/>
              <a:buAutoNum type="arabicPeriod"/>
            </a:pP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Рак;</a:t>
            </a:r>
          </a:p>
          <a:p>
            <a:pPr marL="342900" indent="-342900" defTabSz="457200">
              <a:buFont typeface="+mj-lt"/>
              <a:buAutoNum type="arabicPeriod"/>
            </a:pP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Эндокринные и метаболические заболевания;</a:t>
            </a:r>
          </a:p>
          <a:p>
            <a:pPr marL="342900" indent="-342900" defTabSz="457200">
              <a:buFont typeface="+mj-lt"/>
              <a:buAutoNum type="arabicPeriod"/>
            </a:pP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Болезни нервной системы;</a:t>
            </a:r>
          </a:p>
          <a:p>
            <a:pPr marL="342900" indent="-342900" defTabSz="457200">
              <a:buFont typeface="+mj-lt"/>
              <a:buAutoNum type="arabicPeriod"/>
            </a:pP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Болезни системы кровообращения;</a:t>
            </a:r>
          </a:p>
          <a:p>
            <a:pPr marL="342900" indent="-342900" defTabSz="457200">
              <a:buFont typeface="+mj-lt"/>
              <a:buAutoNum type="arabicPeriod"/>
            </a:pP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Заболевания дыхательной системы;</a:t>
            </a:r>
          </a:p>
          <a:p>
            <a:pPr marL="342900" indent="-342900" defTabSz="457200">
              <a:buFont typeface="+mj-lt"/>
              <a:buAutoNum type="arabicPeriod"/>
            </a:pP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Заболевания органов пищеварения;</a:t>
            </a:r>
          </a:p>
          <a:p>
            <a:pPr marL="342900" indent="-342900" defTabSz="457200">
              <a:buFont typeface="+mj-lt"/>
              <a:buAutoNum type="arabicPeriod"/>
            </a:pP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Заболевания мочеполовой системы;</a:t>
            </a:r>
          </a:p>
          <a:p>
            <a:pPr marL="342900" indent="-342900" defTabSz="457200">
              <a:buFont typeface="+mj-lt"/>
              <a:buAutoNum type="arabicPeriod"/>
            </a:pP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Беременность, роды и перинатальный период;</a:t>
            </a:r>
          </a:p>
          <a:p>
            <a:pPr marL="342900" indent="-342900" defTabSz="457200">
              <a:buFont typeface="+mj-lt"/>
              <a:buAutoNum type="arabicPeriod"/>
            </a:pP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Врожденные аномалии;</a:t>
            </a:r>
          </a:p>
          <a:p>
            <a:pPr marL="342900" indent="-342900" defTabSz="457200">
              <a:buFont typeface="+mj-lt"/>
              <a:buAutoNum type="arabicPeriod"/>
            </a:pP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Неблагоприятные последствия медицинской и хирургической помощи;</a:t>
            </a:r>
          </a:p>
          <a:p>
            <a:pPr marL="342900" indent="-342900" defTabSz="457200">
              <a:buFont typeface="+mj-lt"/>
              <a:buAutoNum type="arabicPeriod"/>
            </a:pP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Травмы;</a:t>
            </a:r>
          </a:p>
          <a:p>
            <a:pPr marL="342900" indent="-342900" defTabSz="457200">
              <a:buFont typeface="+mj-lt"/>
              <a:buAutoNum type="arabicPeriod"/>
            </a:pP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Смерти, связанные с алкоголем и наркотиками.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7C376505-9BB4-4687-8F80-1C7DE6D0BDC4}"/>
              </a:ext>
            </a:extLst>
          </p:cNvPr>
          <p:cNvSpPr txBox="1">
            <a:spLocks/>
          </p:cNvSpPr>
          <p:nvPr/>
        </p:nvSpPr>
        <p:spPr>
          <a:xfrm>
            <a:off x="727180" y="1"/>
            <a:ext cx="7687257" cy="732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800" b="1" cap="none" dirty="0">
                <a:solidFill>
                  <a:prstClr val="black"/>
                </a:solidFill>
                <a:effectLst>
                  <a:glow rad="38100">
                    <a:prstClr val="white">
                      <a:lumMod val="65000"/>
                      <a:lumOff val="35000"/>
                      <a:alpha val="40000"/>
                    </a:prst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Причины смертности по </a:t>
            </a:r>
            <a:r>
              <a:rPr lang="en-US" sz="2800" b="1" cap="none" dirty="0" smtClean="0">
                <a:solidFill>
                  <a:prstClr val="black"/>
                </a:solidFill>
                <a:effectLst>
                  <a:glow rad="38100">
                    <a:prstClr val="white">
                      <a:lumMod val="65000"/>
                      <a:lumOff val="35000"/>
                      <a:alpha val="40000"/>
                    </a:prst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OECD </a:t>
            </a:r>
            <a:r>
              <a:rPr lang="ru-RU" sz="2800" b="1" cap="none" dirty="0" smtClean="0">
                <a:solidFill>
                  <a:prstClr val="black"/>
                </a:solidFill>
                <a:effectLst>
                  <a:glow rad="38100">
                    <a:prstClr val="white">
                      <a:lumMod val="65000"/>
                      <a:lumOff val="35000"/>
                      <a:alpha val="40000"/>
                    </a:prst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en-US" sz="2800" b="1" cap="none" dirty="0" smtClean="0">
                <a:solidFill>
                  <a:prstClr val="black"/>
                </a:solidFill>
                <a:effectLst>
                  <a:glow rad="38100">
                    <a:prstClr val="white">
                      <a:lumMod val="65000"/>
                      <a:lumOff val="35000"/>
                      <a:alpha val="40000"/>
                    </a:prst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Eurostat</a:t>
            </a:r>
            <a:r>
              <a:rPr lang="ru-RU" sz="2800" b="1" cap="none" dirty="0" smtClean="0">
                <a:solidFill>
                  <a:prstClr val="black"/>
                </a:solidFill>
                <a:effectLst>
                  <a:glow rad="38100">
                    <a:prstClr val="white">
                      <a:lumMod val="65000"/>
                      <a:lumOff val="35000"/>
                      <a:alpha val="40000"/>
                    </a:prst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800" b="1" cap="none" dirty="0">
              <a:solidFill>
                <a:prstClr val="black"/>
              </a:solidFill>
              <a:effectLst>
                <a:glow rad="38100">
                  <a:prstClr val="white">
                    <a:lumMod val="65000"/>
                    <a:lumOff val="35000"/>
                    <a:alpha val="40000"/>
                  </a:prst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84243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1_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Глав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333</TotalTime>
  <Words>2146</Words>
  <Application>Microsoft Office PowerPoint</Application>
  <PresentationFormat>Экран (4:3)</PresentationFormat>
  <Paragraphs>883</Paragraphs>
  <Slides>21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8</vt:i4>
      </vt:variant>
      <vt:variant>
        <vt:lpstr>Заголовки слайдов</vt:lpstr>
      </vt:variant>
      <vt:variant>
        <vt:i4>21</vt:i4>
      </vt:variant>
    </vt:vector>
  </HeadingPairs>
  <TitlesOfParts>
    <vt:vector size="29" baseType="lpstr">
      <vt:lpstr>1_Начальная</vt:lpstr>
      <vt:lpstr>2_Начальная</vt:lpstr>
      <vt:lpstr>3_Начальная</vt:lpstr>
      <vt:lpstr>4_Начальная</vt:lpstr>
      <vt:lpstr>5_Начальная</vt:lpstr>
      <vt:lpstr>6_Начальная</vt:lpstr>
      <vt:lpstr>7_Начальная</vt:lpstr>
      <vt:lpstr>Главная</vt:lpstr>
      <vt:lpstr>Оценка эффективности государственных программ здравоохранения</vt:lpstr>
      <vt:lpstr>Смертность населения  в Красноярском крае 1999-2019гг. (на 1000 населения соответствующего пола)</vt:lpstr>
      <vt:lpstr>Презентация PowerPoint</vt:lpstr>
      <vt:lpstr>Структура смертности населения  в Красноярском крае, 2019 г. (%)</vt:lpstr>
      <vt:lpstr>Презентация PowerPoint</vt:lpstr>
      <vt:lpstr>Цель деятельности общественного здравоохранения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Доля смертности от управляемых причин в возрасте 0-74 года в смертности населения соответствующего пола, %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Заключение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Оценка эффективности государственных программ здравоохранения</dc:title>
  <dc:creator>vinogradov</dc:creator>
  <cp:lastModifiedBy>Виноградов КА.</cp:lastModifiedBy>
  <cp:revision>12</cp:revision>
  <dcterms:created xsi:type="dcterms:W3CDTF">2020-12-03T03:25:47Z</dcterms:created>
  <dcterms:modified xsi:type="dcterms:W3CDTF">2020-12-04T03:37:06Z</dcterms:modified>
</cp:coreProperties>
</file>