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7" r:id="rId4"/>
    <p:sldId id="258" r:id="rId5"/>
    <p:sldId id="259" r:id="rId6"/>
    <p:sldId id="262" r:id="rId7"/>
    <p:sldId id="271" r:id="rId8"/>
    <p:sldId id="288" r:id="rId9"/>
    <p:sldId id="261" r:id="rId10"/>
    <p:sldId id="275" r:id="rId11"/>
    <p:sldId id="273" r:id="rId12"/>
    <p:sldId id="274" r:id="rId13"/>
    <p:sldId id="272" r:id="rId14"/>
    <p:sldId id="268" r:id="rId15"/>
    <p:sldId id="270" r:id="rId16"/>
    <p:sldId id="269" r:id="rId17"/>
    <p:sldId id="276" r:id="rId18"/>
    <p:sldId id="289" r:id="rId19"/>
    <p:sldId id="263" r:id="rId20"/>
    <p:sldId id="264" r:id="rId21"/>
    <p:sldId id="277" r:id="rId22"/>
    <p:sldId id="265" r:id="rId23"/>
    <p:sldId id="266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90" r:id="rId32"/>
    <p:sldId id="285" r:id="rId33"/>
    <p:sldId id="286" r:id="rId34"/>
    <p:sldId id="287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5" autoAdjust="0"/>
    <p:restoredTop sz="94704" autoAdjust="0"/>
  </p:normalViewPr>
  <p:slideViewPr>
    <p:cSldViewPr>
      <p:cViewPr varScale="1">
        <p:scale>
          <a:sx n="105" d="100"/>
          <a:sy n="105" d="100"/>
        </p:scale>
        <p:origin x="184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05FD-0A79-482C-94C0-484B48337DC1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21F0E-A17A-4060-A860-D46B05930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05FD-0A79-482C-94C0-484B48337DC1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21F0E-A17A-4060-A860-D46B05930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05FD-0A79-482C-94C0-484B48337DC1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21F0E-A17A-4060-A860-D46B05930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05FD-0A79-482C-94C0-484B48337DC1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21F0E-A17A-4060-A860-D46B05930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05FD-0A79-482C-94C0-484B48337DC1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21F0E-A17A-4060-A860-D46B05930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05FD-0A79-482C-94C0-484B48337DC1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21F0E-A17A-4060-A860-D46B05930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05FD-0A79-482C-94C0-484B48337DC1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21F0E-A17A-4060-A860-D46B05930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05FD-0A79-482C-94C0-484B48337DC1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21F0E-A17A-4060-A860-D46B05930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05FD-0A79-482C-94C0-484B48337DC1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21F0E-A17A-4060-A860-D46B05930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05FD-0A79-482C-94C0-484B48337DC1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21F0E-A17A-4060-A860-D46B05930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05FD-0A79-482C-94C0-484B48337DC1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6F21F0E-A17A-4060-A860-D46B059305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0705FD-0A79-482C-94C0-484B48337DC1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F21F0E-A17A-4060-A860-D46B0593057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cal-enc.ru/15/predplechie.s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387424"/>
            <a:ext cx="7772400" cy="5085183"/>
          </a:xfrm>
        </p:spPr>
        <p:txBody>
          <a:bodyPr>
            <a:norm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Судебно-медицинская экспертиза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электротравмы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4941168"/>
            <a:ext cx="5648672" cy="1561728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ординатор 2 года обучения кафедры судебной медицины ИПО</a:t>
            </a:r>
          </a:p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Степанян Инесса Андреевна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45224"/>
            <a:ext cx="8229600" cy="14127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/>
              <a:t>Сочетание повреждающих действий электрического тока: открытый перелом берцовых костей, термический ожог, расплавление и обугливание костных отломков в области выходной </a:t>
            </a:r>
            <a:r>
              <a:rPr lang="ru-RU" sz="1800" dirty="0" err="1"/>
              <a:t>электрометки</a:t>
            </a:r>
            <a:endParaRPr lang="ru-RU" sz="1800" dirty="0"/>
          </a:p>
        </p:txBody>
      </p:sp>
      <p:pic>
        <p:nvPicPr>
          <p:cNvPr id="8194" name="Picture 2" descr="F:\ААА\Литература от Варыгина\электр\отры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44522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ААА\Литература от Варыгина\электр\1276871566_1_wm-sredni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669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F:\ААА\Литература от Варыгина\электр\elektricheskiy_tok_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356992"/>
            <a:ext cx="7416824" cy="3501008"/>
          </a:xfrm>
          <a:prstGeom prst="rect">
            <a:avLst/>
          </a:prstGeom>
          <a:noFill/>
        </p:spPr>
      </p:pic>
      <p:pic>
        <p:nvPicPr>
          <p:cNvPr id="6147" name="Picture 3" descr="F:\ААА\Литература от Варыгина\электр\1311044053_elektricheskiy_tok_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820472" cy="414908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Местное действие технического электричества приводит возникновению </a:t>
            </a:r>
            <a:r>
              <a:rPr lang="ru-RU" dirty="0" err="1"/>
              <a:t>электрометок</a:t>
            </a:r>
            <a:r>
              <a:rPr lang="ru-RU" dirty="0"/>
              <a:t> или знаков тока. Они образуются в месте</a:t>
            </a:r>
            <a:br>
              <a:rPr lang="ru-RU" dirty="0"/>
            </a:br>
            <a:r>
              <a:rPr lang="ru-RU" dirty="0"/>
              <a:t>контакта с проводником тока. Типичная </a:t>
            </a:r>
            <a:r>
              <a:rPr lang="ru-RU" dirty="0" err="1"/>
              <a:t>электрометка</a:t>
            </a:r>
            <a:r>
              <a:rPr lang="ru-RU" dirty="0"/>
              <a:t> имеет небольшие размеры и </a:t>
            </a:r>
            <a:r>
              <a:rPr lang="ru-RU" dirty="0" err="1"/>
              <a:t>кратерообразную</a:t>
            </a:r>
            <a:r>
              <a:rPr lang="ru-RU" dirty="0"/>
              <a:t> форму: края ее приподняты, дно</a:t>
            </a:r>
            <a:br>
              <a:rPr lang="ru-RU" dirty="0"/>
            </a:br>
            <a:r>
              <a:rPr lang="ru-RU" dirty="0"/>
              <a:t>западает. Поверхность </a:t>
            </a:r>
            <a:r>
              <a:rPr lang="ru-RU" dirty="0" err="1"/>
              <a:t>электрометки</a:t>
            </a:r>
            <a:r>
              <a:rPr lang="ru-RU" dirty="0"/>
              <a:t> сухая. Ее внешние стенки</a:t>
            </a:r>
            <a:br>
              <a:rPr lang="ru-RU" dirty="0"/>
            </a:br>
            <a:r>
              <a:rPr lang="ru-RU" dirty="0"/>
              <a:t>светло-серые, иногда почти белые, и окружены венчиком розовой</a:t>
            </a:r>
            <a:br>
              <a:rPr lang="ru-RU" dirty="0"/>
            </a:br>
            <a:r>
              <a:rPr lang="ru-RU" dirty="0"/>
              <a:t>гиперемии. Внутренние стенки темно-серые, импрегнированные металлом проводника. Форма и размеры </a:t>
            </a:r>
            <a:r>
              <a:rPr lang="ru-RU" dirty="0" err="1"/>
              <a:t>электрометок</a:t>
            </a:r>
            <a:r>
              <a:rPr lang="ru-RU" dirty="0"/>
              <a:t> могут варьировать</a:t>
            </a:r>
            <a:br>
              <a:rPr lang="ru-RU" dirty="0"/>
            </a:br>
            <a:r>
              <a:rPr lang="ru-RU" dirty="0"/>
              <a:t>в зависимости от формы, размеров и рельефа контактирующей части</a:t>
            </a:r>
            <a:br>
              <a:rPr lang="ru-RU" dirty="0"/>
            </a:br>
            <a:r>
              <a:rPr lang="ru-RU" dirty="0"/>
              <a:t>проводника.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ААА\Литература от Варыгина\электр\мет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5571" cy="6858000"/>
          </a:xfrm>
          <a:prstGeom prst="rect">
            <a:avLst/>
          </a:prstGeom>
          <a:noFill/>
        </p:spPr>
      </p:pic>
      <p:pic>
        <p:nvPicPr>
          <p:cNvPr id="2051" name="Picture 3" descr="F:\ААА\Литература от Варыгина\электр\меточка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16853" y="0"/>
            <a:ext cx="4827147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:\ААА\Литература от Варыгина\электр\electric-burn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4549140" cy="6858000"/>
          </a:xfrm>
          <a:prstGeom prst="rect">
            <a:avLst/>
          </a:prstGeom>
          <a:noFill/>
        </p:spPr>
      </p:pic>
      <p:pic>
        <p:nvPicPr>
          <p:cNvPr id="7171" name="Picture 3" descr="F:\ААА\Литература от Варыгина\электр\еще метк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0"/>
            <a:ext cx="4572000" cy="3501008"/>
          </a:xfrm>
          <a:prstGeom prst="rect">
            <a:avLst/>
          </a:prstGeom>
          <a:noFill/>
        </p:spPr>
      </p:pic>
      <p:pic>
        <p:nvPicPr>
          <p:cNvPr id="7172" name="Picture 4" descr="F:\ААА\Литература от Варыгина\электр\входная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1999" y="3501008"/>
            <a:ext cx="4572001" cy="335699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ru-RU" dirty="0"/>
              <a:t>Гистологическая</a:t>
            </a:r>
            <a:br>
              <a:rPr lang="ru-RU" dirty="0"/>
            </a:br>
            <a:r>
              <a:rPr lang="ru-RU" dirty="0"/>
              <a:t>карта </a:t>
            </a:r>
            <a:r>
              <a:rPr lang="ru-RU" dirty="0" err="1"/>
              <a:t>электрометки</a:t>
            </a:r>
            <a:r>
              <a:rPr lang="ru-RU" dirty="0"/>
              <a:t> специфична: в роговом, реже - в зернистом и</a:t>
            </a:r>
            <a:br>
              <a:rPr lang="ru-RU" dirty="0"/>
            </a:br>
            <a:r>
              <a:rPr lang="ru-RU" dirty="0"/>
              <a:t>шиповатом слоях эпидермиса видны </a:t>
            </a:r>
            <a:r>
              <a:rPr lang="ru-RU" dirty="0" err="1"/>
              <a:t>сотообразные</a:t>
            </a:r>
            <a:r>
              <a:rPr lang="ru-RU" dirty="0"/>
              <a:t> пустоты и щелевидные разрывы, расположенные параллельно поверхности кожи; клетки</a:t>
            </a:r>
            <a:br>
              <a:rPr lang="ru-RU" dirty="0"/>
            </a:br>
            <a:r>
              <a:rPr lang="ru-RU" dirty="0"/>
              <a:t>базального, щитовидного и зернистого слоя вытянуты перпендикулярно под небольшим углом к поверхности кожи и представляются в</a:t>
            </a:r>
            <a:br>
              <a:rPr lang="ru-RU" dirty="0"/>
            </a:br>
            <a:r>
              <a:rPr lang="ru-RU" dirty="0"/>
              <a:t>виде "частокола", "щетки" или "метелочек". На поверхности и в</a:t>
            </a:r>
            <a:br>
              <a:rPr lang="ru-RU" dirty="0"/>
            </a:br>
            <a:r>
              <a:rPr lang="ru-RU" dirty="0"/>
              <a:t>глубине рогового слоя влияют внедренные частицы металла проводника. </a:t>
            </a:r>
          </a:p>
        </p:txBody>
      </p:sp>
    </p:spTree>
  </p:cSld>
  <p:clrMapOvr>
    <a:masterClrMapping/>
  </p:clrMapOvr>
  <p:transition>
    <p:wheel spokes="3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941168"/>
            <a:ext cx="8229600" cy="1656184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Морфологические признаки действия электричества в коже пальца: в толстом эпидермисе, представленном 5 слоями, отмечаются расщепления базального и шиповатого слоев с формированием пустот, вытягивание ядер в зоне пузырей и на отдалении. </a:t>
            </a:r>
            <a:r>
              <a:rPr lang="ru-RU" dirty="0" err="1"/>
              <a:t>Окр</a:t>
            </a:r>
            <a:r>
              <a:rPr lang="ru-RU" dirty="0"/>
              <a:t>. гематоксилином и эозином, </a:t>
            </a:r>
            <a:r>
              <a:rPr lang="ru-RU" dirty="0" err="1"/>
              <a:t>ув</a:t>
            </a:r>
            <a:r>
              <a:rPr lang="ru-RU" dirty="0"/>
              <a:t>. × 100</a:t>
            </a:r>
          </a:p>
        </p:txBody>
      </p:sp>
      <p:pic>
        <p:nvPicPr>
          <p:cNvPr id="9218" name="Picture 2" descr="F:\ААА\Литература от Варыгина\электр\гист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921791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23731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Смерть при поражении электрическим током может наступить</a:t>
            </a:r>
            <a:br>
              <a:rPr lang="ru-RU" dirty="0"/>
            </a:br>
            <a:r>
              <a:rPr lang="ru-RU" dirty="0"/>
              <a:t>как от первичной остановки дыхания, так как и от первичной остановки сердца. Причиной остановки дыхания могут быть угнетение и</a:t>
            </a:r>
            <a:br>
              <a:rPr lang="ru-RU" dirty="0"/>
            </a:br>
            <a:r>
              <a:rPr lang="ru-RU" dirty="0"/>
              <a:t>паралич дыхательного центра продолговатого мозга, тоническое</a:t>
            </a:r>
            <a:br>
              <a:rPr lang="ru-RU" dirty="0"/>
            </a:br>
            <a:r>
              <a:rPr lang="ru-RU" dirty="0"/>
              <a:t>сокращение диафрагмы, тоническое сокращение мышц - </a:t>
            </a:r>
            <a:r>
              <a:rPr lang="ru-RU" dirty="0" err="1"/>
              <a:t>сжимателей</a:t>
            </a:r>
            <a:br>
              <a:rPr lang="ru-RU" dirty="0"/>
            </a:br>
            <a:r>
              <a:rPr lang="ru-RU" dirty="0"/>
              <a:t>голосовой щели. Первичная остановка сердечной деятельности может</a:t>
            </a:r>
            <a:br>
              <a:rPr lang="ru-RU" dirty="0"/>
            </a:br>
            <a:r>
              <a:rPr lang="ru-RU" dirty="0"/>
              <a:t>быть обусловлена параличом сосудодвигательного центра продолговатого мозга, рефлекторным спазмом венечных артерий сердца,</a:t>
            </a:r>
            <a:br>
              <a:rPr lang="ru-RU" dirty="0"/>
            </a:br>
            <a:r>
              <a:rPr lang="ru-RU" dirty="0"/>
              <a:t>прекращением передачи процессов возбуждения из-за нарушения </a:t>
            </a:r>
            <a:r>
              <a:rPr lang="ru-RU" dirty="0" err="1"/>
              <a:t>натрие-калиевого</a:t>
            </a:r>
            <a:r>
              <a:rPr lang="ru-RU" dirty="0"/>
              <a:t> градиента и мембранных потенциалов, фибрилляцией</a:t>
            </a:r>
            <a:br>
              <a:rPr lang="ru-RU" dirty="0"/>
            </a:br>
            <a:r>
              <a:rPr lang="ru-RU" dirty="0"/>
              <a:t>желудочков сердца</a:t>
            </a:r>
          </a:p>
        </p:txBody>
      </p:sp>
    </p:spTree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/>
          <a:lstStyle/>
          <a:p>
            <a:r>
              <a:rPr lang="ru-RU" dirty="0"/>
              <a:t>Поражение атмосферным электричеством имеет место при действии молнии. Молния - искровой электрический разряд в атмосфере,</a:t>
            </a:r>
            <a:br>
              <a:rPr lang="ru-RU" dirty="0"/>
            </a:br>
            <a:r>
              <a:rPr lang="ru-RU" dirty="0"/>
              <a:t>характеризующийся силой тока порядка 100 000 ампер и напряжением</a:t>
            </a:r>
            <a:br>
              <a:rPr lang="ru-RU" dirty="0"/>
            </a:br>
            <a:r>
              <a:rPr lang="ru-RU" dirty="0"/>
              <a:t>в несколько миллионов вольт и временным существованием менее</a:t>
            </a:r>
            <a:br>
              <a:rPr lang="ru-RU" dirty="0"/>
            </a:br>
            <a:r>
              <a:rPr lang="ru-RU" dirty="0"/>
              <a:t>0,0001 секунды.</a:t>
            </a:r>
            <a:br>
              <a:rPr lang="ru-RU" dirty="0"/>
            </a:br>
            <a:r>
              <a:rPr lang="ru-RU" dirty="0"/>
              <a:t>Молния оказывает на организм в основном тепловое и механическое поражающее действия. </a:t>
            </a:r>
          </a:p>
        </p:txBody>
      </p:sp>
    </p:spTree>
  </p:cSld>
  <p:clrMapOvr>
    <a:masterClrMapping/>
  </p:clrMapOvr>
  <p:transition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/>
          </a:bodyPr>
          <a:lstStyle/>
          <a:p>
            <a:r>
              <a:rPr lang="ru-RU" dirty="0" err="1"/>
              <a:t>Электротравмой</a:t>
            </a:r>
            <a:r>
              <a:rPr lang="ru-RU" dirty="0"/>
              <a:t> называют местные и общие изменения в организме, вызванные действием электрической энергии. Различают поражения техническим и атмосферным электричеством.</a:t>
            </a:r>
          </a:p>
          <a:p>
            <a:r>
              <a:rPr lang="ru-RU" dirty="0"/>
              <a:t> Характер </a:t>
            </a:r>
            <a:r>
              <a:rPr lang="ru-RU" dirty="0" err="1"/>
              <a:t>электротравм</a:t>
            </a:r>
            <a:r>
              <a:rPr lang="ru-RU" dirty="0"/>
              <a:t> зависит от многих условий, основными</a:t>
            </a:r>
            <a:br>
              <a:rPr lang="ru-RU" dirty="0"/>
            </a:br>
            <a:r>
              <a:rPr lang="ru-RU" dirty="0"/>
              <a:t>из которых являются:</a:t>
            </a:r>
            <a:br>
              <a:rPr lang="ru-RU" dirty="0"/>
            </a:br>
            <a:r>
              <a:rPr lang="ru-RU" dirty="0"/>
              <a:t>а) физические свойства тока;</a:t>
            </a:r>
            <a:br>
              <a:rPr lang="ru-RU" dirty="0"/>
            </a:br>
            <a:r>
              <a:rPr lang="ru-RU" dirty="0"/>
              <a:t>б) внешние условия его действия;</a:t>
            </a:r>
            <a:br>
              <a:rPr lang="ru-RU" dirty="0"/>
            </a:br>
            <a:r>
              <a:rPr lang="ru-RU" dirty="0"/>
              <a:t>в) особенности состояния организма.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/>
          </a:bodyPr>
          <a:lstStyle/>
          <a:p>
            <a:r>
              <a:rPr lang="ru-RU" dirty="0"/>
              <a:t>В местах контакта молния вызывает</a:t>
            </a:r>
            <a:br>
              <a:rPr lang="ru-RU" dirty="0"/>
            </a:br>
            <a:r>
              <a:rPr lang="ru-RU" dirty="0"/>
              <a:t>глубокое обугливание тканей, а иногда и разрывы кожи. Одежда,</a:t>
            </a:r>
            <a:br>
              <a:rPr lang="ru-RU" dirty="0"/>
            </a:br>
            <a:r>
              <a:rPr lang="ru-RU" dirty="0"/>
              <a:t>как правило, обожжена и разорвана, а металлические предметы оплавлены. Иногда ожоги кожи могут носить поверхностный характер.</a:t>
            </a:r>
            <a:br>
              <a:rPr lang="ru-RU" dirty="0"/>
            </a:br>
            <a:r>
              <a:rPr lang="ru-RU" dirty="0"/>
              <a:t>Всегда на большой площади выражено </a:t>
            </a:r>
            <a:r>
              <a:rPr lang="ru-RU" dirty="0" err="1"/>
              <a:t>опаление</a:t>
            </a:r>
            <a:r>
              <a:rPr lang="ru-RU" dirty="0"/>
              <a:t> волос. При прямом</a:t>
            </a:r>
            <a:br>
              <a:rPr lang="ru-RU" dirty="0"/>
            </a:br>
            <a:r>
              <a:rPr lang="ru-RU" dirty="0"/>
              <a:t>поражении человека молнией возникают грубые разрушения тела от</a:t>
            </a:r>
            <a:br>
              <a:rPr lang="ru-RU" dirty="0"/>
            </a:br>
            <a:r>
              <a:rPr lang="ru-RU" dirty="0"/>
              <a:t>отрыва конечностей до </a:t>
            </a:r>
            <a:r>
              <a:rPr lang="ru-RU" dirty="0" err="1"/>
              <a:t>фрагментирования</a:t>
            </a:r>
            <a:r>
              <a:rPr lang="ru-RU" dirty="0"/>
              <a:t> тела.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F:\ААА\Литература от Варыгина\электр\dopolnitelynoe_uravnivanie_potencialov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284984"/>
            <a:ext cx="7452320" cy="3573016"/>
          </a:xfrm>
          <a:prstGeom prst="rect">
            <a:avLst/>
          </a:prstGeom>
          <a:noFill/>
        </p:spPr>
      </p:pic>
      <p:pic>
        <p:nvPicPr>
          <p:cNvPr id="10242" name="Picture 2" descr="F:\ААА\Литература от Варыгина\электр\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407707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/>
          <a:p>
            <a:r>
              <a:rPr lang="ru-RU" dirty="0"/>
              <a:t>Специфическим для действия атмосферного электричества являются "фигуры молния" - красноватые древовидные разветвления, которые могут обнаруживаться на любом участке поверхности тела,</a:t>
            </a:r>
            <a:br>
              <a:rPr lang="ru-RU" dirty="0"/>
            </a:br>
            <a:r>
              <a:rPr lang="ru-RU" dirty="0"/>
              <a:t>занимая иногда значительную площадь. На трупе их находят не</a:t>
            </a:r>
            <a:br>
              <a:rPr lang="ru-RU" dirty="0"/>
            </a:br>
            <a:r>
              <a:rPr lang="ru-RU" dirty="0"/>
              <a:t>всегда, так как зачастую они исчезают к концу первых суток, на</a:t>
            </a:r>
            <a:br>
              <a:rPr lang="ru-RU" dirty="0"/>
            </a:br>
            <a:r>
              <a:rPr lang="ru-RU" dirty="0"/>
              <a:t>теле оставшихся в живых они держатся несколько дней.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wheel spokes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F:\ААА\Литература от Варыгина\электр\hhhh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16016" cy="6858000"/>
          </a:xfrm>
          <a:prstGeom prst="rect">
            <a:avLst/>
          </a:prstGeom>
          <a:noFill/>
        </p:spPr>
      </p:pic>
      <p:pic>
        <p:nvPicPr>
          <p:cNvPr id="11267" name="Picture 3" descr="F:\ААА\Литература от Варыгина\электр\shram_www.rai77.r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0"/>
            <a:ext cx="4427984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F:\ААА\Литература от Варыгина\электр\mb4_07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0"/>
            <a:ext cx="6084168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/>
          </a:bodyPr>
          <a:lstStyle/>
          <a:p>
            <a:r>
              <a:rPr lang="ru-RU" dirty="0"/>
              <a:t>ОСМОТР МЕСТА ПРОИШЕСТВИЯ, ТРУПА ИЛИ ПОТЕРПЕВШЕГО ПРИ ЭЛЕКТРОТРАВМЕ</a:t>
            </a:r>
          </a:p>
          <a:p>
            <a:r>
              <a:rPr lang="ru-RU" dirty="0"/>
              <a:t>При подозрении  на поражение техническим (или атмосферным) электричеством следователь обычно привлекает врача  специалиста  в  области судебной медицины и специалиста инженера по электротехнике для участия в осмотре места происшествия трупа или оставшегося в живых  потерпевшего. Перед  началом осмотра трупа необходимо принять соответствующие меры предосторожности, так как труп и  окружающие  его  предметы  могут быть под действием тока.</a:t>
            </a:r>
          </a:p>
        </p:txBody>
      </p:sp>
    </p:spTree>
  </p:cSld>
  <p:clrMapOvr>
    <a:masterClrMapping/>
  </p:clrMapOvr>
  <p:transition>
    <p:wheel spokes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363272" cy="5904656"/>
          </a:xfrm>
        </p:spPr>
        <p:txBody>
          <a:bodyPr>
            <a:normAutofit/>
          </a:bodyPr>
          <a:lstStyle/>
          <a:p>
            <a:r>
              <a:rPr lang="ru-RU" dirty="0"/>
              <a:t>При осмотре потерпевшего не следует  забывать  о  возможности его нахождения в состоянии мнимой смерти, когда смерть еще не наступила, а внешние проявления жизни полностью отсутствуют.  </a:t>
            </a:r>
          </a:p>
          <a:p>
            <a:r>
              <a:rPr lang="ru-RU" dirty="0"/>
              <a:t>В протоколе осмотра указываются все условия,  предрасполагающие к поражению током (увлажненная  почва,  ванные  комнаты, погреба, отсутствие  вентиляции).  Особенное внимание следует обратить на контакты источников и носителей тока с отдельными частями  тела,  в том числе верхними конечностями,  в согнутых кистях которых могут быть обнаружены </a:t>
            </a:r>
            <a:r>
              <a:rPr lang="ru-RU" dirty="0" err="1"/>
              <a:t>токоносящие</a:t>
            </a:r>
            <a:r>
              <a:rPr lang="ru-RU" dirty="0"/>
              <a:t> предметы.</a:t>
            </a:r>
          </a:p>
        </p:txBody>
      </p:sp>
    </p:spTree>
  </p:cSld>
  <p:clrMapOvr>
    <a:masterClrMapping/>
  </p:clrMapOvr>
  <p:transition>
    <p:wedg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38132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При описании отдельных частей тела очень важно обнаружить знаки действия тока - </a:t>
            </a:r>
            <a:r>
              <a:rPr lang="ru-RU" dirty="0" err="1"/>
              <a:t>электрометки</a:t>
            </a:r>
            <a:r>
              <a:rPr lang="ru-RU" dirty="0"/>
              <a:t>  -  повреждения  в местах входа,  по пути следования и выхода тока ( чаще располагаются в области кистей и стоп. </a:t>
            </a:r>
            <a:r>
              <a:rPr lang="ru-RU" dirty="0" err="1"/>
              <a:t>Электрометки</a:t>
            </a:r>
            <a:r>
              <a:rPr lang="ru-RU" dirty="0"/>
              <a:t> имеют внешнее сходство с </a:t>
            </a:r>
            <a:r>
              <a:rPr lang="ru-RU" dirty="0" err="1"/>
              <a:t>мазолями</a:t>
            </a:r>
            <a:r>
              <a:rPr lang="ru-RU" dirty="0"/>
              <a:t>, бородавками. При описании </a:t>
            </a:r>
            <a:r>
              <a:rPr lang="ru-RU" dirty="0" err="1"/>
              <a:t>электрометок</a:t>
            </a:r>
            <a:r>
              <a:rPr lang="ru-RU" dirty="0"/>
              <a:t> указывается их точная локализация, количество,  общий вид и соотношения с обнаруженными  источниками тока. В  некоторых случаях в месте действия тока наблюдается лишь </a:t>
            </a:r>
            <a:r>
              <a:rPr lang="ru-RU" dirty="0" err="1"/>
              <a:t>опаление</a:t>
            </a:r>
            <a:r>
              <a:rPr lang="ru-RU" dirty="0"/>
              <a:t> волос,  могут появиться внутрикожные  кровоизлияния (указать  их локализацию и площадь поражения) иногда в месте действия тока наблюдается образование ссадин и ран, по виду напоминающих ушибленные, резанные, огнестрельные раны. </a:t>
            </a:r>
          </a:p>
        </p:txBody>
      </p:sp>
    </p:spTree>
  </p:cSld>
  <p:clrMapOvr>
    <a:masterClrMapping/>
  </p:clrMapOvr>
  <p:transition>
    <p:wheel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363272" cy="6120680"/>
          </a:xfrm>
        </p:spPr>
        <p:txBody>
          <a:bodyPr>
            <a:normAutofit/>
          </a:bodyPr>
          <a:lstStyle/>
          <a:p>
            <a:r>
              <a:rPr lang="ru-RU" sz="2000" dirty="0"/>
              <a:t>Все вещественные доказательства, обнаруженные на месте происшествия изымаются и направляются на соответствующие исследования.  При наружном осмотре трупа  в  случаях  смерти от действия атмосферного электричества необходимо получить сведения о прошедшей грозе и внимательно осмотреть все предметы, окружающие труп( деревья,  навесы, крыши домов) для обнаружения следов действия молнии(расщепление и </a:t>
            </a:r>
            <a:r>
              <a:rPr lang="ru-RU" sz="2000" dirty="0" err="1"/>
              <a:t>обожжение</a:t>
            </a:r>
            <a:r>
              <a:rPr lang="ru-RU" sz="2000" dirty="0"/>
              <a:t> стволов деревьев, наличие сбитых листьев, повреждений крыши или стен)При осмотре одежды необходимо выявить повреждения,  характерные для действия атмосферного электричества: разрывы, иногда на отдельные клочки, несоответствия повреждения на коже, образование мелких округлых дефектов с опаленными краями в  месте входа грозового разряда, оплавление металлических частей в карманах одежды. На подошвах обуви могут быть  обнаружены  отверстия, соответствующие выходу  грозового разряда (указывается их локализация, размеры, характер краев:  наличие обугливания,  </a:t>
            </a:r>
            <a:r>
              <a:rPr lang="ru-RU" sz="2000" dirty="0" err="1"/>
              <a:t>опаления</a:t>
            </a:r>
            <a:r>
              <a:rPr lang="ru-RU" sz="2000" dirty="0"/>
              <a:t>). </a:t>
            </a:r>
          </a:p>
        </p:txBody>
      </p:sp>
    </p:spTree>
  </p:cSld>
  <p:clrMapOvr>
    <a:masterClrMapping/>
  </p:clrMapOvr>
  <p:transition>
    <p:wheel spokes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453336"/>
          </a:xfrm>
        </p:spPr>
        <p:txBody>
          <a:bodyPr>
            <a:normAutofit/>
          </a:bodyPr>
          <a:lstStyle/>
          <a:p>
            <a:r>
              <a:rPr lang="ru-RU" dirty="0"/>
              <a:t>При описании трупных явлений необходимо учитывать развитие каталептического трупного окоченения,  фиксирующего прижизненную  позу  потерпевшего.  По  ходу распространения грозового разряда могут наблюдаться </a:t>
            </a:r>
            <a:r>
              <a:rPr lang="ru-RU" dirty="0" err="1"/>
              <a:t>опаления</a:t>
            </a:r>
            <a:r>
              <a:rPr lang="ru-RU" dirty="0"/>
              <a:t> волос без признаков термического действия на кожу и одежду трупа.  При  действии атмосферного электричества  на  коже трупа могут появиться фигуры молнии, которые находятся на участках кожи прилегающих к  подкожным  венам. Эти знаки молнии имеют вид древовидно ветвящихся фигур розового цвета. Их появление обусловлено местным расширением  сосудов,  вследствие паралича их стенок проходящим зарядом молнии.  </a:t>
            </a:r>
          </a:p>
        </p:txBody>
      </p:sp>
    </p:spTree>
  </p:cSld>
  <p:clrMapOvr>
    <a:masterClrMapping/>
  </p:clrMapOvr>
  <p:transition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F:\ААА\Литература от Варыгина\электр\pp-00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Если  молния попадает в песок,  она плавит его,  образуя своеобразные формы трубки- фульгуриты (громовые стрелы),  различной величины воронки. Тело  в момент удара молнией может быть отброшено на большое расстояние ( до 23 метров) Причем,  в случае поражения в голову на поврежденной стороне зрачок более расширен, и этот признак сохраняется в течении нескольких часов. На месте происшествия обнаруживают трупы в самых удивительных позах, которые в определенной мере характеризуют, чем занимался человек в момент его поражения.  Опрос пострадавшего целесообразно проводить в процессе осмотра места происшествия.  Если он госпитализирован, то при удовлетворительном его состоянии следует опрашивать уже  после  окончания  осмотра места происшествия. </a:t>
            </a:r>
          </a:p>
        </p:txBody>
      </p:sp>
    </p:spTree>
  </p:cSld>
  <p:clrMapOvr>
    <a:masterClrMapping/>
  </p:clrMapOvr>
  <p:transition>
    <p:wheel spokes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Мои файлы\АААААА\filgur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000500"/>
            <a:ext cx="6336704" cy="2857500"/>
          </a:xfrm>
          <a:prstGeom prst="rect">
            <a:avLst/>
          </a:prstGeom>
          <a:noFill/>
        </p:spPr>
      </p:pic>
      <p:pic>
        <p:nvPicPr>
          <p:cNvPr id="1027" name="Picture 3" descr="D:\Мои файлы\АААААА\normal_фульгурит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0"/>
            <a:ext cx="4427984" cy="4293096"/>
          </a:xfrm>
          <a:prstGeom prst="rect">
            <a:avLst/>
          </a:prstGeom>
          <a:noFill/>
        </p:spPr>
      </p:pic>
      <p:pic>
        <p:nvPicPr>
          <p:cNvPr id="1026" name="Picture 2" descr="D:\Мои файлы\АААААА\фульгур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762500" cy="4371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/>
          </a:bodyPr>
          <a:lstStyle/>
          <a:p>
            <a:r>
              <a:rPr lang="ru-RU" dirty="0"/>
              <a:t>Необходимо помнить и знать,  что  выявленные на трупе особенности и сам труп должны быть подробно описаны, сфотографированы, локализация  и форма ожогов и фигуры молнии нанесены на схемы и сфотографированы отдельно крупным планом. После осмотра места происшествия трупа или пострадавшего в случаях поражения как техническим,  так атмосферным электричеством следователь назначает судебно-медицинскую экспертизу трупа  или  потерпевшего  для решения следующих вопросов: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92696"/>
            <a:ext cx="8496944" cy="6165304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1. Имело ли место поражения техническим электричеством, молнией?</a:t>
            </a:r>
          </a:p>
          <a:p>
            <a:r>
              <a:rPr lang="ru-RU" dirty="0"/>
              <a:t>2. Где именно произошло поражение током?</a:t>
            </a:r>
          </a:p>
          <a:p>
            <a:r>
              <a:rPr lang="ru-RU" dirty="0"/>
              <a:t>3. Какая часть тела соприкасалась с токоведущем проводником?</a:t>
            </a:r>
          </a:p>
          <a:p>
            <a:r>
              <a:rPr lang="ru-RU" dirty="0"/>
              <a:t>4. Возникли ли повреждения на теле и одежде пострадавшего от воз-</a:t>
            </a:r>
          </a:p>
          <a:p>
            <a:r>
              <a:rPr lang="ru-RU" dirty="0"/>
              <a:t>действия электрического тока?</a:t>
            </a:r>
          </a:p>
          <a:p>
            <a:r>
              <a:rPr lang="ru-RU" dirty="0"/>
              <a:t>5. Прижизненной или  посмертной  характер  имеют повреждения на теле трупа?</a:t>
            </a:r>
          </a:p>
          <a:p>
            <a:r>
              <a:rPr lang="ru-RU" dirty="0"/>
              <a:t>6. Возможно  ли  по характеру повреждений на теле и одежде решить</a:t>
            </a:r>
          </a:p>
          <a:p>
            <a:r>
              <a:rPr lang="ru-RU" dirty="0"/>
              <a:t>вопрос о свойства тока и проводника. Определить характер металлизации?</a:t>
            </a:r>
          </a:p>
          <a:p>
            <a:r>
              <a:rPr lang="ru-RU" dirty="0"/>
              <a:t>7. Какие  условия  способствовали наступлению смерти от </a:t>
            </a:r>
            <a:r>
              <a:rPr lang="ru-RU" dirty="0" err="1"/>
              <a:t>электротравмы</a:t>
            </a:r>
            <a:r>
              <a:rPr lang="ru-RU" dirty="0"/>
              <a:t> (алкоголь и др.)?</a:t>
            </a:r>
          </a:p>
          <a:p>
            <a:r>
              <a:rPr lang="ru-RU" dirty="0"/>
              <a:t>8. Обнаружены ли на теле повреждения иного происхождения.?</a:t>
            </a:r>
          </a:p>
          <a:p>
            <a:r>
              <a:rPr lang="ru-RU" dirty="0"/>
              <a:t> Каковы механизмы и давность их образования?</a:t>
            </a:r>
          </a:p>
          <a:p>
            <a:r>
              <a:rPr lang="ru-RU" dirty="0"/>
              <a:t>9. Установить причину смерти пострадавшего?</a:t>
            </a:r>
          </a:p>
          <a:p>
            <a:r>
              <a:rPr lang="ru-RU" dirty="0"/>
              <a:t>10. Каково степень тяжести причиненных в результате  </a:t>
            </a:r>
            <a:r>
              <a:rPr lang="ru-RU" dirty="0" err="1"/>
              <a:t>электротравмы</a:t>
            </a:r>
            <a:r>
              <a:rPr lang="ru-RU" dirty="0"/>
              <a:t> телесных повреждений у пострадавшего?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F:\ААА\Литература от Варыгина\электр\молния-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156990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 </a:t>
            </a:r>
          </a:p>
        </p:txBody>
      </p:sp>
    </p:spTree>
  </p:cSld>
  <p:clrMapOvr>
    <a:masterClrMapping/>
  </p:clrMapOvr>
  <p:transition>
    <p:whee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ru-RU" dirty="0"/>
              <a:t>Специфического действие электрического тока многозначительно. Оно выражается в биологическом, электрохимическом, тепловом</a:t>
            </a:r>
            <a:br>
              <a:rPr lang="ru-RU" dirty="0"/>
            </a:br>
            <a:r>
              <a:rPr lang="ru-RU" dirty="0"/>
              <a:t>и механическом действии.</a:t>
            </a:r>
            <a:br>
              <a:rPr lang="ru-RU" dirty="0"/>
            </a:br>
            <a:r>
              <a:rPr lang="ru-RU" dirty="0"/>
              <a:t>Биологическое действие выражается в раздражении всех возбудимых тканей организма: скелетной и гладкой мускулатуры, железистых тканей нервных рецептов и проводников</a:t>
            </a:r>
          </a:p>
        </p:txBody>
      </p:sp>
    </p:spTree>
  </p:cSld>
  <p:clrMapOvr>
    <a:masterClrMapping/>
  </p:clrMapOvr>
  <p:transition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r>
              <a:rPr lang="ru-RU" dirty="0"/>
              <a:t>Электрическое действие выражается: а) в последствиях нарушения ионного равновесия в тканях в виде </a:t>
            </a:r>
            <a:r>
              <a:rPr lang="ru-RU" dirty="0" err="1"/>
              <a:t>коагуляционного</a:t>
            </a:r>
            <a:r>
              <a:rPr lang="ru-RU" dirty="0"/>
              <a:t> (у анода) и </a:t>
            </a:r>
            <a:r>
              <a:rPr lang="ru-RU" dirty="0" err="1"/>
              <a:t>колликвационного</a:t>
            </a:r>
            <a:r>
              <a:rPr lang="ru-RU" dirty="0"/>
              <a:t> некроза (у катода), б) в образовании пара</a:t>
            </a:r>
            <a:br>
              <a:rPr lang="ru-RU" dirty="0"/>
            </a:br>
            <a:r>
              <a:rPr lang="ru-RU" dirty="0"/>
              <a:t>и газа, в) </a:t>
            </a:r>
            <a:r>
              <a:rPr lang="ru-RU" dirty="0" err="1"/>
              <a:t>в</a:t>
            </a:r>
            <a:r>
              <a:rPr lang="ru-RU" dirty="0"/>
              <a:t> импрегнации кожи металлом проводника.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r>
              <a:rPr lang="ru-RU" dirty="0"/>
              <a:t>Тепловое действие прямо связано с сопротивлением тканей и</a:t>
            </a:r>
            <a:br>
              <a:rPr lang="ru-RU" dirty="0"/>
            </a:br>
            <a:r>
              <a:rPr lang="ru-RU" dirty="0"/>
              <a:t>превращением электрической энергии в тепловую (закон Джоуля- Ленца). Последствия этого действия - различной степени ожоги. В</a:t>
            </a:r>
            <a:br>
              <a:rPr lang="ru-RU" dirty="0"/>
            </a:br>
            <a:r>
              <a:rPr lang="ru-RU" dirty="0"/>
              <a:t>костях могут образовываться "жемчужные бусы", представляющие собой расплавленный и затем застывший фосфорнокислый кальций в виде белых шариков диаметром 1-1,5 мм с пустотами за счет испарения находящейся в костях жидкости.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ААА\Литература от Варыгина\электр\497b4679603b12bbc1097409f5349b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7596336" cy="5229200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5085184"/>
            <a:ext cx="9144000" cy="1772816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 Рис. 1 — 3. Контактная </a:t>
            </a:r>
            <a:r>
              <a:rPr lang="ru-RU" dirty="0" err="1"/>
              <a:t>электротравма</a:t>
            </a:r>
            <a:r>
              <a:rPr lang="ru-RU" dirty="0"/>
              <a:t> при нарушении изоляции электрического утюга (220 в). Знаки тока. Рис. 1. До лечения. Рис. 2. В период лечения. Рис. 3. После заживления. Рис. 4. Контактная </a:t>
            </a:r>
            <a:r>
              <a:rPr lang="ru-RU" dirty="0" err="1"/>
              <a:t>электротравма</a:t>
            </a:r>
            <a:r>
              <a:rPr lang="ru-RU" dirty="0"/>
              <a:t> (220 в). Знаки тока на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предплечье</a:t>
            </a:r>
            <a:r>
              <a:rPr lang="ru-RU" dirty="0"/>
              <a:t>. Рис. 5. Знаки тока при </a:t>
            </a:r>
            <a:r>
              <a:rPr lang="ru-RU" dirty="0" err="1"/>
              <a:t>электротравме</a:t>
            </a:r>
            <a:r>
              <a:rPr lang="ru-RU" dirty="0"/>
              <a:t> от вилки провода (220 в). Рис. 6. Контактная </a:t>
            </a:r>
            <a:r>
              <a:rPr lang="ru-RU" dirty="0" err="1"/>
              <a:t>электротравма</a:t>
            </a:r>
            <a:r>
              <a:rPr lang="ru-RU" dirty="0"/>
              <a:t> лица и волосистой части головы с поражением кости. Рис. 7. Ожог электрической дугой лица, шеи и верхней конечности при ремонте электроустановки под напряжением (380 в).</a:t>
            </a:r>
          </a:p>
        </p:txBody>
      </p:sp>
    </p:spTree>
  </p:cSld>
  <p:clrMapOvr>
    <a:masterClrMapping/>
  </p:clrMapOvr>
  <p:transition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661248"/>
            <a:ext cx="8229600" cy="1040979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Термическое действие электрического тока в области входной </a:t>
            </a:r>
            <a:r>
              <a:rPr lang="ru-RU" dirty="0" err="1"/>
              <a:t>электрометки</a:t>
            </a:r>
            <a:r>
              <a:rPr lang="ru-RU" dirty="0"/>
              <a:t> на лице. На щеке - термический ожог IV степени в области дуги нижней челюсти, вокруг - ожог II-III степени</a:t>
            </a:r>
          </a:p>
        </p:txBody>
      </p:sp>
      <p:pic>
        <p:nvPicPr>
          <p:cNvPr id="13314" name="Picture 2" descr="F:\ААА\Литература от Варыгина\электр\ожо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58924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ru-RU" dirty="0"/>
              <a:t>Механическое действие электрического тока связано с разрывами и расслоениями тканей. Механическое действие большой силы</a:t>
            </a:r>
            <a:br>
              <a:rPr lang="ru-RU" dirty="0"/>
            </a:br>
            <a:r>
              <a:rPr lang="ru-RU" dirty="0"/>
              <a:t>может привести к вывихам и даже отрывам от конечностей.</a:t>
            </a:r>
          </a:p>
        </p:txBody>
      </p:sp>
    </p:spTree>
  </p:cSld>
  <p:clrMapOvr>
    <a:masterClrMapping/>
  </p:clrMapOvr>
  <p:transition>
    <p:wheel spokes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248</TotalTime>
  <Words>1681</Words>
  <Application>Microsoft Macintosh PowerPoint</Application>
  <PresentationFormat>Экран (4:3)</PresentationFormat>
  <Paragraphs>43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9" baseType="lpstr">
      <vt:lpstr>Calibri</vt:lpstr>
      <vt:lpstr>Constantia</vt:lpstr>
      <vt:lpstr>Times New Roman</vt:lpstr>
      <vt:lpstr>Wingdings 2</vt:lpstr>
      <vt:lpstr>Поток</vt:lpstr>
      <vt:lpstr>Судебно-медицинская экспертиза электротравмы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www.MRMARKER.ru</dc:creator>
  <cp:lastModifiedBy>инесса черных</cp:lastModifiedBy>
  <cp:revision>37</cp:revision>
  <dcterms:created xsi:type="dcterms:W3CDTF">2013-10-10T15:59:55Z</dcterms:created>
  <dcterms:modified xsi:type="dcterms:W3CDTF">2022-02-23T16:41:27Z</dcterms:modified>
</cp:coreProperties>
</file>