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22"/>
  </p:notesMasterIdLst>
  <p:sldIdLst>
    <p:sldId id="257" r:id="rId2"/>
    <p:sldId id="283" r:id="rId3"/>
    <p:sldId id="285" r:id="rId4"/>
    <p:sldId id="286" r:id="rId5"/>
    <p:sldId id="287" r:id="rId6"/>
    <p:sldId id="289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9" r:id="rId15"/>
    <p:sldId id="300" r:id="rId16"/>
    <p:sldId id="301" r:id="rId17"/>
    <p:sldId id="302" r:id="rId18"/>
    <p:sldId id="303" r:id="rId19"/>
    <p:sldId id="304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5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B0C55-C0AD-45D4-B847-D2C5D2AD3CD6}" type="datetimeFigureOut">
              <a:rPr lang="ru-RU" smtClean="0"/>
              <a:t>18.05.2018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2A123-0E92-4F14-8432-817E0DFF87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42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1A9E05-6233-48A5-96BF-13E13D1C95AE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441CA1-FAB7-4101-83D8-544642FAC52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1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20C193-6DA2-4207-9BB2-D38DCDF95EF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53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70013" y="1827213"/>
            <a:ext cx="3579812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02225" y="1827213"/>
            <a:ext cx="35814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3ED5-4FE5-48B4-B358-2841CC1F2A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31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420AA-6E4B-4EA6-994C-49A3B0DC882D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1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E41CA6-1799-4680-A2FB-C507F17A27E6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37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B29BF-F1E5-4990-A4D8-ADD6D2183134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7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30C2A-63FA-4FD5-B964-6683FD8F7A43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55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BA5C2-594B-4667-9E64-648612234BD4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1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5E4DA-793A-45C2-831D-BD32FB90F5B1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8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1A841-8146-4481-AD84-F95AF66B05A5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1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C9C471-A6C1-4221-BC5A-A46B27D00DD6}" type="slidenum">
              <a:rPr lang="ru-RU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8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69F40B-3CB3-4E5E-B53A-11C29A32318F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8280400" cy="1304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1800" dirty="0">
                <a:solidFill>
                  <a:srgbClr val="000000"/>
                </a:solidFill>
              </a:rPr>
              <a:t>Федеральное государственное бюджетное образовательное учреждение</a:t>
            </a:r>
            <a:br>
              <a:rPr lang="ru-RU" sz="1800" dirty="0">
                <a:solidFill>
                  <a:srgbClr val="000000"/>
                </a:solidFill>
              </a:rPr>
            </a:br>
            <a:r>
              <a:rPr lang="ru-RU" sz="1800" dirty="0">
                <a:solidFill>
                  <a:srgbClr val="000000"/>
                </a:solidFill>
              </a:rPr>
              <a:t>высшего образования</a:t>
            </a:r>
            <a:br>
              <a:rPr lang="ru-RU" sz="1800" dirty="0">
                <a:solidFill>
                  <a:srgbClr val="000000"/>
                </a:solidFill>
              </a:rPr>
            </a:br>
            <a:r>
              <a:rPr lang="ru-RU" sz="1800" dirty="0">
                <a:solidFill>
                  <a:srgbClr val="000000"/>
                </a:solidFill>
              </a:rPr>
              <a:t>«Красноярский государственный медицинский университет</a:t>
            </a:r>
            <a:br>
              <a:rPr lang="ru-RU" sz="1800" dirty="0">
                <a:solidFill>
                  <a:srgbClr val="000000"/>
                </a:solidFill>
              </a:rPr>
            </a:br>
            <a:r>
              <a:rPr lang="ru-RU" sz="1800" dirty="0">
                <a:solidFill>
                  <a:srgbClr val="000000"/>
                </a:solidFill>
              </a:rPr>
              <a:t>имени профессора В.Ф. </a:t>
            </a:r>
            <a:r>
              <a:rPr lang="ru-RU" sz="1800" dirty="0" err="1">
                <a:solidFill>
                  <a:srgbClr val="000000"/>
                </a:solidFill>
              </a:rPr>
              <a:t>Войно-Ясенецкого</a:t>
            </a:r>
            <a:r>
              <a:rPr lang="ru-RU" sz="1800" dirty="0">
                <a:solidFill>
                  <a:srgbClr val="000000"/>
                </a:solidFill>
              </a:rPr>
              <a:t>» Министерства здравоохранения Российской Федерации</a:t>
            </a:r>
            <a:endParaRPr lang="ru-RU" sz="2000" dirty="0" smtClean="0">
              <a:solidFill>
                <a:srgbClr val="000000"/>
              </a:solidFill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428750"/>
            <a:ext cx="8064500" cy="53133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000000"/>
                </a:solidFill>
              </a:rPr>
              <a:t>Фармацевтический колледж</a:t>
            </a: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6600" b="1" dirty="0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6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Философия Древнего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Востока: Индия</a:t>
            </a:r>
            <a:endParaRPr lang="ru-RU" sz="6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b="1" dirty="0" smtClean="0"/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4000" b="1" dirty="0" smtClean="0"/>
              <a:t>Читает: Герасимов С.А.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14B91-98E6-418C-AC14-CF692353E8AB}" type="slidenum">
              <a:rPr lang="ru-RU">
                <a:solidFill>
                  <a:srgbClr val="FFFFFF"/>
                </a:solidFill>
              </a:rPr>
              <a:pPr>
                <a:defRPr/>
              </a:pPr>
              <a:t>1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24302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Сансара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перевоплощение личности в цепи новых рождений, осуществляемое по закону кармы.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08720"/>
            <a:ext cx="5222233" cy="522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457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КАРМА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мистическая сила, закон, определяющий судьбу живого существа, как при жизни, так и после смерти, - на основании поступков, намерений, стремлений.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96"/>
            <a:ext cx="532859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917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ЦЕЛИ ЧЕЛОВЕЧЕСКОЙ ЖИЗНИ </a:t>
            </a:r>
            <a:r>
              <a:rPr lang="ru-RU" b="1" dirty="0" smtClean="0"/>
              <a:t>(ТРИВАРГА)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1.  </a:t>
            </a:r>
            <a:r>
              <a:rPr lang="ru-RU" b="1" dirty="0"/>
              <a:t>Дхарма</a:t>
            </a:r>
            <a:r>
              <a:rPr lang="ru-RU" dirty="0"/>
              <a:t> (закон, долг, </a:t>
            </a:r>
            <a:r>
              <a:rPr lang="ru-RU" dirty="0" smtClean="0"/>
              <a:t>обязанности) - соблюдение </a:t>
            </a:r>
            <a:r>
              <a:rPr lang="ru-RU" dirty="0"/>
              <a:t>установленных правил – это необходимое условие поддержания стабильности и порядка в мире. Каждый верующий обязан следовать своему порядку (своей дхарме), соответствующему его возрасту и сословной принадлежности. </a:t>
            </a:r>
          </a:p>
          <a:p>
            <a:pPr marL="0" indent="0">
              <a:buNone/>
            </a:pPr>
            <a:r>
              <a:rPr lang="ru-RU" dirty="0"/>
              <a:t>2. </a:t>
            </a:r>
            <a:r>
              <a:rPr lang="ru-RU" b="1" dirty="0" err="1"/>
              <a:t>Артха</a:t>
            </a:r>
            <a:r>
              <a:rPr lang="ru-RU" dirty="0"/>
              <a:t> (польза, выгода, связанная с общественной жизнью</a:t>
            </a:r>
            <a:r>
              <a:rPr lang="ru-RU" dirty="0" smtClean="0"/>
              <a:t>) - </a:t>
            </a:r>
            <a:r>
              <a:rPr lang="ru-RU" dirty="0"/>
              <a:t>важная роль отводилась правителям, которые были в ответе за материальное благополучие своих подданных. </a:t>
            </a:r>
          </a:p>
          <a:p>
            <a:pPr marL="0" indent="0">
              <a:buNone/>
            </a:pPr>
            <a:r>
              <a:rPr lang="ru-RU" dirty="0"/>
              <a:t>3. </a:t>
            </a:r>
            <a:r>
              <a:rPr lang="ru-RU" b="1" dirty="0"/>
              <a:t>Кама</a:t>
            </a:r>
            <a:r>
              <a:rPr lang="ru-RU" dirty="0"/>
              <a:t> (любовь, удовлетворение чувственных потребностей).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9938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Autofit/>
          </a:bodyPr>
          <a:lstStyle/>
          <a:p>
            <a:r>
              <a:rPr lang="ru-RU" sz="4000" dirty="0"/>
              <a:t>Основоположник буддизма </a:t>
            </a:r>
            <a:br>
              <a:rPr lang="ru-RU" sz="4000" dirty="0"/>
            </a:br>
            <a:r>
              <a:rPr lang="ru-RU" sz="4000" dirty="0"/>
              <a:t>полулегендарный принц Сиддхартха </a:t>
            </a:r>
            <a:br>
              <a:rPr lang="ru-RU" sz="4000" dirty="0"/>
            </a:br>
            <a:r>
              <a:rPr lang="ru-RU" sz="4000" dirty="0"/>
              <a:t>Гаутама </a:t>
            </a:r>
            <a:r>
              <a:rPr lang="ru-RU" sz="4000" dirty="0" err="1"/>
              <a:t>Шакья-муни</a:t>
            </a:r>
            <a:r>
              <a:rPr lang="ru-RU" sz="4000" dirty="0"/>
              <a:t>, </a:t>
            </a:r>
            <a:br>
              <a:rPr lang="ru-RU" sz="4000" dirty="0"/>
            </a:br>
            <a:r>
              <a:rPr lang="ru-RU" sz="4000" dirty="0"/>
              <a:t>(Будда - Просветленный )</a:t>
            </a:r>
            <a:r>
              <a:rPr lang="ru-RU" sz="3600" b="1" dirty="0"/>
              <a:t/>
            </a:r>
            <a:br>
              <a:rPr lang="ru-RU" sz="3600" b="1" dirty="0"/>
            </a:br>
            <a:endParaRPr lang="ru-RU" sz="36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32017"/>
            <a:ext cx="4896544" cy="410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402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" y="260648"/>
            <a:ext cx="8980470" cy="620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098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62274"/>
          </a:xfrm>
        </p:spPr>
        <p:txBody>
          <a:bodyPr>
            <a:noAutofit/>
          </a:bodyPr>
          <a:lstStyle/>
          <a:p>
            <a:r>
              <a:rPr lang="ru-RU" sz="3200" b="1" dirty="0"/>
              <a:t>Нирвана </a:t>
            </a:r>
            <a:r>
              <a:rPr lang="ru-RU" sz="3200" dirty="0"/>
              <a:t>(санскр. – «угасание») – «ничто», «небытие», конец перерождений, полное освобождение из сансары, высшее состояние души, в котором преодолены все страдания, желания и привязанности.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8884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43" y="2420888"/>
            <a:ext cx="516292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420888"/>
            <a:ext cx="2592288" cy="392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432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Восьмеричный (срединный) </a:t>
            </a:r>
            <a:r>
              <a:rPr lang="ru-RU" b="1" dirty="0"/>
              <a:t>ПУТЬ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 algn="just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правильные взгляды, </a:t>
            </a:r>
            <a:endParaRPr lang="ru-RU" sz="2800" dirty="0"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правильная решимость, </a:t>
            </a:r>
            <a:endParaRPr lang="ru-RU" sz="2800" dirty="0"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правильная речь, </a:t>
            </a:r>
            <a:endParaRPr lang="ru-RU" sz="2800" dirty="0"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правильное поведение, </a:t>
            </a:r>
            <a:endParaRPr lang="ru-RU" sz="2800" dirty="0"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правильный способ жизни, </a:t>
            </a:r>
            <a:endParaRPr lang="ru-RU" sz="2800" dirty="0"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правильное усилие, </a:t>
            </a:r>
            <a:endParaRPr lang="ru-RU" sz="2800" dirty="0"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правильное внимание, </a:t>
            </a:r>
            <a:endParaRPr lang="ru-RU" sz="2800" dirty="0"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+mj-lt"/>
              <a:buAutoNum type="arabicParenR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правильное сосредоточение .</a:t>
            </a:r>
            <a:endParaRPr lang="ru-RU" sz="28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17" y="1556792"/>
            <a:ext cx="453650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00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Заповеди буддизма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1) не причинять вреда ничему живому;</a:t>
            </a:r>
            <a:endParaRPr lang="ru-RU" sz="2800" dirty="0">
              <a:latin typeface="Times New Roman"/>
              <a:ea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2</a:t>
            </a:r>
            <a:r>
              <a:rPr lang="ru-RU" dirty="0">
                <a:latin typeface="Times New Roman"/>
                <a:ea typeface="Times New Roman"/>
              </a:rPr>
              <a:t>) не воровать;</a:t>
            </a:r>
            <a:endParaRPr lang="ru-RU" sz="2800" dirty="0">
              <a:latin typeface="Times New Roman"/>
              <a:ea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3</a:t>
            </a:r>
            <a:r>
              <a:rPr lang="ru-RU" dirty="0">
                <a:latin typeface="Times New Roman"/>
                <a:ea typeface="Times New Roman"/>
              </a:rPr>
              <a:t>) не прелюбодействовать;</a:t>
            </a:r>
            <a:endParaRPr lang="ru-RU" sz="2800" dirty="0">
              <a:latin typeface="Times New Roman"/>
              <a:ea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4</a:t>
            </a:r>
            <a:r>
              <a:rPr lang="ru-RU" dirty="0">
                <a:latin typeface="Times New Roman"/>
                <a:ea typeface="Times New Roman"/>
              </a:rPr>
              <a:t>) не говорить неправды;</a:t>
            </a:r>
            <a:endParaRPr lang="ru-RU" sz="2800" dirty="0">
              <a:latin typeface="Times New Roman"/>
              <a:ea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Times New Roman"/>
              </a:rPr>
              <a:t>5</a:t>
            </a:r>
            <a:r>
              <a:rPr lang="ru-RU" dirty="0">
                <a:latin typeface="Times New Roman"/>
                <a:ea typeface="Times New Roman"/>
              </a:rPr>
              <a:t>) не пить спиртных напитков и не употреблять дурманящих веществ.</a:t>
            </a:r>
            <a:endParaRPr lang="ru-RU" sz="28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617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6639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423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20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План лекции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Ведические культы;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Брахманизм и индуизм;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Буддизм: основы вероучения;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Буддизм в современном мире.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39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205787" cy="590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80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Веды – сборники (</a:t>
            </a:r>
            <a:r>
              <a:rPr lang="ru-RU" b="1" dirty="0" err="1"/>
              <a:t>самхиты</a:t>
            </a:r>
            <a:r>
              <a:rPr lang="ru-RU" b="1" dirty="0"/>
              <a:t>) священных текстов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546820" cy="495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264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363272" cy="5832648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sz="4000" dirty="0"/>
              <a:t>Ригведа (</a:t>
            </a:r>
            <a:r>
              <a:rPr lang="ru-RU" dirty="0"/>
              <a:t>славословия, гимны в честь важнейших божеств</a:t>
            </a:r>
            <a:r>
              <a:rPr lang="ru-RU" sz="4000" dirty="0"/>
              <a:t>);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sz="4000" dirty="0" err="1"/>
              <a:t>Самаведа</a:t>
            </a:r>
            <a:r>
              <a:rPr lang="ru-RU" sz="4000" dirty="0"/>
              <a:t> (</a:t>
            </a:r>
            <a:r>
              <a:rPr lang="ru-RU" dirty="0"/>
              <a:t>песнопения, повторяющие по содержанию гимны </a:t>
            </a:r>
            <a:r>
              <a:rPr lang="ru-RU" dirty="0" err="1"/>
              <a:t>Ригведы</a:t>
            </a:r>
            <a:r>
              <a:rPr lang="ru-RU" sz="4000" dirty="0"/>
              <a:t>);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sz="4000" dirty="0" err="1"/>
              <a:t>Яджурведа</a:t>
            </a:r>
            <a:r>
              <a:rPr lang="ru-RU" sz="4000" dirty="0"/>
              <a:t> (</a:t>
            </a:r>
            <a:r>
              <a:rPr lang="ru-RU" dirty="0"/>
              <a:t>жертвенные формулы</a:t>
            </a:r>
            <a:r>
              <a:rPr lang="ru-RU" sz="4000" dirty="0"/>
              <a:t>);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ru-RU" sz="4000" dirty="0" err="1"/>
              <a:t>Атхарваведа</a:t>
            </a:r>
            <a:r>
              <a:rPr lang="ru-RU" sz="4000" dirty="0"/>
              <a:t> (</a:t>
            </a:r>
            <a:r>
              <a:rPr lang="ru-RU" dirty="0"/>
              <a:t>магические заклинания</a:t>
            </a:r>
            <a:r>
              <a:rPr lang="ru-RU" sz="4000" dirty="0"/>
              <a:t>). 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27500"/>
            <a:ext cx="6228860" cy="226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171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/>
              <a:t>БРАХМАНИЗМ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3600" b="1" dirty="0"/>
              <a:t>Брахма</a:t>
            </a:r>
            <a:r>
              <a:rPr lang="ru-RU" sz="3600" dirty="0"/>
              <a:t> (бог-</a:t>
            </a:r>
            <a:r>
              <a:rPr lang="ru-RU" sz="3600" dirty="0" err="1"/>
              <a:t>абсолют</a:t>
            </a:r>
            <a:r>
              <a:rPr lang="ru-RU" sz="3600" dirty="0"/>
              <a:t>) - центральная категория брахманизма – нового исторического культурно-социального периода развития индийской цивилизации.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3434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БРАХМА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02225" y="1487714"/>
            <a:ext cx="3646239" cy="4627234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80000"/>
              </a:lnSpc>
              <a:buNone/>
              <a:defRPr/>
            </a:pPr>
            <a:r>
              <a:rPr lang="ru-RU" b="1" dirty="0">
                <a:solidFill>
                  <a:prstClr val="black"/>
                </a:solidFill>
              </a:rPr>
              <a:t>Брахманизм </a:t>
            </a:r>
            <a:r>
              <a:rPr lang="ru-RU" dirty="0">
                <a:solidFill>
                  <a:prstClr val="black"/>
                </a:solidFill>
              </a:rPr>
              <a:t>означал завершение перехода от </a:t>
            </a:r>
            <a:r>
              <a:rPr lang="ru-RU" dirty="0" err="1" smtClean="0">
                <a:solidFill>
                  <a:prstClr val="black"/>
                </a:solidFill>
              </a:rPr>
              <a:t>родо</a:t>
            </a:r>
            <a:r>
              <a:rPr lang="ru-RU" dirty="0" smtClean="0">
                <a:solidFill>
                  <a:prstClr val="black"/>
                </a:solidFill>
              </a:rPr>
              <a:t>-племенной к </a:t>
            </a:r>
            <a:r>
              <a:rPr lang="ru-RU" dirty="0">
                <a:solidFill>
                  <a:prstClr val="black"/>
                </a:solidFill>
              </a:rPr>
              <a:t>кастовой структуре общества. Защищал интересы жреческого сословия, освящал социальное неравенство, деление общества на </a:t>
            </a:r>
            <a:r>
              <a:rPr lang="ru-RU" dirty="0" err="1">
                <a:solidFill>
                  <a:prstClr val="black"/>
                </a:solidFill>
              </a:rPr>
              <a:t>варны</a:t>
            </a:r>
            <a:r>
              <a:rPr lang="ru-RU" dirty="0">
                <a:solidFill>
                  <a:prstClr val="black"/>
                </a:solidFill>
              </a:rPr>
              <a:t> и касты, выдавая их за божественное установление.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4355357" cy="487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037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Социальное устройство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algn="just">
              <a:lnSpc>
                <a:spcPct val="150000"/>
              </a:lnSpc>
              <a:buNone/>
              <a:tabLst>
                <a:tab pos="457200" algn="l"/>
              </a:tabLst>
            </a:pPr>
            <a:r>
              <a:rPr lang="ru-RU" b="1" dirty="0" smtClean="0">
                <a:latin typeface="Times New Roman"/>
                <a:ea typeface="Times New Roman"/>
              </a:rPr>
              <a:t>ВАРНЫ </a:t>
            </a:r>
            <a:r>
              <a:rPr lang="ru-RU" b="1" dirty="0">
                <a:latin typeface="Times New Roman"/>
                <a:ea typeface="Times New Roman"/>
              </a:rPr>
              <a:t>(сословные группы): </a:t>
            </a:r>
            <a:endParaRPr lang="ru-RU" sz="2800" b="1" dirty="0"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брахманы (жрецы</a:t>
            </a:r>
            <a:r>
              <a:rPr lang="ru-RU" dirty="0" smtClean="0">
                <a:latin typeface="Times New Roman"/>
                <a:ea typeface="Times New Roman"/>
              </a:rPr>
              <a:t>);</a:t>
            </a:r>
            <a:endParaRPr lang="ru-RU" sz="2800" dirty="0"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кшатрии (воины, политики</a:t>
            </a:r>
            <a:r>
              <a:rPr lang="ru-RU" dirty="0" smtClean="0">
                <a:latin typeface="Times New Roman"/>
                <a:ea typeface="Times New Roman"/>
              </a:rPr>
              <a:t>);</a:t>
            </a:r>
            <a:endParaRPr lang="ru-RU" sz="2800" dirty="0"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вайшьи, </a:t>
            </a:r>
            <a:r>
              <a:rPr lang="ru-RU" dirty="0" err="1">
                <a:latin typeface="Times New Roman"/>
                <a:ea typeface="Times New Roman"/>
              </a:rPr>
              <a:t>вайсии</a:t>
            </a:r>
            <a:r>
              <a:rPr lang="ru-RU" dirty="0">
                <a:latin typeface="Times New Roman"/>
                <a:ea typeface="Times New Roman"/>
              </a:rPr>
              <a:t> (ремесленники, крестьяне, торговцы</a:t>
            </a:r>
            <a:r>
              <a:rPr lang="ru-RU" dirty="0" smtClean="0">
                <a:latin typeface="Times New Roman"/>
                <a:ea typeface="Times New Roman"/>
              </a:rPr>
              <a:t>);</a:t>
            </a:r>
            <a:endParaRPr lang="ru-RU" sz="2800" dirty="0">
              <a:latin typeface="Times New Roman"/>
              <a:ea typeface="Times New Roman"/>
            </a:endParaRPr>
          </a:p>
          <a:p>
            <a:pPr lvl="0" algn="just">
              <a:lnSpc>
                <a:spcPct val="150000"/>
              </a:lnSpc>
              <a:buFont typeface="Wingdings"/>
              <a:buChar char=""/>
              <a:tabLst>
                <a:tab pos="457200" algn="l"/>
              </a:tabLst>
            </a:pPr>
            <a:r>
              <a:rPr lang="ru-RU" dirty="0">
                <a:latin typeface="Times New Roman"/>
                <a:ea typeface="Times New Roman"/>
              </a:rPr>
              <a:t>шудры (слуги</a:t>
            </a:r>
            <a:r>
              <a:rPr lang="ru-RU" dirty="0" smtClean="0">
                <a:latin typeface="Times New Roman"/>
                <a:ea typeface="Times New Roman"/>
              </a:rPr>
              <a:t>).</a:t>
            </a:r>
            <a:endParaRPr lang="ru-RU" sz="28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948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</a:rPr>
              <a:t>Касты </a:t>
            </a:r>
            <a:r>
              <a:rPr lang="ru-RU" dirty="0">
                <a:latin typeface="Times New Roman"/>
                <a:ea typeface="Times New Roman"/>
              </a:rPr>
              <a:t>– замкнутые группы людей, связанные единством профессии (передаваемой по наследству),  обычаев и нравов.</a:t>
            </a:r>
            <a:endParaRPr lang="ru-RU" sz="28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278" y="2072490"/>
            <a:ext cx="3022042" cy="226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88404"/>
            <a:ext cx="3240360" cy="243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93" y="3217403"/>
            <a:ext cx="5449872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949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8640960" cy="165618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43778"/>
            <a:ext cx="7992888" cy="123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284984"/>
            <a:ext cx="4427159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506" y="1916832"/>
            <a:ext cx="3766949" cy="301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2470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</TotalTime>
  <Words>412</Words>
  <Application>Microsoft Office PowerPoint</Application>
  <PresentationFormat>Экран (4:3)</PresentationFormat>
  <Paragraphs>53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Wingdings</vt:lpstr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Министерства здравоохранения Российской Федерации</vt:lpstr>
      <vt:lpstr>План лекции</vt:lpstr>
      <vt:lpstr>Веды – сборники (самхиты) священных текстов</vt:lpstr>
      <vt:lpstr>Презентация PowerPoint</vt:lpstr>
      <vt:lpstr>БРАХМАНИЗМ</vt:lpstr>
      <vt:lpstr>БРАХМА</vt:lpstr>
      <vt:lpstr>Социальное устройство</vt:lpstr>
      <vt:lpstr>Презентация PowerPoint</vt:lpstr>
      <vt:lpstr>Презентация PowerPoint</vt:lpstr>
      <vt:lpstr>Сансара</vt:lpstr>
      <vt:lpstr>КАРМА</vt:lpstr>
      <vt:lpstr>ЦЕЛИ ЧЕЛОВЕЧЕСКОЙ ЖИЗНИ (ТРИВАРГА)</vt:lpstr>
      <vt:lpstr>Основоположник буддизма  полулегендарный принц Сиддхартха  Гаутама Шакья-муни,  (Будда - Просветленный ) </vt:lpstr>
      <vt:lpstr>Презентация PowerPoint</vt:lpstr>
      <vt:lpstr>Нирвана (санскр. – «угасание») – «ничто», «небытие», конец перерождений, полное освобождение из сансары, высшее состояние души, в котором преодолены все страдания, желания и привязанности. </vt:lpstr>
      <vt:lpstr>Восьмеричный (срединный) ПУТЬ</vt:lpstr>
      <vt:lpstr>Заповеди буддизма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Герасимов Семен Александрович</dc:creator>
  <cp:lastModifiedBy>Герасимов Семен Александрович</cp:lastModifiedBy>
  <cp:revision>68</cp:revision>
  <dcterms:modified xsi:type="dcterms:W3CDTF">2018-05-18T02:21:33Z</dcterms:modified>
</cp:coreProperties>
</file>