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2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0B4CB29-F6B5-46DE-AAEC-F33B434FBC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675D29-027A-4555-9584-7F382AC2785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51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12D14A-E6BC-4616-B016-8231BFFF617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2085EB-8C22-4523-BA39-08497FA7A1B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56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9427DD6-946E-42FD-9070-9FF64974271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76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618CA3-2AE7-4BD0-9ABC-D20544DCD98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296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9127C6-BCA9-4ED0-A42A-0F5610C9522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17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EF4580-8080-4D0D-B27A-D7437E036BF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A6CF74-08B2-4638-AD67-B944E0482F7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384E83-1841-423F-88C0-BE6D4BB964A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0" y="695325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AB33B5-D53D-4A16-A2B8-269D2D1E31C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6D2602-EC4A-4E1F-99AB-141E2C46B87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419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268D7F-9358-4F57-8790-6E0EFE56ACD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EF7643-917C-4239-85F7-21EEAAB56DC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DEE8A2-D4B9-4AC9-94FE-29F37B8F81D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449A39-3632-4637-A42C-A0F638E84CB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8EDB10-FDD2-4909-A0A1-208A2EED102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6DD9C1-5D9B-4835-838D-92298FD23C1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 smtClean="0"/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B7F8DA8-5E84-4A34-8C6B-83230445A29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 smtClean="0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D9CE47-5AE4-498E-BCB9-D56F582784F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ru-RU" altLang="ru-RU" sz="1400" smtClean="0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16A014-1916-4E2E-85BC-BB1D90712EC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ru-RU" altLang="ru-RU" sz="1400" smtClean="0"/>
          </a:p>
        </p:txBody>
      </p:sp>
      <p:sp>
        <p:nvSpPr>
          <p:cNvPr id="583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D85094-1F2A-417B-B149-B90C99B0288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1400" smtClean="0"/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14934E-D80D-4260-8E9C-99CCA503CFE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ru-RU" altLang="ru-RU" sz="1400" smtClean="0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352105-2E7D-46E6-8E32-EE4A04F2610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DB9F94-887C-4BF6-A817-C38DA661047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ru-RU" altLang="ru-RU" sz="1400" smtClean="0"/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9765FA-0510-4F56-A38B-D6143C0FF0A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ru-RU" altLang="ru-RU" sz="1400" smtClean="0"/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AC7B38-A4CF-4ABE-B992-8F779704179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ru-RU" altLang="ru-RU" sz="1400" smtClean="0"/>
          </a:p>
        </p:txBody>
      </p:sp>
      <p:sp>
        <p:nvSpPr>
          <p:cNvPr id="686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5C87A7E-1D2A-4817-8B8A-0B283A15CD4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ru-RU" altLang="ru-RU" sz="1400" smtClean="0"/>
          </a:p>
        </p:txBody>
      </p:sp>
      <p:sp>
        <p:nvSpPr>
          <p:cNvPr id="706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F61BC4-C44D-40B2-AB8B-76EE638F1AA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ru-RU" altLang="ru-RU" sz="1400" smtClean="0"/>
          </a:p>
        </p:txBody>
      </p:sp>
      <p:sp>
        <p:nvSpPr>
          <p:cNvPr id="727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BA71C2-DC9B-4F36-9A1A-F2A38AE00EE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ru-RU" altLang="ru-RU" sz="1400" smtClean="0"/>
          </a:p>
        </p:txBody>
      </p:sp>
      <p:sp>
        <p:nvSpPr>
          <p:cNvPr id="747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9E6D80-F10F-4853-8CBB-E5AE895A456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ru-RU" altLang="ru-RU" sz="1400" smtClean="0"/>
          </a:p>
        </p:txBody>
      </p:sp>
      <p:sp>
        <p:nvSpPr>
          <p:cNvPr id="768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7C087C-C76E-4AF7-A4A0-BC9A8F002685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ru-RU" altLang="ru-RU" sz="1400" smtClean="0"/>
          </a:p>
        </p:txBody>
      </p:sp>
      <p:sp>
        <p:nvSpPr>
          <p:cNvPr id="788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C497B9-E597-46C3-9995-481B233CC30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ru-RU" altLang="ru-RU" sz="1400" smtClean="0"/>
          </a:p>
        </p:txBody>
      </p:sp>
      <p:sp>
        <p:nvSpPr>
          <p:cNvPr id="808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E01C1A-70CA-43F4-BBA0-F50C9605E07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ru-RU" altLang="ru-RU" sz="1400" smtClean="0"/>
          </a:p>
        </p:txBody>
      </p:sp>
      <p:sp>
        <p:nvSpPr>
          <p:cNvPr id="829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BBE31A-710E-45A3-B760-8BD498843D8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3DC7D-6F00-4436-BF9B-36B4F06B960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ru-RU" altLang="ru-RU" sz="1400" smtClean="0"/>
          </a:p>
        </p:txBody>
      </p:sp>
      <p:sp>
        <p:nvSpPr>
          <p:cNvPr id="849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E37886-B4C0-4CF5-AD71-E4608A5F26B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ru-RU" altLang="ru-RU" sz="1400" smtClean="0"/>
          </a:p>
        </p:txBody>
      </p:sp>
      <p:sp>
        <p:nvSpPr>
          <p:cNvPr id="870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9D6955-CE32-4697-AEAF-15F4D60A14F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ru-RU" altLang="ru-RU" sz="1400" smtClean="0"/>
          </a:p>
        </p:txBody>
      </p:sp>
      <p:sp>
        <p:nvSpPr>
          <p:cNvPr id="890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6CC12B-7D57-4D9B-845D-1F608D2E6C8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ru-RU" altLang="ru-RU" sz="1400" smtClean="0"/>
          </a:p>
        </p:txBody>
      </p:sp>
      <p:sp>
        <p:nvSpPr>
          <p:cNvPr id="911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04DB265-C53C-47E2-8F45-1E4BF8271D4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ru-RU" altLang="ru-RU" sz="1400" smtClean="0"/>
          </a:p>
        </p:txBody>
      </p:sp>
      <p:sp>
        <p:nvSpPr>
          <p:cNvPr id="931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32847F-7B49-41E9-95E7-DDBF5194200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ru-RU" altLang="ru-RU" sz="1400" smtClean="0"/>
          </a:p>
        </p:txBody>
      </p:sp>
      <p:sp>
        <p:nvSpPr>
          <p:cNvPr id="952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A4A740-56EA-4AA0-B87C-7D8D637E8A6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ru-RU" altLang="ru-RU" sz="1400" smtClean="0"/>
          </a:p>
        </p:txBody>
      </p:sp>
      <p:sp>
        <p:nvSpPr>
          <p:cNvPr id="972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4C2519-7EF7-4E73-9F97-D2462FCC303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7C7E70-A57A-49C0-9808-B7138327FFB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92BBC70-85A5-48F5-87FF-B40B1143326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69E9C3-5A06-42D0-B29D-FC25D2BBCDD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F056AD-7A07-4C71-ACF6-D3E07F781CB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4E481-F104-46C5-81A4-47ED183E5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50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B0308-D5D0-4D7D-82F1-D5245D08C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119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7738" y="301625"/>
            <a:ext cx="2263775" cy="6443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2100" cy="6443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B0C9-D556-425A-B0F1-A5D78358B1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39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8275" cy="1249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4070-352F-48E6-A5CE-C7A946121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76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BF59-CEFE-4B02-BAC7-63B8DA9FF0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41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397C-DDA9-4BD6-8123-6BE5D606A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62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6485-ED3B-4678-8C7D-0D1FB0820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96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038" y="584200"/>
            <a:ext cx="4432300" cy="461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738" y="584200"/>
            <a:ext cx="4433887" cy="4613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3348F-85E0-46FE-BAE2-73AC15C2DD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944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6FD0-EBAF-4FA8-A535-CDF3DC733D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9278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778D-A7D2-4BB4-BFA5-FB55B37593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55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DB64-F08B-4E52-97D2-AEB950108E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D92C2-5306-4F23-91F1-F505063988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482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9DB93-4909-43F2-A79B-EA85F9540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92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63F7-C754-4BE3-AF39-77D382AB1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924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F0E35-AF12-43C2-981B-1DD650E39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126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8375" y="584200"/>
            <a:ext cx="2254250" cy="6064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038" y="584200"/>
            <a:ext cx="6611937" cy="6064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4719F-EC4B-437B-8379-C49296890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52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69A1-9E99-4032-BF0F-7E772CAC9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12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6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2938" cy="4976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BA58D-E4AF-4603-8155-4D0125D0C6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291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2FAF8-0D98-421C-8EEC-A22E4124B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193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389B7-EE14-42EE-B107-3371262CB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53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C127-CEB2-48EB-8594-D713BF9FC0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536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259A-64AE-460C-A830-63DC0D91E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79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7ECC-5DF4-4B4C-B473-417A08254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587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827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8275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5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29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521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BD8142C-662C-43BA-92FB-56BDF45F8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36550" y="361950"/>
            <a:ext cx="9404350" cy="68294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461963" y="477838"/>
            <a:ext cx="9156700" cy="60483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492750"/>
            <a:ext cx="90185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584200"/>
            <a:ext cx="9018587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162425" y="6737350"/>
            <a:ext cx="25161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26.4.17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6683375" y="6737350"/>
            <a:ext cx="25193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202738" y="6737350"/>
            <a:ext cx="5000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29AA81D-1BD0-472B-A382-9BBB007CB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1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1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1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1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206500" y="2701925"/>
            <a:ext cx="8640763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>
                <a:solidFill>
                  <a:srgbClr val="C00000"/>
                </a:solidFill>
              </a:rPr>
              <a:t>Основы просветительской деятельности врача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20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190500"/>
            <a:ext cx="185737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392613" y="4824413"/>
            <a:ext cx="5472112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496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Лектор: доцент </a:t>
            </a:r>
            <a:r>
              <a:rPr lang="ru-RU" altLang="ru-RU">
                <a:latin typeface="Calibri" panose="020F0502020204030204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60363" y="1658938"/>
            <a:ext cx="9917112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Методы санитарного просвещения</a:t>
            </a:r>
            <a:r>
              <a:rPr lang="ru-RU" altLang="ru-RU" sz="2800"/>
              <a:t> подразделяются по виду передачи информации на методы индивидуального воздействия, воздействия на группу лиц, массового воздействия.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По видам используемой пропаганды различают методы устной (беседы, доклады, дискуссии), печатной (плакаты, брошюры, листовки, лозунги) и изобразительной (выставки, санитарные бюллетени и т. п.) пропаганды</a:t>
            </a:r>
            <a:r>
              <a:rPr lang="ru-RU" altLang="ru-RU" sz="15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5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47700" y="1617663"/>
            <a:ext cx="89281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882650" indent="-207963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4586"/>
                </a:solidFill>
              </a:rPr>
              <a:t>Методы просветительской работы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/>
              <a:t>Устные  </a:t>
            </a:r>
            <a:r>
              <a:rPr lang="ru-RU" altLang="ru-RU" sz="3600"/>
              <a:t>  </a:t>
            </a:r>
            <a:r>
              <a:rPr lang="ru-RU" altLang="ru-RU" sz="2800"/>
              <a:t>(беседы, доклады, дискуссии);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/>
              <a:t>Наглядные </a:t>
            </a:r>
            <a:r>
              <a:rPr lang="ru-RU" altLang="ru-RU" sz="2800"/>
              <a:t>(плакаты, брошюры, листовки, лозунги);</a:t>
            </a:r>
            <a:r>
              <a:rPr lang="ru-RU" altLang="ru-RU" sz="3600"/>
              <a:t>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3600" b="1"/>
              <a:t>Комбинированные.</a:t>
            </a:r>
            <a:r>
              <a:rPr lang="ru-RU" altLang="ru-RU" sz="3600"/>
              <a:t> </a:t>
            </a:r>
            <a:r>
              <a:rPr lang="ru-RU" altLang="ru-RU" sz="1100"/>
              <a:t>,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87338" y="271463"/>
            <a:ext cx="9072562" cy="787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/>
              <a:t>Санитарно-просветительная работа </a:t>
            </a:r>
            <a:r>
              <a:rPr lang="ru-RU" altLang="ru-RU" sz="4000" b="1"/>
              <a:t>по форме изложения</a:t>
            </a:r>
            <a:r>
              <a:rPr lang="ru-RU" altLang="ru-RU" sz="4000"/>
              <a:t> может быть </a:t>
            </a:r>
            <a:r>
              <a:rPr lang="ru-RU" altLang="ru-RU" sz="4000" i="1"/>
              <a:t>активной и пассивной</a:t>
            </a:r>
            <a:r>
              <a:rPr lang="ru-RU" altLang="ru-RU" sz="4000"/>
              <a:t>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u="sng"/>
              <a:t>К активным формам</a:t>
            </a:r>
            <a:r>
              <a:rPr lang="ru-RU" altLang="ru-RU" sz="3600"/>
              <a:t> относятся беседы, выступления, лекции, доклады, т. е. непосредственное общение медицинских работников с населением. </a:t>
            </a:r>
            <a:r>
              <a:rPr lang="ru-RU" altLang="ru-RU" sz="3600" u="sng"/>
              <a:t>Пассивные формы</a:t>
            </a:r>
            <a:r>
              <a:rPr lang="ru-RU" altLang="ru-RU" sz="3600"/>
              <a:t> – это издание научно-популярной литературы, статей, листовок, памяток, плакатов, санитарных бюллетеней, проведение выставок, показ кинофильмов и др</a:t>
            </a:r>
            <a:r>
              <a:rPr lang="ru-RU" altLang="ru-RU" sz="9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31800" y="114300"/>
            <a:ext cx="9215438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Наиболее эффективными методами санитарно-просветительной работы являются беседы, выступления и лекции</a:t>
            </a:r>
            <a:r>
              <a:rPr lang="ru-RU" altLang="ru-RU" sz="1100"/>
              <a:t>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39863" y="1538288"/>
            <a:ext cx="7343775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smtClean="0"/>
              <a:t>Структура  выступления:</a:t>
            </a:r>
          </a:p>
          <a:p>
            <a:pPr marL="431800" indent="-427038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Введение</a:t>
            </a:r>
          </a:p>
          <a:p>
            <a:pPr marL="431800" indent="-427038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Основная часть</a:t>
            </a:r>
          </a:p>
          <a:p>
            <a:pPr marL="431800" indent="-427038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Заключение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176713"/>
            <a:ext cx="485775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679950"/>
            <a:ext cx="4141787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223963" y="268288"/>
            <a:ext cx="712787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004586"/>
                </a:solidFill>
              </a:rPr>
              <a:t>Структура основной части лекции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77800" y="1008063"/>
            <a:ext cx="96139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1.  Постановка проблемы -</a:t>
            </a:r>
            <a:r>
              <a:rPr lang="ru-RU" altLang="ru-RU" sz="2800"/>
              <a:t> в ней подчеркивается и обосновывается необходимость внимания к тем или иным медицинским знаниям.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5088" y="2444750"/>
            <a:ext cx="9934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2. Сведения об этиологии рассматриваемой болезни</a:t>
            </a:r>
            <a:r>
              <a:rPr lang="ru-RU" altLang="ru-RU" sz="2800"/>
              <a:t> — необходимо подвести слушателей к внимательному восприятию материала о путях ее распространения в реальной жизни, возможных последствиях.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87338" y="4319588"/>
            <a:ext cx="9647237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3. Информация о практических методах</a:t>
            </a:r>
            <a:r>
              <a:rPr lang="ru-RU" altLang="ru-RU" sz="2600"/>
              <a:t> борьбы с болезнью и возможности ее предотвращения.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44463" y="5400675"/>
            <a:ext cx="9647237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4. Завершение основной части</a:t>
            </a:r>
            <a:r>
              <a:rPr lang="ru-RU" altLang="ru-RU" sz="2600"/>
              <a:t> - конкретные советы о приемах и способах личной профилактики, апеллируя тем самым к личной ответственности слушающих за свое здоровье</a:t>
            </a:r>
            <a:r>
              <a:rPr lang="ru-RU" altLang="ru-RU" sz="1100"/>
              <a:t>..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44463" y="103188"/>
            <a:ext cx="99361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>
                <a:solidFill>
                  <a:srgbClr val="004586"/>
                </a:solidFill>
              </a:rPr>
              <a:t>Практические советы по проведению групповых учебно-просветительских занятий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22238" y="1295400"/>
            <a:ext cx="10245725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1. Необходимо задавать вопросы, оставляющие свободу для выбора: «</a:t>
            </a:r>
            <a:r>
              <a:rPr lang="ru-RU" altLang="ru-RU" sz="2400" i="1"/>
              <a:t>Вы не могли бы рассказать об этом подробнее?», «Каково ваше мнение?»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2. После каждого обращения к слушателям выдержите небольшую паузу. Надо собеседникам единовременно предлагать только один вопрос и после каждого следует дождаться ответа.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3. Старайтесь понять, не обнаруживает ли человек, к которому вы обратились, признаков растерянности, страха или просто неспособности сформулировать ответ. В таком случае надо помочь ему ободряющими словами или предложением еще раз тщательно обдумать ответ.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r>
              <a:rPr lang="ru-RU" altLang="ru-RU" sz="2400"/>
              <a:t>4. Всегда благодарите за самостоятельное выступление, за проявленную инициативу, даже за не совсем правильный ответ. Но не оставляйте без оценки, без комментариев неверные высказывания. Обязательно доступно объясните, в чем их ошибочность, но делайте это корректно, а главное, доказательно.</a:t>
            </a:r>
          </a:p>
          <a:p>
            <a:pPr eaLnBrk="1">
              <a:spcBef>
                <a:spcPts val="625"/>
              </a:spcBef>
              <a:spcAft>
                <a:spcPts val="713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3238" y="287338"/>
            <a:ext cx="9072562" cy="794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/>
              <a:t>Конечная цель</a:t>
            </a:r>
            <a:r>
              <a:rPr lang="ru-RU" altLang="ru-RU"/>
              <a:t> санитарно-просветительной работы  не знания о предмете беседы или выступления врача, а </a:t>
            </a:r>
            <a:r>
              <a:rPr lang="ru-RU" altLang="ru-RU" i="1"/>
              <a:t>убеждения и поступки слушателя в результате приобретения им этих знаний</a:t>
            </a:r>
            <a:r>
              <a:rPr lang="ru-RU" altLang="ru-RU"/>
              <a:t>.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/>
              <a:t>Просветительская деятельность</a:t>
            </a:r>
            <a:r>
              <a:rPr lang="ru-RU" altLang="ru-RU" sz="2800"/>
              <a:t> — обязательная профессиональная обязанность каждого медицинского работника.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В настоящее время во всех лечебно-профилактических учреждениях предусмотрена работа по санитарно-гигиеническому воспитанию населения. Ведь именно поведение человека, так называемый личностный фактор, играет главную роль в профилактике заболеваний и предупреждении осложнений</a:t>
            </a:r>
            <a:r>
              <a:rPr lang="ru-RU" altLang="ru-RU" sz="11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50825" y="274638"/>
            <a:ext cx="8893175" cy="632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2263" y="260350"/>
            <a:ext cx="9612312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38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/>
              <a:t>Значение понятий «образ жизни» и «здоровый образ жизни</a:t>
            </a:r>
            <a:r>
              <a:rPr lang="ru-RU" altLang="ru-RU" sz="1000"/>
              <a:t>»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211138" y="2087563"/>
            <a:ext cx="9707562" cy="23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Образ жизни </a:t>
            </a:r>
            <a:r>
              <a:rPr lang="ru-RU" altLang="ru-RU" sz="2800"/>
              <a:t>— это взаимодействие условий жизни индивида в широком смысле с индивидуальной моделью поведения, которая определяется социокультурными факторами и личностными особенностями. (Словарь понятий ВОЗ)</a:t>
            </a:r>
            <a:r>
              <a:rPr lang="ru-RU" altLang="ru-RU" sz="2600"/>
              <a:t>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50825" y="4799013"/>
            <a:ext cx="9726613" cy="211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Применительно к здоровью: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Образ жизни -  система трудовой, бытовой, рекреационной (области отдыха и досуга) деятельности, от которых зависит здоровье человека</a:t>
            </a:r>
            <a:r>
              <a:rPr lang="ru-RU" altLang="ru-RU" sz="26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07950"/>
            <a:ext cx="9070975" cy="125888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>
                <a:solidFill>
                  <a:srgbClr val="0066CC"/>
                </a:solidFill>
                <a:latin typeface="Calibri" panose="020F0502020204030204" pitchFamily="34" charset="0"/>
              </a:rPr>
              <a:t>Нередко смешивают понятия</a:t>
            </a:r>
            <a:br>
              <a:rPr lang="ru-RU" altLang="ru-RU" sz="3600" smtClean="0">
                <a:solidFill>
                  <a:srgbClr val="0066CC"/>
                </a:solidFill>
                <a:latin typeface="Calibri" panose="020F0502020204030204" pitchFamily="34" charset="0"/>
              </a:rPr>
            </a:br>
            <a:r>
              <a:rPr lang="ru-RU" altLang="ru-RU" sz="3600" smtClean="0">
                <a:solidFill>
                  <a:srgbClr val="0066CC"/>
                </a:solidFill>
                <a:latin typeface="Calibri" panose="020F0502020204030204" pitchFamily="34" charset="0"/>
              </a:rPr>
              <a:t> «образ жизни» и  «условия  жизни»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44463" y="1295400"/>
            <a:ext cx="9934575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«</a:t>
            </a:r>
            <a:r>
              <a:rPr lang="ru-RU" altLang="ru-RU" sz="2600" b="1">
                <a:solidFill>
                  <a:srgbClr val="004586"/>
                </a:solidFill>
                <a:latin typeface="Calibri" panose="020F0502020204030204" pitchFamily="34" charset="0"/>
              </a:rPr>
              <a:t>Условия жизни</a:t>
            </a:r>
            <a:r>
              <a:rPr lang="ru-RU" altLang="ru-RU" sz="2600">
                <a:latin typeface="Calibri" panose="020F0502020204030204" pitchFamily="34" charset="0"/>
              </a:rPr>
              <a:t>»  -  это материальные и нематериальные факторы, воздействующие на образ жизни. (Социальные, политические, духовные, культурные,  природные).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00"/>
                </a:solidFill>
                <a:latin typeface="Calibri" panose="020F0502020204030204" pitchFamily="34" charset="0"/>
              </a:rPr>
              <a:t>Образ жизни обобщает и включает в себя 4 категории</a:t>
            </a:r>
            <a:r>
              <a:rPr lang="ru-RU" altLang="ru-RU" sz="2600">
                <a:latin typeface="Calibri" panose="020F0502020204030204" pitchFamily="34" charset="0"/>
              </a:rPr>
              <a:t> </a:t>
            </a:r>
            <a:r>
              <a:rPr lang="ru-RU" altLang="ru-RU" sz="1800">
                <a:latin typeface="Calibri" panose="020F0502020204030204" pitchFamily="34" charset="0"/>
              </a:rPr>
              <a:t>(Лисицын Ю.П.):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1. </a:t>
            </a:r>
            <a:r>
              <a:rPr lang="ru-RU" altLang="ru-RU" sz="2600" b="1">
                <a:latin typeface="Calibri" panose="020F0502020204030204" pitchFamily="34" charset="0"/>
              </a:rPr>
              <a:t>Экономическую</a:t>
            </a:r>
            <a:r>
              <a:rPr lang="ru-RU" altLang="ru-RU" sz="2600">
                <a:latin typeface="Calibri" panose="020F0502020204030204" pitchFamily="34" charset="0"/>
              </a:rPr>
              <a:t> - "</a:t>
            </a:r>
            <a:r>
              <a:rPr lang="ru-RU" altLang="ru-RU" sz="2600" i="1">
                <a:latin typeface="Calibri" panose="020F0502020204030204" pitchFamily="34" charset="0"/>
              </a:rPr>
              <a:t>уровень жизни</a:t>
            </a:r>
            <a:r>
              <a:rPr lang="ru-RU" altLang="ru-RU" sz="2600">
                <a:latin typeface="Calibri" panose="020F0502020204030204" pitchFamily="34" charset="0"/>
              </a:rPr>
              <a:t>" и представляет степень удовлетворения материальных, духовных и культурных потребностей человека.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2. </a:t>
            </a:r>
            <a:r>
              <a:rPr lang="ru-RU" altLang="ru-RU" sz="2600" b="1">
                <a:latin typeface="Calibri" panose="020F0502020204030204" pitchFamily="34" charset="0"/>
              </a:rPr>
              <a:t>Социологическую</a:t>
            </a:r>
            <a:r>
              <a:rPr lang="ru-RU" altLang="ru-RU" sz="2600">
                <a:latin typeface="Calibri" panose="020F0502020204030204" pitchFamily="34" charset="0"/>
              </a:rPr>
              <a:t> - "</a:t>
            </a:r>
            <a:r>
              <a:rPr lang="ru-RU" altLang="ru-RU" sz="2600" i="1">
                <a:latin typeface="Calibri" panose="020F0502020204030204" pitchFamily="34" charset="0"/>
              </a:rPr>
              <a:t>качество жизни</a:t>
            </a:r>
            <a:r>
              <a:rPr lang="ru-RU" altLang="ru-RU" sz="2600">
                <a:latin typeface="Calibri" panose="020F0502020204030204" pitchFamily="34" charset="0"/>
              </a:rPr>
              <a:t>", степень комфорта в удовлетворении человеческих потребностей - Рабочее качество жилья,  питание.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3. </a:t>
            </a:r>
            <a:r>
              <a:rPr lang="ru-RU" altLang="ru-RU" sz="2600" b="1">
                <a:latin typeface="Calibri" panose="020F0502020204030204" pitchFamily="34" charset="0"/>
              </a:rPr>
              <a:t>Социально-психологическую</a:t>
            </a:r>
            <a:r>
              <a:rPr lang="ru-RU" altLang="ru-RU" sz="2600">
                <a:latin typeface="Calibri" panose="020F0502020204030204" pitchFamily="34" charset="0"/>
              </a:rPr>
              <a:t> -</a:t>
            </a:r>
            <a:r>
              <a:rPr lang="ru-RU" altLang="ru-RU" sz="1500">
                <a:latin typeface="Calibri" panose="020F0502020204030204" pitchFamily="34" charset="0"/>
              </a:rPr>
              <a:t> "</a:t>
            </a:r>
            <a:r>
              <a:rPr lang="ru-RU" altLang="ru-RU" sz="2600" i="1">
                <a:latin typeface="Calibri" panose="020F0502020204030204" pitchFamily="34" charset="0"/>
              </a:rPr>
              <a:t>стиль жизни</a:t>
            </a:r>
            <a:r>
              <a:rPr lang="ru-RU" altLang="ru-RU" sz="2600">
                <a:latin typeface="Calibri" panose="020F0502020204030204" pitchFamily="34" charset="0"/>
              </a:rPr>
              <a:t>"  Режим труда и отдыха</a:t>
            </a:r>
          </a:p>
          <a:p>
            <a:pPr eaLnBrk="1" hangingPunct="1">
              <a:lnSpc>
                <a:spcPct val="100000"/>
              </a:lnSpc>
              <a:spcBef>
                <a:spcPts val="6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600">
                <a:latin typeface="Calibri" panose="020F0502020204030204" pitchFamily="34" charset="0"/>
              </a:rPr>
              <a:t>4. </a:t>
            </a:r>
            <a:r>
              <a:rPr lang="ru-RU" altLang="ru-RU" sz="2600" b="1">
                <a:latin typeface="Calibri" panose="020F0502020204030204" pitchFamily="34" charset="0"/>
              </a:rPr>
              <a:t>Социально-экологическую</a:t>
            </a:r>
            <a:r>
              <a:rPr lang="ru-RU" altLang="ru-RU" sz="2600">
                <a:latin typeface="Calibri" panose="020F0502020204030204" pitchFamily="34" charset="0"/>
              </a:rPr>
              <a:t> - "</a:t>
            </a:r>
            <a:r>
              <a:rPr lang="ru-RU" altLang="ru-RU" sz="2600" i="1">
                <a:latin typeface="Calibri" panose="020F0502020204030204" pitchFamily="34" charset="0"/>
              </a:rPr>
              <a:t>уклад жизни</a:t>
            </a:r>
            <a:r>
              <a:rPr lang="ru-RU" altLang="ru-RU" sz="2600">
                <a:latin typeface="Calibri" panose="020F0502020204030204" pitchFamily="34" charset="0"/>
              </a:rPr>
              <a:t>".  Быт, культура</a:t>
            </a:r>
            <a:r>
              <a:rPr lang="ru-RU" altLang="ru-RU" sz="1800"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0"/>
            <a:ext cx="9070975" cy="76358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Calibri" panose="020F0502020204030204" pitchFamily="34" charset="0"/>
              </a:rPr>
              <a:t>Что такое, на Ваш взгляд, «здоровый образ жизни»?  </a:t>
            </a:r>
          </a:p>
        </p:txBody>
      </p:sp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277813" y="550863"/>
          <a:ext cx="9802812" cy="8256587"/>
        </p:xfrm>
        <a:graphic>
          <a:graphicData uri="http://schemas.openxmlformats.org/drawingml/2006/table">
            <a:tbl>
              <a:tblPr/>
              <a:tblGrid>
                <a:gridCol w="5375275">
                  <a:extLst>
                    <a:ext uri="{9D8B030D-6E8A-4147-A177-3AD203B41FA5}">
                      <a16:colId xmlns:a16="http://schemas.microsoft.com/office/drawing/2014/main" val="1592868195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4124015391"/>
                    </a:ext>
                  </a:extLst>
                </a:gridCol>
                <a:gridCol w="1068388">
                  <a:extLst>
                    <a:ext uri="{9D8B030D-6E8A-4147-A177-3AD203B41FA5}">
                      <a16:colId xmlns:a16="http://schemas.microsoft.com/office/drawing/2014/main" val="1228347703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1473433096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909501198"/>
                    </a:ext>
                  </a:extLst>
                </a:gridCol>
              </a:tblGrid>
              <a:tr h="589756">
                <a:tc row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Варианты ответов/ ранговые места 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Студенты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Учителя  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124181"/>
                  </a:ext>
                </a:extLst>
              </a:tr>
              <a:tr h="58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953201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употреблять наркотики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28,5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8422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Питание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19,0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39877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Вести осмысленную жизнь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41125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Гармоничные отношения в семье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717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Саморазвитие, самосовершенствование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16119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Заниматься спортом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3794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Жить полноценной духовной жизнью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093315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пить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600996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курить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63328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Не вести беспорядочную  половую жизнь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65254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Позитивное отношение к себе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44907"/>
                  </a:ext>
                </a:extLst>
              </a:tr>
              <a:tr h="589756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Доброжелательное отношение к людям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0" marR="68400" marT="385541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4208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750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863600" y="3886200"/>
            <a:ext cx="9215438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728788" y="2447925"/>
            <a:ext cx="799147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План: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1. Профилактическая медицина и просветительская деятельность врача.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2. Формы, методы, средства и содержание просветительской работы врача.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ПК-1,ПК-</a:t>
            </a:r>
            <a:r>
              <a:rPr lang="ru-RU" altLang="ru-RU" sz="2600"/>
              <a:t>6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78593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smtClean="0">
                <a:latin typeface="Calibri" panose="020F0502020204030204" pitchFamily="34" charset="0"/>
              </a:rPr>
              <a:t>Межведомственная комиссия Совета Безопасности РФ по охране здоровья населения в Федеральных концепциях "Охрана здоровья населения" и "К здоровой России« указала, что в ряду факторов, обеспечивающих здоровье, стоят: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23850" y="2276475"/>
            <a:ext cx="882015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деятельность учреждений здравоохранения - 10-15%.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генетические факторы                              - 15-20%;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состояние окружающей среды              - 20-25%;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условия и образ жизни людей              - 50-55%;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10080625" cy="72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Б.А. Воскресенский </a:t>
            </a:r>
            <a:br>
              <a:rPr lang="ru-RU" altLang="ru-RU" smtClean="0">
                <a:latin typeface="Calibri" panose="020F0502020204030204" pitchFamily="34" charset="0"/>
              </a:rPr>
            </a:br>
            <a:r>
              <a:rPr lang="ru-RU" altLang="ru-RU" smtClean="0">
                <a:latin typeface="Calibri" panose="020F0502020204030204" pitchFamily="34" charset="0"/>
              </a:rPr>
              <a:t>понятие ЗОЖ включает в себя: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507413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правильно организованный физиологически оптимальный труд,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нравственно-гигиеническое воспитание,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психогигиену,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физкультуру,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закаливание,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активный двигательный режим,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продуманную организацию досуга,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отказ от вредных привычек и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экологическое воспитание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С.В. Попов в  понятие ЗОЖ входят следующие составляющие: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отказ   от   вредных   пристрастий   (курение, употребление алкогольных напитков и нарко­тических веществ);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оптимальный двигательный режим;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рациональное питание;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закаливание;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личная гигиена;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положительные эмоции.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smtClean="0">
                <a:latin typeface="Calibri" panose="020F0502020204030204" pitchFamily="34" charset="0"/>
              </a:rPr>
              <a:t>Основные составляющие здорового образа жизни школьника: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1625" y="1676400"/>
            <a:ext cx="8540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Режим дня;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Закаливание;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Физическая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активность;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Отсутствие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вредных 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    привычек;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Личная гигиена;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>
                <a:srgbClr val="9933FF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2800">
                <a:latin typeface="Calibri" panose="020F0502020204030204" pitchFamily="34" charset="0"/>
              </a:rPr>
              <a:t>Здоровое рациональное питание;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700213"/>
            <a:ext cx="5113338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10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4" dur="10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Л.И. Алешина </a:t>
            </a:r>
            <a:r>
              <a:rPr lang="ru-RU" altLang="ru-RU" b="1" smtClean="0">
                <a:latin typeface="Calibri" panose="020F0502020204030204" pitchFamily="34" charset="0"/>
              </a:rPr>
              <a:t>ЗОЖ - это 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686800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система индивидуальных проявлений личности (нравственных, духовных, физических) в сферах различных деятельностей (учебной, бытовой, общественной) отражающая отношение к себе, социальной среде, окружающей природе и позиций ценностей здоровья и способствующая сохранению соответствующей возрасту устойчивости организма, максимальной активности личности в повседневной жизни и профессиональной деятельности"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i="1" u="sng" smtClean="0">
                <a:latin typeface="Calibri" panose="020F0502020204030204" pitchFamily="34" charset="0"/>
              </a:rPr>
              <a:t>Здоровый образ жизни</a:t>
            </a:r>
            <a:r>
              <a:rPr lang="ru-RU" altLang="ru-RU" sz="4800" i="1" smtClean="0">
                <a:latin typeface="Calibri" panose="020F0502020204030204" pitchFamily="34" charset="0"/>
              </a:rPr>
              <a:t> —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01625" y="1341438"/>
            <a:ext cx="8540750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600" i="1">
                <a:latin typeface="Calibri" panose="020F0502020204030204" pitchFamily="34" charset="0"/>
              </a:rPr>
              <a:t>   </a:t>
            </a:r>
            <a:r>
              <a:rPr lang="ru-RU" altLang="ru-RU" sz="4000" i="1">
                <a:latin typeface="Calibri" panose="020F0502020204030204" pitchFamily="34" charset="0"/>
              </a:rPr>
              <a:t>это совокупность сознательно сформированных привычек человека, направленных на поддержание и укрепление здоровья и творческого долголетия.</a:t>
            </a: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4000" i="1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i="1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i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latin typeface="Calibri" panose="020F0502020204030204" pitchFamily="34" charset="0"/>
              </a:rPr>
              <a:t>Оцените по пятибалльной системе свой образ жизни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03238" indent="-50323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03238" algn="l"/>
                <a:tab pos="950913" algn="l"/>
                <a:tab pos="1400175" algn="l"/>
                <a:tab pos="1849438" algn="l"/>
                <a:tab pos="2298700" algn="l"/>
                <a:tab pos="2747963" algn="l"/>
                <a:tab pos="3197225" algn="l"/>
                <a:tab pos="3646488" algn="l"/>
                <a:tab pos="4095750" algn="l"/>
                <a:tab pos="4545013" algn="l"/>
                <a:tab pos="4994275" algn="l"/>
                <a:tab pos="5443538" algn="l"/>
                <a:tab pos="5892800" algn="l"/>
                <a:tab pos="6342063" algn="l"/>
                <a:tab pos="6791325" algn="l"/>
                <a:tab pos="7240588" algn="l"/>
                <a:tab pos="7689850" algn="l"/>
                <a:tab pos="8139113" algn="l"/>
                <a:tab pos="8588375" algn="l"/>
                <a:tab pos="9037638" algn="l"/>
                <a:tab pos="9486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Достаточно ли внимания Вы уделяете физической нагрузке?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правильно ли питаетесь?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замечаете ли Вы у себя какие-нибудь вредные привычки?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>
                <a:latin typeface="Calibri" panose="020F0502020204030204" pitchFamily="34" charset="0"/>
              </a:rPr>
              <a:t>умеете ли Вы уменьшать проявления болезней?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Полученную сумму баллов разделите на 4. 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576263" y="863600"/>
            <a:ext cx="950595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FF420E"/>
                </a:solidFill>
              </a:rPr>
              <a:t>Здоровый образ жизни</a:t>
            </a:r>
            <a:r>
              <a:rPr lang="ru-RU" altLang="ru-RU" b="1"/>
              <a:t> </a:t>
            </a:r>
            <a:r>
              <a:rPr lang="ru-RU" altLang="ru-RU"/>
              <a:t>— это деятельность, направленная на сохранение, улучшение и укрепление здоровья людей. </a:t>
            </a:r>
          </a:p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Он формируется двумя путями: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u="sng"/>
              <a:t>во-первых</a:t>
            </a:r>
            <a:r>
              <a:rPr lang="ru-RU" altLang="ru-RU"/>
              <a:t>, через уменьшение и элиминирование факторов риска;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u="sng"/>
              <a:t>во-вторых</a:t>
            </a:r>
            <a:r>
              <a:rPr lang="ru-RU" altLang="ru-RU"/>
              <a:t>, через создание условий для сохранения и укрепления здоровья индивидом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5900" y="252413"/>
            <a:ext cx="9720263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ПЕРЕЧЕНЬ </a:t>
            </a:r>
            <a:r>
              <a:rPr lang="ru-RU" altLang="ru-RU" sz="2800"/>
              <a:t>ФАКТОРОВ РИСКА ЗДОРОВЬЮ,</a:t>
            </a:r>
          </a:p>
          <a:p>
            <a:pPr algn="ctr" eaLnBrk="1">
              <a:spcAft>
                <a:spcPts val="150"/>
              </a:spcAft>
              <a:buClrTx/>
              <a:buFontTx/>
              <a:buNone/>
            </a:pPr>
            <a:r>
              <a:rPr lang="ru-RU" altLang="ru-RU" sz="2800"/>
              <a:t>СВЯЗАННЫХ С ОБРАЗОМ ЖИЗНИ ЧЕЛОВЕКА </a:t>
            </a:r>
          </a:p>
          <a:p>
            <a:pPr algn="ctr" eaLnBrk="1">
              <a:spcAft>
                <a:spcPts val="150"/>
              </a:spcAft>
              <a:buClrTx/>
              <a:buFontTx/>
              <a:buNone/>
            </a:pPr>
            <a:r>
              <a:rPr lang="ru-RU" altLang="ru-RU" sz="2800"/>
              <a:t>(МР 2.1.10.0033-11 ) 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376238" y="1944688"/>
            <a:ext cx="943133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Безответственное гигиеническое поведение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Нарушения двигательной активности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Неправильное питание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Аддиктивное и вынужденное поведение</a:t>
            </a:r>
          </a:p>
          <a:p>
            <a:pPr eaLnBrk="1">
              <a:spcBef>
                <a:spcPts val="913"/>
              </a:spcBef>
              <a:spcAft>
                <a:spcPts val="713"/>
              </a:spcAft>
              <a:buSzPct val="45000"/>
              <a:buFont typeface="Wingdings" panose="05000000000000000000" pitchFamily="2" charset="2"/>
              <a:buChar char=""/>
            </a:pPr>
            <a:r>
              <a:rPr lang="ru-RU" altLang="ru-RU" sz="3600"/>
              <a:t>Безответственное медицинское поведение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63600" y="144463"/>
            <a:ext cx="89281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/>
              <a:t>Значение темы.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/>
              <a:t>Изучение данной темы необходимо для ознакомления с общими принципами просветительской деятельности врача, формами ее организации, целями, задачами, а также возможности дальнейшего практического применения знаний.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15900" y="4032250"/>
            <a:ext cx="986472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Форма организации учебного процесса:</a:t>
            </a:r>
            <a:r>
              <a:rPr lang="ru-RU" altLang="ru-RU" sz="2800"/>
              <a:t> Лекция — 2 ч. Практическое занятие — 4 ч.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Разновидность занятия:</a:t>
            </a:r>
            <a:r>
              <a:rPr lang="ru-RU" altLang="ru-RU" sz="2800"/>
              <a:t> коибинированное.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Методы обучения:</a:t>
            </a:r>
            <a:r>
              <a:rPr lang="ru-RU" altLang="ru-RU" sz="2800"/>
              <a:t> объяснительно-иллюстративный, метод проблемного изложения.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44463" y="503238"/>
            <a:ext cx="9936162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smtClean="0">
                <a:solidFill>
                  <a:srgbClr val="0084D1"/>
                </a:solidFill>
              </a:rPr>
              <a:t>Безответственное гигиеническое поведение: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Нарушение режима сна и бодрствования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Нарушение режима труда и отдыха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Несоблюдение правил личной гигиены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Несоблюдение правил бытовой гигиены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Небезопасное сексуальное поведение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6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44463" y="215900"/>
            <a:ext cx="9936162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SzPct val="100000"/>
              <a:defRPr/>
            </a:pPr>
            <a:r>
              <a:rPr lang="ru-RU" altLang="ru-RU" sz="3200" b="1" smtClean="0">
                <a:solidFill>
                  <a:srgbClr val="004586"/>
                </a:solidFill>
              </a:rPr>
              <a:t>Нарушения двигательной активности: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Недостаточная двигательная активность 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Неадекватная двигательная активность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smtClean="0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15900" y="2457450"/>
            <a:ext cx="964723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smtClean="0">
                <a:solidFill>
                  <a:srgbClr val="009900"/>
                </a:solidFill>
              </a:rPr>
              <a:t>Неправильное питание: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Несбалансированное питание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Энергетически неадекватное питание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Нарушение режима питания 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600" smtClean="0"/>
              <a:t>Пренебрежение требованиями безопасности в отношении продуктов питания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6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215900" y="144463"/>
            <a:ext cx="9864725" cy="760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smtClean="0">
                <a:solidFill>
                  <a:srgbClr val="004586"/>
                </a:solidFill>
              </a:rPr>
              <a:t>Аддиктивное и вынужденное поведение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Активное курение (сигарет, трубки, кальяна)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Пассивное курение 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Злоупотребление алкоголем </a:t>
            </a:r>
          </a:p>
          <a:p>
            <a:pPr marL="209550" indent="-203200" eaLnBrk="1">
              <a:lnSpc>
                <a:spcPct val="93000"/>
              </a:lnSpc>
              <a:spcBef>
                <a:spcPts val="913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Употребление наркотиков и ненаркотических психоактивных веществ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b="1" smtClean="0">
              <a:solidFill>
                <a:srgbClr val="004586"/>
              </a:solidFill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smtClean="0">
                <a:solidFill>
                  <a:srgbClr val="004586"/>
                </a:solidFill>
              </a:rPr>
              <a:t>Безответственное медицинское поведение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Несвоевременное обращение к врачу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Недолечивание</a:t>
            </a:r>
          </a:p>
          <a:p>
            <a:pPr marL="209550" indent="-203200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Самолечение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65113" y="0"/>
            <a:ext cx="9599612" cy="758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smtClean="0"/>
              <a:t>п.6.5. Предложенный перечень факторов риска может быть расширен за счет включения факторов, связанных с определенными сферами жизнедеятельности индивидов - бытовой, досуговой, трудовой и т.п. </a:t>
            </a:r>
          </a:p>
          <a:p>
            <a:pPr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45000"/>
              <a:defRPr/>
            </a:pPr>
            <a:r>
              <a:rPr lang="ru-RU" altLang="ru-RU" sz="2800" b="1" smtClean="0">
                <a:solidFill>
                  <a:srgbClr val="004586"/>
                </a:solidFill>
              </a:rPr>
              <a:t>В число факторов могут быть включены:</a:t>
            </a:r>
          </a:p>
          <a:p>
            <a:pPr marL="209550" indent="-203200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 неблагоприятный психоэмоциональный климат в семье,</a:t>
            </a:r>
          </a:p>
          <a:p>
            <a:pPr marL="209550" indent="-203200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 неполная семья, </a:t>
            </a:r>
          </a:p>
          <a:p>
            <a:pPr marL="209550" indent="-203200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низкий уровень социальной интеграции и пр.</a:t>
            </a:r>
          </a:p>
          <a:p>
            <a:pPr algn="ctr"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smtClean="0"/>
              <a:t> </a:t>
            </a:r>
            <a:r>
              <a:rPr lang="ru-RU" altLang="ru-RU" sz="2800" smtClean="0">
                <a:solidFill>
                  <a:srgbClr val="004586"/>
                </a:solidFill>
              </a:rPr>
              <a:t>Критериями включения факторов в процедуру идентификации опасности являются: </a:t>
            </a:r>
          </a:p>
          <a:p>
            <a:pPr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smtClean="0"/>
              <a:t>а) значимость фактора для возникновения конкретных ответов со стороны здоровья (например, конкретных патологий); </a:t>
            </a:r>
          </a:p>
          <a:p>
            <a:pPr eaLnBrk="1">
              <a:lnSpc>
                <a:spcPct val="93000"/>
              </a:lnSpc>
              <a:spcBef>
                <a:spcPts val="625"/>
              </a:spcBef>
              <a:spcAft>
                <a:spcPts val="425"/>
              </a:spcAft>
              <a:buSzPct val="100000"/>
              <a:defRPr/>
            </a:pPr>
            <a:r>
              <a:rPr lang="ru-RU" altLang="ru-RU" sz="2800" smtClean="0"/>
              <a:t>б) неясность природы изменения здоровья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06475" y="1417638"/>
            <a:ext cx="8147050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smtClean="0">
                <a:solidFill>
                  <a:srgbClr val="004586"/>
                </a:solidFill>
              </a:rPr>
              <a:t>Здоровый образ жизни как система складывается из трех основных культур: </a:t>
            </a:r>
          </a:p>
          <a:p>
            <a:pPr marL="892175" indent="-212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defRPr/>
            </a:pPr>
            <a:r>
              <a:rPr lang="ru-RU" altLang="ru-RU" sz="3600" smtClean="0"/>
              <a:t>культуры питания,</a:t>
            </a:r>
          </a:p>
          <a:p>
            <a:pPr marL="892175" indent="-212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defRPr/>
            </a:pPr>
            <a:r>
              <a:rPr lang="ru-RU" altLang="ru-RU" sz="3600" smtClean="0"/>
              <a:t>культуры движения и </a:t>
            </a:r>
          </a:p>
          <a:p>
            <a:pPr marL="892175" indent="-212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"/>
              <a:defRPr/>
            </a:pPr>
            <a:r>
              <a:rPr lang="ru-RU" altLang="ru-RU" sz="3600" smtClean="0"/>
              <a:t>культуры эмоций.</a:t>
            </a:r>
            <a:r>
              <a:rPr lang="ru-RU" altLang="ru-RU" sz="3200" smtClean="0"/>
              <a:t>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968500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Концепция сбалансированного и рационального питания</a:t>
            </a:r>
            <a:r>
              <a:rPr lang="ru-RU" altLang="ru-RU" smtClean="0">
                <a:latin typeface="Calibri" panose="020F0502020204030204" pitchFamily="34" charset="0"/>
              </a:rPr>
              <a:t/>
            </a:r>
            <a:br>
              <a:rPr lang="ru-RU" altLang="ru-RU" smtClean="0">
                <a:latin typeface="Calibri" panose="020F0502020204030204" pitchFamily="34" charset="0"/>
              </a:rPr>
            </a:br>
            <a:r>
              <a:rPr lang="ru-RU" altLang="ru-RU" sz="3200" smtClean="0">
                <a:latin typeface="Calibri" panose="020F0502020204030204" pitchFamily="34" charset="0"/>
              </a:rPr>
              <a:t>А.А. Покровский 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3238" y="2430463"/>
            <a:ext cx="9070975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Основу рационального питания составляют три принципа: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Энергетическое равновесие.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Сбалансированное питание.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Режим питания.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575800" cy="125888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i="1" smtClean="0">
                <a:solidFill>
                  <a:srgbClr val="004586"/>
                </a:solidFill>
                <a:latin typeface="Calibri" panose="020F0502020204030204" pitchFamily="34" charset="0"/>
              </a:rPr>
              <a:t>Первый принцип:</a:t>
            </a: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энергетическое равновесие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77813" y="1763713"/>
            <a:ext cx="9802812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02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Энергетическая ценность суточного рациона питания должна соответствовать энерготратам организма.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Энерготраты организма зависят от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 пола (у женщин они ниже в среднем на 10%), 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возраста (у пожилых людей они ниже в среднем на 7% в каждом десятилетии), 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физической активности, </a:t>
            </a:r>
          </a:p>
          <a:p>
            <a:pPr marL="331788" indent="-31908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профессии.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i="1" smtClean="0">
                <a:solidFill>
                  <a:srgbClr val="004586"/>
                </a:solidFill>
                <a:latin typeface="Calibri" panose="020F0502020204030204" pitchFamily="34" charset="0"/>
              </a:rPr>
              <a:t>Второй принцип:</a:t>
            </a: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 </a:t>
            </a: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сбалансированность рациона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31788" indent="-331788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panose="020B0604020202020204" pitchFamily="34" charset="0"/>
              <a:buChar char="•"/>
            </a:pPr>
            <a:r>
              <a:rPr lang="ru-RU" altLang="ru-RU">
                <a:latin typeface="Calibri" panose="020F0502020204030204" pitchFamily="34" charset="0"/>
              </a:rPr>
              <a:t>Рациональное питание должно быть сбалансированным. Т.е. строго определенное соотношение </a:t>
            </a:r>
            <a:r>
              <a:rPr lang="ru-RU" altLang="ru-RU" b="1">
                <a:latin typeface="Calibri" panose="020F0502020204030204" pitchFamily="34" charset="0"/>
              </a:rPr>
              <a:t>Б, Ж </a:t>
            </a:r>
            <a:r>
              <a:rPr lang="ru-RU" altLang="ru-RU">
                <a:latin typeface="Calibri" panose="020F0502020204030204" pitchFamily="34" charset="0"/>
              </a:rPr>
              <a:t>и</a:t>
            </a:r>
            <a:r>
              <a:rPr lang="ru-RU" altLang="ru-RU" b="1">
                <a:latin typeface="Calibri" panose="020F0502020204030204" pitchFamily="34" charset="0"/>
              </a:rPr>
              <a:t> У </a:t>
            </a:r>
            <a:r>
              <a:rPr lang="ru-RU" altLang="ru-RU">
                <a:latin typeface="Calibri" panose="020F0502020204030204" pitchFamily="34" charset="0"/>
              </a:rPr>
              <a:t>в суточном рационе. Нормальным считается соотношение </a:t>
            </a:r>
            <a:r>
              <a:rPr lang="ru-RU" altLang="ru-RU" b="1">
                <a:latin typeface="Calibri" panose="020F0502020204030204" pitchFamily="34" charset="0"/>
              </a:rPr>
              <a:t>1:1:4</a:t>
            </a:r>
            <a:r>
              <a:rPr lang="ru-RU" altLang="ru-RU">
                <a:latin typeface="Calibri" panose="020F0502020204030204" pitchFamily="34" charset="0"/>
              </a:rPr>
              <a:t> (т.е.  80-100 гр белков,  80 гр жиров и 300-400 гр углеводов). Обязательно включение в рацион овощей, содержащих витамины и минеральные вещества.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22263"/>
            <a:ext cx="9647238" cy="703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5938" y="0"/>
            <a:ext cx="9070975" cy="936625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>
                <a:solidFill>
                  <a:srgbClr val="004586"/>
                </a:solidFill>
                <a:latin typeface="Calibri" panose="020F0502020204030204" pitchFamily="34" charset="0"/>
              </a:rPr>
              <a:t>Третий принцип:</a:t>
            </a: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 режим питания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0" y="922338"/>
            <a:ext cx="10079038" cy="663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95250" indent="-82550"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5250" algn="l"/>
                <a:tab pos="542925" algn="l"/>
                <a:tab pos="992188" algn="l"/>
                <a:tab pos="1441450" algn="l"/>
                <a:tab pos="1890713" algn="l"/>
                <a:tab pos="2339975" algn="l"/>
                <a:tab pos="2789238" algn="l"/>
                <a:tab pos="3238500" algn="l"/>
                <a:tab pos="3687763" algn="l"/>
                <a:tab pos="4137025" algn="l"/>
                <a:tab pos="4586288" algn="l"/>
                <a:tab pos="5035550" algn="l"/>
                <a:tab pos="5484813" algn="l"/>
                <a:tab pos="5934075" algn="l"/>
                <a:tab pos="6383338" algn="l"/>
                <a:tab pos="6832600" algn="l"/>
                <a:tab pos="7281863" algn="l"/>
                <a:tab pos="7731125" algn="l"/>
                <a:tab pos="8180388" algn="l"/>
                <a:tab pos="8629650" algn="l"/>
                <a:tab pos="90789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приспособление характера питания, частоты и периодичности приема пищи к суточным ритмам труда и отдыха, биоритмам ЖКТ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Наиболее рациональным является четырехразовый прием пищи в одни и те же часы суток.  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Интервал между приемами пищи должен составлять  4-5 часов. Последний прием пищи должен быть не позднее, чем за 2-3 часа до сна.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solidFill>
                  <a:srgbClr val="004586"/>
                </a:solidFill>
                <a:latin typeface="Calibri" panose="020F0502020204030204" pitchFamily="34" charset="0"/>
              </a:rPr>
              <a:t>Общую калорийность суточного  рациона  целесообразно  распределять следующим образом: </a:t>
            </a:r>
          </a:p>
          <a:p>
            <a:pPr marL="331788" indent="-319088" eaLnBrk="1" hangingPunct="1">
              <a:spcBef>
                <a:spcPts val="63"/>
              </a:spcBef>
              <a:spcAft>
                <a:spcPts val="575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2600" smtClean="0">
                <a:solidFill>
                  <a:srgbClr val="004586"/>
                </a:solidFill>
                <a:latin typeface="Calibri" panose="020F0502020204030204" pitchFamily="34" charset="0"/>
              </a:rPr>
              <a:t>на завтрак - 25%, второй завтрак - 15%, обед - 35%, ужин -25%. 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Если нет возможности питаться 4 раза в сутки, распределение калорийности следующее:</a:t>
            </a:r>
          </a:p>
          <a:p>
            <a:pPr marL="331788" indent="-319088" eaLnBrk="1" hangingPunct="1">
              <a:spcBef>
                <a:spcPts val="63"/>
              </a:spcBef>
              <a:spcAft>
                <a:spcPts val="575"/>
              </a:spcAft>
              <a:buClr>
                <a:srgbClr val="7030A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  На завтрак - 30%, обед - 45%, ужин -25%. </a:t>
            </a:r>
          </a:p>
          <a:p>
            <a:pPr eaLnBrk="1" hangingPunct="1">
              <a:spcBef>
                <a:spcPts val="63"/>
              </a:spcBef>
              <a:spcAft>
                <a:spcPts val="575"/>
              </a:spcAft>
              <a:buSzPct val="100000"/>
              <a:defRPr/>
            </a:pPr>
            <a:r>
              <a:rPr lang="ru-RU" altLang="ru-RU" sz="2600" smtClean="0">
                <a:latin typeface="Calibri" panose="020F0502020204030204" pitchFamily="34" charset="0"/>
              </a:rPr>
              <a:t>Причем на ужин рекомендуется принимать легкоусвояемую пищу не позднее, чем за три часа до отхода ко сну.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31800" y="720725"/>
            <a:ext cx="95758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Педагогические аспекты деятельности врача</a:t>
            </a:r>
            <a:r>
              <a:rPr lang="ru-RU" altLang="ru-RU" sz="2600"/>
              <a:t>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 обучение пациентов особенностям, приёмам и методам ведения здорового образа жизни;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ведение просветительской работы среди населения в целях профилактики и борьбы с заболеваниями.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79500" y="3908425"/>
            <a:ext cx="8567738" cy="336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/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/>
              <a:t> Во всех экономических системах функция охраны и укрепления здоровья населения традиционно возлагается на здравоохранение»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i="1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0"/>
            <a:ext cx="9882187" cy="1258888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ts val="32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 smtClean="0">
                <a:solidFill>
                  <a:srgbClr val="004586"/>
                </a:solidFill>
                <a:latin typeface="Calibri" panose="020F0502020204030204" pitchFamily="34" charset="0"/>
              </a:rPr>
              <a:t>Заболеваемость с  временной утратой трудоспособности оценивается по следующим показателям: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277813" y="1239838"/>
            <a:ext cx="9802812" cy="611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85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1. </a:t>
            </a:r>
            <a:r>
              <a:rPr lang="ru-RU" altLang="ru-RU" b="1">
                <a:latin typeface="Calibri" panose="020F0502020204030204" pitchFamily="34" charset="0"/>
              </a:rPr>
              <a:t>Количество часто и длительно болеющих детей</a:t>
            </a:r>
            <a:r>
              <a:rPr lang="ru-RU" altLang="ru-RU">
                <a:latin typeface="Calibri" panose="020F0502020204030204" pitchFamily="34" charset="0"/>
              </a:rPr>
              <a:t> (т.н.  ЧиДБД) - 4 раза в  год  и более //часто встречается в пересчете на 100 человек, хотя есть и в % отношении//.</a:t>
            </a:r>
          </a:p>
          <a:p>
            <a:pPr eaLnBrk="1" hangingPunct="1">
              <a:lnSpc>
                <a:spcPct val="100000"/>
              </a:lnSpc>
              <a:spcAft>
                <a:spcPts val="85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2. </a:t>
            </a:r>
            <a:r>
              <a:rPr lang="ru-RU" altLang="ru-RU" b="1">
                <a:latin typeface="Calibri" panose="020F0502020204030204" pitchFamily="34" charset="0"/>
              </a:rPr>
              <a:t>Индекс здоровья (ИЗ)</a:t>
            </a:r>
            <a:r>
              <a:rPr lang="ru-RU" altLang="ru-RU">
                <a:latin typeface="Calibri" panose="020F0502020204030204" pitchFamily="34" charset="0"/>
              </a:rPr>
              <a:t> - процент ни разу не болевших за учебный год детей.</a:t>
            </a:r>
          </a:p>
          <a:p>
            <a:pPr eaLnBrk="1" hangingPunct="1">
              <a:lnSpc>
                <a:spcPct val="100000"/>
              </a:lnSpc>
              <a:spcAft>
                <a:spcPts val="850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3. </a:t>
            </a:r>
            <a:r>
              <a:rPr lang="ru-RU" altLang="ru-RU" b="1">
                <a:latin typeface="Calibri" panose="020F0502020204030204" pitchFamily="34" charset="0"/>
              </a:rPr>
              <a:t>Индекс пропусков</a:t>
            </a:r>
            <a:r>
              <a:rPr lang="ru-RU" altLang="ru-RU">
                <a:latin typeface="Calibri" panose="020F0502020204030204" pitchFamily="34" charset="0"/>
              </a:rPr>
              <a:t>, вычисляемый по формуле:</a:t>
            </a: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endParaRPr lang="ru-RU" altLang="ru-RU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	</a:t>
            </a:r>
          </a:p>
          <a:p>
            <a:pPr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Е  -  сумма пропущенных  дней</a:t>
            </a:r>
          </a:p>
          <a:p>
            <a:pPr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М1 - число учащихся;  М2 - число учебных дней.</a:t>
            </a: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0" y="0"/>
            <a:ext cx="1007903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0" y="0"/>
            <a:ext cx="1007903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graphicFrame>
        <p:nvGraphicFramePr>
          <p:cNvPr id="83974" name="Object 5"/>
          <p:cNvGraphicFramePr>
            <a:graphicFrameLocks noChangeAspect="1"/>
          </p:cNvGraphicFramePr>
          <p:nvPr/>
        </p:nvGraphicFramePr>
        <p:xfrm>
          <a:off x="3532188" y="4970463"/>
          <a:ext cx="32543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r:id="rId4" imgW="988100" imgH="868081" progId="">
                  <p:embed/>
                </p:oleObj>
              </mc:Choice>
              <mc:Fallback>
                <p:oleObj r:id="rId4" imgW="988100" imgH="86808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88" y="4970463"/>
                        <a:ext cx="32543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004586"/>
                </a:solidFill>
                <a:latin typeface="Calibri" panose="020F0502020204030204" pitchFamily="34" charset="0"/>
              </a:rPr>
              <a:t>ДИАГНОСТИКА ЗДОРОВЬЯ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4350" indent="-501650"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14350" algn="l"/>
                <a:tab pos="962025" algn="l"/>
                <a:tab pos="1411288" algn="l"/>
                <a:tab pos="1860550" algn="l"/>
                <a:tab pos="2309813" algn="l"/>
                <a:tab pos="2759075" algn="l"/>
                <a:tab pos="3208338" algn="l"/>
                <a:tab pos="3657600" algn="l"/>
                <a:tab pos="4106863" algn="l"/>
                <a:tab pos="4556125" algn="l"/>
                <a:tab pos="5005388" algn="l"/>
                <a:tab pos="5454650" algn="l"/>
                <a:tab pos="5903913" algn="l"/>
                <a:tab pos="6353175" algn="l"/>
                <a:tab pos="6802438" algn="l"/>
                <a:tab pos="7251700" algn="l"/>
                <a:tab pos="7700963" algn="l"/>
                <a:tab pos="8150225" algn="l"/>
                <a:tab pos="8599488" algn="l"/>
                <a:tab pos="9048750" algn="l"/>
                <a:tab pos="94980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С целью диагностики, определения "количества" здоровья наиболее часто используются следующие подходы:</a:t>
            </a:r>
          </a:p>
          <a:p>
            <a:pPr marL="503238" indent="-49053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3200" b="1" smtClean="0">
                <a:latin typeface="Calibri" panose="020F0502020204030204" pitchFamily="34" charset="0"/>
              </a:rPr>
              <a:t>Осмотр и опрос</a:t>
            </a:r>
            <a:r>
              <a:rPr lang="ru-RU" altLang="ru-RU" sz="3200" smtClean="0">
                <a:latin typeface="Calibri" panose="020F0502020204030204" pitchFamily="34" charset="0"/>
              </a:rPr>
              <a:t>.</a:t>
            </a:r>
          </a:p>
          <a:p>
            <a:pPr marL="503238" indent="-490538" eaLnBrk="1" hangingPunct="1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AutoNum type="arabicPeriod"/>
              <a:defRPr/>
            </a:pPr>
            <a:r>
              <a:rPr lang="ru-RU" altLang="ru-RU" sz="3200" b="1" smtClean="0">
                <a:latin typeface="Calibri" panose="020F0502020204030204" pitchFamily="34" charset="0"/>
              </a:rPr>
              <a:t>Антропометрический подход</a:t>
            </a:r>
            <a:r>
              <a:rPr lang="ru-RU" altLang="ru-RU" sz="3200" smtClean="0">
                <a:latin typeface="Calibri" panose="020F0502020204030204" pitchFamily="34" charset="0"/>
              </a:rPr>
              <a:t>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b="1" smtClean="0">
                <a:latin typeface="Calibri" panose="020F0502020204030204" pitchFamily="34" charset="0"/>
              </a:rPr>
              <a:t>3. Диагностика  уровня  функционального  состояния основных функциональных систем организма человека.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smtClean="0">
                <a:solidFill>
                  <a:srgbClr val="004586"/>
                </a:solidFill>
                <a:latin typeface="Calibri" panose="020F0502020204030204" pitchFamily="34" charset="0"/>
              </a:rPr>
              <a:t>Мотивация ЗОЖ</a:t>
            </a: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503238" y="1398588"/>
            <a:ext cx="9575800" cy="55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b="1">
                <a:latin typeface="Calibri" panose="020F0502020204030204" pitchFamily="34" charset="0"/>
              </a:rPr>
              <a:t>Медицинская модель </a:t>
            </a:r>
            <a:r>
              <a:rPr lang="ru-RU" altLang="ru-RU">
                <a:latin typeface="Calibri" panose="020F0502020204030204" pitchFamily="34" charset="0"/>
              </a:rPr>
              <a:t>одна из наиболее ранних и часто именуется профилактической. Она полностью построена на информировании школьников и является чисто когнитивной; ее иногда называют моделью ЗОП (Знание, Отношение, Поведение). </a:t>
            </a:r>
          </a:p>
          <a:p>
            <a:pPr eaLnBrk="1" hangingPunct="1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Она предполагает, что, если человек знает об опасности для здоровья определенного стиля поведения, он начнет относиться к такому поведению отрицательно и будет от него воздерживаться.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77813" y="303213"/>
            <a:ext cx="9802812" cy="1258887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3600" b="1" smtClean="0">
                <a:solidFill>
                  <a:srgbClr val="004586"/>
                </a:solidFill>
                <a:latin typeface="Calibri" panose="020F0502020204030204" pitchFamily="34" charset="0"/>
              </a:rPr>
              <a:t>Модель убеждения в области здоровья</a:t>
            </a: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>
                <a:latin typeface="Calibri" panose="020F0502020204030204" pitchFamily="34" charset="0"/>
              </a:rPr>
              <a:t>Основное положение этой модели заключается в том, что на поведение человека в сфере охраны здоровья влияют четыре фактора: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1. Эмоциональное отношение к болезни.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2. Осознание серьезности заболевания.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3. Восприятие угрозы заболевания.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4.1. Убеждение в необходимости действовать.</a:t>
            </a:r>
            <a:br>
              <a:rPr lang="ru-RU" altLang="ru-RU">
                <a:latin typeface="Calibri" panose="020F0502020204030204" pitchFamily="34" charset="0"/>
              </a:rPr>
            </a:br>
            <a:r>
              <a:rPr lang="ru-RU" altLang="ru-RU">
                <a:latin typeface="Calibri" panose="020F0502020204030204" pitchFamily="34" charset="0"/>
              </a:rPr>
              <a:t>4.2. Убеждение в наличии преград, затрудняющих выполнение решений.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438" y="0"/>
            <a:ext cx="9882187" cy="2747963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2800" b="1" smtClean="0">
                <a:latin typeface="Calibri" panose="020F0502020204030204" pitchFamily="34" charset="0"/>
              </a:rPr>
              <a:t>Теория аргументированного действия</a:t>
            </a:r>
            <a:br>
              <a:rPr lang="ru-RU" altLang="ru-RU" sz="2800" b="1" smtClean="0">
                <a:latin typeface="Calibri" panose="020F0502020204030204" pitchFamily="34" charset="0"/>
              </a:rPr>
            </a:br>
            <a:r>
              <a:rPr lang="ru-RU" altLang="ru-RU" sz="2800" b="1" smtClean="0">
                <a:latin typeface="Calibri" panose="020F0502020204030204" pitchFamily="34" charset="0"/>
              </a:rPr>
              <a:t>На п</a:t>
            </a:r>
            <a:r>
              <a:rPr lang="ru-RU" altLang="ru-RU" sz="2800" smtClean="0">
                <a:latin typeface="Calibri" panose="020F0502020204030204" pitchFamily="34" charset="0"/>
              </a:rPr>
              <a:t>оведение человека огромное влияние оказывают намерения (1). Но намерения человека формируются под влиянием двух факторов: отношений (2) и субъективных норм (З).</a:t>
            </a:r>
          </a:p>
        </p:txBody>
      </p:sp>
      <p:graphicFrame>
        <p:nvGraphicFramePr>
          <p:cNvPr id="48130" name="Group 2"/>
          <p:cNvGraphicFramePr>
            <a:graphicFrameLocks noGrp="1"/>
          </p:cNvGraphicFramePr>
          <p:nvPr/>
        </p:nvGraphicFramePr>
        <p:xfrm>
          <a:off x="277813" y="2797175"/>
          <a:ext cx="9801225" cy="4475163"/>
        </p:xfrm>
        <a:graphic>
          <a:graphicData uri="http://schemas.openxmlformats.org/drawingml/2006/table">
            <a:tbl>
              <a:tblPr/>
              <a:tblGrid>
                <a:gridCol w="2449512">
                  <a:extLst>
                    <a:ext uri="{9D8B030D-6E8A-4147-A177-3AD203B41FA5}">
                      <a16:colId xmlns:a16="http://schemas.microsoft.com/office/drawing/2014/main" val="3573740434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140321752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230691159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253803174"/>
                    </a:ext>
                  </a:extLst>
                </a:gridCol>
                <a:gridCol w="1836738">
                  <a:extLst>
                    <a:ext uri="{9D8B030D-6E8A-4147-A177-3AD203B41FA5}">
                      <a16:colId xmlns:a16="http://schemas.microsoft.com/office/drawing/2014/main" val="2153321515"/>
                    </a:ext>
                  </a:extLst>
                </a:gridCol>
                <a:gridCol w="407987">
                  <a:extLst>
                    <a:ext uri="{9D8B030D-6E8A-4147-A177-3AD203B41FA5}">
                      <a16:colId xmlns:a16="http://schemas.microsoft.com/office/drawing/2014/main" val="216949502"/>
                    </a:ext>
                  </a:extLst>
                </a:gridCol>
                <a:gridCol w="2043113">
                  <a:extLst>
                    <a:ext uri="{9D8B030D-6E8A-4147-A177-3AD203B41FA5}">
                      <a16:colId xmlns:a16="http://schemas.microsoft.com/office/drawing/2014/main" val="1312448310"/>
                    </a:ext>
                  </a:extLst>
                </a:gridCol>
              </a:tblGrid>
              <a:tr h="1989138">
                <a:tc>
                  <a:txBody>
                    <a:bodyPr/>
                    <a:lstStyle>
                      <a:lvl1pPr indent="53975"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4.Убеждения в     </a:t>
                      </a:r>
                    </a:p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значимости</a:t>
                      </a:r>
                    </a:p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поведения</a:t>
                      </a:r>
                    </a:p>
                  </a:txBody>
                  <a:tcPr marL="68400" marR="68400" marT="5050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2. Отношения</a:t>
                      </a:r>
                    </a:p>
                  </a:txBody>
                  <a:tcPr marL="68400" marR="68400" marT="5050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32509"/>
                  </a:ext>
                </a:extLst>
              </a:tr>
              <a:tr h="993775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Намерения  </a:t>
                      </a:r>
                    </a:p>
                  </a:txBody>
                  <a:tcPr marL="68400" marR="68400" marT="37890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ПОВЕДЕНИЕ</a:t>
                      </a:r>
                    </a:p>
                  </a:txBody>
                  <a:tcPr marL="68400" marR="68400" marT="4208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08909"/>
                  </a:ext>
                </a:extLst>
              </a:tr>
              <a:tr h="1492250"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Авторитетные  </a:t>
                      </a:r>
                    </a:p>
                    <a:p>
                      <a:pPr marL="0" marR="0" lvl="0" indent="53975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люди</a:t>
                      </a:r>
                    </a:p>
                  </a:txBody>
                  <a:tcPr marL="68400" marR="68400" marT="42084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3.Субъективные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нормы</a:t>
                      </a:r>
                    </a:p>
                  </a:txBody>
                  <a:tcPr marL="68400" marR="68400" marT="505080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1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5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  <a:tab pos="9410700" algn="l"/>
                        </a:tabLst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68400" marR="68400" marT="451296" marB="0" horzOverflow="overflow">
                    <a:lnL>
                      <a:noFill/>
                    </a:lnL>
                    <a:lnR>
                      <a:noFill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35341"/>
                  </a:ext>
                </a:extLst>
              </a:tr>
            </a:tbl>
          </a:graphicData>
        </a:graphic>
      </p:graphicFrame>
      <p:sp>
        <p:nvSpPr>
          <p:cNvPr id="92209" name="Line 48"/>
          <p:cNvSpPr>
            <a:spLocks noChangeShapeType="1"/>
          </p:cNvSpPr>
          <p:nvPr/>
        </p:nvSpPr>
        <p:spPr bwMode="auto">
          <a:xfrm>
            <a:off x="2736850" y="3779838"/>
            <a:ext cx="3778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0" name="Line 49"/>
          <p:cNvSpPr>
            <a:spLocks noChangeShapeType="1"/>
          </p:cNvSpPr>
          <p:nvPr/>
        </p:nvSpPr>
        <p:spPr bwMode="auto">
          <a:xfrm>
            <a:off x="2736850" y="6478588"/>
            <a:ext cx="3778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1" name="Line 50"/>
          <p:cNvSpPr>
            <a:spLocks noChangeShapeType="1"/>
          </p:cNvSpPr>
          <p:nvPr/>
        </p:nvSpPr>
        <p:spPr bwMode="auto">
          <a:xfrm>
            <a:off x="5675313" y="4176713"/>
            <a:ext cx="252412" cy="3778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2" name="Line 51"/>
          <p:cNvSpPr>
            <a:spLocks noChangeShapeType="1"/>
          </p:cNvSpPr>
          <p:nvPr/>
        </p:nvSpPr>
        <p:spPr bwMode="auto">
          <a:xfrm flipV="1">
            <a:off x="5516563" y="5991225"/>
            <a:ext cx="252412" cy="2746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3" name="Line 52"/>
          <p:cNvSpPr>
            <a:spLocks noChangeShapeType="1"/>
          </p:cNvSpPr>
          <p:nvPr/>
        </p:nvSpPr>
        <p:spPr bwMode="auto">
          <a:xfrm>
            <a:off x="7659688" y="5208588"/>
            <a:ext cx="252412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14" name="Rectangle 53"/>
          <p:cNvSpPr>
            <a:spLocks noChangeArrowheads="1"/>
          </p:cNvSpPr>
          <p:nvPr/>
        </p:nvSpPr>
        <p:spPr bwMode="auto">
          <a:xfrm>
            <a:off x="0" y="0"/>
            <a:ext cx="100790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215" name="Rectangle 54"/>
          <p:cNvSpPr>
            <a:spLocks noChangeArrowheads="1"/>
          </p:cNvSpPr>
          <p:nvPr/>
        </p:nvSpPr>
        <p:spPr bwMode="auto">
          <a:xfrm>
            <a:off x="0" y="503238"/>
            <a:ext cx="100790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936625" y="431800"/>
            <a:ext cx="8640763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Санитарно-просветительная работа ведется с помощью агитации и обучения по трем основным направлениям: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1) распространение сведений о здоровом образе жизни, путях и методах сохранения здоровья, профилактики заболеваний;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2) пропаганда соблюдения правил и методов здорового образа жизни и профилактики путем воспитания и убеждения;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3) гигиеническое обучение и воспитание</a:t>
            </a:r>
            <a:r>
              <a:rPr lang="ru-RU" altLang="ru-RU" sz="2600"/>
              <a:t>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3213"/>
            <a:ext cx="9070975" cy="1258887"/>
          </a:xfrm>
        </p:spPr>
        <p:txBody>
          <a:bodyPr lIns="90000" tIns="45000" rIns="90000" bIns="45000" anchor="t"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 smtClean="0">
                <a:solidFill>
                  <a:srgbClr val="336600"/>
                </a:solidFill>
                <a:latin typeface="Calibri" panose="020F0502020204030204" pitchFamily="34" charset="0"/>
              </a:rPr>
              <a:t>Модель изменения поведения </a:t>
            </a:r>
            <a:br>
              <a:rPr lang="ru-RU" altLang="ru-RU" sz="4000" b="1" smtClean="0">
                <a:solidFill>
                  <a:srgbClr val="336600"/>
                </a:solidFill>
                <a:latin typeface="Calibri" panose="020F0502020204030204" pitchFamily="34" charset="0"/>
              </a:rPr>
            </a:br>
            <a:r>
              <a:rPr lang="ru-RU" altLang="ru-RU" sz="3600" b="1" smtClean="0">
                <a:solidFill>
                  <a:srgbClr val="336600"/>
                </a:solidFill>
                <a:latin typeface="Calibri" panose="020F0502020204030204" pitchFamily="34" charset="0"/>
              </a:rPr>
              <a:t>по Прачаско и Диклименти</a:t>
            </a: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03238" y="1763713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17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r>
              <a:rPr lang="ru-RU" altLang="ru-RU" sz="3200" smtClean="0">
                <a:latin typeface="Calibri" panose="020F0502020204030204" pitchFamily="34" charset="0"/>
              </a:rPr>
              <a:t>Стадии изменения поведения: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До размышления.</a:t>
            </a:r>
            <a:r>
              <a:rPr lang="ru-RU" altLang="ru-RU" sz="3200" smtClean="0">
                <a:latin typeface="Calibri" panose="020F0502020204030204" pitchFamily="34" charset="0"/>
              </a:rPr>
              <a:t> 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Размышление.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Приготовление.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Действие.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Поддержка.</a:t>
            </a:r>
          </a:p>
          <a:p>
            <a:pPr marL="333375" indent="-322263"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defRPr/>
            </a:pPr>
            <a:r>
              <a:rPr lang="ru-RU" altLang="ru-RU" sz="3200" i="1" smtClean="0">
                <a:latin typeface="Calibri" panose="020F0502020204030204" pitchFamily="34" charset="0"/>
              </a:rPr>
              <a:t>Завершение.</a:t>
            </a:r>
          </a:p>
          <a:p>
            <a:pPr eaLnBrk="1" hangingPunct="1">
              <a:lnSpc>
                <a:spcPct val="93000"/>
              </a:lnSpc>
              <a:spcBef>
                <a:spcPts val="638"/>
              </a:spcBef>
              <a:spcAft>
                <a:spcPts val="1425"/>
              </a:spcAft>
              <a:buSzPct val="100000"/>
              <a:defRPr/>
            </a:pPr>
            <a:endParaRPr lang="ru-RU" altLang="ru-RU" sz="3200" i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20725" y="2117725"/>
            <a:ext cx="87122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/>
              <a:t>Просветительская деятельность врача</a:t>
            </a:r>
            <a:r>
              <a:rPr lang="ru-RU" altLang="ru-RU"/>
              <a:t> заключается в распространении медицинских знаний среди населения и приобретения полезных навыков и привычек здорового образа жизни и убежденности в необходимости их соблюдения.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17500" y="287338"/>
            <a:ext cx="9258300" cy="700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Основой просветительской деятельности врача выступает </a:t>
            </a:r>
            <a:r>
              <a:rPr lang="ru-RU" altLang="ru-RU" sz="2800" b="1"/>
              <a:t>санитарное просвещение</a:t>
            </a:r>
            <a:r>
              <a:rPr lang="ru-RU" altLang="ru-RU" sz="2800"/>
              <a:t> — совокупность образовательных, воспитательных, агитационных и пропагандистских мероприятий, направленных на формирование здорового образа жизни, профилактику заболеваний, сохранение и укрепление здоровья, повышение трудоспособности людей, продление их активной жизни.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Целью санитарного просвещения </a:t>
            </a:r>
            <a:r>
              <a:rPr lang="ru-RU" altLang="ru-RU" sz="2800"/>
              <a:t>является формирование санитарной культуры населения, соответствующей современным гигиеническим требованиям и рекомендациям.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Санитарная культура</a:t>
            </a:r>
            <a:r>
              <a:rPr lang="ru-RU" altLang="ru-RU" sz="2800"/>
              <a:t> — это осведомленность населения в вопросах гигиены и в области охраны здоровья.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647700" y="674688"/>
            <a:ext cx="8928100" cy="671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/>
              <a:t>Уровни медико-просветительской деятельности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/>
              <a:t>1. Уровень</a:t>
            </a:r>
            <a:r>
              <a:rPr lang="ru-RU" altLang="ru-RU" sz="2400"/>
              <a:t>, соответствующий целям общественного здравоохранения, требует участия врачей в коммуникационных программах, направленных на продвижение идеи здоровья.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Виды деятельности (позиции): разработчики, эксперты и методисты.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/>
              <a:t>2. Уровень</a:t>
            </a:r>
            <a:r>
              <a:rPr lang="ru-RU" altLang="ru-RU" sz="2400"/>
              <a:t> персонального общения с пациентом предполагает, что врач владеет тактикой проведения тематических бесед. 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Причем слушателями могут быть не только пациенты или люди, подвергшиеся недугу, но и группы риска, родственники пациентов и просто отдельные группы населения, в отношении которых необходима медико-просветительская работа.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393700" y="144463"/>
            <a:ext cx="9293225" cy="14398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7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Изобразительные средства могут быть как объемные, так и плоскостные.</a:t>
            </a:r>
            <a:br>
              <a:rPr lang="ru-RU" altLang="ru-RU" sz="2700" b="1" smtClean="0">
                <a:solidFill>
                  <a:srgbClr val="7E0021"/>
                </a:solidFill>
                <a:latin typeface="Times New Roman" panose="02020603050405020304" pitchFamily="18" charset="0"/>
              </a:rPr>
            </a:br>
            <a:r>
              <a:rPr lang="ru-RU" altLang="ru-RU" sz="2700" b="1" u="sng" smtClean="0">
                <a:solidFill>
                  <a:srgbClr val="7E0021"/>
                </a:solidFill>
                <a:latin typeface="Times New Roman" panose="02020603050405020304" pitchFamily="18" charset="0"/>
              </a:rPr>
              <a:t>К объемным </a:t>
            </a:r>
            <a:r>
              <a:rPr lang="ru-RU" altLang="ru-RU" sz="27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средствам относятся</a:t>
            </a:r>
            <a:r>
              <a:rPr lang="ru-RU" altLang="ru-RU" sz="36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:</a:t>
            </a:r>
            <a:r>
              <a:rPr lang="ru-RU" altLang="ru-RU" sz="3600" b="1" smtClean="0">
                <a:solidFill>
                  <a:srgbClr val="FF9B6D"/>
                </a:solidFill>
              </a:rPr>
              <a:t/>
            </a:r>
            <a:br>
              <a:rPr lang="ru-RU" altLang="ru-RU" sz="3600" b="1" smtClean="0">
                <a:solidFill>
                  <a:srgbClr val="FF9B6D"/>
                </a:solidFill>
              </a:rPr>
            </a:br>
            <a:endParaRPr lang="ru-RU" altLang="ru-RU" sz="3600" b="1" smtClean="0">
              <a:solidFill>
                <a:srgbClr val="FF9B6D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550863" y="2047875"/>
            <a:ext cx="9021762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3525" indent="-261938"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муляжи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макеты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модели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фантомы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9202738" y="6737350"/>
            <a:ext cx="5032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3CCE18C-D2C1-4FBD-816D-61C19686DF0D}" type="slidenum">
              <a:rPr lang="ru-RU" altLang="ru-RU" sz="1800">
                <a:cs typeface="Lucida Sans Unicode" panose="020B0602030504020204" pitchFamily="34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ru-RU" altLang="ru-RU" sz="1800">
              <a:cs typeface="Lucida Sans Unicode" panose="020B0602030504020204" pitchFamily="34" charset="0"/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7863"/>
            <a:ext cx="5467350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811338"/>
            <a:ext cx="3779838" cy="267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584325"/>
            <a:ext cx="4095750" cy="248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4987925"/>
            <a:ext cx="4567237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482600" y="209550"/>
            <a:ext cx="9021763" cy="11588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6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Изобразительные средства могут быть как объемные, так и плоскостные.</a:t>
            </a:r>
            <a:br>
              <a:rPr lang="ru-RU" altLang="ru-RU" sz="2600" b="1" smtClean="0">
                <a:solidFill>
                  <a:srgbClr val="7E0021"/>
                </a:solidFill>
                <a:latin typeface="Times New Roman" panose="02020603050405020304" pitchFamily="18" charset="0"/>
              </a:rPr>
            </a:br>
            <a:r>
              <a:rPr lang="ru-RU" altLang="ru-RU" sz="2600" b="1" u="sng" smtClean="0">
                <a:solidFill>
                  <a:srgbClr val="7E0021"/>
                </a:solidFill>
                <a:latin typeface="Times New Roman" panose="02020603050405020304" pitchFamily="18" charset="0"/>
              </a:rPr>
              <a:t>К плоским </a:t>
            </a:r>
            <a:r>
              <a:rPr lang="ru-RU" altLang="ru-RU" sz="2600" b="1" smtClean="0">
                <a:solidFill>
                  <a:srgbClr val="7E0021"/>
                </a:solidFill>
                <a:latin typeface="Times New Roman" panose="02020603050405020304" pitchFamily="18" charset="0"/>
              </a:rPr>
              <a:t>средствам относятся: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96875" y="1655763"/>
            <a:ext cx="9178925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3525" indent="-261938"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3525" algn="l"/>
                <a:tab pos="711200" algn="l"/>
                <a:tab pos="1160463" algn="l"/>
                <a:tab pos="1609725" algn="l"/>
                <a:tab pos="2058988" algn="l"/>
                <a:tab pos="2508250" algn="l"/>
                <a:tab pos="2957513" algn="l"/>
                <a:tab pos="3406775" algn="l"/>
                <a:tab pos="3856038" algn="l"/>
                <a:tab pos="4305300" algn="l"/>
                <a:tab pos="4754563" algn="l"/>
                <a:tab pos="5203825" algn="l"/>
                <a:tab pos="5653088" algn="l"/>
                <a:tab pos="6102350" algn="l"/>
                <a:tab pos="6551613" algn="l"/>
                <a:tab pos="7000875" algn="l"/>
                <a:tab pos="7450138" algn="l"/>
                <a:tab pos="7899400" algn="l"/>
                <a:tab pos="8348663" algn="l"/>
                <a:tab pos="8797925" algn="l"/>
                <a:tab pos="9247188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Плакаты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Брошюры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Буклеты (листовки)</a:t>
            </a:r>
          </a:p>
          <a:p>
            <a:pPr algn="just" eaLnBrk="1" hangingPunct="1">
              <a:lnSpc>
                <a:spcPct val="100000"/>
              </a:lnSpc>
              <a:spcBef>
                <a:spcPts val="263"/>
              </a:spcBef>
              <a:spcAft>
                <a:spcPct val="0"/>
              </a:spcAft>
              <a:buClr>
                <a:srgbClr val="FE8637"/>
              </a:buClr>
              <a:buSzPct val="80000"/>
              <a:buFont typeface="Wingdings" panose="05000000000000000000" pitchFamily="2" charset="2"/>
              <a:buChar char=""/>
            </a:pPr>
            <a:r>
              <a:rPr lang="ru-RU" altLang="ru-RU" sz="2800" b="1" i="1">
                <a:latin typeface="Times New Roman" panose="02020603050405020304" pitchFamily="18" charset="0"/>
              </a:rPr>
              <a:t>Памятки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9202738" y="6737350"/>
            <a:ext cx="50323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1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1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1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1000"/>
              </a:lnSpc>
              <a:spcAft>
                <a:spcPts val="6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1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1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F8B0586A-1FA5-4BFD-BB77-B0F50AAAE4EE}" type="slidenum">
              <a:rPr lang="ru-RU" altLang="ru-RU" sz="1800">
                <a:cs typeface="Lucida Sans Unicode" panose="020B0602030504020204" pitchFamily="34" charset="0"/>
              </a:rPr>
              <a:pPr eaLnBrk="1" hangingPunct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ru-RU" altLang="ru-RU" sz="1800">
              <a:cs typeface="Lucida Sans Unicode" panose="020B0602030504020204" pitchFamily="34" charset="0"/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4200525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106863"/>
            <a:ext cx="2125663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34455</TotalTime>
  <Words>2288</Words>
  <Application>Microsoft Office PowerPoint</Application>
  <PresentationFormat>Произвольный</PresentationFormat>
  <Paragraphs>346</Paragraphs>
  <Slides>46</Slides>
  <Notes>46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Microsoft YaHei</vt:lpstr>
      <vt:lpstr>Times New Roman</vt:lpstr>
      <vt:lpstr>Verdana</vt:lpstr>
      <vt:lpstr>Lucida Sans Unicode</vt:lpstr>
      <vt:lpstr>Calibri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Изобразительные средства могут быть как объемные, так и плоскостные. К объемным средствам относятся: </vt:lpstr>
      <vt:lpstr>Изобразительные средства могут быть как объемные, так и плоскостные. К плоским средствам относятся: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Нередко смешивают понятия  «образ жизни» и  «условия  жизни»</vt:lpstr>
      <vt:lpstr>Что такое, на Ваш взгляд, «здоровый образ жизни»?  </vt:lpstr>
      <vt:lpstr>Межведомственная комиссия Совета Безопасности РФ по охране здоровья населения в Федеральных концепциях "Охрана здоровья населения" и "К здоровой России« указала, что в ряду факторов, обеспечивающих здоровье, стоят:</vt:lpstr>
      <vt:lpstr>Презентация PowerPoint</vt:lpstr>
      <vt:lpstr>Б.А. Воскресенский  понятие ЗОЖ включает в себя:</vt:lpstr>
      <vt:lpstr>С.В. Попов в  понятие ЗОЖ входят следующие составляющие:</vt:lpstr>
      <vt:lpstr>Основные составляющие здорового образа жизни школьника:</vt:lpstr>
      <vt:lpstr>Л.И. Алешина ЗОЖ - это </vt:lpstr>
      <vt:lpstr>Здоровый образ жизни —</vt:lpstr>
      <vt:lpstr>Оцените по пятибалльной системе свой образ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Концепция сбалансированного и рационального питания А.А. Покровский </vt:lpstr>
      <vt:lpstr>Первый принцип: энергетическое равновесие</vt:lpstr>
      <vt:lpstr>Второй принцип: сбалансированность рациона</vt:lpstr>
      <vt:lpstr>Презентация PowerPoint</vt:lpstr>
      <vt:lpstr>Третий принцип: режим питания</vt:lpstr>
      <vt:lpstr>Заболеваемость с  временной утратой трудоспособности оценивается по следующим показателям:</vt:lpstr>
      <vt:lpstr>ДИАГНОСТИКА ЗДОРОВЬЯ</vt:lpstr>
      <vt:lpstr>Мотивация ЗОЖ</vt:lpstr>
      <vt:lpstr>Модель убеждения в области здоровья</vt:lpstr>
      <vt:lpstr>Теория аргументированного действия На поведение человека огромное влияние оказывают намерения (1). Но намерения человека формируются под влиянием двух факторов: отношений (2) и субъективных норм (З).</vt:lpstr>
      <vt:lpstr>Презентация PowerPoint</vt:lpstr>
      <vt:lpstr>Модель изменения поведения  по Прачаско и Диклименти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3</cp:revision>
  <cp:lastPrinted>1601-01-01T00:00:00Z</cp:lastPrinted>
  <dcterms:created xsi:type="dcterms:W3CDTF">2016-10-21T04:40:46Z</dcterms:created>
  <dcterms:modified xsi:type="dcterms:W3CDTF">2020-12-22T11:31:27Z</dcterms:modified>
</cp:coreProperties>
</file>