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6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Жанры устного делового общения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i="1" dirty="0" smtClean="0"/>
              <a:t>«Язык часто называют инструментом общения, а речь сравнивают с игрой на этом инструменте. Сколько людей, сколько и исполнителей. Слова – это оболочка мыслей, и если слова выбраны неудачно, самые ценные мысли так и останутся у их автора».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2235"/>
          </a:xfrm>
        </p:spPr>
        <p:txBody>
          <a:bodyPr/>
          <a:lstStyle/>
          <a:p>
            <a:r>
              <a:rPr lang="ru-RU" dirty="0" smtClean="0"/>
              <a:t>Заключительная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3297" y="1313793"/>
            <a:ext cx="9171315" cy="528670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Заключительная часть беседы служит ее оценкой. </a:t>
            </a:r>
          </a:p>
          <a:p>
            <a:pPr algn="just"/>
            <a:r>
              <a:rPr lang="ru-RU" sz="2400" dirty="0" smtClean="0"/>
              <a:t>Ее важно отделить от других этапов фразами: «Давайте подведем итоги», «Мы подошли к концу беседы» и др. В завершение беседы должны быть сформулированы ее идеи в утвердительной форме. Составляется письменная запись беседы, являющаяся уже документом.</a:t>
            </a:r>
          </a:p>
          <a:p>
            <a:pPr algn="just"/>
            <a:r>
              <a:rPr lang="ru-RU" sz="2400" dirty="0" smtClean="0"/>
              <a:t>Когда решение принято, беседа закончена, необходимо поблагодарить собеседника за работу или сотрудничество, уделенное внимание, попрощаться с ним, сказать, что он будет доволен своим выбором, принятым решением.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Кадровые беседы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566041"/>
            <a:ext cx="8915400" cy="4345181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Важное место в решении кадровых вопросов отводится деловым беседам, которые позволяют руководителю лучше понять и оценить сотрудника или претендента на должность, помогают составить о нем мнение, выявить его слабые и сильные стороны, сформировать собственную позицию для принятия решения. </a:t>
            </a:r>
          </a:p>
          <a:p>
            <a:pPr algn="just"/>
            <a:r>
              <a:rPr lang="ru-RU" sz="2400" dirty="0" smtClean="0"/>
              <a:t>Правильные подбор и расстановка кадров оказывают решающее влияние на эффективность работы любой организационной структуры.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704"/>
          </a:xfrm>
        </p:spPr>
        <p:txBody>
          <a:bodyPr/>
          <a:lstStyle/>
          <a:p>
            <a:r>
              <a:rPr lang="ru-RU" dirty="0" smtClean="0"/>
              <a:t>Телефонный разговор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9724" y="1324302"/>
            <a:ext cx="9255399" cy="53077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На телефонные разговоры тратится до 27 % рабочего времени. Телефонный разговор – самый быстрый и простой способ установить контакт. </a:t>
            </a:r>
          </a:p>
          <a:p>
            <a:pPr algn="just"/>
            <a:r>
              <a:rPr lang="ru-RU" sz="2400" dirty="0" smtClean="0"/>
              <a:t>Каждый разговор в среднем длится от 3 до 5 минут, т. е. требуется вести короткий разговор, мгновенно перестраиваться, помнить об отсутствии визуального контакта, помнить, что анализируется голос и манера передачи информации, владение речевой культурой.</a:t>
            </a:r>
          </a:p>
          <a:p>
            <a:pPr algn="just"/>
            <a:r>
              <a:rPr lang="ru-RU" sz="2400" dirty="0" smtClean="0"/>
              <a:t>Структура телефонного разговора такова:</a:t>
            </a:r>
          </a:p>
          <a:p>
            <a:pPr algn="just"/>
            <a:r>
              <a:rPr lang="ru-RU" sz="2400" dirty="0" smtClean="0"/>
              <a:t>– взаимные представления (20 сек.),</a:t>
            </a:r>
          </a:p>
          <a:p>
            <a:pPr algn="just"/>
            <a:r>
              <a:rPr lang="ru-RU" sz="2400" dirty="0" smtClean="0"/>
              <a:t>– введение собеседника в курс дела (40 сек.),</a:t>
            </a:r>
          </a:p>
          <a:p>
            <a:pPr algn="just"/>
            <a:r>
              <a:rPr lang="ru-RU" sz="2400" dirty="0" smtClean="0"/>
              <a:t>– обсуждение ситуации (100 сек.),</a:t>
            </a:r>
          </a:p>
          <a:p>
            <a:pPr algn="just"/>
            <a:r>
              <a:rPr lang="ru-RU" sz="2400" dirty="0" smtClean="0"/>
              <a:t>– заключительное слово (20 сек.)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06869" y="1166649"/>
            <a:ext cx="9076722" cy="4881208"/>
          </a:xfrm>
        </p:spPr>
        <p:txBody>
          <a:bodyPr/>
          <a:lstStyle/>
          <a:p>
            <a:pPr algn="just"/>
            <a:r>
              <a:rPr lang="ru-RU" sz="2400" dirty="0" smtClean="0"/>
              <a:t>Говорить по телефону нужно вежливо, спокойным ровным голосом, без амбиций и эмоций, без излишних пауз и слов-паразитов. Речь должна быть точной, краткой, понятной.</a:t>
            </a:r>
          </a:p>
          <a:p>
            <a:pPr algn="just"/>
            <a:r>
              <a:rPr lang="ru-RU" sz="2400" dirty="0" smtClean="0"/>
              <a:t>Исследователи утверждают, что человек принимает решение о продолжении разговора в первые 4 секунды. Поэтому начало беседы по телефону – очень важный момент. Специалисты советуют: прежде чем начинать разговор по телефону, нужно настроиться доброжелательно, улыбнуться.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требования к телефонному разговору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— лаконичность; </a:t>
            </a:r>
          </a:p>
          <a:p>
            <a:r>
              <a:rPr lang="ru-RU" sz="2400" dirty="0" smtClean="0"/>
              <a:t>— логичность; </a:t>
            </a:r>
          </a:p>
          <a:p>
            <a:r>
              <a:rPr lang="ru-RU" sz="2400" dirty="0" smtClean="0"/>
              <a:t>— отсутствие повторов и длиннот; </a:t>
            </a:r>
          </a:p>
          <a:p>
            <a:r>
              <a:rPr lang="ru-RU" sz="2400" dirty="0" smtClean="0"/>
              <a:t>— дружелюбный тон; </a:t>
            </a:r>
          </a:p>
          <a:p>
            <a:r>
              <a:rPr lang="ru-RU" sz="2400" dirty="0" smtClean="0"/>
              <a:t>— четкое произношение слов, особенно фамилий и чисел; </a:t>
            </a:r>
          </a:p>
          <a:p>
            <a:r>
              <a:rPr lang="ru-RU" sz="2400" dirty="0" smtClean="0"/>
              <a:t>— средний темп речи; </a:t>
            </a:r>
          </a:p>
          <a:p>
            <a:r>
              <a:rPr lang="ru-RU" sz="2400" dirty="0" smtClean="0"/>
              <a:t>— обычная громкость голоса.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3256"/>
          </a:xfrm>
        </p:spPr>
        <p:txBody>
          <a:bodyPr/>
          <a:lstStyle/>
          <a:p>
            <a:r>
              <a:rPr lang="ru-RU" dirty="0" smtClean="0"/>
              <a:t>Деловое совещание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43807" y="1439917"/>
            <a:ext cx="9160805" cy="5286704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/>
              <a:t>Деловое совещание </a:t>
            </a:r>
            <a:r>
              <a:rPr lang="ru-RU" sz="2200" dirty="0" smtClean="0"/>
              <a:t>– это общепринятая форма делового общения группы людей по обсуждению и решению коммерческих или производственных вопросов.</a:t>
            </a:r>
          </a:p>
          <a:p>
            <a:pPr algn="just"/>
            <a:r>
              <a:rPr lang="ru-RU" sz="2200" b="1" dirty="0" smtClean="0"/>
              <a:t>Подготовка включает</a:t>
            </a:r>
            <a:r>
              <a:rPr lang="ru-RU" sz="2200" dirty="0" smtClean="0"/>
              <a:t>: определение темы совещания, формирование повестки дня, выбор времени, места, определение состава участников, регламента, подготовку руководителя, доклада, отчета, проекта решения. Оптимальное число участников совещания – 6-7 человек. Длительность его не должна превышать 1,5-2 часов. Обсуждение вопросов на совещании находит свое отражение в протоколе.</a:t>
            </a:r>
          </a:p>
          <a:p>
            <a:pPr algn="just"/>
            <a:r>
              <a:rPr lang="ru-RU" sz="2200" dirty="0" smtClean="0"/>
              <a:t>Существуют два стиля ведения совещания: </a:t>
            </a:r>
            <a:r>
              <a:rPr lang="ru-RU" sz="2200" b="1" i="1" dirty="0" smtClean="0"/>
              <a:t>авторитарный</a:t>
            </a:r>
            <a:r>
              <a:rPr lang="ru-RU" sz="2200" dirty="0" smtClean="0"/>
              <a:t> и </a:t>
            </a:r>
            <a:r>
              <a:rPr lang="ru-RU" sz="2200" b="1" i="1" dirty="0" smtClean="0"/>
              <a:t>демократичный</a:t>
            </a:r>
            <a:r>
              <a:rPr lang="ru-RU" sz="2200" dirty="0" smtClean="0"/>
              <a:t> (дипломатический).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1214"/>
          </a:xfrm>
        </p:spPr>
        <p:txBody>
          <a:bodyPr/>
          <a:lstStyle/>
          <a:p>
            <a:r>
              <a:rPr lang="ru-RU" dirty="0" smtClean="0"/>
              <a:t>Деловые переговоры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418897"/>
            <a:ext cx="8915400" cy="5044965"/>
          </a:xfrm>
        </p:spPr>
        <p:txBody>
          <a:bodyPr/>
          <a:lstStyle/>
          <a:p>
            <a:pPr algn="just"/>
            <a:r>
              <a:rPr lang="ru-RU" sz="2400" b="1" dirty="0" smtClean="0"/>
              <a:t>Деловые переговоры</a:t>
            </a:r>
            <a:r>
              <a:rPr lang="ru-RU" sz="2400" dirty="0" smtClean="0"/>
              <a:t> – это обсуждение с целью заключения соглашения, сделки, согласия между кем-либо по какому-либо вопросу. </a:t>
            </a:r>
          </a:p>
          <a:p>
            <a:pPr algn="just"/>
            <a:r>
              <a:rPr lang="ru-RU" sz="2400" dirty="0" smtClean="0"/>
              <a:t>Переговоры длятся 1,5-2 часа и, как правило, назначаются на 9.30–10.00 часов. </a:t>
            </a:r>
            <a:endParaRPr lang="ru-RU" sz="2400" dirty="0" smtClean="0"/>
          </a:p>
          <a:p>
            <a:pPr algn="just"/>
            <a:r>
              <a:rPr lang="ru-RU" sz="2400" dirty="0" smtClean="0"/>
              <a:t>Основная </a:t>
            </a:r>
            <a:r>
              <a:rPr lang="ru-RU" sz="2400" dirty="0" smtClean="0"/>
              <a:t>структура переговоров: приветствие участников, представление сторон друг другу, изложение целей и проблем, диалог участников, включающий уточнение позиций, обсуждение, согласование взаимных интересов, подведение итогов и принятие решений, завершение переговоров, анализ и контроль принятых решений.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935421"/>
            <a:ext cx="8915400" cy="560201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Существуют три подхода к ведению переговоров: </a:t>
            </a:r>
          </a:p>
          <a:p>
            <a:r>
              <a:rPr lang="ru-RU" sz="2400" b="1" i="1" dirty="0" smtClean="0"/>
              <a:t>жесткий</a:t>
            </a:r>
            <a:r>
              <a:rPr lang="ru-RU" sz="2400" dirty="0" smtClean="0"/>
              <a:t>, где участники – противники, а цель – победа; </a:t>
            </a:r>
          </a:p>
          <a:p>
            <a:r>
              <a:rPr lang="ru-RU" sz="2400" b="1" i="1" dirty="0" smtClean="0"/>
              <a:t>мягкий</a:t>
            </a:r>
            <a:r>
              <a:rPr lang="ru-RU" sz="2400" dirty="0" smtClean="0"/>
              <a:t>, где участники – друзья, цель – соглашение; </a:t>
            </a:r>
          </a:p>
          <a:p>
            <a:r>
              <a:rPr lang="ru-RU" sz="2400" b="1" i="1" dirty="0" smtClean="0"/>
              <a:t>принципиальный</a:t>
            </a:r>
            <a:r>
              <a:rPr lang="ru-RU" sz="2400" dirty="0" smtClean="0"/>
              <a:t> – участники вместе решают проблему, цель – результат. </a:t>
            </a:r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Целью переговоров является не раздавленный противник, загнанный в угол, а выигрыш всех участвующих сторон. Успешные переговоры – это переговоры, где принимаются взаимовыгодные решения, приемлемые для всех участников.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2235"/>
          </a:xfrm>
        </p:spPr>
        <p:txBody>
          <a:bodyPr/>
          <a:lstStyle/>
          <a:p>
            <a:r>
              <a:rPr lang="ru-RU" dirty="0" smtClean="0"/>
              <a:t>Основные виды жанров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608083"/>
            <a:ext cx="8915400" cy="4303139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Деловая беседа</a:t>
            </a:r>
          </a:p>
          <a:p>
            <a:r>
              <a:rPr lang="ru-RU" sz="2800" dirty="0" smtClean="0"/>
              <a:t>Деловое совещание</a:t>
            </a:r>
          </a:p>
          <a:p>
            <a:r>
              <a:rPr lang="ru-RU" sz="2800" dirty="0" smtClean="0"/>
              <a:t>Деловые переговоры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704"/>
          </a:xfrm>
        </p:spPr>
        <p:txBody>
          <a:bodyPr/>
          <a:lstStyle/>
          <a:p>
            <a:r>
              <a:rPr lang="ru-RU" dirty="0" smtClean="0"/>
              <a:t>Деловая беседа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276" y="1366345"/>
            <a:ext cx="9192336" cy="454487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Деловая беседа </a:t>
            </a:r>
            <a:r>
              <a:rPr lang="ru-RU" sz="2800" dirty="0" smtClean="0"/>
              <a:t>– речевое общение между собеседниками, которые имеют необходимые полномочия от своих организаций для установления деловых отношений, разрешения деловых проблем; это речевое общение, предполагающее обмен мнениями, точками зрения, нужной информацией.</a:t>
            </a:r>
          </a:p>
          <a:p>
            <a:pPr algn="just"/>
            <a:r>
              <a:rPr lang="ru-RU" sz="2800" dirty="0" smtClean="0"/>
              <a:t>Деловые беседы могут быть официальными и неофициальными, с соблюдением формальностей и без них.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деловой беседе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Готовясь к важной деловой беседе, надо заранее установить (лучше записать):</a:t>
            </a:r>
          </a:p>
          <a:p>
            <a:r>
              <a:rPr lang="ru-RU" sz="2400" dirty="0" smtClean="0"/>
              <a:t>– как будет начат разговор,</a:t>
            </a:r>
          </a:p>
          <a:p>
            <a:r>
              <a:rPr lang="ru-RU" sz="2400" dirty="0" smtClean="0"/>
              <a:t>– какие будут аргументы,</a:t>
            </a:r>
          </a:p>
          <a:p>
            <a:r>
              <a:rPr lang="ru-RU" sz="2400" dirty="0" smtClean="0"/>
              <a:t>– каких возражений следует ожидать,</a:t>
            </a:r>
          </a:p>
          <a:p>
            <a:r>
              <a:rPr lang="ru-RU" sz="2400" dirty="0" smtClean="0"/>
              <a:t>– как их опровергать,</a:t>
            </a:r>
          </a:p>
          <a:p>
            <a:r>
              <a:rPr lang="ru-RU" sz="2400" dirty="0" smtClean="0"/>
              <a:t>– как закончить беседу.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9173"/>
          </a:xfrm>
        </p:spPr>
        <p:txBody>
          <a:bodyPr/>
          <a:lstStyle/>
          <a:p>
            <a:r>
              <a:rPr lang="ru-RU" dirty="0" smtClean="0"/>
              <a:t>Виды деловых бесед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7172" y="1355834"/>
            <a:ext cx="9297440" cy="4555388"/>
          </a:xfrm>
        </p:spPr>
        <p:txBody>
          <a:bodyPr/>
          <a:lstStyle/>
          <a:p>
            <a:pPr algn="just"/>
            <a:r>
              <a:rPr lang="ru-RU" sz="2800" b="1" dirty="0" smtClean="0"/>
              <a:t>Кадровые</a:t>
            </a:r>
            <a:r>
              <a:rPr lang="ru-RU" sz="2800" dirty="0" smtClean="0"/>
              <a:t> – прием на работу, увольнение, перемещения; </a:t>
            </a:r>
          </a:p>
          <a:p>
            <a:pPr algn="just"/>
            <a:r>
              <a:rPr lang="ru-RU" sz="2800" b="1" dirty="0" smtClean="0"/>
              <a:t>Дисциплинарные</a:t>
            </a:r>
            <a:r>
              <a:rPr lang="ru-RU" sz="2800" dirty="0" smtClean="0"/>
              <a:t> – связанные с обязанностями, дисциплиной; </a:t>
            </a:r>
          </a:p>
          <a:p>
            <a:pPr algn="just"/>
            <a:r>
              <a:rPr lang="ru-RU" sz="2800" b="1" dirty="0" smtClean="0"/>
              <a:t>Организационные</a:t>
            </a:r>
            <a:r>
              <a:rPr lang="ru-RU" sz="2800" dirty="0" smtClean="0"/>
              <a:t> – связанные с выполнением поручений и заданий; </a:t>
            </a:r>
          </a:p>
          <a:p>
            <a:pPr algn="just"/>
            <a:r>
              <a:rPr lang="ru-RU" sz="2800" b="1" dirty="0" smtClean="0"/>
              <a:t>Творческие</a:t>
            </a:r>
            <a:r>
              <a:rPr lang="ru-RU" sz="2800" dirty="0" smtClean="0"/>
              <a:t> – посвященные разработке новых концепций, идей.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7642"/>
          </a:xfrm>
        </p:spPr>
        <p:txBody>
          <a:bodyPr/>
          <a:lstStyle/>
          <a:p>
            <a:r>
              <a:rPr lang="ru-RU" dirty="0" smtClean="0"/>
              <a:t>Фазы деловой беседы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13793"/>
            <a:ext cx="8915400" cy="554420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Начало беседы.</a:t>
            </a:r>
            <a:r>
              <a:rPr lang="ru-RU" sz="2400" dirty="0" smtClean="0"/>
              <a:t> Правильное начало предусматривает указание цели беседы, название, объявление последовательности рассматриваемых вопросов, установление контакта с собеседником. Для собеседника приятно, если его сразу же называют по имени.</a:t>
            </a:r>
          </a:p>
          <a:p>
            <a:pPr algn="just"/>
            <a:r>
              <a:rPr lang="ru-RU" sz="2400" dirty="0" smtClean="0"/>
              <a:t>Рекомендуется избегать проявлений признаков неуверенности. Не следует первыми же вопросами заставлять собеседника занимать оборонительную позицию.</a:t>
            </a:r>
          </a:p>
          <a:p>
            <a:pPr algn="just"/>
            <a:r>
              <a:rPr lang="ru-RU" sz="2400" dirty="0" smtClean="0"/>
              <a:t>В начале беседы используют следующие фразы: «Давайте уточним детали», «Введите меня в курс дела», «Есть ли у вас конкретное предложение?». 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8662"/>
          </a:xfrm>
        </p:spPr>
        <p:txBody>
          <a:bodyPr/>
          <a:lstStyle/>
          <a:p>
            <a:r>
              <a:rPr lang="ru-RU" dirty="0" smtClean="0"/>
              <a:t>Информирование собеседника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276" y="1250731"/>
            <a:ext cx="9192336" cy="5423338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Передача информации предполагает обращение к собеседнику с вопросами. Известна истина: кто правильно задает вопрос, тот получает правильный ответ. Вопросы позволяют направить процесс информации в нужное русло, перехватить и удержать инициативу, показать свою информированность, активизировать собеседника перейти от слов к делу.</a:t>
            </a:r>
          </a:p>
          <a:p>
            <a:pPr algn="just"/>
            <a:r>
              <a:rPr lang="ru-RU" sz="2200" dirty="0" smtClean="0"/>
              <a:t>– </a:t>
            </a:r>
            <a:r>
              <a:rPr lang="ru-RU" sz="2200" b="1" dirty="0" smtClean="0"/>
              <a:t>закрытые вопросы</a:t>
            </a:r>
            <a:r>
              <a:rPr lang="ru-RU" sz="2200" dirty="0" smtClean="0"/>
              <a:t>, на которые можно отвечать «да» или «нет». Они сужают пространство для маневра у вашего противника. Закрытые вопросы используются тогда, когда нужно ускорить получение согласия;</a:t>
            </a:r>
          </a:p>
          <a:p>
            <a:pPr algn="just"/>
            <a:r>
              <a:rPr lang="ru-RU" sz="2200" dirty="0" smtClean="0"/>
              <a:t>– </a:t>
            </a:r>
            <a:r>
              <a:rPr lang="ru-RU" sz="2200" b="1" dirty="0" smtClean="0"/>
              <a:t>открытые вопросы</a:t>
            </a:r>
            <a:r>
              <a:rPr lang="ru-RU" sz="2200" dirty="0" smtClean="0"/>
              <a:t>, на которые нельзя ответить «да» или «нет» и которые требуют объяснения, они начинаются со слов «что», «как», «почему», «каково ваше мнение»;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630621"/>
            <a:ext cx="8915400" cy="554946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– </a:t>
            </a:r>
            <a:r>
              <a:rPr lang="ru-RU" sz="2400" b="1" dirty="0" smtClean="0"/>
              <a:t>зеркальные вопросы </a:t>
            </a:r>
            <a:r>
              <a:rPr lang="ru-RU" sz="2400" dirty="0" smtClean="0"/>
              <a:t>(из области сказанного в область недосказанного);</a:t>
            </a:r>
          </a:p>
          <a:p>
            <a:pPr algn="just"/>
            <a:r>
              <a:rPr lang="ru-RU" sz="2400" dirty="0" smtClean="0"/>
              <a:t>– </a:t>
            </a:r>
            <a:r>
              <a:rPr lang="ru-RU" sz="2400" b="1" dirty="0" smtClean="0"/>
              <a:t>риторические вопросы</a:t>
            </a:r>
            <a:r>
              <a:rPr lang="ru-RU" sz="2400" dirty="0" smtClean="0"/>
              <a:t>, на которые не даются прямые ответы, так как цель риторических вопросов – вызвать новые вопросы и указать на нерешенные проблемы;</a:t>
            </a:r>
          </a:p>
          <a:p>
            <a:pPr algn="just"/>
            <a:r>
              <a:rPr lang="ru-RU" sz="2400" dirty="0" smtClean="0"/>
              <a:t>– </a:t>
            </a:r>
            <a:r>
              <a:rPr lang="ru-RU" sz="2400" b="1" dirty="0" smtClean="0"/>
              <a:t>переломные вопросы </a:t>
            </a:r>
            <a:r>
              <a:rPr lang="ru-RU" sz="2400" dirty="0" smtClean="0"/>
              <a:t>удерживают беседу в нужном направлении. Они задаются в том случае, когда уже есть информация по одной проблеме и вы хотите переключиться на другую или когда вы почувствовали сопротивление собеседника и пытаетесь его преодолеть;</a:t>
            </a:r>
          </a:p>
          <a:p>
            <a:pPr algn="just"/>
            <a:r>
              <a:rPr lang="ru-RU" sz="2400" dirty="0" smtClean="0"/>
              <a:t>– </a:t>
            </a:r>
            <a:r>
              <a:rPr lang="ru-RU" sz="2400" b="1" dirty="0" smtClean="0"/>
              <a:t>вопросы для обдумывания </a:t>
            </a:r>
            <a:r>
              <a:rPr lang="ru-RU" sz="2400" dirty="0" smtClean="0"/>
              <a:t>вынуждают собеседника размышлять, тщательно обдумывать и комментировать то, что сказано.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472966"/>
            <a:ext cx="8915400" cy="585426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Если собеседник возражает, необходимо выслушать возражения, не спешить с ответом, уточнить суть спора. Чтобы подчеркнуть свое решение или желание пойти на компромисс.</a:t>
            </a:r>
          </a:p>
          <a:p>
            <a:pPr algn="just"/>
            <a:r>
              <a:rPr lang="ru-RU" sz="2400" dirty="0" smtClean="0"/>
              <a:t>Очень часто в ходе обсуждения участниками разговора задаются некорректные вопросы (коммерческая тайна, личная жизнь, достоинства). В таких случаях можно применить следующие уловки:</a:t>
            </a:r>
          </a:p>
          <a:p>
            <a:r>
              <a:rPr lang="ru-RU" sz="2400" dirty="0" smtClean="0"/>
              <a:t>– ответ вопросом на вопрос,</a:t>
            </a:r>
          </a:p>
          <a:p>
            <a:r>
              <a:rPr lang="ru-RU" sz="2400" dirty="0" smtClean="0"/>
              <a:t>– игнорирование,</a:t>
            </a:r>
          </a:p>
          <a:p>
            <a:r>
              <a:rPr lang="ru-RU" sz="2400" dirty="0" smtClean="0"/>
              <a:t>– перевод на другую тему,</a:t>
            </a:r>
          </a:p>
          <a:p>
            <a:r>
              <a:rPr lang="ru-RU" sz="2400" dirty="0" smtClean="0"/>
              <a:t>– демонстрация непонимания,</a:t>
            </a:r>
          </a:p>
          <a:p>
            <a:r>
              <a:rPr lang="ru-RU" sz="2400" dirty="0" smtClean="0"/>
              <a:t>– юмор, ирония.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309</TotalTime>
  <Words>870</Words>
  <Application>Microsoft Office PowerPoint</Application>
  <PresentationFormat>Произвольный</PresentationFormat>
  <Paragraphs>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Жанры устного делового общения</vt:lpstr>
      <vt:lpstr>Основные виды жанров</vt:lpstr>
      <vt:lpstr>Деловая беседа</vt:lpstr>
      <vt:lpstr>Подготовка к деловой беседе</vt:lpstr>
      <vt:lpstr>Виды деловых бесед</vt:lpstr>
      <vt:lpstr>Фазы деловой беседы</vt:lpstr>
      <vt:lpstr>Информирование собеседника</vt:lpstr>
      <vt:lpstr>Слайд 8</vt:lpstr>
      <vt:lpstr>Слайд 9</vt:lpstr>
      <vt:lpstr>Заключительная часть</vt:lpstr>
      <vt:lpstr>Кадровые беседы</vt:lpstr>
      <vt:lpstr>Телефонный разговор</vt:lpstr>
      <vt:lpstr>Слайд 13</vt:lpstr>
      <vt:lpstr>Основные требования к телефонному разговору</vt:lpstr>
      <vt:lpstr>Деловое совещание</vt:lpstr>
      <vt:lpstr>Деловые переговоры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Анастасия</cp:lastModifiedBy>
  <cp:revision>26</cp:revision>
  <dcterms:created xsi:type="dcterms:W3CDTF">2020-02-11T07:42:53Z</dcterms:created>
  <dcterms:modified xsi:type="dcterms:W3CDTF">2020-03-07T10:45:52Z</dcterms:modified>
</cp:coreProperties>
</file>