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0" r:id="rId3"/>
    <p:sldId id="272" r:id="rId4"/>
    <p:sldId id="257" r:id="rId5"/>
    <p:sldId id="274" r:id="rId6"/>
    <p:sldId id="262" r:id="rId7"/>
    <p:sldId id="275" r:id="rId8"/>
    <p:sldId id="273" r:id="rId9"/>
    <p:sldId id="263" r:id="rId10"/>
    <p:sldId id="267" r:id="rId11"/>
    <p:sldId id="268" r:id="rId12"/>
    <p:sldId id="265" r:id="rId13"/>
    <p:sldId id="276" r:id="rId14"/>
    <p:sldId id="282" r:id="rId15"/>
    <p:sldId id="259" r:id="rId16"/>
    <p:sldId id="278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81" autoAdjust="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4F86-6E8B-4E39-AB34-79B2F2B4F01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380AF-5D3B-4F3A-9464-D0C00BFBF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5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8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 размеры предстательной железы (поперечный,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-задний, верхне-нижний). Вычислить объем предстательной железы (у лиц до 50 лет объем до 30 см³)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9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81A1F-B372-4780-A0F4-8C9A62485F21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897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5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3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9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5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7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4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B065-2BC1-4008-96CC-CD405FADBEF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alnair.kz/assets/uploads/dc_60/g/2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82" y="0"/>
            <a:ext cx="8537897" cy="68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0910" y="134518"/>
            <a:ext cx="995238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81229" y="5367694"/>
            <a:ext cx="592351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обучения,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430" y="6396335"/>
            <a:ext cx="25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5602" y="1096815"/>
            <a:ext cx="397935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54564" y="1715560"/>
            <a:ext cx="7461433" cy="3480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УЛЬТРАЗВУКОВОГО ИССЛЕДОВАНИЯ МОЧЕВОГО ПУЗЫРЯ, ПРЕДСТАТЕЛЬНОЙ ЖЕЛЕЗЫ И СЕМЕННЫХ ПУЗЫРЬКОВ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74156" y="109517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предстательной железы </a:t>
            </a:r>
            <a:r>
              <a:rPr lang="ru-RU" alt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трансректально</a:t>
            </a:r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(ТРУЗИ)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2" y="2376292"/>
            <a:ext cx="5069987" cy="3385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6" y="2376292"/>
            <a:ext cx="5175654" cy="3387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4954" y="5795272"/>
            <a:ext cx="283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Поперечное сканирование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51445" y="5795272"/>
            <a:ext cx="283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Продольное сканирование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74156" y="-14950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предстательной железы </a:t>
            </a:r>
            <a:r>
              <a:rPr lang="ru-RU" alt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трансректально</a:t>
            </a:r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(ТРУЗИ)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" y="4069181"/>
            <a:ext cx="4384042" cy="2788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" y="1113752"/>
            <a:ext cx="4384042" cy="286931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95227" y="2692605"/>
            <a:ext cx="1104254" cy="558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015103" y="2479949"/>
            <a:ext cx="395207" cy="7319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31956" y="4423342"/>
            <a:ext cx="1369100" cy="24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112326" y="5827363"/>
            <a:ext cx="1487155" cy="24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016506" y="4069181"/>
            <a:ext cx="4705141" cy="120032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altLang="ru-RU" b="1" dirty="0">
                <a:solidFill>
                  <a:schemeClr val="bg1"/>
                </a:solidFill>
              </a:rPr>
              <a:t>V</a:t>
            </a:r>
            <a:r>
              <a:rPr lang="ru-RU" altLang="ru-RU" b="1" dirty="0">
                <a:solidFill>
                  <a:schemeClr val="bg1"/>
                </a:solidFill>
              </a:rPr>
              <a:t> до 30 см</a:t>
            </a:r>
            <a:r>
              <a:rPr lang="en-US" alt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³</a:t>
            </a:r>
            <a:r>
              <a:rPr lang="ru-RU" alt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 у лиц до 50 лет; до 40 </a:t>
            </a:r>
            <a:r>
              <a:rPr lang="ru-RU" altLang="ru-RU" b="1" dirty="0">
                <a:solidFill>
                  <a:schemeClr val="bg1"/>
                </a:solidFill>
              </a:rPr>
              <a:t>см</a:t>
            </a:r>
            <a:r>
              <a:rPr lang="en-US" altLang="ru-RU" b="1" dirty="0">
                <a:solidFill>
                  <a:schemeClr val="bg1"/>
                </a:solidFill>
              </a:rPr>
              <a:t>³</a:t>
            </a:r>
            <a:r>
              <a:rPr lang="ru-RU" altLang="ru-RU" b="1" dirty="0">
                <a:solidFill>
                  <a:schemeClr val="bg1"/>
                </a:solidFill>
              </a:rPr>
              <a:t>  - старше 50 лет</a:t>
            </a:r>
            <a:r>
              <a:rPr lang="ru-RU" altLang="ru-RU" b="1" dirty="0">
                <a:solidFill>
                  <a:srgbClr val="FFFF00"/>
                </a:solidFill>
              </a:rPr>
              <a:t> </a:t>
            </a:r>
            <a:r>
              <a:rPr lang="en-US" altLang="ru-RU" b="1" dirty="0">
                <a:solidFill>
                  <a:srgbClr val="FFFF00"/>
                </a:solidFill>
                <a:cs typeface="Times New Roman" panose="02020603050405020304" pitchFamily="18" charset="0"/>
              </a:rPr>
              <a:t>[</a:t>
            </a:r>
            <a:r>
              <a:rPr lang="ru-RU" altLang="ru-RU" b="1" dirty="0">
                <a:solidFill>
                  <a:srgbClr val="FFFF00"/>
                </a:solidFill>
                <a:cs typeface="Times New Roman" panose="02020603050405020304" pitchFamily="18" charset="0"/>
              </a:rPr>
              <a:t>Шолохов В.Н.,2006</a:t>
            </a:r>
            <a:r>
              <a:rPr lang="en-US" altLang="ru-RU" b="1" dirty="0">
                <a:solidFill>
                  <a:srgbClr val="FFFF00"/>
                </a:solidFill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0875" y="177946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размеры предстательной железы (поперечный,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-задний, верхне-нижний).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предстательной железы </a:t>
            </a:r>
          </a:p>
        </p:txBody>
      </p:sp>
    </p:spTree>
    <p:extLst>
      <p:ext uri="{BB962C8B-B14F-4D97-AF65-F5344CB8AC3E}">
        <p14:creationId xmlns:p14="http://schemas.microsoft.com/office/powerpoint/2010/main" val="6612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932313" y="219353"/>
            <a:ext cx="107591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определения объема предстательной железы  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8458200" y="62484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chemeClr val="bg1"/>
                </a:solidFill>
              </a:rPr>
              <a:t>Капустин С.В., 2007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1133924" y="1566380"/>
            <a:ext cx="8120754" cy="3157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ru-RU" sz="2800" b="1" dirty="0"/>
              <a:t>V</a:t>
            </a:r>
            <a:r>
              <a:rPr lang="ru-RU" altLang="ru-RU" sz="2800" b="1" dirty="0"/>
              <a:t>=</a:t>
            </a:r>
            <a:r>
              <a:rPr lang="en-US" altLang="ru-RU" sz="2800" b="1" dirty="0"/>
              <a:t>A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x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B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x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C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x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0,52</a:t>
            </a:r>
            <a:r>
              <a:rPr lang="ru-RU" altLang="ru-RU" sz="2800" b="1" dirty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ru-RU" sz="2800" b="1" dirty="0"/>
              <a:t>V</a:t>
            </a:r>
            <a:r>
              <a:rPr lang="ru-RU" altLang="ru-RU" sz="2800" b="1" dirty="0"/>
              <a:t>=</a:t>
            </a:r>
            <a:r>
              <a:rPr lang="en-US" altLang="ru-RU" sz="2800" dirty="0"/>
              <a:t> </a:t>
            </a:r>
            <a:r>
              <a:rPr lang="en-US" altLang="ru-RU" sz="2800" b="1" dirty="0"/>
              <a:t>C</a:t>
            </a:r>
            <a:r>
              <a:rPr lang="en-US" altLang="ru-RU" sz="2800" b="1" dirty="0">
                <a:cs typeface="Times New Roman" panose="02020603050405020304" pitchFamily="18" charset="0"/>
              </a:rPr>
              <a:t>²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x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B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x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0,52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cs typeface="Times New Roman" panose="02020603050405020304" pitchFamily="18" charset="0"/>
              </a:rPr>
              <a:t>(если масса железы менее 80 мл)</a:t>
            </a:r>
            <a:r>
              <a:rPr lang="ru-RU" altLang="ru-RU" sz="2800" b="1" i="1" dirty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ru-RU" sz="2800" b="1" dirty="0"/>
              <a:t>V</a:t>
            </a:r>
            <a:r>
              <a:rPr lang="ru-RU" altLang="ru-RU" sz="2800" b="1" dirty="0"/>
              <a:t>=</a:t>
            </a:r>
            <a:r>
              <a:rPr lang="en-US" altLang="ru-RU" sz="2800" dirty="0"/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C³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x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0,52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/>
              <a:t>(если масса железы более 80 мл),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b="1" dirty="0"/>
              <a:t>где А – длина; В – толщина; С - ширина</a:t>
            </a:r>
          </a:p>
        </p:txBody>
      </p:sp>
      <p:pic>
        <p:nvPicPr>
          <p:cNvPr id="13317" name="Picture 12" descr="11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49747" b="71883"/>
          <a:stretch>
            <a:fillRect/>
          </a:stretch>
        </p:blipFill>
        <p:spPr bwMode="auto">
          <a:xfrm>
            <a:off x="5121398" y="3941510"/>
            <a:ext cx="3395512" cy="29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11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9" r="2219" b="75201"/>
          <a:stretch>
            <a:fillRect/>
          </a:stretch>
        </p:blipFill>
        <p:spPr bwMode="auto">
          <a:xfrm>
            <a:off x="8785810" y="3866644"/>
            <a:ext cx="3573566" cy="29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4156" y="109517"/>
            <a:ext cx="105156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предстательной железы </a:t>
            </a:r>
            <a:r>
              <a:rPr lang="ru-RU" alt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трансректально</a:t>
            </a:r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(ТРУЗИ) продольное сканирование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421" y="2026865"/>
            <a:ext cx="106008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(треугольной, округлой, выбухание контура железы в просвет мочевого пузыря), контуры, структуру (однородная, неоднородная – диффузного,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нодулярного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смешанного характера, за счет роста переходной зоны,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переуретральных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желез),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эхогенность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«хирургическая капсула» (прослеживается на всем протяжении, прерывистая) предстательной железы. Определить массу узла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шейку мочевого пузыря, простатическую уретру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наличие очаговых образований предстательной железы (есть/нет; локализация: по зонам; форма: округлая, овальная, неправильная; контуры: четкие/не четкие, ровные/не ровные; структура: однородная/ не однородная,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петрификаты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кальцинаты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средняя, повышенная, пониженная; размеры).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846264" y="1308101"/>
            <a:ext cx="77057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000" b="1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71851" y="1268374"/>
            <a:ext cx="8424863" cy="3816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Аппарат ________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Ф.И.О.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_______________________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Возраст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______________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Предстательная железа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треугольной,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округлой формы, выбухание контура железы в просвет мочевого пузыря)__________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Размеры ___2,9*2,2*3,8_________(N 1,6-2.3 x 2,7-4,3 x 2,4-4,1 см)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Контуры (</a:t>
            </a:r>
            <a:r>
              <a:rPr lang="ru-RU" altLang="ru-RU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ровные,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неровные, </a:t>
            </a:r>
            <a:r>
              <a:rPr lang="ru-RU" altLang="ru-RU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четкие,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нечеткие)___________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Структура (однородная, </a:t>
            </a:r>
            <a:r>
              <a:rPr lang="ru-RU" altLang="ru-RU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неоднородная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-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диффузного, 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нодулярного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, смешанного  характера: </a:t>
            </a:r>
            <a:r>
              <a:rPr lang="ru-RU" altLang="ru-RU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в периферической зоне правой доли – участок повышенной </a:t>
            </a:r>
            <a:r>
              <a:rPr lang="ru-RU" altLang="ru-RU" sz="2000" b="1" u="sng" dirty="0" err="1">
                <a:solidFill>
                  <a:schemeClr val="bg1"/>
                </a:solidFill>
                <a:latin typeface="Arial" panose="020B0604020202020204" pitchFamily="34" charset="0"/>
              </a:rPr>
              <a:t>эхогенности</a:t>
            </a:r>
            <a:r>
              <a:rPr lang="ru-RU" altLang="ru-RU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 с нечеткими неровными контурами …..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……..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84588" y="115888"/>
            <a:ext cx="6875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3399"/>
                </a:solidFill>
              </a:rPr>
              <a:t>Протокол ультразвукового исследования</a:t>
            </a:r>
          </a:p>
          <a:p>
            <a:pPr algn="ctr" eaLnBrk="1" hangingPunct="1"/>
            <a:r>
              <a:rPr lang="ru-RU" altLang="ru-RU" sz="2800" b="1">
                <a:solidFill>
                  <a:srgbClr val="003399"/>
                </a:solidFill>
              </a:rPr>
              <a:t>предстательной железы</a:t>
            </a:r>
          </a:p>
        </p:txBody>
      </p:sp>
      <p:pic>
        <p:nvPicPr>
          <p:cNvPr id="168966" name="Picture 6" descr="P9180104"/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0" t="36133" r="3053" b="44783"/>
          <a:stretch>
            <a:fillRect/>
          </a:stretch>
        </p:blipFill>
        <p:spPr bwMode="auto">
          <a:xfrm>
            <a:off x="191742" y="115888"/>
            <a:ext cx="2983530" cy="2282411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249488" y="5173507"/>
            <a:ext cx="8424863" cy="15081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ЗАКЛЮЧЕНИЕ: </a:t>
            </a:r>
            <a:r>
              <a:rPr lang="ru-RU" altLang="ru-RU" b="1" u="sng" dirty="0">
                <a:solidFill>
                  <a:schemeClr val="bg1"/>
                </a:solidFill>
              </a:rPr>
              <a:t>Структурные изменения правой доли предстательной железы (вероятнее воспалительного характера)</a:t>
            </a:r>
          </a:p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</a:rPr>
              <a:t>ДАТА ______________________                          ВРАЧ____________</a:t>
            </a:r>
          </a:p>
        </p:txBody>
      </p:sp>
    </p:spTree>
    <p:extLst>
      <p:ext uri="{BB962C8B-B14F-4D97-AF65-F5344CB8AC3E}">
        <p14:creationId xmlns:p14="http://schemas.microsoft.com/office/powerpoint/2010/main" val="20615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" name="Rectangle 0"/>
          <p:cNvSpPr>
            <a:spLocks noChangeArrowheads="1"/>
          </p:cNvSpPr>
          <p:nvPr/>
        </p:nvSpPr>
        <p:spPr bwMode="auto">
          <a:xfrm>
            <a:off x="476251" y="-173031"/>
            <a:ext cx="11197204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Семенной пузырек и семявыносящий проток. Норма</a:t>
            </a:r>
          </a:p>
        </p:txBody>
      </p:sp>
      <p:pic>
        <p:nvPicPr>
          <p:cNvPr id="87043" name="Picture 2" descr="C:\Users\Владелец\AppData\Local\Temp\Rar$DIa0.611\расширенный семявыбрас проток.JPG"/>
          <p:cNvPicPr>
            <a:picLocks noChangeAspect="1" noChangeArrowheads="1"/>
          </p:cNvPicPr>
          <p:nvPr/>
        </p:nvPicPr>
        <p:blipFill>
          <a:blip r:embed="rId3" cstate="print"/>
          <a:srcRect t="11591" b="8940"/>
          <a:stretch>
            <a:fillRect/>
          </a:stretch>
        </p:blipFill>
        <p:spPr bwMode="auto">
          <a:xfrm>
            <a:off x="2172606" y="1746978"/>
            <a:ext cx="7740651" cy="3460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9201151" y="6450013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Воробьев В.И., 2018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4095751" y="3643314"/>
            <a:ext cx="666749" cy="357187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6251" y="5389563"/>
            <a:ext cx="1045005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просвета ампулы семявыносящего протока не более 0,5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 наиболее широкой части ампулы не более 10 мм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51" y="857257"/>
            <a:ext cx="11133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размеры семенных пузырьков (толщину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Оценить симметрию, форму, структуру (однородная,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анэхогенными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включениями, неоднородная) семенных пузырьков.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53260" y="173936"/>
            <a:ext cx="8239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Ультразвуковое исследование семенных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пузырьков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1925" y="5711995"/>
            <a:ext cx="121895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Заключение: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Увеличение семенных пузырьков, </a:t>
            </a:r>
            <a:r>
              <a:rPr lang="ru-RU" sz="2000" b="1" dirty="0" smtClean="0">
                <a:latin typeface="Georgia" pitchFamily="18" charset="0"/>
              </a:rPr>
              <a:t>вероятнее воспалительного</a:t>
            </a:r>
            <a:r>
              <a:rPr lang="ru-RU" sz="2000" b="1" dirty="0">
                <a:latin typeface="Georgia" pitchFamily="18" charset="0"/>
              </a:rPr>
              <a:t>/ застойного характера</a:t>
            </a:r>
          </a:p>
        </p:txBody>
      </p:sp>
      <p:pic>
        <p:nvPicPr>
          <p:cNvPr id="6" name="Picture 3" descr="общая 2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7039" r="52437" b="12022"/>
          <a:stretch>
            <a:fillRect/>
          </a:stretch>
        </p:blipFill>
        <p:spPr bwMode="auto">
          <a:xfrm>
            <a:off x="1114249" y="2794401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общая 2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 t="3519" r="2202" b="8504"/>
          <a:stretch>
            <a:fillRect/>
          </a:stretch>
        </p:blipFill>
        <p:spPr bwMode="auto">
          <a:xfrm>
            <a:off x="5814391" y="2749157"/>
            <a:ext cx="40386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3469" y="5511940"/>
            <a:ext cx="8704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а – правый семенной пузырек; </a:t>
            </a:r>
            <a:r>
              <a:rPr lang="ru-RU" altLang="ru-RU" sz="2000" b="1" dirty="0" smtClean="0"/>
              <a:t>                б </a:t>
            </a:r>
            <a:r>
              <a:rPr lang="ru-RU" altLang="ru-RU" sz="2000" b="1" dirty="0"/>
              <a:t>– левый семенной пузырек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732" y="1310987"/>
            <a:ext cx="11055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Определить наличие патологических образований семенных пузырьков (есть/нет; форма: округлая, овальная, неправильная; контуры: четкие/не четкие, ровные/не ровные; структура: однородная/ не однородная,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эхогенность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средняя, повышенная, пониженная; размеры).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1870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536" y="1365796"/>
            <a:ext cx="10355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ультразвуковой диагностике. Общая ультразвуковая диагностика /Под ред. Митькова В.В. М.: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Видар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 698 с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диагностика: учебник: в 2 т. п/ред. Г.Е. Труфанова.-М.: ГЭОТАР-Медиа,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  <a:p>
            <a:pPr marL="342900" indent="-342900">
              <a:buAutoNum type="arabicPeriod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Под ред.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Чиссова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В.И.,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И.Г. М.: Медиа Сфера, 2005- 180 с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в урологии и нефрологии. Монография/ С.В. Капустин,  Р.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Оуен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С.И.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Пиманов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Минск: издатель А.Н.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Вараксин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-176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с.:ил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ультразвук.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Уронефрология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Зубарев А.В.,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Гажонова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В.Е. – З91,1-е издание – М.: ООО «Фирма Стром», 2002 – 248с.</a:t>
            </a:r>
          </a:p>
          <a:p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3594" y="395124"/>
            <a:ext cx="640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rolog.ru/wp-content/uploads/2016/02/predstatelnaya_zhelez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3" y="982919"/>
            <a:ext cx="5928447" cy="39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6848" y="340963"/>
            <a:ext cx="6075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медицинской статистики в России ежегодно число урологических заболеваний увеличивается. Сегодня ультразвуковое исследование в урологии позволяет диагностировать и дифференцировать подавляющее их количество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получать информацию о структурных особенностях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предстательной железы, семенных пузырьков, мочевого пузыря органов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и при различных заболеваниях, сопровождающихся изменением размеров, объема и структуры, таких как доброкачественная гиперплазия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предстательной железы и злокачественные новообразования,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и хронический простатит, камни предстательной железы,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везикулиты и т.д.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2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37" y="1369704"/>
            <a:ext cx="10399362" cy="501459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Положение пациента лежа на спине.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Провести </a:t>
            </a:r>
            <a:r>
              <a:rPr lang="ru-RU" dirty="0" err="1"/>
              <a:t>трансабдоминальное</a:t>
            </a:r>
            <a:r>
              <a:rPr lang="ru-RU" dirty="0"/>
              <a:t> исследование мочевого пузыря, используя продольные и поперечные, а также косые сканирования.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92237" y="205090"/>
            <a:ext cx="10515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мочевого пузыря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51.stblizko.ru/images/product/174/092/47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45" y="3440623"/>
            <a:ext cx="6897249" cy="31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2000"/>
          </a:blip>
          <a:srcRect l="14706" t="12019" r="25000" b="29663"/>
          <a:stretch>
            <a:fillRect/>
          </a:stretch>
        </p:blipFill>
        <p:spPr bwMode="auto">
          <a:xfrm>
            <a:off x="6157776" y="912649"/>
            <a:ext cx="5874428" cy="43921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6" y="912649"/>
            <a:ext cx="5293871" cy="439218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6739" y="112100"/>
            <a:ext cx="10515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</a:t>
            </a:r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исследование </a:t>
            </a:r>
            <a:r>
              <a:rPr lang="ru-RU" altLang="ru-RU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мочевого пузыря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3505" y="6366944"/>
            <a:ext cx="9440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dirty="0" smtClean="0"/>
              <a:t>*Условие для достоверной оценки состояния мочевого пузыря: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 менее 200-250 мл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3905" y="5351281"/>
            <a:ext cx="5293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ычисление объема </a:t>
            </a:r>
            <a:r>
              <a:rPr lang="ru-RU" dirty="0"/>
              <a:t>мочевого </a:t>
            </a:r>
            <a:r>
              <a:rPr lang="ru-RU" dirty="0" smtClean="0"/>
              <a:t>пузыря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3654" y="53512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Определить </a:t>
            </a:r>
            <a:r>
              <a:rPr lang="ru-RU" dirty="0" smtClean="0"/>
              <a:t>толщины </a:t>
            </a:r>
            <a:r>
              <a:rPr lang="ru-RU" dirty="0"/>
              <a:t>стенки мочевого пузыря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493947" y="5737807"/>
            <a:ext cx="3233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– &lt;5 мм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7685" y="329076"/>
            <a:ext cx="10515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мочевого пузыря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7685" y="14536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Оценить форму (правильная, неправильная), стенки (утолщены/не утолщены), просвет (свободен, эхо-взвесь, с пристеночными эхо-структурами), шейку мочевого пузыря (сохранена/сглажена) состояние треугольника </a:t>
            </a:r>
            <a:r>
              <a:rPr lang="ru-RU" dirty="0" err="1"/>
              <a:t>Льето</a:t>
            </a:r>
            <a:r>
              <a:rPr lang="ru-RU" dirty="0"/>
              <a:t>, выбросы из устьев мочеточников</a:t>
            </a:r>
            <a:r>
              <a:rPr lang="ru-RU" dirty="0" smtClean="0"/>
              <a:t>.</a:t>
            </a:r>
          </a:p>
          <a:p>
            <a:r>
              <a:rPr lang="ru-RU" dirty="0"/>
              <a:t>Определить наличие патологических образований мочевого пузыря (есть/нет; локализация, форма: округлая, овальная, неправильная; контуры: четкие/не четкие, ровные/не ровные; структура: однородная/ не однородная; </a:t>
            </a:r>
            <a:r>
              <a:rPr lang="ru-RU" dirty="0" err="1"/>
              <a:t>эхогенность</a:t>
            </a:r>
            <a:r>
              <a:rPr lang="ru-RU" dirty="0"/>
              <a:t>: средняя, повышенная, пониженная; размеры, глубина поражения стенки, распространение образования (связь с устьем мочеточника, шейкой мочевого пузыря, простатой, передней стенкой матки).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4156" y="109517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предстательной железы </a:t>
            </a:r>
            <a:r>
              <a:rPr lang="ru-RU" alt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трансабдоминально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02" t="2844" r="1802"/>
          <a:stretch>
            <a:fillRect/>
          </a:stretch>
        </p:blipFill>
        <p:spPr bwMode="auto">
          <a:xfrm>
            <a:off x="1592340" y="3043481"/>
            <a:ext cx="88455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9949" y="1199046"/>
            <a:ext cx="10759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Положение пациента лежа на спине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Провести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трансабдоминальное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исследование предстательной железы и семенных пузырьков, а также лимфатические узлы по ходу подвздошных сосудов, используя продольные и поперечные сканирования.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72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34143" y="6169517"/>
            <a:ext cx="6477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остаточной мочи &lt; 10% от первоначального объема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370" y="395292"/>
            <a:ext cx="11283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Попросить пациента опорожнить мочевой пузырь.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 остаточной мочи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5122" name="Picture 2" descr="http://uziwiki.ru/img/104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3" y="1155799"/>
            <a:ext cx="7239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74156" y="109517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предстательной железы </a:t>
            </a:r>
            <a:r>
              <a:rPr lang="ru-RU" alt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трансректально</a:t>
            </a:r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(ТРУЗИ)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ÑÐ·Ð¸ Ð¿ÑÐ¾ÑÑÐ°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65" y="1379349"/>
            <a:ext cx="5946183" cy="44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789" y="137934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Положение пациента лежа на левом боку с согнутыми и слегка притянутыми к животу ногами.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Проводится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ТРУЗИ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трансректальное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ультразвуковое исследование), на сканирующую поверхность датчика наносится гель, сверху надевается презерватив. Презерватив смазывается гелем. Попросить пациента сделать вдох, ввести датчик в прямую кишку на глубину 5-6см, провести исследование предстательной железы, семенных пузырьков, используя продольные и поперечные срезы.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30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74156" y="109517"/>
            <a:ext cx="105156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Ультразвуковая исследование предстательной железы </a:t>
            </a:r>
            <a:r>
              <a:rPr lang="ru-RU" alt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трансректально</a:t>
            </a:r>
            <a:r>
              <a:rPr lang="ru-RU" altLang="ru-RU" sz="3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(ТРУЗИ) продольное сканирование</a:t>
            </a:r>
            <a:endParaRPr lang="ru-RU" altLang="ru-RU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14" y="2198736"/>
            <a:ext cx="5557032" cy="3637023"/>
          </a:xfrm>
          <a:prstGeom prst="rect">
            <a:avLst/>
          </a:prstGeom>
        </p:spPr>
      </p:pic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61305" r="53088" b="18828"/>
          <a:stretch>
            <a:fillRect/>
          </a:stretch>
        </p:blipFill>
        <p:spPr bwMode="auto">
          <a:xfrm>
            <a:off x="402418" y="1465666"/>
            <a:ext cx="3025775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120174" y="1465666"/>
            <a:ext cx="487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ТЗ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112403" y="1764834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 dirty="0"/>
              <a:t>ПФМС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80790" y="3269066"/>
            <a:ext cx="51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ПЗ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02418" y="3269066"/>
            <a:ext cx="51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ЦЗ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7656163" y="5211977"/>
            <a:ext cx="564200" cy="94084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5532895" y="2131547"/>
            <a:ext cx="1654744" cy="1778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787900" y="173672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ahoma" panose="020B0604030504040204" pitchFamily="34" charset="0"/>
              </a:rPr>
              <a:t>основание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7193725" y="5900895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ahoma" panose="020B0604030504040204" pitchFamily="34" charset="0"/>
              </a:rPr>
              <a:t>верхушка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7966128" y="3269066"/>
            <a:ext cx="2267117" cy="85348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292459" y="2770754"/>
            <a:ext cx="1818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переходная </a:t>
            </a:r>
            <a:endParaRPr lang="ru-RU" altLang="ru-RU" b="1" dirty="0" smtClean="0"/>
          </a:p>
          <a:p>
            <a:pPr algn="ctr" eaLnBrk="1" hangingPunct="1"/>
            <a:r>
              <a:rPr lang="ru-RU" altLang="ru-RU" b="1" dirty="0" smtClean="0"/>
              <a:t>зона</a:t>
            </a:r>
            <a:endParaRPr lang="ru-RU" altLang="ru-RU" b="1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532896" y="4411001"/>
            <a:ext cx="1828799" cy="142475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162636" y="5835759"/>
            <a:ext cx="3492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семявыбрасывающий проток</a:t>
            </a:r>
          </a:p>
        </p:txBody>
      </p:sp>
    </p:spTree>
    <p:extLst>
      <p:ext uri="{BB962C8B-B14F-4D97-AF65-F5344CB8AC3E}">
        <p14:creationId xmlns:p14="http://schemas.microsoft.com/office/powerpoint/2010/main" val="25950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1009</Words>
  <Application>Microsoft Office PowerPoint</Application>
  <PresentationFormat>Широкоэкранный</PresentationFormat>
  <Paragraphs>94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Ультразвуковая исследование мочевого пузыря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22</cp:revision>
  <dcterms:created xsi:type="dcterms:W3CDTF">2019-03-18T12:45:44Z</dcterms:created>
  <dcterms:modified xsi:type="dcterms:W3CDTF">2019-04-07T03:38:09Z</dcterms:modified>
</cp:coreProperties>
</file>