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8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BC5"/>
    <a:srgbClr val="4DD3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4CED-94E1-4C03-BB61-C1DB152075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0E75-D0AF-4163-AE7D-956DE5AE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4CED-94E1-4C03-BB61-C1DB152075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0E75-D0AF-4163-AE7D-956DE5AE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4CED-94E1-4C03-BB61-C1DB152075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0E75-D0AF-4163-AE7D-956DE5AE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4CED-94E1-4C03-BB61-C1DB152075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0E75-D0AF-4163-AE7D-956DE5AE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4CED-94E1-4C03-BB61-C1DB152075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0E75-D0AF-4163-AE7D-956DE5AE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4CED-94E1-4C03-BB61-C1DB152075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0E75-D0AF-4163-AE7D-956DE5AE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4CED-94E1-4C03-BB61-C1DB152075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0E75-D0AF-4163-AE7D-956DE5AE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4CED-94E1-4C03-BB61-C1DB152075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0E75-D0AF-4163-AE7D-956DE5AE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4CED-94E1-4C03-BB61-C1DB152075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0E75-D0AF-4163-AE7D-956DE5AE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4CED-94E1-4C03-BB61-C1DB152075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0E75-D0AF-4163-AE7D-956DE5AE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4CED-94E1-4C03-BB61-C1DB152075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0E75-D0AF-4163-AE7D-956DE5AE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4CED-94E1-4C03-BB61-C1DB152075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0E75-D0AF-4163-AE7D-956DE5AEC6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roblemele-copilului-meu.ro/adolescentul/images/schimbari_sexual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uroflow.ru/files/img/05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apexmed.ru/uploads/CATALOG/3_Urology/malekota/malecot-catheter_01_02.jpg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padokyasaglik.com/urunresim/11113307684_foleySondaBuyuk.jpg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hyperlink" Target="http://farmotdel.ru/images/djcatalog/katet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andros.ru/images/309.jpg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hyperlink" Target="http://www.leadone88.com/l/Files/products/Elec/Foley_Catheter/Urethral%20Cathet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lusmed.spb.ru/sites/default/files/imagecache/product/K_Nelaton.jpg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aryna.com.ua/assets/images/catintro/urin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mages.yandex.ru/yandsearch?p=1&amp;text=%D0%B3%D0%BB%D1%8E%D0%BA%D0%BE%D0%B7%D1%83%D1%80%D0%B8%D1%8F&amp;fp=1&amp;pos=42&amp;uinfo=ww-1121-wh-521-fw-896-fh-448-pd-1&amp;rpt=simage&amp;img_url=http://www.apotheken-umschau.de/multimedia/120/87/61/5487689745.jpg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3123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ea typeface="Times New Roman"/>
              </a:rPr>
              <a:t>Мочевыделение в норме и патологии. </a:t>
            </a:r>
            <a:br>
              <a:rPr lang="ru-RU" b="1" i="1" dirty="0" smtClean="0">
                <a:ea typeface="Times New Roman"/>
              </a:rPr>
            </a:br>
            <a:r>
              <a:rPr lang="ru-RU" b="1" i="1" dirty="0" smtClean="0">
                <a:ea typeface="Times New Roman"/>
              </a:rPr>
              <a:t>Решение проблем пациента при нарушении мочевыделения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653136"/>
            <a:ext cx="4168552" cy="1752600"/>
          </a:xfrm>
        </p:spPr>
        <p:txBody>
          <a:bodyPr/>
          <a:lstStyle/>
          <a:p>
            <a:r>
              <a:rPr lang="ru-RU" dirty="0" smtClean="0"/>
              <a:t>Преподаватель:</a:t>
            </a:r>
          </a:p>
          <a:p>
            <a:r>
              <a:rPr lang="ru-RU" dirty="0" smtClean="0"/>
              <a:t>Битковская В.Г.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39000" cy="3726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ea typeface="Times New Roman"/>
              </a:rPr>
              <a:t>Мочеиспускание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316416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indent="228600" algn="just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– физиологическая потребность человека с целью удаления из организма продуктов жизнедеятельности. </a:t>
            </a:r>
          </a:p>
          <a:p>
            <a:pPr indent="228600" algn="just">
              <a:spcAft>
                <a:spcPts val="0"/>
              </a:spcAft>
              <a:buNone/>
            </a:pPr>
            <a:endParaRPr lang="ru-RU" dirty="0" smtClean="0">
              <a:ea typeface="Times New Roman"/>
            </a:endParaRPr>
          </a:p>
          <a:p>
            <a:pPr indent="228600" algn="just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Выведение мочи из мочевого пузыря называется </a:t>
            </a:r>
            <a:r>
              <a:rPr lang="ru-RU" b="1" dirty="0" smtClean="0">
                <a:ea typeface="Times New Roman"/>
              </a:rPr>
              <a:t>опорожнением.</a:t>
            </a:r>
            <a:r>
              <a:rPr lang="ru-RU" dirty="0" smtClean="0">
                <a:ea typeface="Times New Roman"/>
              </a:rPr>
              <a:t> </a:t>
            </a:r>
          </a:p>
          <a:p>
            <a:pPr indent="228600" algn="just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Позыв к мочеиспусканию возникает при накоплении в мочевом пузыре человека около </a:t>
            </a:r>
            <a:r>
              <a:rPr lang="ru-RU" b="1" dirty="0" smtClean="0">
                <a:ea typeface="Times New Roman"/>
              </a:rPr>
              <a:t>250-450мл</a:t>
            </a:r>
            <a:r>
              <a:rPr lang="ru-RU" dirty="0" smtClean="0">
                <a:ea typeface="Times New Roman"/>
              </a:rPr>
              <a:t> мочи.</a:t>
            </a:r>
          </a:p>
          <a:p>
            <a:pPr indent="228600" algn="just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У здорового человека количество выделенной мочи за сутки (</a:t>
            </a:r>
            <a:r>
              <a:rPr lang="ru-RU" b="1" i="1" dirty="0" smtClean="0">
                <a:ea typeface="Times New Roman"/>
              </a:rPr>
              <a:t>суточный диурез</a:t>
            </a:r>
            <a:r>
              <a:rPr lang="ru-RU" dirty="0" smtClean="0">
                <a:ea typeface="Times New Roman"/>
              </a:rPr>
              <a:t>) от </a:t>
            </a:r>
            <a:r>
              <a:rPr lang="ru-RU" b="1" dirty="0" smtClean="0">
                <a:ea typeface="Times New Roman"/>
              </a:rPr>
              <a:t>1 до 2л</a:t>
            </a:r>
            <a:r>
              <a:rPr lang="ru-RU" dirty="0" smtClean="0">
                <a:ea typeface="Times New Roman"/>
              </a:rPr>
              <a:t>. </a:t>
            </a:r>
          </a:p>
          <a:p>
            <a:pPr indent="228600" algn="just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Причем, в дневные часы выделяется примерно </a:t>
            </a:r>
            <a:r>
              <a:rPr lang="ru-RU" b="1" dirty="0" smtClean="0">
                <a:ea typeface="Times New Roman"/>
              </a:rPr>
              <a:t>2/3</a:t>
            </a:r>
            <a:r>
              <a:rPr lang="ru-RU" dirty="0" smtClean="0">
                <a:ea typeface="Times New Roman"/>
              </a:rPr>
              <a:t> от суточного диуреза. В дневные часы при обычных условиях  мочеиспускание происходит </a:t>
            </a:r>
            <a:r>
              <a:rPr lang="ru-RU" b="1" dirty="0" smtClean="0">
                <a:ea typeface="Times New Roman"/>
              </a:rPr>
              <a:t>4-7 раз</a:t>
            </a:r>
            <a:r>
              <a:rPr lang="ru-RU" dirty="0" smtClean="0">
                <a:ea typeface="Times New Roman"/>
              </a:rPr>
              <a:t>, а в ночные часы не более </a:t>
            </a:r>
            <a:r>
              <a:rPr lang="ru-RU" b="1" dirty="0" smtClean="0">
                <a:ea typeface="Times New Roman"/>
              </a:rPr>
              <a:t>1 раз</a:t>
            </a:r>
            <a:r>
              <a:rPr lang="ru-RU" dirty="0" smtClean="0">
                <a:ea typeface="Times New Roman"/>
              </a:rPr>
              <a:t>а.  </a:t>
            </a:r>
          </a:p>
          <a:p>
            <a:pPr indent="228600" algn="just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Каждая порция составляет </a:t>
            </a:r>
            <a:r>
              <a:rPr lang="ru-RU" b="1" dirty="0" smtClean="0">
                <a:ea typeface="Times New Roman"/>
              </a:rPr>
              <a:t>200-300мл</a:t>
            </a:r>
            <a:r>
              <a:rPr lang="ru-RU" dirty="0" smtClean="0">
                <a:ea typeface="Times New Roman"/>
              </a:rPr>
              <a:t> мочи. </a:t>
            </a:r>
          </a:p>
          <a:p>
            <a:pPr indent="228600" algn="just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У здорового человека процесс мочеиспускания не должен сопровождаться болезненностью.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239000" cy="87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a typeface="Times New Roman"/>
              </a:rPr>
              <a:t>Расстройства мочеиспускания (</a:t>
            </a:r>
            <a:r>
              <a:rPr lang="ru-RU" sz="2800" b="1" dirty="0" err="1" smtClean="0">
                <a:ea typeface="Times New Roman"/>
              </a:rPr>
              <a:t>дизурические</a:t>
            </a:r>
            <a:r>
              <a:rPr lang="ru-RU" sz="2800" b="1" dirty="0" smtClean="0">
                <a:ea typeface="Times New Roman"/>
              </a:rPr>
              <a:t> расстройства)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6020" y="1412776"/>
            <a:ext cx="7026324" cy="4846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00107" lvl="1" indent="-342900" algn="just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tabLst>
                <a:tab pos="630555" algn="l"/>
              </a:tabLst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Поллакиурия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–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учащение мочеиспускания:</a:t>
            </a:r>
          </a:p>
          <a:p>
            <a:pPr marL="900000" lvl="0" algn="just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ea typeface="Times New Roman"/>
              </a:rPr>
              <a:t>физиологическая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– при беременности, приеме большого количества жидкости, переохлаждении;</a:t>
            </a:r>
          </a:p>
          <a:p>
            <a:pPr marL="900000" lvl="0" algn="just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ea typeface="Times New Roman"/>
              </a:rPr>
              <a:t>патологическая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– при сахарном и несахарном диабете, воспалении мочевого пузыря, опухоли в мочевом пузыре.</a:t>
            </a:r>
          </a:p>
          <a:p>
            <a:pPr marL="228600" algn="just">
              <a:spcAft>
                <a:spcPts val="0"/>
              </a:spcAft>
              <a:buNone/>
            </a:pPr>
            <a:endParaRPr lang="ru-RU" sz="2200" i="1" dirty="0" smtClean="0">
              <a:ea typeface="Times New Roman"/>
            </a:endParaRPr>
          </a:p>
          <a:p>
            <a:pPr marL="228600" algn="just">
              <a:spcAft>
                <a:spcPts val="0"/>
              </a:spcAft>
              <a:buNone/>
            </a:pPr>
            <a:endParaRPr lang="ru-RU" sz="2200" i="1" dirty="0" smtClean="0">
              <a:ea typeface="Times New Roman"/>
            </a:endParaRPr>
          </a:p>
          <a:p>
            <a:pPr marL="228600" algn="just">
              <a:spcAft>
                <a:spcPts val="0"/>
              </a:spcAft>
              <a:buNone/>
            </a:pPr>
            <a:r>
              <a:rPr lang="ru-RU" sz="2200" i="1" u="sng" dirty="0" smtClean="0">
                <a:ea typeface="Times New Roman"/>
              </a:rPr>
              <a:t>Примечание</a:t>
            </a:r>
            <a:r>
              <a:rPr lang="ru-RU" sz="2200" u="sng" dirty="0" smtClean="0">
                <a:ea typeface="Times New Roman"/>
              </a:rPr>
              <a:t>:</a:t>
            </a:r>
            <a:r>
              <a:rPr lang="ru-RU" sz="2200" dirty="0" smtClean="0">
                <a:ea typeface="Times New Roman"/>
              </a:rPr>
              <a:t> опухоли в матке и прямой кишке тоже могут быть причиной поллакиурии.</a:t>
            </a:r>
          </a:p>
          <a:p>
            <a:endParaRPr lang="ru-RU" sz="2200" dirty="0"/>
          </a:p>
        </p:txBody>
      </p:sp>
      <p:pic>
        <p:nvPicPr>
          <p:cNvPr id="15362" name="Picture 2" descr="http://www.problemele-copilului-meu.ro/adolescentul/images/schimbari_sexua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17145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44734"/>
            <a:ext cx="8435280" cy="33363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9808" lvl="1" indent="-457200" algn="just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 startAt="2"/>
              <a:tabLst>
                <a:tab pos="180340" algn="l"/>
              </a:tabLst>
            </a:pPr>
            <a:r>
              <a:rPr lang="ru-RU" sz="2200" b="1" i="1" dirty="0" err="1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Странгурия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– болезненное затрудненное мочеиспускание. </a:t>
            </a:r>
          </a:p>
          <a:p>
            <a:pPr marL="749808" lvl="1" indent="-457200" algn="just">
              <a:buNone/>
              <a:tabLst>
                <a:tab pos="180340" algn="l"/>
              </a:tabLst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Может быть вызвана спазмом шейки мочевого пузыря при его воспалении, опухолью мочевого пузыря и мочеиспускательного канала.</a:t>
            </a:r>
          </a:p>
          <a:p>
            <a:pPr algn="just">
              <a:spcAft>
                <a:spcPts val="0"/>
              </a:spcAft>
              <a:buNone/>
            </a:pPr>
            <a:r>
              <a:rPr lang="ru-RU" sz="2200" i="1" u="sng" dirty="0" smtClean="0">
                <a:ea typeface="Times New Roman"/>
              </a:rPr>
              <a:t> Примечание</a:t>
            </a:r>
            <a:r>
              <a:rPr lang="ru-RU" sz="2200" u="sng" dirty="0" smtClean="0">
                <a:ea typeface="Times New Roman"/>
              </a:rPr>
              <a:t>: </a:t>
            </a:r>
            <a:r>
              <a:rPr lang="ru-RU" sz="2200" dirty="0" smtClean="0">
                <a:ea typeface="Times New Roman"/>
              </a:rPr>
              <a:t>опухоль предстательной железы у мужчин - частая причина </a:t>
            </a:r>
            <a:r>
              <a:rPr lang="ru-RU" sz="2200" dirty="0" err="1" smtClean="0">
                <a:ea typeface="Times New Roman"/>
              </a:rPr>
              <a:t>странгурии</a:t>
            </a:r>
            <a:r>
              <a:rPr lang="ru-RU" sz="2200" dirty="0" smtClean="0">
                <a:ea typeface="Times New Roman"/>
              </a:rPr>
              <a:t>.</a:t>
            </a:r>
            <a:endParaRPr lang="ru-RU" sz="2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239000" cy="87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a typeface="Times New Roman"/>
              </a:rPr>
              <a:t>Расстройства мочеиспускания (</a:t>
            </a:r>
            <a:r>
              <a:rPr lang="ru-RU" sz="2800" b="1" dirty="0" err="1" smtClean="0">
                <a:ea typeface="Times New Roman"/>
              </a:rPr>
              <a:t>дизурические</a:t>
            </a:r>
            <a:r>
              <a:rPr lang="ru-RU" sz="2800" b="1" dirty="0" smtClean="0">
                <a:ea typeface="Times New Roman"/>
              </a:rPr>
              <a:t> расстройства)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101" y="4149080"/>
            <a:ext cx="438150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676456" cy="5733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749808" lvl="1" indent="-45720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 startAt="3"/>
              <a:tabLst>
                <a:tab pos="180340" algn="l"/>
              </a:tabLst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Ишурия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– острая задержка мочеиспускания, невозможность самостоятельного мочеиспускания  при переполненном мочевом пузыре:</a:t>
            </a:r>
          </a:p>
          <a:p>
            <a:pPr marL="900000" lvl="0" indent="274320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ea typeface="Times New Roman"/>
              </a:rPr>
              <a:t>рефлекторная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(послеоперационная</a:t>
            </a:r>
            <a:r>
              <a:rPr lang="ru-RU" i="1" dirty="0" smtClean="0">
                <a:ea typeface="Times New Roman"/>
              </a:rPr>
              <a:t>, послеродовая)</a:t>
            </a:r>
            <a:r>
              <a:rPr lang="ru-RU" dirty="0" smtClean="0">
                <a:ea typeface="Times New Roman"/>
              </a:rPr>
              <a:t> – обусловлена неврогенным состоянием, отсутствием привычки мочиться в положении лежа, в присутствии посторонних, боязнью болезненности при напряжении;</a:t>
            </a:r>
          </a:p>
          <a:p>
            <a:pPr marL="900000" lvl="0" indent="274320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ea typeface="Times New Roman"/>
              </a:rPr>
              <a:t>патологическая</a:t>
            </a:r>
            <a:r>
              <a:rPr lang="ru-RU" sz="2200" dirty="0" smtClean="0">
                <a:ea typeface="Times New Roman"/>
              </a:rPr>
              <a:t> – </a:t>
            </a:r>
            <a:r>
              <a:rPr lang="ru-RU" dirty="0" smtClean="0">
                <a:ea typeface="Times New Roman"/>
              </a:rPr>
              <a:t>по причине механического препятствия (камни или опухоль в мочеиспускательном канале, опухоль предстательной железы).</a:t>
            </a:r>
          </a:p>
          <a:p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7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a typeface="Times New Roman"/>
              </a:rPr>
              <a:t>Расстройства мочеиспускания (</a:t>
            </a:r>
            <a:r>
              <a:rPr lang="ru-RU" sz="2800" b="1" dirty="0" err="1" smtClean="0">
                <a:ea typeface="Times New Roman"/>
              </a:rPr>
              <a:t>дизурические</a:t>
            </a:r>
            <a:r>
              <a:rPr lang="ru-RU" sz="2800" b="1" dirty="0" smtClean="0">
                <a:ea typeface="Times New Roman"/>
              </a:rPr>
              <a:t> расстройства)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56792"/>
            <a:ext cx="7596602" cy="46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54223" cy="5184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9808" lvl="1" indent="-457200" algn="just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 startAt="4"/>
              <a:tabLst>
                <a:tab pos="180340" algn="l"/>
                <a:tab pos="914400" algn="l"/>
              </a:tabLst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Полиурия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увеличение суточного диуреза более 2л:</a:t>
            </a:r>
          </a:p>
          <a:p>
            <a:pPr marL="900000" lvl="0" indent="274320" algn="just">
              <a:buClr>
                <a:schemeClr val="accent1">
                  <a:lumMod val="75000"/>
                </a:schemeClr>
              </a:buClr>
              <a:buFont typeface="Symbol"/>
              <a:buChar char=""/>
              <a:tabLst>
                <a:tab pos="180340" algn="l"/>
                <a:tab pos="630555" algn="l"/>
              </a:tabLst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физиологическая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при приеме большого количества жидкости;</a:t>
            </a:r>
          </a:p>
          <a:p>
            <a:pPr marL="900000" lvl="0" indent="274320" algn="just">
              <a:buClr>
                <a:schemeClr val="accent1">
                  <a:lumMod val="75000"/>
                </a:schemeClr>
              </a:buClr>
              <a:buFont typeface="Symbol"/>
              <a:buChar char=""/>
              <a:tabLst>
                <a:tab pos="180340" algn="l"/>
                <a:tab pos="630555" algn="l"/>
              </a:tabLst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патологическая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при сахарном диабете, во время схождения отеков.</a:t>
            </a:r>
          </a:p>
          <a:p>
            <a:pPr marL="900000" lvl="0" indent="274320" algn="just">
              <a:buNone/>
              <a:tabLst>
                <a:tab pos="180340" algn="l"/>
                <a:tab pos="630555" algn="l"/>
              </a:tabLst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749808" lvl="1" indent="-457200" algn="just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 startAt="5"/>
              <a:tabLst>
                <a:tab pos="180340" algn="l"/>
              </a:tabLst>
            </a:pP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Олигурия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уменьшение суточного диуреза менее 500мл:</a:t>
            </a:r>
          </a:p>
          <a:p>
            <a:pPr marL="900000" indent="274320" algn="just">
              <a:buClr>
                <a:schemeClr val="accent1">
                  <a:lumMod val="75000"/>
                </a:schemeClr>
              </a:buClr>
              <a:buFont typeface="Symbol"/>
              <a:buChar char=""/>
              <a:tabLst>
                <a:tab pos="180340" algn="l"/>
                <a:tab pos="630555" algn="l"/>
              </a:tabLst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физиологическая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при ограниченном приеме жидкости, в жаркое время года, при повышенном потоотделении;</a:t>
            </a:r>
          </a:p>
          <a:p>
            <a:pPr marL="900000" indent="274320" algn="just">
              <a:buClr>
                <a:schemeClr val="accent1">
                  <a:lumMod val="75000"/>
                </a:schemeClr>
              </a:buClr>
              <a:buFont typeface="Symbol"/>
              <a:buChar char=""/>
              <a:tabLst>
                <a:tab pos="180340" algn="l"/>
                <a:tab pos="630555" algn="l"/>
              </a:tabLst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патологическая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при почечной недостаточности, рвоте, поносе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,  лихорадке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.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239000" cy="87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a typeface="Times New Roman"/>
              </a:rPr>
              <a:t>Расстройства мочеиспускания (</a:t>
            </a:r>
            <a:r>
              <a:rPr lang="ru-RU" sz="2800" b="1" dirty="0" err="1" smtClean="0">
                <a:ea typeface="Times New Roman"/>
              </a:rPr>
              <a:t>дизурические</a:t>
            </a:r>
            <a:r>
              <a:rPr lang="ru-RU" sz="2800" b="1" dirty="0" smtClean="0">
                <a:ea typeface="Times New Roman"/>
              </a:rPr>
              <a:t> расстройства)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5446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749808" lvl="1" indent="457200" algn="just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6"/>
              <a:tabLst>
                <a:tab pos="914400" algn="l"/>
              </a:tabLst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Анурия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– полное прекращение мочеиспускания при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непоступлении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мочи в мочевой пузырь. </a:t>
            </a:r>
          </a:p>
          <a:p>
            <a:pPr marL="749808" lvl="1" indent="457200" algn="just">
              <a:buNone/>
              <a:tabLst>
                <a:tab pos="914400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Может возникнуть при нарушении кровообращения (шок, тромбоз, коллапс), при отравлениях ядами, при нарушении оттока мочи из-за камней, опухоли, травмы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.</a:t>
            </a:r>
          </a:p>
          <a:p>
            <a:pPr marL="749808" lvl="1" indent="457200" algn="just">
              <a:buNone/>
              <a:tabLst>
                <a:tab pos="914400" algn="l"/>
              </a:tabLst>
            </a:pPr>
            <a:endParaRPr lang="ru-RU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marL="749808" lvl="1" indent="457200" algn="just">
              <a:buNone/>
              <a:tabLst>
                <a:tab pos="914400" algn="l"/>
              </a:tabLst>
            </a:pPr>
            <a:endParaRPr lang="ru-RU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marL="749808" lvl="1" indent="457200" algn="just">
              <a:buNone/>
              <a:tabLst>
                <a:tab pos="914400" algn="l"/>
              </a:tabLst>
            </a:pPr>
            <a:endParaRPr lang="ru-RU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marL="749808" lvl="1" indent="457200" algn="just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7"/>
              <a:tabLst>
                <a:tab pos="914400" algn="l"/>
              </a:tabLst>
            </a:pPr>
            <a:r>
              <a:rPr lang="ru-RU" sz="2200" b="1" i="1" dirty="0" err="1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Никтурия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–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marL="749808" lvl="1" indent="457200" algn="just">
              <a:buClr>
                <a:schemeClr val="accent1">
                  <a:lumMod val="75000"/>
                </a:schemeClr>
              </a:buClr>
              <a:buSzPct val="100000"/>
              <a:buNone/>
              <a:tabLst>
                <a:tab pos="914400" algn="l"/>
              </a:tabLst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преобладание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ночного диуреза над дневным.</a:t>
            </a:r>
          </a:p>
          <a:p>
            <a:pPr marL="749808" lvl="1" indent="457200" algn="just">
              <a:buNone/>
              <a:tabLst>
                <a:tab pos="914400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Свидетельствует о нарушении функции почек, возможна при сердечной недостаточности.</a:t>
            </a:r>
          </a:p>
          <a:p>
            <a:pPr indent="457200"/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239000" cy="87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a typeface="Times New Roman"/>
              </a:rPr>
              <a:t>Расстройства мочеиспускания (</a:t>
            </a:r>
            <a:r>
              <a:rPr lang="ru-RU" sz="2800" b="1" dirty="0" err="1" smtClean="0">
                <a:ea typeface="Times New Roman"/>
              </a:rPr>
              <a:t>дизурические</a:t>
            </a:r>
            <a:r>
              <a:rPr lang="ru-RU" sz="2800" b="1" dirty="0" smtClean="0">
                <a:ea typeface="Times New Roman"/>
              </a:rPr>
              <a:t> расстройства)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068960"/>
            <a:ext cx="3153126" cy="2016224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6408712" cy="54774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1" indent="457200" algn="just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8"/>
              <a:tabLst>
                <a:tab pos="914400" algn="l"/>
              </a:tabLst>
            </a:pPr>
            <a:r>
              <a:rPr lang="ru-RU" sz="2200" b="1" i="1" dirty="0" err="1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Неудержание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мочи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–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непроизвольное выделение небольших количеств мочи при физическом напряжении, кашле, напряжении мышц брюшного пресса.</a:t>
            </a:r>
          </a:p>
          <a:p>
            <a:pPr marL="0" lvl="1" indent="457200" algn="just">
              <a:buNone/>
              <a:tabLst>
                <a:tab pos="914400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Встречается при воспалении мочевого пузыря, при первой стадии аденомы простаты.</a:t>
            </a:r>
          </a:p>
          <a:p>
            <a:pPr marL="0" lvl="1" indent="457200" algn="just">
              <a:buFont typeface="+mj-lt"/>
              <a:buAutoNum type="arabicPeriod" startAt="8"/>
              <a:tabLst>
                <a:tab pos="914400" algn="l"/>
              </a:tabLst>
            </a:pPr>
            <a:endParaRPr lang="ru-RU" sz="2200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marL="0" lvl="1" indent="457200" algn="just">
              <a:buFont typeface="+mj-lt"/>
              <a:buAutoNum type="arabicPeriod" startAt="8"/>
              <a:tabLst>
                <a:tab pos="914400" algn="l"/>
              </a:tabLst>
            </a:pPr>
            <a:endParaRPr lang="ru-RU" sz="2200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marL="0" lvl="1" indent="457200" algn="just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9"/>
              <a:tabLst>
                <a:tab pos="914400" algn="l"/>
              </a:tabLst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Недержание мочи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–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непроизвольное выделение мочи без позыва, неспособность управлять и контролировать мочевыделение. </a:t>
            </a:r>
          </a:p>
          <a:p>
            <a:pPr marL="0" lvl="1" indent="457200" algn="just">
              <a:buNone/>
              <a:tabLst>
                <a:tab pos="914400" algn="l"/>
              </a:tabLst>
            </a:pP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Причины: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повреждение головного и спинного мозга, бессознательное состояние, снижение тонуса сфинктера мочевого пузыря, опущение внутренних органов. </a:t>
            </a:r>
          </a:p>
          <a:p>
            <a:pPr marL="0" indent="457200"/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 descr="D:\Documents and Settings\Евгения\Рабочий стол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0196" y="1196752"/>
            <a:ext cx="1585682" cy="1640361"/>
          </a:xfrm>
          <a:prstGeom prst="rect">
            <a:avLst/>
          </a:prstGeom>
          <a:noFill/>
        </p:spPr>
      </p:pic>
      <p:pic>
        <p:nvPicPr>
          <p:cNvPr id="10241" name="Picture 1" descr="C:\Users\user\Desktop\catheter_01_01[1].jpg"/>
          <p:cNvPicPr>
            <a:picLocks noChangeAspect="1" noChangeArrowheads="1"/>
          </p:cNvPicPr>
          <p:nvPr/>
        </p:nvPicPr>
        <p:blipFill rotWithShape="1">
          <a:blip r:embed="rId3" cstate="print"/>
          <a:srcRect l="22196"/>
          <a:stretch/>
        </p:blipFill>
        <p:spPr bwMode="auto">
          <a:xfrm>
            <a:off x="6841033" y="4954152"/>
            <a:ext cx="1763415" cy="190384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2" b="7858"/>
          <a:stretch/>
        </p:blipFill>
        <p:spPr>
          <a:xfrm>
            <a:off x="7164288" y="2993751"/>
            <a:ext cx="1721198" cy="177293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239000" cy="87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a typeface="Times New Roman"/>
              </a:rPr>
              <a:t>Расстройства мочеиспускания (</a:t>
            </a:r>
            <a:r>
              <a:rPr lang="ru-RU" sz="2800" b="1" dirty="0" err="1" smtClean="0">
                <a:ea typeface="Times New Roman"/>
              </a:rPr>
              <a:t>дизурические</a:t>
            </a:r>
            <a:r>
              <a:rPr lang="ru-RU" sz="2800" b="1" dirty="0" smtClean="0">
                <a:ea typeface="Times New Roman"/>
              </a:rPr>
              <a:t> расстройства)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45624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ea typeface="Times New Roman"/>
              </a:rPr>
              <a:t>Сестринский уход за тяжелобольным пациентом при недержании мочи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86409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u="sng" dirty="0" smtClean="0">
                <a:ea typeface="Times New Roman"/>
              </a:rPr>
              <a:t>Цель сестринского ухода</a:t>
            </a:r>
            <a:r>
              <a:rPr lang="ru-RU" u="sng" dirty="0" smtClean="0">
                <a:ea typeface="Times New Roman"/>
              </a:rPr>
              <a:t>: </a:t>
            </a:r>
            <a:r>
              <a:rPr lang="ru-RU" dirty="0" smtClean="0">
                <a:ea typeface="Times New Roman"/>
              </a:rPr>
              <a:t>не допустить осложнений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     со стороны кожи и инфицирования мочевых путей, обеспечить       комфортное содержание пациента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2381902"/>
              </p:ext>
            </p:extLst>
          </p:nvPr>
        </p:nvGraphicFramePr>
        <p:xfrm>
          <a:off x="35497" y="1599617"/>
          <a:ext cx="9108503" cy="5117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3299"/>
                <a:gridCol w="5675372"/>
                <a:gridCol w="3059832"/>
              </a:tblGrid>
              <a:tr h="294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№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Сестринские вмешательства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Обоснование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Поместить пациента в отдельную палату, оказывать психологическую поддержку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Уменьшения эмоциональной нагрузки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Матрац обшить клеёнкой, застелить простынёй, на нее клеенка и сверху пелёнка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Предупреждение загрязнения постели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3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Поместить пациентку на слабо надутое резиновое судно в чехле, а пациента снабдить наружным мочеприемником или использовать </a:t>
                      </a:r>
                      <a:r>
                        <a:rPr lang="ru-RU" sz="1800" dirty="0" err="1"/>
                        <a:t>памперсы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Своевременно опорожнять и дезинфицировать судно, регулярно менять </a:t>
                      </a:r>
                      <a:r>
                        <a:rPr lang="ru-RU" sz="1800" dirty="0" err="1"/>
                        <a:t>памперсы</a:t>
                      </a:r>
                      <a:r>
                        <a:rPr lang="ru-RU" sz="1800" dirty="0"/>
                        <a:t> (каждые 4 часа)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Профилактика осложнений,  обеспечение комфортных условий содержания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Регулярно подмывать пациента слабым ан6тисептическим раствором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Обеспечить смену белья по мере загрязнения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Проводить регулярный осмотр кожи пациента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Для своевременного выявления осложнений со стороны кожи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Обеспечить регулярное проветривание палаты и проведение влажных уборок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Обеспечение комфортных условий содержания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ea typeface="Times New Roman"/>
              </a:rPr>
              <a:t>Сестринский уход за пациентом при острой задержке мочи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7956376" cy="792088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0"/>
              </a:spcAft>
              <a:buNone/>
            </a:pPr>
            <a:r>
              <a:rPr lang="ru-RU" i="1" u="sng" dirty="0" smtClean="0">
                <a:ea typeface="Times New Roman"/>
              </a:rPr>
              <a:t>Цель сестринского ухода</a:t>
            </a:r>
            <a:r>
              <a:rPr lang="ru-RU" u="sng" dirty="0" smtClean="0">
                <a:ea typeface="Times New Roman"/>
              </a:rPr>
              <a:t>:</a:t>
            </a:r>
            <a:r>
              <a:rPr lang="ru-RU" dirty="0" smtClean="0">
                <a:ea typeface="Times New Roman"/>
              </a:rPr>
              <a:t> способствовать в течение 1 часа появлению самостоятельного мочеиспускания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452682"/>
              </p:ext>
            </p:extLst>
          </p:nvPr>
        </p:nvGraphicFramePr>
        <p:xfrm>
          <a:off x="26761" y="1628800"/>
          <a:ext cx="9144000" cy="460786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39552"/>
                <a:gridCol w="5556448"/>
                <a:gridCol w="3048000"/>
              </a:tblGrid>
              <a:tr h="288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№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Сестринские вмешательства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Обоснование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67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Выяснить время последнего мочеиспускания, сообщить врачу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Соблюдение преемственности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4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Успокоить пациента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Уменьшение эмоциональной нагрузки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Отгородить пациента ширмой;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Создание условий для мочеиспускания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67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Обеспечить теплым сухим судном или мочеприемником;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7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Помочь занять более удобное положение (при отсутствии противопоказаний)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Открыть водопроводный кран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Рефлекторное воздействие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3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Поместить грелку на низ живота (при отсутствии противопоказаний), провести орошение наружных половых органов теплой водой, по назначению врача – клизма со 100мл теплой воды 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Расслабляющее воздействие на сфинктер и мышцы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Ввести по назначению врача лекарственный препарат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Снятие спазма сфинктера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Провести катетеризацию мочевого пузыря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Выведение мочи катетером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36904" cy="58868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ea typeface="Times New Roman"/>
              </a:rPr>
              <a:t>Катетеризация мочевого пузыря 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89410"/>
            <a:ext cx="8424936" cy="1387536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– процедура введения катетера в мочевой пузырь с лечебной или диагностической целью. </a:t>
            </a:r>
          </a:p>
          <a:p>
            <a:pPr algn="just">
              <a:spcAft>
                <a:spcPts val="0"/>
              </a:spcAft>
              <a:buNone/>
            </a:pPr>
            <a:r>
              <a:rPr lang="ru-RU" sz="2400" b="1" dirty="0" smtClean="0">
                <a:ea typeface="Times New Roman"/>
              </a:rPr>
              <a:t>Катетер</a:t>
            </a:r>
            <a:r>
              <a:rPr lang="ru-RU" dirty="0" smtClean="0">
                <a:ea typeface="Times New Roman"/>
              </a:rPr>
              <a:t> – устройство для опорожнения полости. </a:t>
            </a:r>
            <a:endParaRPr lang="ru-RU" dirty="0"/>
          </a:p>
        </p:txBody>
      </p:sp>
      <p:pic>
        <p:nvPicPr>
          <p:cNvPr id="7172" name="Picture 4" descr="http://www.uroflow.ru/files/img/0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810000" cy="3048001"/>
          </a:xfrm>
          <a:prstGeom prst="rect">
            <a:avLst/>
          </a:prstGeom>
          <a:noFill/>
        </p:spPr>
      </p:pic>
      <p:pic>
        <p:nvPicPr>
          <p:cNvPr id="5" name="Picture 8" descr="D:\Documents and Settings\Евгения\Рабочий стол\i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09728"/>
            <a:ext cx="2977324" cy="2448272"/>
          </a:xfrm>
          <a:prstGeom prst="rect">
            <a:avLst/>
          </a:prstGeom>
          <a:noFill/>
        </p:spPr>
      </p:pic>
      <p:pic>
        <p:nvPicPr>
          <p:cNvPr id="6146" name="Picture 2" descr="http://www.apexmed.ru/uploads/CATALOG/3_Urology/malekota/malecot-catheter_01_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276872"/>
            <a:ext cx="2520280" cy="2117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83568" y="0"/>
            <a:ext cx="7704856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Система мочевыделения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meduniver.com/Medical/profilaktika/Img/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092632" cy="623731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12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ea typeface="Times New Roman"/>
              </a:rPr>
              <a:t>Виды уретральных катетеров: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5472608" cy="61653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lnSpc>
                <a:spcPct val="120000"/>
              </a:lnSpc>
              <a:spcAft>
                <a:spcPts val="0"/>
              </a:spcAft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</a:rPr>
              <a:t>По назначению: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Times New Roman"/>
            </a:endParaRPr>
          </a:p>
          <a:p>
            <a:pPr marL="0" lvl="0" indent="27432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2000" b="1" i="1" dirty="0" smtClean="0">
                <a:ea typeface="Times New Roman"/>
              </a:rPr>
              <a:t>Катетер </a:t>
            </a:r>
            <a:r>
              <a:rPr lang="ru-RU" sz="2000" b="1" i="1" dirty="0" err="1" smtClean="0">
                <a:ea typeface="Times New Roman"/>
              </a:rPr>
              <a:t>Нелатона</a:t>
            </a:r>
            <a:r>
              <a:rPr lang="ru-RU" sz="2000" b="1" i="1" dirty="0" smtClean="0">
                <a:ea typeface="Times New Roman"/>
              </a:rPr>
              <a:t> </a:t>
            </a:r>
            <a:r>
              <a:rPr lang="ru-RU" sz="2000" dirty="0" smtClean="0">
                <a:ea typeface="Times New Roman"/>
              </a:rPr>
              <a:t>– прямой со слепым закругленным концом и овальным отверстием сбоку.</a:t>
            </a:r>
          </a:p>
          <a:p>
            <a:pPr marL="0" lvl="0" indent="27432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2000" b="1" i="1" dirty="0" smtClean="0">
                <a:ea typeface="Times New Roman"/>
              </a:rPr>
              <a:t>Катетер </a:t>
            </a:r>
            <a:r>
              <a:rPr lang="ru-RU" sz="2000" b="1" i="1" dirty="0" err="1" smtClean="0">
                <a:ea typeface="Times New Roman"/>
              </a:rPr>
              <a:t>Тимана</a:t>
            </a:r>
            <a:r>
              <a:rPr lang="ru-RU" sz="2000" dirty="0" smtClean="0">
                <a:ea typeface="Times New Roman"/>
              </a:rPr>
              <a:t> - прямой со слепым закругленным концом в виде изогнутого клюва и овальным отверстием сбоку.</a:t>
            </a:r>
          </a:p>
          <a:p>
            <a:pPr marL="0" lvl="0" indent="27432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2000" b="1" i="1" dirty="0" smtClean="0">
                <a:ea typeface="Times New Roman"/>
              </a:rPr>
              <a:t>Катетер </a:t>
            </a:r>
            <a:r>
              <a:rPr lang="ru-RU" sz="2000" b="1" i="1" dirty="0" err="1" smtClean="0">
                <a:ea typeface="Times New Roman"/>
              </a:rPr>
              <a:t>Пеццера</a:t>
            </a:r>
            <a:r>
              <a:rPr lang="ru-RU" sz="2000" b="1" i="1" dirty="0" smtClean="0">
                <a:ea typeface="Times New Roman"/>
              </a:rPr>
              <a:t> или </a:t>
            </a:r>
            <a:r>
              <a:rPr lang="ru-RU" sz="2000" b="1" i="1" dirty="0" err="1" smtClean="0">
                <a:ea typeface="Times New Roman"/>
              </a:rPr>
              <a:t>Малеко</a:t>
            </a:r>
            <a:r>
              <a:rPr lang="ru-RU" sz="2000" dirty="0" smtClean="0">
                <a:ea typeface="Times New Roman"/>
              </a:rPr>
              <a:t> (</a:t>
            </a:r>
            <a:r>
              <a:rPr lang="ru-RU" sz="2000" b="1" i="1" dirty="0" smtClean="0">
                <a:ea typeface="Times New Roman"/>
              </a:rPr>
              <a:t>головчатый)</a:t>
            </a:r>
            <a:r>
              <a:rPr lang="ru-RU" sz="2000" dirty="0" smtClean="0">
                <a:ea typeface="Times New Roman"/>
              </a:rPr>
              <a:t> – с большой утолщенной головкой для удерживания в мочевом пузыре при отведении мочи через надлобковый свищ.</a:t>
            </a:r>
          </a:p>
          <a:p>
            <a:pPr marL="0" lvl="0" indent="27432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2000" b="1" i="1" dirty="0" smtClean="0">
                <a:ea typeface="Times New Roman"/>
              </a:rPr>
              <a:t>Катетер </a:t>
            </a:r>
            <a:r>
              <a:rPr lang="ru-RU" sz="2000" b="1" i="1" dirty="0" err="1" smtClean="0">
                <a:ea typeface="Times New Roman"/>
              </a:rPr>
              <a:t>Фолея</a:t>
            </a:r>
            <a:r>
              <a:rPr lang="ru-RU" sz="2000" dirty="0" smtClean="0">
                <a:ea typeface="Times New Roman"/>
              </a:rPr>
              <a:t> – с надувным баллоном для наполнения его стерильной жидкостью – используется для фиксации в мочевом пузыре как постоянный катетер.</a:t>
            </a:r>
            <a:endParaRPr lang="ru-RU" sz="2000" dirty="0"/>
          </a:p>
        </p:txBody>
      </p:sp>
      <p:pic>
        <p:nvPicPr>
          <p:cNvPr id="6146" name="Picture 2" descr="http://farmotdel.ru/images/djcatalog/kate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1584176" cy="1584176"/>
          </a:xfrm>
          <a:prstGeom prst="rect">
            <a:avLst/>
          </a:prstGeom>
          <a:noFill/>
        </p:spPr>
      </p:pic>
      <p:pic>
        <p:nvPicPr>
          <p:cNvPr id="6150" name="Picture 6" descr="http://im7-tub-ru.yandex.net/i?id=373328316-21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6672"/>
            <a:ext cx="1728192" cy="1244299"/>
          </a:xfrm>
          <a:prstGeom prst="rect">
            <a:avLst/>
          </a:prstGeom>
          <a:noFill/>
        </p:spPr>
      </p:pic>
      <p:pic>
        <p:nvPicPr>
          <p:cNvPr id="6152" name="Picture 8" descr="http://www.andros.ru/images/30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883030"/>
            <a:ext cx="2252158" cy="1974970"/>
          </a:xfrm>
          <a:prstGeom prst="rect">
            <a:avLst/>
          </a:prstGeom>
          <a:noFill/>
        </p:spPr>
      </p:pic>
      <p:pic>
        <p:nvPicPr>
          <p:cNvPr id="6154" name="Picture 10" descr="http://www.fasprim.ru/forum/uploads/monthly_01_2011/post-41-12949001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996952"/>
            <a:ext cx="2269244" cy="1477293"/>
          </a:xfrm>
          <a:prstGeom prst="rect">
            <a:avLst/>
          </a:prstGeom>
          <a:noFill/>
        </p:spPr>
      </p:pic>
      <p:pic>
        <p:nvPicPr>
          <p:cNvPr id="6156" name="Picture 12" descr="http://www.kapadokyasaglik.com/urunresim/11113307684_foleySondaBuyu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356992"/>
            <a:ext cx="1080120" cy="1311304"/>
          </a:xfrm>
          <a:prstGeom prst="rect">
            <a:avLst/>
          </a:prstGeom>
          <a:noFill/>
        </p:spPr>
      </p:pic>
      <p:pic>
        <p:nvPicPr>
          <p:cNvPr id="6158" name="Picture 14" descr="http://www.portexland.ru/images/pages/080c484ed3ad4836c174115e6084b74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5249994"/>
            <a:ext cx="1152128" cy="1608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4464496" cy="54750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</a:rPr>
              <a:t>по составу материала: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400" b="1" i="1" dirty="0" smtClean="0">
                <a:ea typeface="Times New Roman"/>
              </a:rPr>
              <a:t>мягкие</a:t>
            </a:r>
            <a:r>
              <a:rPr lang="ru-RU" sz="2400" dirty="0" smtClean="0">
                <a:ea typeface="Times New Roman"/>
              </a:rPr>
              <a:t> – резиновые и полимерные (одноразовые);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400" b="1" i="1" dirty="0" smtClean="0">
                <a:ea typeface="Times New Roman"/>
              </a:rPr>
              <a:t>полужесткие</a:t>
            </a:r>
            <a:r>
              <a:rPr lang="ru-RU" sz="2400" dirty="0" smtClean="0">
                <a:ea typeface="Times New Roman"/>
              </a:rPr>
              <a:t> – пластиковые;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400" b="1" i="1" dirty="0" smtClean="0">
                <a:ea typeface="Times New Roman"/>
              </a:rPr>
              <a:t>жесткие</a:t>
            </a:r>
            <a:r>
              <a:rPr lang="ru-RU" sz="2400" dirty="0" smtClean="0">
                <a:ea typeface="Times New Roman"/>
              </a:rPr>
              <a:t> – металлические</a:t>
            </a:r>
          </a:p>
          <a:p>
            <a:pPr lvl="0" algn="just">
              <a:buNone/>
            </a:pPr>
            <a:endParaRPr lang="ru-RU" sz="2400" dirty="0" smtClean="0">
              <a:ea typeface="Times New Roman"/>
            </a:endParaRPr>
          </a:p>
          <a:p>
            <a:pPr algn="ctr">
              <a:lnSpc>
                <a:spcPct val="80000"/>
              </a:lnSpc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</a:rPr>
              <a:t>по диаметру и длине: 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400" b="1" i="1" dirty="0" smtClean="0">
                <a:ea typeface="Times New Roman"/>
              </a:rPr>
              <a:t>женские;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400" b="1" i="1" dirty="0" smtClean="0">
                <a:ea typeface="Times New Roman"/>
              </a:rPr>
              <a:t>мужские;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400" b="1" i="1" dirty="0" smtClean="0">
                <a:ea typeface="Times New Roman"/>
              </a:rPr>
              <a:t>детские</a:t>
            </a:r>
            <a:r>
              <a:rPr lang="ru-RU" dirty="0" smtClean="0">
                <a:ea typeface="Times New Roman"/>
              </a:rPr>
              <a:t>.</a:t>
            </a:r>
          </a:p>
          <a:p>
            <a:pPr lvl="0" algn="just">
              <a:buClr>
                <a:schemeClr val="accent1">
                  <a:lumMod val="60000"/>
                  <a:lumOff val="40000"/>
                </a:schemeClr>
              </a:buClr>
              <a:buFont typeface="Symbol"/>
              <a:buChar char=""/>
            </a:pPr>
            <a:r>
              <a:rPr lang="ru-RU" sz="2400" b="1" i="1" dirty="0" smtClean="0">
                <a:solidFill>
                  <a:srgbClr val="7030A0"/>
                </a:solidFill>
              </a:rPr>
              <a:t>катетеры </a:t>
            </a:r>
            <a:r>
              <a:rPr lang="ru-RU" sz="2400" b="1" i="1" dirty="0" smtClean="0">
                <a:solidFill>
                  <a:srgbClr val="7030A0"/>
                </a:solidFill>
              </a:rPr>
              <a:t>мочеточниковые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www.leadone88.com/l/Files/products/Elec/Foley_Catheter/Urethral%20Cathe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6906" y="251590"/>
            <a:ext cx="1402536" cy="1512168"/>
          </a:xfrm>
          <a:prstGeom prst="rect">
            <a:avLst/>
          </a:prstGeom>
          <a:noFill/>
        </p:spPr>
      </p:pic>
      <p:pic>
        <p:nvPicPr>
          <p:cNvPr id="2" name="Picture 2" descr="http://www.olel.ru/smotr/145/1049/1049_20110310132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50687"/>
            <a:ext cx="1638796" cy="1791134"/>
          </a:xfrm>
          <a:prstGeom prst="rect">
            <a:avLst/>
          </a:prstGeom>
          <a:noFill/>
        </p:spPr>
      </p:pic>
      <p:pic>
        <p:nvPicPr>
          <p:cNvPr id="5124" name="Picture 4" descr="http://www.rezerv-tm.ru/_mod_files/ce_images/menu/kateter_uretr_metal_detskiy_izogn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6423" y="1985737"/>
            <a:ext cx="1908290" cy="1343436"/>
          </a:xfrm>
          <a:prstGeom prst="rect">
            <a:avLst/>
          </a:prstGeom>
          <a:noFill/>
        </p:spPr>
      </p:pic>
      <p:pic>
        <p:nvPicPr>
          <p:cNvPr id="5126" name="Picture 6" descr="http://salusmed.spb.ru/sites/default/files/imagecache/product/K_Nelaton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t="8590" b="7862"/>
          <a:stretch/>
        </p:blipFill>
        <p:spPr bwMode="auto">
          <a:xfrm>
            <a:off x="4499992" y="3356992"/>
            <a:ext cx="1551384" cy="1296144"/>
          </a:xfrm>
          <a:prstGeom prst="rect">
            <a:avLst/>
          </a:prstGeom>
          <a:noFill/>
        </p:spPr>
      </p:pic>
      <p:pic>
        <p:nvPicPr>
          <p:cNvPr id="1026" name="Picture 2" descr="C:\Users\user\Desktop\ds_09_04_b[1].jpg"/>
          <p:cNvPicPr>
            <a:picLocks noChangeAspect="1" noChangeArrowheads="1"/>
          </p:cNvPicPr>
          <p:nvPr/>
        </p:nvPicPr>
        <p:blipFill>
          <a:blip r:embed="rId8" cstate="print"/>
          <a:srcRect r="52953"/>
          <a:stretch>
            <a:fillRect/>
          </a:stretch>
        </p:blipFill>
        <p:spPr bwMode="auto">
          <a:xfrm>
            <a:off x="6804248" y="4221088"/>
            <a:ext cx="1439334" cy="2378174"/>
          </a:xfrm>
          <a:prstGeom prst="rect">
            <a:avLst/>
          </a:prstGeom>
          <a:noFill/>
        </p:spPr>
      </p:pic>
      <p:pic>
        <p:nvPicPr>
          <p:cNvPr id="1027" name="Picture 3" descr="C:\Users\user\Desktop\539365803_5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33532" y="5179768"/>
            <a:ext cx="1831323" cy="124123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934" y="9432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ea typeface="Times New Roman"/>
              </a:rPr>
              <a:t>Виды уретральных катетеров: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84576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None/>
            </a:pPr>
            <a:r>
              <a:rPr lang="ru-RU" sz="2200" b="1" i="1" dirty="0" smtClean="0">
                <a:ea typeface="Times New Roman"/>
              </a:rPr>
              <a:t>Показания для катетеризации мочевого пузыря:</a:t>
            </a:r>
            <a:endParaRPr lang="ru-RU" sz="2200" dirty="0" smtClean="0">
              <a:ea typeface="Times New Roman"/>
            </a:endParaRPr>
          </a:p>
          <a:p>
            <a:pPr marL="936000"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200" dirty="0" smtClean="0">
                <a:ea typeface="Times New Roman"/>
              </a:rPr>
              <a:t>опорожнение мочевого пузыря при острой задержке мочи;</a:t>
            </a:r>
          </a:p>
          <a:p>
            <a:pPr marL="936000"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200" dirty="0" smtClean="0">
                <a:ea typeface="Times New Roman"/>
              </a:rPr>
              <a:t>промывание мочевого пузыря;</a:t>
            </a:r>
          </a:p>
          <a:p>
            <a:pPr marL="936000"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200" dirty="0" smtClean="0">
                <a:ea typeface="Times New Roman"/>
              </a:rPr>
              <a:t>введение лекарственных препаратов;</a:t>
            </a:r>
          </a:p>
          <a:p>
            <a:pPr marL="936000"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200" dirty="0" smtClean="0">
                <a:ea typeface="Times New Roman"/>
              </a:rPr>
              <a:t>введение контрастного вещества при цистографии;</a:t>
            </a:r>
          </a:p>
          <a:p>
            <a:pPr marL="936000"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200" dirty="0" smtClean="0">
                <a:ea typeface="Times New Roman"/>
              </a:rPr>
              <a:t>взятие мочи на анализ.</a:t>
            </a:r>
          </a:p>
          <a:p>
            <a:pPr algn="just">
              <a:spcAft>
                <a:spcPts val="0"/>
              </a:spcAft>
              <a:buNone/>
            </a:pPr>
            <a:endParaRPr lang="ru-RU" sz="2200" b="1" i="1" dirty="0" smtClean="0"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2200" b="1" i="1" dirty="0" smtClean="0">
                <a:ea typeface="Times New Roman"/>
              </a:rPr>
              <a:t>Противопоказания:</a:t>
            </a:r>
            <a:endParaRPr lang="ru-RU" sz="2200" dirty="0" smtClean="0">
              <a:ea typeface="Times New Roman"/>
            </a:endParaRPr>
          </a:p>
          <a:p>
            <a:pPr marL="93600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200" dirty="0" smtClean="0">
                <a:ea typeface="Times New Roman"/>
              </a:rPr>
              <a:t>травмы и воспаление мочеиспускательного канала;</a:t>
            </a:r>
          </a:p>
          <a:p>
            <a:pPr marL="93600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200" dirty="0" smtClean="0">
                <a:ea typeface="Times New Roman"/>
              </a:rPr>
              <a:t>наличие камней в мочеиспускательном канале.</a:t>
            </a:r>
          </a:p>
          <a:p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06418" cy="61125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a typeface="Times New Roman"/>
              </a:rPr>
              <a:t>Катетеризация мочевого пузыря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7848872" cy="4608512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  <a:buNone/>
            </a:pPr>
            <a:r>
              <a:rPr lang="ru-RU" sz="2200" b="1" i="1" dirty="0" smtClean="0">
                <a:ea typeface="Times New Roman"/>
              </a:rPr>
              <a:t>Потенциальные осложнения:</a:t>
            </a:r>
            <a:endParaRPr lang="ru-RU" sz="2200" dirty="0" smtClean="0">
              <a:ea typeface="Times New Roman"/>
            </a:endParaRPr>
          </a:p>
          <a:p>
            <a:pPr marL="900000"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200" b="1" i="1" dirty="0" smtClean="0">
                <a:solidFill>
                  <a:srgbClr val="7030A0"/>
                </a:solidFill>
                <a:ea typeface="Times New Roman"/>
              </a:rPr>
              <a:t>инфицирование мочевых путей</a:t>
            </a:r>
            <a:r>
              <a:rPr lang="ru-RU" sz="2200" i="1" dirty="0" smtClean="0">
                <a:ea typeface="Times New Roman"/>
              </a:rPr>
              <a:t> </a:t>
            </a:r>
            <a:r>
              <a:rPr lang="ru-RU" sz="2200" dirty="0" smtClean="0">
                <a:ea typeface="Times New Roman"/>
              </a:rPr>
              <a:t>– </a:t>
            </a:r>
            <a:r>
              <a:rPr lang="ru-RU" dirty="0" smtClean="0">
                <a:ea typeface="Times New Roman"/>
              </a:rPr>
              <a:t>патогенная микрофлора может по катетеру проникнуть вверх (ретроградно) – требуется строгое соблюдение асептики;</a:t>
            </a:r>
          </a:p>
          <a:p>
            <a:pPr marL="90000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200" b="1" i="1" dirty="0">
                <a:solidFill>
                  <a:srgbClr val="7030A0"/>
                </a:solidFill>
                <a:ea typeface="Times New Roman"/>
              </a:rPr>
              <a:t>травма мочеиспускательного канала </a:t>
            </a:r>
            <a:r>
              <a:rPr lang="ru-RU" sz="2200" dirty="0" smtClean="0">
                <a:ea typeface="Times New Roman"/>
              </a:rPr>
              <a:t>– </a:t>
            </a:r>
            <a:r>
              <a:rPr lang="ru-RU" dirty="0">
                <a:ea typeface="Times New Roman"/>
              </a:rPr>
              <a:t>выполнять аккуратно, учитывая ощущения пациента, анатомические особенности (особенно у мужчин);</a:t>
            </a:r>
          </a:p>
          <a:p>
            <a:pPr marL="900000"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200" b="1" i="1" dirty="0">
                <a:solidFill>
                  <a:srgbClr val="7030A0"/>
                </a:solidFill>
                <a:ea typeface="Times New Roman"/>
              </a:rPr>
              <a:t>уретральная лихорадка</a:t>
            </a:r>
            <a:r>
              <a:rPr lang="ru-RU" sz="2200" i="1" dirty="0" smtClean="0">
                <a:ea typeface="Times New Roman"/>
              </a:rPr>
              <a:t> </a:t>
            </a:r>
            <a:r>
              <a:rPr lang="ru-RU" sz="2200" dirty="0" smtClean="0">
                <a:ea typeface="Times New Roman"/>
              </a:rPr>
              <a:t>– </a:t>
            </a:r>
            <a:r>
              <a:rPr lang="ru-RU" dirty="0">
                <a:ea typeface="Times New Roman"/>
              </a:rPr>
              <a:t>реакция организма на процедуру.</a:t>
            </a:r>
          </a:p>
          <a:p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06418" cy="61125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a typeface="Times New Roman"/>
              </a:rPr>
              <a:t>Катетеризация мочевого пузыря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23" y="1102668"/>
            <a:ext cx="8715541" cy="3960440"/>
          </a:xfrm>
        </p:spPr>
        <p:txBody>
          <a:bodyPr>
            <a:normAutofit fontScale="77500" lnSpcReduction="20000"/>
          </a:bodyPr>
          <a:lstStyle/>
          <a:p>
            <a:pPr indent="228600" algn="just">
              <a:spcAft>
                <a:spcPts val="1200"/>
              </a:spcAft>
              <a:buNone/>
            </a:pPr>
            <a:r>
              <a:rPr lang="ru-RU" dirty="0" smtClean="0">
                <a:ea typeface="Times New Roman"/>
              </a:rPr>
              <a:t>При введении пациенту постоянного катетера к нему присоединяют </a:t>
            </a:r>
            <a:r>
              <a:rPr lang="ru-RU" b="1" dirty="0" smtClean="0">
                <a:ea typeface="Times New Roman"/>
              </a:rPr>
              <a:t>мочеприемник</a:t>
            </a:r>
            <a:r>
              <a:rPr lang="ru-RU" dirty="0" smtClean="0">
                <a:ea typeface="Times New Roman"/>
              </a:rPr>
              <a:t> – контейнер для сбора мочи. 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dirty="0" smtClean="0">
                <a:ea typeface="Times New Roman"/>
              </a:rPr>
              <a:t>Нахождение постоянного катетера у пациента требует особого ухода. </a:t>
            </a:r>
            <a:r>
              <a:rPr lang="ru-RU" u="sng" dirty="0" smtClean="0">
                <a:ea typeface="Times New Roman"/>
              </a:rPr>
              <a:t>Рекомендуется:</a:t>
            </a:r>
          </a:p>
          <a:p>
            <a:pPr marL="900000" lvl="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dirty="0" smtClean="0">
                <a:ea typeface="Times New Roman"/>
              </a:rPr>
              <a:t>соблюдать правила асептики: ежедневно промывать катетер и мочевой пузырь антисептиком;</a:t>
            </a:r>
          </a:p>
          <a:p>
            <a:pPr marL="900000" lvl="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dirty="0" smtClean="0">
                <a:ea typeface="Times New Roman"/>
              </a:rPr>
              <a:t>фиксировать мочеприемник на бедре пациента или к его кровати;</a:t>
            </a:r>
          </a:p>
          <a:p>
            <a:pPr marL="900000" lvl="0" algn="just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dirty="0" smtClean="0">
                <a:ea typeface="Times New Roman"/>
              </a:rPr>
              <a:t>контролировать отток мочи по дренажной системе.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06418" cy="61125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a typeface="Times New Roman"/>
              </a:rPr>
              <a:t>Катетеризация мочевого пузыря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12" b="4942"/>
          <a:stretch/>
        </p:blipFill>
        <p:spPr>
          <a:xfrm>
            <a:off x="2627784" y="4365104"/>
            <a:ext cx="4464188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5225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Катетеризация мочевого пузыря мужчины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konspekta.net/poisk-ruru/baza7/4847303385625.files/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77225" cy="5524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301208"/>
            <a:ext cx="806489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Уложите больного на кушетку в положении лежа на спине, ноги больного разводятся, для удобства можно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полусогнуть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ноги больного в коленных суставах. Расположите между ног больного емкость для сбора мочи.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konspekta.net/poisk-ruru/baza7/4847303385625.files/image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77225" cy="5524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517232"/>
            <a:ext cx="792088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Возьмите предварительно смоченную антисептиком стерильную салфетку и обработайте наружное отверстие мочеиспускательного канала, удерживая половой член левой рукой с помощью салфетки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konspekta.net/poisk-ruru/baza7/4847303385625.files/image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877175" cy="5257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5380672"/>
            <a:ext cx="748883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 правую руку возьмите стерильный пинцет, пинцетом возьмите катетер с лотка на расстоянии около 5 см от его начала и поднимите, захватите, помогая левой рукой, обратный конец катетера между 4 и 5 пальцами правой руки, так, чтобы катетер образовывал свободную ничего не касающуюся петлю между пальцами кисти и пинцетом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konspekta.net/poisk-ruru/baza7/4847303385625.files/image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77225" cy="5524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661248"/>
            <a:ext cx="691276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Если используется емкость со стерильным смазочным средством (вазелин, глицерин), то опустите начало катетера в эту емкость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vhziCD3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konspekta.net/poisk-ruru/baza7/4847303385625.files/image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77225" cy="5524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733256"/>
            <a:ext cx="748883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Введите катетер в наружное отверстие мочеиспускательного канала, и продвигайте его далее с помощью пинцета до момента появления мочи из катетера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konspekta.net/poisk-ruru/baza7/4847303385625.files/image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67700" cy="5524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661248"/>
            <a:ext cx="78488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Введите катетер в наружное отверстие мочеиспускательного канала, и продвигайте его далее с помощью пинцета до момента появления мочи из катетера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konspekta.net/poisk-ruru/baza7/4847303385625.files/image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72375" cy="50577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797152"/>
            <a:ext cx="8208912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 случае использования катетеров типа </a:t>
            </a:r>
            <a:r>
              <a:rPr lang="ru-RU" dirty="0" err="1"/>
              <a:t>Фолея</a:t>
            </a:r>
            <a:r>
              <a:rPr lang="ru-RU" dirty="0"/>
              <a:t>, после появления мочи продвиньте катетер дальше в мочевой пузырь на 4-5 см, заполните одноразовый шприц стерильной жидкостью в объеме около 20 мл, подсоедините шприц к воздушному каналу катетера и заполните баллон в области начала катетера стерильной жидкостью, зафиксировав катетер в мочевом пузыре, аккуратно подтяните до упора катетер обратно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konspekta.net/poisk-ruru/baza7/4847303385625.files/image0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15350" cy="56864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5877272"/>
            <a:ext cx="436375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Присоедините катетер к мочеприемнику.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pdb/2848019/7c1d0583-792b-4fb6-96c1-5421c67188f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645024"/>
            <a:ext cx="8064896" cy="29489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000" b="1" dirty="0" smtClean="0"/>
              <a:t>БЛАГОДАРЮ</a:t>
            </a:r>
            <a:br>
              <a:rPr lang="ru-RU" sz="6000" b="1" dirty="0" smtClean="0"/>
            </a:br>
            <a:r>
              <a:rPr lang="ru-RU" sz="6000" b="1" dirty="0" smtClean="0"/>
              <a:t> ЗА </a:t>
            </a:r>
            <a:br>
              <a:rPr lang="ru-RU" sz="6000" b="1" dirty="0" smtClean="0"/>
            </a:br>
            <a:r>
              <a:rPr lang="ru-RU" sz="6000" b="1" dirty="0" smtClean="0"/>
              <a:t>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27456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AutoShape 4" descr="https://fsd.videouroki.net/html/2018/05/07/v_5af036a336671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https://fsd.videouroki.net/html/2018/05/07/v_5af036a336671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270" y="97779"/>
            <a:ext cx="8028384" cy="58868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a typeface="Times New Roman"/>
              </a:rPr>
              <a:t>Свойства мочи здорового человека</a:t>
            </a:r>
            <a:r>
              <a:rPr lang="ru-RU" sz="3200" b="1" dirty="0" smtClean="0">
                <a:ea typeface="Times New Roman"/>
              </a:rPr>
              <a:t>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6480720" cy="54726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цвет</a:t>
            </a:r>
            <a:r>
              <a:rPr lang="ru-RU" dirty="0" smtClean="0">
                <a:ea typeface="Times New Roman"/>
              </a:rPr>
              <a:t> – соломенно-желтый за счет содержания пигмента </a:t>
            </a:r>
            <a:r>
              <a:rPr lang="ru-RU" dirty="0" err="1" smtClean="0">
                <a:ea typeface="Times New Roman"/>
              </a:rPr>
              <a:t>урохрома</a:t>
            </a:r>
            <a:r>
              <a:rPr lang="ru-RU" dirty="0" smtClean="0">
                <a:ea typeface="Times New Roman"/>
              </a:rPr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без особого запаха</a:t>
            </a:r>
            <a:r>
              <a:rPr lang="ru-RU" b="1" dirty="0" smtClean="0">
                <a:ea typeface="Times New Roman"/>
              </a:rPr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прозрачная</a:t>
            </a:r>
            <a:r>
              <a:rPr lang="ru-RU" b="1" dirty="0" smtClean="0">
                <a:ea typeface="Times New Roman"/>
              </a:rPr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ea typeface="Times New Roman"/>
              </a:rPr>
              <a:t>плотность (</a:t>
            </a:r>
            <a:r>
              <a:rPr lang="ru-RU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удельный вес</a:t>
            </a:r>
            <a:r>
              <a:rPr lang="ru-RU" dirty="0" smtClean="0">
                <a:ea typeface="Times New Roman"/>
              </a:rPr>
              <a:t>) мочи – в течение суток колеблется от 1006 до 1026;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реакция</a:t>
            </a:r>
            <a:r>
              <a:rPr lang="ru-RU" b="1" dirty="0" smtClean="0">
                <a:ea typeface="Times New Roman"/>
              </a:rPr>
              <a:t> </a:t>
            </a:r>
            <a:r>
              <a:rPr lang="ru-RU" dirty="0" smtClean="0">
                <a:ea typeface="Times New Roman"/>
              </a:rPr>
              <a:t>– слабо кислая;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белок, сахар, билирубин </a:t>
            </a:r>
            <a:r>
              <a:rPr lang="ru-RU" dirty="0" smtClean="0">
                <a:ea typeface="Times New Roman"/>
              </a:rPr>
              <a:t>– отсутствуют;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соли</a:t>
            </a:r>
            <a:r>
              <a:rPr lang="ru-RU" dirty="0" smtClean="0">
                <a:ea typeface="Times New Roman"/>
              </a:rPr>
              <a:t> – в незначительном количестве;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эритроциты</a:t>
            </a:r>
            <a:r>
              <a:rPr lang="ru-RU" dirty="0" smtClean="0">
                <a:ea typeface="Times New Roman"/>
              </a:rPr>
              <a:t> и </a:t>
            </a:r>
            <a:r>
              <a:rPr lang="ru-RU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лейкоциты</a:t>
            </a:r>
            <a:r>
              <a:rPr lang="ru-RU" dirty="0" smtClean="0">
                <a:ea typeface="Times New Roman"/>
              </a:rPr>
              <a:t> – единичные;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цилиндры</a:t>
            </a:r>
            <a:r>
              <a:rPr lang="ru-RU" dirty="0" smtClean="0">
                <a:ea typeface="Times New Roman"/>
              </a:rPr>
              <a:t> – отсутствуют;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бактерии</a:t>
            </a:r>
            <a:r>
              <a:rPr lang="ru-RU" dirty="0" smtClean="0">
                <a:ea typeface="Times New Roman"/>
              </a:rPr>
              <a:t> – отсутствуют. </a:t>
            </a:r>
          </a:p>
          <a:p>
            <a:endParaRPr lang="ru-RU" dirty="0"/>
          </a:p>
        </p:txBody>
      </p:sp>
      <p:pic>
        <p:nvPicPr>
          <p:cNvPr id="21506" name="Picture 2" descr="http://daryna.com.ua/assets/images/catintro/ur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051" y="4725144"/>
            <a:ext cx="2045949" cy="151453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75" y="1196752"/>
            <a:ext cx="214312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2924944"/>
            <a:ext cx="21336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52" y="5815"/>
            <a:ext cx="7239000" cy="110023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ea typeface="Times New Roman"/>
              </a:rPr>
              <a:t>Возможные качественные патологические изменения мочи: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6768752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изменения цвета: </a:t>
            </a:r>
          </a:p>
          <a:p>
            <a:pPr marL="900000" lvl="0" algn="just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dirty="0" smtClean="0">
                <a:ea typeface="Times New Roman"/>
              </a:rPr>
              <a:t>более интенсивный при отеках, обезвоживании;</a:t>
            </a:r>
          </a:p>
          <a:p>
            <a:pPr marL="900000" lvl="0" algn="just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dirty="0" smtClean="0">
                <a:ea typeface="Times New Roman"/>
              </a:rPr>
              <a:t>от красноватого до буроватого – кровотечении;</a:t>
            </a:r>
          </a:p>
          <a:p>
            <a:pPr marL="900000" lvl="0" algn="just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dirty="0" smtClean="0">
                <a:ea typeface="Times New Roman"/>
              </a:rPr>
              <a:t>темный – при гемолизе (распаде) эритроцитов.</a:t>
            </a:r>
          </a:p>
          <a:p>
            <a:pPr marL="900000" lvl="0" algn="just">
              <a:buFont typeface="Wingdings"/>
              <a:buChar char=""/>
            </a:pPr>
            <a:endParaRPr lang="ru-RU" dirty="0" smtClean="0">
              <a:ea typeface="Times New Roman"/>
            </a:endParaRPr>
          </a:p>
          <a:p>
            <a:pPr marL="900000" lvl="0" algn="just">
              <a:buNone/>
            </a:pPr>
            <a:endParaRPr lang="ru-RU" dirty="0" smtClean="0">
              <a:ea typeface="Times New Roman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Symbol"/>
              <a:buChar char="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изменения относительной плотности мочи:</a:t>
            </a:r>
          </a:p>
          <a:p>
            <a:pPr marL="900000" algn="just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b="1" dirty="0" err="1" smtClean="0">
                <a:ea typeface="Times New Roman"/>
              </a:rPr>
              <a:t>гиперстенурия</a:t>
            </a:r>
            <a:r>
              <a:rPr lang="ru-RU" b="1" dirty="0" smtClean="0">
                <a:ea typeface="Times New Roman"/>
              </a:rPr>
              <a:t> </a:t>
            </a:r>
            <a:r>
              <a:rPr lang="ru-RU" dirty="0" smtClean="0">
                <a:ea typeface="Times New Roman"/>
              </a:rPr>
              <a:t>– высокий удельный вес;</a:t>
            </a:r>
          </a:p>
          <a:p>
            <a:pPr marL="900000" algn="just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b="1" dirty="0" err="1">
                <a:ea typeface="Times New Roman"/>
              </a:rPr>
              <a:t>гипостенурия</a:t>
            </a:r>
            <a:r>
              <a:rPr lang="ru-RU" dirty="0" smtClean="0">
                <a:ea typeface="Times New Roman"/>
              </a:rPr>
              <a:t> – низкий удельный вес;</a:t>
            </a:r>
          </a:p>
          <a:p>
            <a:pPr marL="900000" algn="just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b="1" dirty="0" err="1">
                <a:ea typeface="Times New Roman"/>
              </a:rPr>
              <a:t>изостенурия</a:t>
            </a:r>
            <a:r>
              <a:rPr lang="ru-RU" dirty="0" smtClean="0">
                <a:ea typeface="Times New Roman"/>
              </a:rPr>
              <a:t> – монотонный удельный вес;</a:t>
            </a:r>
          </a:p>
          <a:p>
            <a:endParaRPr lang="ru-RU" dirty="0"/>
          </a:p>
        </p:txBody>
      </p:sp>
      <p:pic>
        <p:nvPicPr>
          <p:cNvPr id="4" name="Picture 2" descr="D:\Documents and Settings\Евгения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700808"/>
            <a:ext cx="2124075" cy="142875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3501008"/>
            <a:ext cx="1515181" cy="30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6300192" cy="59766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just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билирубинурия</a:t>
            </a:r>
            <a:r>
              <a:rPr lang="ru-RU" dirty="0" smtClean="0">
                <a:ea typeface="Times New Roman"/>
              </a:rPr>
              <a:t> – наличие в моче билирубина;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протеинурия</a:t>
            </a:r>
            <a:r>
              <a:rPr lang="ru-RU" dirty="0" smtClean="0">
                <a:ea typeface="Times New Roman"/>
              </a:rPr>
              <a:t> (альбуминурия) – белок в моче;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 err="1">
                <a:solidFill>
                  <a:schemeClr val="tx2">
                    <a:lumMod val="50000"/>
                  </a:schemeClr>
                </a:solidFill>
                <a:ea typeface="Times New Roman"/>
              </a:rPr>
              <a:t>глюкозурия</a:t>
            </a:r>
            <a:r>
              <a:rPr lang="ru-RU" dirty="0" smtClean="0">
                <a:ea typeface="Times New Roman"/>
              </a:rPr>
              <a:t> – сахар в моче;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endParaRPr lang="ru-RU" dirty="0" smtClean="0">
              <a:ea typeface="Times New Roman"/>
            </a:endParaRPr>
          </a:p>
          <a:p>
            <a:pPr lvl="0" algn="just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гематурия</a:t>
            </a:r>
            <a:r>
              <a:rPr lang="ru-RU" dirty="0" smtClean="0">
                <a:ea typeface="Times New Roman"/>
              </a:rPr>
              <a:t> – кровь в моче:</a:t>
            </a:r>
          </a:p>
          <a:p>
            <a:pPr marL="900000" lvl="0" algn="just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sz="1900" b="1" dirty="0" err="1">
                <a:solidFill>
                  <a:srgbClr val="580000"/>
                </a:solidFill>
                <a:ea typeface="Times New Roman"/>
              </a:rPr>
              <a:t>макрогематурия</a:t>
            </a:r>
            <a:r>
              <a:rPr lang="ru-RU" dirty="0" smtClean="0">
                <a:ea typeface="Times New Roman"/>
              </a:rPr>
              <a:t> – определяется при осмотре мочи;</a:t>
            </a:r>
          </a:p>
          <a:p>
            <a:pPr marL="900000" lvl="0" algn="just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sz="1900" b="1" dirty="0">
                <a:solidFill>
                  <a:srgbClr val="580000"/>
                </a:solidFill>
                <a:ea typeface="Times New Roman"/>
              </a:rPr>
              <a:t>микрогематурия</a:t>
            </a:r>
            <a:r>
              <a:rPr lang="ru-RU" dirty="0" smtClean="0">
                <a:ea typeface="Times New Roman"/>
              </a:rPr>
              <a:t> – цвет мочи не изменен, но в анализе повышенное количество эритроцитов (до 100 в п/</a:t>
            </a:r>
            <a:r>
              <a:rPr lang="ru-RU" dirty="0" err="1" smtClean="0">
                <a:ea typeface="Times New Roman"/>
              </a:rPr>
              <a:t>зр</a:t>
            </a:r>
            <a:r>
              <a:rPr lang="ru-RU" dirty="0" smtClean="0">
                <a:ea typeface="Times New Roman"/>
              </a:rPr>
              <a:t>)</a:t>
            </a:r>
          </a:p>
          <a:p>
            <a:pPr marL="900000" lvl="0" algn="just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endParaRPr lang="ru-RU" dirty="0" smtClean="0">
              <a:ea typeface="Times New Roman"/>
            </a:endParaRPr>
          </a:p>
          <a:p>
            <a:pPr lvl="0" algn="just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 err="1">
                <a:solidFill>
                  <a:schemeClr val="tx2">
                    <a:lumMod val="50000"/>
                  </a:schemeClr>
                </a:solidFill>
                <a:ea typeface="Times New Roman"/>
              </a:rPr>
              <a:t>лейкоцитурия</a:t>
            </a:r>
            <a:r>
              <a:rPr lang="ru-RU" sz="2200" b="1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</a:t>
            </a:r>
            <a:r>
              <a:rPr lang="ru-RU" dirty="0" smtClean="0">
                <a:ea typeface="Times New Roman"/>
              </a:rPr>
              <a:t>– лейкоциты в моче:</a:t>
            </a:r>
          </a:p>
          <a:p>
            <a:pPr marL="900000" lvl="0" algn="just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ea typeface="Times New Roman"/>
              </a:rPr>
              <a:t>пиурия</a:t>
            </a:r>
            <a:r>
              <a:rPr lang="ru-RU" dirty="0" err="1" smtClean="0">
                <a:ea typeface="Times New Roman"/>
              </a:rPr>
              <a:t> – гной </a:t>
            </a:r>
            <a:r>
              <a:rPr lang="ru-RU" dirty="0" smtClean="0">
                <a:ea typeface="Times New Roman"/>
              </a:rPr>
              <a:t>в моче</a:t>
            </a:r>
            <a:endParaRPr lang="ru-RU" dirty="0"/>
          </a:p>
        </p:txBody>
      </p:sp>
      <p:pic>
        <p:nvPicPr>
          <p:cNvPr id="19457" name="Picture 1" descr="C:\Users\user\Desktop\zd_21112010_reabilitacija_12_0x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55772"/>
            <a:ext cx="2627784" cy="2102227"/>
          </a:xfrm>
          <a:prstGeom prst="rect">
            <a:avLst/>
          </a:prstGeom>
          <a:noFill/>
        </p:spPr>
      </p:pic>
      <p:pic>
        <p:nvPicPr>
          <p:cNvPr id="4" name="Picture 3" descr="D:\Documents and Settings\Евгения\Рабочий стол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08920"/>
            <a:ext cx="1633540" cy="171450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5013176"/>
            <a:ext cx="990600" cy="1428750"/>
          </a:xfrm>
          <a:prstGeom prst="rect">
            <a:avLst/>
          </a:prstGeom>
        </p:spPr>
      </p:pic>
      <p:pic>
        <p:nvPicPr>
          <p:cNvPr id="1026" name="Picture 2" descr="http://www.apotheken-umschau.de/multimedia/120/87/61/548768974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64704"/>
            <a:ext cx="1465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167507" cy="4989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900" b="1" i="1" dirty="0" smtClean="0">
                <a:ea typeface="Times New Roman"/>
              </a:rPr>
              <a:t>Возможные качественные патологические изменения мочи:</a:t>
            </a:r>
            <a:endParaRPr lang="ru-RU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09328"/>
            <a:ext cx="6264696" cy="60486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just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 err="1">
                <a:solidFill>
                  <a:schemeClr val="tx2">
                    <a:lumMod val="50000"/>
                  </a:schemeClr>
                </a:solidFill>
                <a:ea typeface="Times New Roman"/>
              </a:rPr>
              <a:t>цилиндрурия</a:t>
            </a:r>
            <a:r>
              <a:rPr lang="ru-RU" dirty="0" smtClean="0">
                <a:ea typeface="Times New Roman"/>
              </a:rPr>
              <a:t> – наличие в моче слепков белка, клеточных элементов со стенок почечных канальцев:</a:t>
            </a:r>
          </a:p>
          <a:p>
            <a:pPr marL="900000" lvl="0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b="1" dirty="0" smtClean="0">
                <a:solidFill>
                  <a:srgbClr val="003300"/>
                </a:solidFill>
                <a:ea typeface="Times New Roman"/>
              </a:rPr>
              <a:t>зернистые</a:t>
            </a:r>
            <a:r>
              <a:rPr lang="ru-RU" dirty="0" smtClean="0">
                <a:ea typeface="Times New Roman"/>
              </a:rPr>
              <a:t> – при дегенеративных нарушениях почечных канальцев;</a:t>
            </a:r>
          </a:p>
          <a:p>
            <a:pPr marL="900000" lvl="0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b="1" dirty="0">
                <a:solidFill>
                  <a:srgbClr val="003300"/>
                </a:solidFill>
                <a:ea typeface="Times New Roman"/>
              </a:rPr>
              <a:t>гиалиновые</a:t>
            </a:r>
            <a:r>
              <a:rPr lang="ru-RU" dirty="0" smtClean="0">
                <a:ea typeface="Times New Roman"/>
              </a:rPr>
              <a:t> – при нефротическом синдроме, лихорадке, патологиях почек;</a:t>
            </a:r>
          </a:p>
          <a:p>
            <a:pPr marL="900000" lvl="0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b="1" dirty="0">
                <a:solidFill>
                  <a:srgbClr val="003300"/>
                </a:solidFill>
                <a:ea typeface="Times New Roman"/>
              </a:rPr>
              <a:t>эпителиальные</a:t>
            </a:r>
            <a:r>
              <a:rPr lang="ru-RU" dirty="0" smtClean="0">
                <a:ea typeface="Times New Roman"/>
              </a:rPr>
              <a:t> – при </a:t>
            </a:r>
            <a:r>
              <a:rPr lang="ru-RU" dirty="0" err="1" smtClean="0">
                <a:ea typeface="Times New Roman"/>
              </a:rPr>
              <a:t>гломерулонефрите</a:t>
            </a:r>
            <a:r>
              <a:rPr lang="ru-RU" dirty="0" smtClean="0">
                <a:ea typeface="Times New Roman"/>
              </a:rPr>
              <a:t>, нефротическом синдроме;</a:t>
            </a:r>
          </a:p>
          <a:p>
            <a:pPr marL="900000" lvl="0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b="1" dirty="0" err="1">
                <a:solidFill>
                  <a:srgbClr val="003300"/>
                </a:solidFill>
                <a:ea typeface="Times New Roman"/>
              </a:rPr>
              <a:t>эритроцитарные</a:t>
            </a:r>
            <a:r>
              <a:rPr lang="ru-RU" dirty="0" smtClean="0">
                <a:ea typeface="Times New Roman"/>
              </a:rPr>
              <a:t> – при гематурии почечного происхождения;</a:t>
            </a:r>
          </a:p>
          <a:p>
            <a:pPr marL="900000" lvl="0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b="1" dirty="0">
                <a:solidFill>
                  <a:srgbClr val="003300"/>
                </a:solidFill>
                <a:ea typeface="Times New Roman"/>
              </a:rPr>
              <a:t>лейкоцитарные</a:t>
            </a:r>
            <a:r>
              <a:rPr lang="ru-RU" dirty="0" smtClean="0">
                <a:ea typeface="Times New Roman"/>
              </a:rPr>
              <a:t> – при </a:t>
            </a:r>
            <a:r>
              <a:rPr lang="ru-RU" dirty="0" err="1" smtClean="0">
                <a:ea typeface="Times New Roman"/>
              </a:rPr>
              <a:t>лейкоцитурии</a:t>
            </a:r>
            <a:r>
              <a:rPr lang="ru-RU" dirty="0" smtClean="0">
                <a:ea typeface="Times New Roman"/>
              </a:rPr>
              <a:t> </a:t>
            </a:r>
          </a:p>
          <a:p>
            <a:pPr marL="900000" lvl="0">
              <a:buNone/>
            </a:pPr>
            <a:r>
              <a:rPr lang="ru-RU" dirty="0" smtClean="0">
                <a:ea typeface="Times New Roman"/>
              </a:rPr>
              <a:t>почечного происхождения;</a:t>
            </a:r>
          </a:p>
          <a:p>
            <a:pPr marL="900000" lvl="0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b="1" dirty="0">
                <a:solidFill>
                  <a:srgbClr val="003300"/>
                </a:solidFill>
                <a:ea typeface="Times New Roman"/>
              </a:rPr>
              <a:t>восковые</a:t>
            </a:r>
            <a:r>
              <a:rPr lang="ru-RU" dirty="0" smtClean="0">
                <a:ea typeface="Times New Roman"/>
              </a:rPr>
              <a:t> – при нефротическом</a:t>
            </a:r>
          </a:p>
          <a:p>
            <a:pPr marL="900000" lvl="0" algn="just">
              <a:buNone/>
            </a:pPr>
            <a:r>
              <a:rPr lang="ru-RU" dirty="0" smtClean="0">
                <a:ea typeface="Times New Roman"/>
              </a:rPr>
              <a:t> синдроме</a:t>
            </a:r>
          </a:p>
          <a:p>
            <a:endParaRPr lang="ru-RU" dirty="0"/>
          </a:p>
        </p:txBody>
      </p:sp>
      <p:pic>
        <p:nvPicPr>
          <p:cNvPr id="5" name="Picture 3" descr="D:\Documents and Settings\Евгения\Мои документы\Downloads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691" y="4365104"/>
            <a:ext cx="2784309" cy="20882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908720"/>
            <a:ext cx="2313820" cy="319307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67507" cy="4989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900" b="1" i="1" dirty="0" smtClean="0">
                <a:ea typeface="Times New Roman"/>
              </a:rPr>
              <a:t>Возможные качественные патологические изменения мочи:</a:t>
            </a:r>
            <a:endParaRPr lang="ru-RU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352928" cy="5805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 err="1">
                <a:solidFill>
                  <a:schemeClr val="tx2">
                    <a:lumMod val="50000"/>
                  </a:schemeClr>
                </a:solidFill>
                <a:ea typeface="Times New Roman"/>
              </a:rPr>
              <a:t>эпителиурия</a:t>
            </a:r>
            <a:r>
              <a:rPr lang="ru-RU" sz="2200" dirty="0" smtClean="0">
                <a:ea typeface="Times New Roman"/>
              </a:rPr>
              <a:t> – </a:t>
            </a:r>
            <a:r>
              <a:rPr lang="ru-RU" dirty="0" smtClean="0">
                <a:ea typeface="Times New Roman"/>
              </a:rPr>
              <a:t>наличие в моче клеток </a:t>
            </a:r>
            <a:r>
              <a:rPr lang="ru-RU" dirty="0" err="1" smtClean="0">
                <a:ea typeface="Times New Roman"/>
              </a:rPr>
              <a:t>слущеного</a:t>
            </a:r>
            <a:r>
              <a:rPr lang="ru-RU" dirty="0" smtClean="0">
                <a:ea typeface="Times New Roman"/>
              </a:rPr>
              <a:t> эпителия:</a:t>
            </a:r>
          </a:p>
          <a:p>
            <a:pPr marL="900000" lvl="0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плоский</a:t>
            </a:r>
            <a:r>
              <a:rPr lang="ru-RU" sz="2200" dirty="0" smtClean="0">
                <a:ea typeface="Times New Roman"/>
              </a:rPr>
              <a:t>  – воспалительный процесс в почках;</a:t>
            </a:r>
          </a:p>
          <a:p>
            <a:pPr marL="900000" lvl="0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переходный</a:t>
            </a:r>
            <a:r>
              <a:rPr lang="ru-RU" sz="2200" dirty="0" smtClean="0">
                <a:ea typeface="Times New Roman"/>
              </a:rPr>
              <a:t>  – в мочевом пузыре;</a:t>
            </a:r>
          </a:p>
          <a:p>
            <a:pPr marL="900000" lvl="0">
              <a:buClr>
                <a:schemeClr val="accent1">
                  <a:lumMod val="50000"/>
                </a:schemeClr>
              </a:buClr>
              <a:buFont typeface="Wingdings"/>
              <a:buChar char="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цилиндрический</a:t>
            </a:r>
            <a:r>
              <a:rPr lang="ru-RU" sz="2200" dirty="0" smtClean="0">
                <a:ea typeface="Times New Roman"/>
              </a:rPr>
              <a:t>  – преимущественно в мочеиспускательном канале</a:t>
            </a:r>
          </a:p>
          <a:p>
            <a:pPr lvl="0">
              <a:buFont typeface="Symbol"/>
              <a:buChar char=""/>
            </a:pPr>
            <a:endParaRPr lang="ru-RU" sz="2200" dirty="0" smtClean="0">
              <a:ea typeface="Times New Roman"/>
            </a:endParaRPr>
          </a:p>
          <a:p>
            <a:pPr lvl="0">
              <a:buFont typeface="Symbol"/>
              <a:buChar char=""/>
            </a:pPr>
            <a:endParaRPr lang="ru-RU" sz="2200" dirty="0" smtClean="0">
              <a:ea typeface="Times New Roman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 err="1">
                <a:solidFill>
                  <a:schemeClr val="tx2">
                    <a:lumMod val="50000"/>
                  </a:schemeClr>
                </a:solidFill>
                <a:ea typeface="Times New Roman"/>
              </a:rPr>
              <a:t>бактерииурия</a:t>
            </a:r>
            <a:r>
              <a:rPr lang="ru-RU" sz="2200" b="1" i="1" dirty="0" smtClean="0">
                <a:ea typeface="Times New Roman"/>
              </a:rPr>
              <a:t> </a:t>
            </a:r>
            <a:r>
              <a:rPr lang="ru-RU" sz="2200" dirty="0" smtClean="0">
                <a:ea typeface="Times New Roman"/>
              </a:rPr>
              <a:t>– бактерии в моче;</a:t>
            </a:r>
          </a:p>
          <a:p>
            <a:pPr lvl="0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endParaRPr lang="ru-RU" sz="2200" dirty="0" smtClean="0">
              <a:ea typeface="Times New Roman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endParaRPr lang="ru-RU" sz="2200" dirty="0" smtClean="0">
              <a:ea typeface="Times New Roman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Symbol"/>
              <a:buChar char=""/>
            </a:pPr>
            <a:r>
              <a:rPr lang="ru-RU" sz="2200" b="1" i="1" dirty="0" err="1">
                <a:solidFill>
                  <a:schemeClr val="tx2">
                    <a:lumMod val="50000"/>
                  </a:schemeClr>
                </a:solidFill>
                <a:ea typeface="Times New Roman"/>
              </a:rPr>
              <a:t>оксалатурия</a:t>
            </a:r>
            <a:r>
              <a:rPr lang="ru-RU" sz="2200" b="1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, фосфатурия, </a:t>
            </a:r>
            <a:r>
              <a:rPr lang="ru-RU" sz="2200" b="1" i="1" dirty="0" err="1">
                <a:solidFill>
                  <a:schemeClr val="tx2">
                    <a:lumMod val="50000"/>
                  </a:schemeClr>
                </a:solidFill>
                <a:ea typeface="Times New Roman"/>
              </a:rPr>
              <a:t>уратурия</a:t>
            </a:r>
            <a:r>
              <a:rPr lang="ru-RU" sz="2200" b="1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</a:t>
            </a:r>
            <a:r>
              <a:rPr lang="ru-RU" sz="2200" dirty="0" smtClean="0">
                <a:ea typeface="Times New Roman"/>
              </a:rPr>
              <a:t>– </a:t>
            </a:r>
          </a:p>
          <a:p>
            <a:pPr marL="0" lv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2200" dirty="0" smtClean="0">
                <a:ea typeface="Times New Roman"/>
              </a:rPr>
              <a:t>повышенное содержание в моче солей. </a:t>
            </a:r>
          </a:p>
          <a:p>
            <a:endParaRPr lang="ru-RU" sz="2200" dirty="0"/>
          </a:p>
        </p:txBody>
      </p:sp>
      <p:pic>
        <p:nvPicPr>
          <p:cNvPr id="17409" name="Picture 1" descr="C:\Users\user\Desktop\analiza-moczu_15178_w633[1].jpg"/>
          <p:cNvPicPr>
            <a:picLocks noChangeAspect="1" noChangeArrowheads="1"/>
          </p:cNvPicPr>
          <p:nvPr/>
        </p:nvPicPr>
        <p:blipFill rotWithShape="1">
          <a:blip r:embed="rId2" cstate="print"/>
          <a:srcRect t="10359" b="16872"/>
          <a:stretch/>
        </p:blipFill>
        <p:spPr bwMode="auto">
          <a:xfrm>
            <a:off x="7308304" y="1855436"/>
            <a:ext cx="1656184" cy="92745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67507" cy="4989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900" b="1" i="1" dirty="0" smtClean="0">
                <a:ea typeface="Times New Roman"/>
              </a:rPr>
              <a:t>Возможные качественные патологические изменения мочи:</a:t>
            </a:r>
            <a:endParaRPr lang="ru-RU" sz="19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7488" y="3697538"/>
            <a:ext cx="1887000" cy="14152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2745" y="3071571"/>
            <a:ext cx="1877900" cy="1251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087" y="5329225"/>
            <a:ext cx="1704975" cy="142875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1608</Words>
  <Application>Microsoft Office PowerPoint</Application>
  <PresentationFormat>Экран (4:3)</PresentationFormat>
  <Paragraphs>216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Мочевыделение в норме и патологии.  Решение проблем пациента при нарушении мочевыделения</vt:lpstr>
      <vt:lpstr>Слайд 2</vt:lpstr>
      <vt:lpstr>Слайд 3</vt:lpstr>
      <vt:lpstr>Слайд 4</vt:lpstr>
      <vt:lpstr>Свойства мочи здорового человека:</vt:lpstr>
      <vt:lpstr>Возможные качественные патологические изменения мочи:</vt:lpstr>
      <vt:lpstr>Возможные качественные патологические изменения мочи:</vt:lpstr>
      <vt:lpstr>Возможные качественные патологические изменения мочи:</vt:lpstr>
      <vt:lpstr>Возможные качественные патологические изменения мочи:</vt:lpstr>
      <vt:lpstr>Мочеиспускание</vt:lpstr>
      <vt:lpstr>Расстройства мочеиспускания (дизурические расстройства)</vt:lpstr>
      <vt:lpstr>Расстройства мочеиспускания (дизурические расстройства)</vt:lpstr>
      <vt:lpstr>Расстройства мочеиспускания (дизурические расстройства)</vt:lpstr>
      <vt:lpstr>Расстройства мочеиспускания (дизурические расстройства)</vt:lpstr>
      <vt:lpstr>Расстройства мочеиспускания (дизурические расстройства)</vt:lpstr>
      <vt:lpstr>Расстройства мочеиспускания (дизурические расстройства)</vt:lpstr>
      <vt:lpstr>Сестринский уход за тяжелобольным пациентом при недержании мочи</vt:lpstr>
      <vt:lpstr>Сестринский уход за пациентом при острой задержке мочи</vt:lpstr>
      <vt:lpstr>Катетеризация мочевого пузыря </vt:lpstr>
      <vt:lpstr>Виды уретральных катетеров:</vt:lpstr>
      <vt:lpstr>Виды уретральных катетеров:</vt:lpstr>
      <vt:lpstr>Катетеризация мочевого пузыря</vt:lpstr>
      <vt:lpstr>Катетеризация мочевого пузыря</vt:lpstr>
      <vt:lpstr>Катетеризация мочевого пузыря</vt:lpstr>
      <vt:lpstr>Катетеризация мочевого пузыря мужчины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Мочевыделение в норме и патологии.  Решение проблем пациента при нарушении мочевыделения</dc:title>
  <dc:creator>Венера</dc:creator>
  <cp:lastModifiedBy>Венера</cp:lastModifiedBy>
  <cp:revision>8</cp:revision>
  <dcterms:created xsi:type="dcterms:W3CDTF">2020-03-24T01:51:42Z</dcterms:created>
  <dcterms:modified xsi:type="dcterms:W3CDTF">2020-03-24T02:54:52Z</dcterms:modified>
</cp:coreProperties>
</file>