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0" r:id="rId17"/>
    <p:sldId id="272" r:id="rId18"/>
    <p:sldId id="275" r:id="rId19"/>
    <p:sldId id="276" r:id="rId20"/>
    <p:sldId id="277" r:id="rId21"/>
    <p:sldId id="278" r:id="rId22"/>
    <p:sldId id="281" r:id="rId23"/>
    <p:sldId id="284" r:id="rId24"/>
    <p:sldId id="285" r:id="rId25"/>
    <p:sldId id="286" r:id="rId26"/>
    <p:sldId id="282" r:id="rId27"/>
    <p:sldId id="283" r:id="rId28"/>
    <p:sldId id="289" r:id="rId29"/>
    <p:sldId id="293" r:id="rId30"/>
    <p:sldId id="290" r:id="rId31"/>
    <p:sldId id="291" r:id="rId32"/>
    <p:sldId id="296" r:id="rId33"/>
    <p:sldId id="292" r:id="rId34"/>
    <p:sldId id="294" r:id="rId35"/>
    <p:sldId id="295" r:id="rId36"/>
    <p:sldId id="297" r:id="rId37"/>
    <p:sldId id="298" r:id="rId38"/>
    <p:sldId id="299" r:id="rId39"/>
    <p:sldId id="300" r:id="rId40"/>
    <p:sldId id="302" r:id="rId41"/>
    <p:sldId id="301" r:id="rId42"/>
    <p:sldId id="303" r:id="rId43"/>
    <p:sldId id="304" r:id="rId44"/>
    <p:sldId id="305" r:id="rId45"/>
    <p:sldId id="306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8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3B3A-8A6C-48F4-BE04-0F7E9E45FF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53-A007-4033-B52E-FB8F8934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3B3A-8A6C-48F4-BE04-0F7E9E45FF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53-A007-4033-B52E-FB8F8934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3B3A-8A6C-48F4-BE04-0F7E9E45FF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53-A007-4033-B52E-FB8F8934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3B3A-8A6C-48F4-BE04-0F7E9E45FF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53-A007-4033-B52E-FB8F8934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3B3A-8A6C-48F4-BE04-0F7E9E45FF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53-A007-4033-B52E-FB8F8934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3B3A-8A6C-48F4-BE04-0F7E9E45FF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53-A007-4033-B52E-FB8F8934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3B3A-8A6C-48F4-BE04-0F7E9E45FF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53-A007-4033-B52E-FB8F8934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3B3A-8A6C-48F4-BE04-0F7E9E45FF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53-A007-4033-B52E-FB8F8934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3B3A-8A6C-48F4-BE04-0F7E9E45FF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53-A007-4033-B52E-FB8F8934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3B3A-8A6C-48F4-BE04-0F7E9E45FF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53-A007-4033-B52E-FB8F8934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3B3A-8A6C-48F4-BE04-0F7E9E45FF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78FF153-A007-4033-B52E-FB8F89345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AC3B3A-8A6C-48F4-BE04-0F7E9E45FFF3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8FF153-A007-4033-B52E-FB8F89345B0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2%D1%80%D0%B0%D0%B2%D0%BC%D0%B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Повреждения и </a:t>
            </a:r>
            <a:r>
              <a:rPr lang="ru-RU" dirty="0"/>
              <a:t>т</a:t>
            </a:r>
            <a:r>
              <a:rPr lang="ru-RU" dirty="0" smtClean="0"/>
              <a:t>равмы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Выполнил:Дармокрик</a:t>
            </a:r>
            <a:r>
              <a:rPr lang="ru-RU" dirty="0" smtClean="0"/>
              <a:t> А.А.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10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Закрытая  механическая травма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Ушиб- повреждение мягких тканей вследствие кратковременного действия травмирующего агента, без образования раны.</a:t>
            </a:r>
          </a:p>
          <a:p>
            <a:r>
              <a:rPr lang="ru-RU" dirty="0" smtClean="0"/>
              <a:t>К: боль, отек, гематома, нарушение функции конечности.</a:t>
            </a:r>
          </a:p>
          <a:p>
            <a:r>
              <a:rPr lang="ru-RU" dirty="0" smtClean="0"/>
              <a:t>Ушиб сустава-особая форма.</a:t>
            </a:r>
          </a:p>
          <a:p>
            <a:r>
              <a:rPr lang="ru-RU" dirty="0" smtClean="0"/>
              <a:t>ПП: холод (</a:t>
            </a:r>
            <a:r>
              <a:rPr lang="ru-RU" dirty="0" err="1" smtClean="0"/>
              <a:t>хлоэтил</a:t>
            </a:r>
            <a:r>
              <a:rPr lang="ru-RU" dirty="0" smtClean="0"/>
              <a:t>, лёд) каждые 2-3 часа убираем на 30 минут.</a:t>
            </a:r>
          </a:p>
          <a:p>
            <a:pPr marL="0" indent="0">
              <a:buNone/>
            </a:pPr>
            <a:r>
              <a:rPr lang="ru-RU" dirty="0" smtClean="0"/>
              <a:t>Давящая повязка.</a:t>
            </a:r>
          </a:p>
          <a:p>
            <a:r>
              <a:rPr lang="ru-RU" dirty="0" smtClean="0"/>
              <a:t>Л: </a:t>
            </a:r>
            <a:r>
              <a:rPr lang="ru-RU" dirty="0" err="1" smtClean="0"/>
              <a:t>физиолечение</a:t>
            </a:r>
            <a:r>
              <a:rPr lang="ru-RU" dirty="0" smtClean="0"/>
              <a:t> (УВЧ, </a:t>
            </a:r>
            <a:r>
              <a:rPr lang="ru-RU" dirty="0" err="1" smtClean="0"/>
              <a:t>фонофорез</a:t>
            </a:r>
            <a:r>
              <a:rPr lang="ru-RU" dirty="0" smtClean="0"/>
              <a:t>), ЛФК, НПВС, новокаиновые блокады.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87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Растяжения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4366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2) Растяжение- повреждение мягких тканей, вызванное силой в виде тяги, без нарушения непрерывности эластических образований.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2016" y="1027906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="" val="4692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272" y="884420"/>
            <a:ext cx="9518754" cy="5576341"/>
          </a:xfrm>
        </p:spPr>
      </p:pic>
    </p:spTree>
    <p:extLst>
      <p:ext uri="{BB962C8B-B14F-4D97-AF65-F5344CB8AC3E}">
        <p14:creationId xmlns:p14="http://schemas.microsoft.com/office/powerpoint/2010/main" xmlns="" val="32778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3) Разрыв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Нарушение анатомической целостности тканей, вызванное силой, превышающей их эластические возможности.</a:t>
            </a:r>
          </a:p>
          <a:p>
            <a:r>
              <a:rPr lang="ru-RU" dirty="0" smtClean="0"/>
              <a:t>К: боль, отек, старается беречь место травмы.</a:t>
            </a:r>
          </a:p>
          <a:p>
            <a:r>
              <a:rPr lang="ru-RU" dirty="0" smtClean="0"/>
              <a:t>О: обширное кровоизлияние, патологическое увеличение объема движений в суставе, резкое нарушение функции конечности.</a:t>
            </a:r>
          </a:p>
          <a:p>
            <a:r>
              <a:rPr lang="ru-RU" dirty="0" smtClean="0"/>
              <a:t>Если разрыв мышцы, то можно увидеть брюшко </a:t>
            </a:r>
            <a:r>
              <a:rPr lang="ru-RU" dirty="0" err="1" smtClean="0"/>
              <a:t>мыш</a:t>
            </a:r>
            <a:r>
              <a:rPr lang="ru-RU" dirty="0" smtClean="0"/>
              <a:t>. культи (при сокращении)</a:t>
            </a:r>
          </a:p>
          <a:p>
            <a:r>
              <a:rPr lang="ru-RU" dirty="0" smtClean="0"/>
              <a:t>Д: </a:t>
            </a:r>
            <a:r>
              <a:rPr lang="en-US" dirty="0" err="1" smtClean="0"/>
              <a:t>Rg</a:t>
            </a:r>
            <a:r>
              <a:rPr lang="ru-RU" dirty="0" smtClean="0"/>
              <a:t> для </a:t>
            </a:r>
            <a:r>
              <a:rPr lang="ru-RU" dirty="0" err="1" smtClean="0"/>
              <a:t>искл</a:t>
            </a:r>
            <a:r>
              <a:rPr lang="ru-RU" dirty="0" smtClean="0"/>
              <a:t>. перелома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2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4125" y="365125"/>
            <a:ext cx="9908498" cy="6185577"/>
          </a:xfrm>
        </p:spPr>
      </p:pic>
    </p:spTree>
    <p:extLst>
      <p:ext uri="{BB962C8B-B14F-4D97-AF65-F5344CB8AC3E}">
        <p14:creationId xmlns:p14="http://schemas.microsoft.com/office/powerpoint/2010/main" xmlns="" val="39921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016" y="539646"/>
            <a:ext cx="9129010" cy="5996065"/>
          </a:xfrm>
        </p:spPr>
      </p:pic>
    </p:spTree>
    <p:extLst>
      <p:ext uri="{BB962C8B-B14F-4D97-AF65-F5344CB8AC3E}">
        <p14:creationId xmlns:p14="http://schemas.microsoft.com/office/powerpoint/2010/main" xmlns="" val="12203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ПП: холод, тугая повязка, обезболить.</a:t>
            </a:r>
          </a:p>
          <a:p>
            <a:r>
              <a:rPr lang="ru-RU" dirty="0" smtClean="0"/>
              <a:t>Л: гипсовая иммобилизация на 4-6 недель, максимально отклонив в сторону повреждения, возвышенное положение, УВЧ.</a:t>
            </a:r>
          </a:p>
          <a:p>
            <a:pPr marL="0" indent="0">
              <a:buNone/>
            </a:pPr>
            <a:r>
              <a:rPr lang="ru-RU" dirty="0" smtClean="0"/>
              <a:t>После снятие гипса: ЛФК, массаж, теплые ванны, </a:t>
            </a:r>
            <a:r>
              <a:rPr lang="ru-RU" dirty="0" err="1" smtClean="0"/>
              <a:t>электрофонофорез</a:t>
            </a:r>
            <a:r>
              <a:rPr lang="ru-RU" dirty="0" smtClean="0"/>
              <a:t> </a:t>
            </a:r>
            <a:r>
              <a:rPr lang="ru-RU" dirty="0" err="1" smtClean="0"/>
              <a:t>прокаина</a:t>
            </a:r>
            <a:r>
              <a:rPr lang="ru-RU" dirty="0" smtClean="0"/>
              <a:t> и поливитаминов.</a:t>
            </a:r>
          </a:p>
          <a:p>
            <a:pPr marL="0" indent="0">
              <a:buNone/>
            </a:pPr>
            <a:r>
              <a:rPr lang="ru-RU" dirty="0" smtClean="0"/>
              <a:t>Х.Л: сшивание связок, пластика.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71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243" y="734518"/>
            <a:ext cx="10199557" cy="5906125"/>
          </a:xfrm>
        </p:spPr>
      </p:pic>
    </p:spTree>
    <p:extLst>
      <p:ext uri="{BB962C8B-B14F-4D97-AF65-F5344CB8AC3E}">
        <p14:creationId xmlns:p14="http://schemas.microsoft.com/office/powerpoint/2010/main" xmlns="" val="24423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Рана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3475" y="1454046"/>
            <a:ext cx="7375161" cy="4722917"/>
          </a:xfrm>
        </p:spPr>
      </p:pic>
    </p:spTree>
    <p:extLst>
      <p:ext uri="{BB962C8B-B14F-4D97-AF65-F5344CB8AC3E}">
        <p14:creationId xmlns:p14="http://schemas.microsoft.com/office/powerpoint/2010/main" xmlns="" val="19827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Сдавление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889" y="1454046"/>
            <a:ext cx="7854845" cy="4931764"/>
          </a:xfrm>
        </p:spPr>
      </p:pic>
    </p:spTree>
    <p:extLst>
      <p:ext uri="{BB962C8B-B14F-4D97-AF65-F5344CB8AC3E}">
        <p14:creationId xmlns:p14="http://schemas.microsoft.com/office/powerpoint/2010/main" xmlns="" val="30370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33927"/>
            <a:ext cx="10515600" cy="4543035"/>
          </a:xfrm>
        </p:spPr>
        <p:txBody>
          <a:bodyPr/>
          <a:lstStyle/>
          <a:p>
            <a:r>
              <a:rPr lang="ru-RU" dirty="0" smtClean="0"/>
              <a:t>Травма-  физическое </a:t>
            </a:r>
            <a:r>
              <a:rPr lang="ru-RU" dirty="0"/>
              <a:t>повреждение организма, возникающее вследствие воздействия определенного вида энергии (механической, термической, электрической, химической или радиационной), превосходящего по своей силе порог толерантности организма. </a:t>
            </a:r>
            <a:r>
              <a:rPr lang="ru-RU" dirty="0" smtClean="0"/>
              <a:t>(ВОЗ)</a:t>
            </a:r>
          </a:p>
          <a:p>
            <a:r>
              <a:rPr lang="ru-RU" b="1" dirty="0"/>
              <a:t>Травматизм</a:t>
            </a:r>
            <a:r>
              <a:rPr lang="ru-RU" dirty="0"/>
              <a:t> — совокупность </a:t>
            </a:r>
            <a:r>
              <a:rPr lang="ru-RU" dirty="0">
                <a:hlinkClick r:id="rId2" tooltip="Травма"/>
              </a:rPr>
              <a:t>травм</a:t>
            </a:r>
            <a:r>
              <a:rPr lang="ru-RU" dirty="0"/>
              <a:t>, возникших в определенной группе населения за определенный отрезок времени.</a:t>
            </a:r>
          </a:p>
        </p:txBody>
      </p:sp>
    </p:spTree>
    <p:extLst>
      <p:ext uri="{BB962C8B-B14F-4D97-AF65-F5344CB8AC3E}">
        <p14:creationId xmlns:p14="http://schemas.microsoft.com/office/powerpoint/2010/main" xmlns="" val="37298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Вывихи суставов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9708" y="1935163"/>
            <a:ext cx="5852583" cy="4389437"/>
          </a:xfrm>
        </p:spPr>
      </p:pic>
    </p:spTree>
    <p:extLst>
      <p:ext uri="{BB962C8B-B14F-4D97-AF65-F5344CB8AC3E}">
        <p14:creationId xmlns:p14="http://schemas.microsoft.com/office/powerpoint/2010/main" xmlns="" val="11538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39125" cy="4351338"/>
          </a:xfrm>
        </p:spPr>
        <p:txBody>
          <a:bodyPr/>
          <a:lstStyle/>
          <a:p>
            <a:r>
              <a:rPr lang="ru-RU" dirty="0" smtClean="0"/>
              <a:t>Вывих- стойкое разобщение сочленяющихся поверхностей в результате физического насилия или патологического </a:t>
            </a:r>
            <a:r>
              <a:rPr lang="ru-RU" dirty="0" err="1" smtClean="0"/>
              <a:t>поцесса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7482" y="734518"/>
            <a:ext cx="7516318" cy="5209876"/>
          </a:xfrm>
        </p:spPr>
      </p:pic>
    </p:spTree>
    <p:extLst>
      <p:ext uri="{BB962C8B-B14F-4D97-AF65-F5344CB8AC3E}">
        <p14:creationId xmlns:p14="http://schemas.microsoft.com/office/powerpoint/2010/main" xmlns="" val="237762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Сильная боль</a:t>
            </a:r>
          </a:p>
          <a:p>
            <a:r>
              <a:rPr lang="ru-RU" dirty="0" smtClean="0"/>
              <a:t>Потеря функции в суставе </a:t>
            </a:r>
          </a:p>
          <a:p>
            <a:r>
              <a:rPr lang="ru-RU" dirty="0" smtClean="0"/>
              <a:t>Вынужденное положение конечности</a:t>
            </a:r>
          </a:p>
          <a:p>
            <a:r>
              <a:rPr lang="ru-RU" dirty="0" smtClean="0"/>
              <a:t>Деформация </a:t>
            </a:r>
          </a:p>
          <a:p>
            <a:r>
              <a:rPr lang="en-US" dirty="0" err="1" smtClean="0"/>
              <a:t>Sp</a:t>
            </a:r>
            <a:r>
              <a:rPr lang="ru-RU" dirty="0" smtClean="0"/>
              <a:t> пружинящего сопротивления (сопротивление пассивным движениям)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1311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Диагностика: </a:t>
            </a:r>
            <a:r>
              <a:rPr lang="en-US" dirty="0"/>
              <a:t>RG</a:t>
            </a:r>
            <a:br>
              <a:rPr lang="en-US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6288" y="1935163"/>
            <a:ext cx="5819424" cy="4389437"/>
          </a:xfrm>
        </p:spPr>
      </p:pic>
    </p:spTree>
    <p:extLst>
      <p:ext uri="{BB962C8B-B14F-4D97-AF65-F5344CB8AC3E}">
        <p14:creationId xmlns:p14="http://schemas.microsoft.com/office/powerpoint/2010/main" xmlns="" val="298927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1154243"/>
            <a:ext cx="10014678" cy="5022720"/>
          </a:xfrm>
        </p:spPr>
      </p:pic>
    </p:spTree>
    <p:extLst>
      <p:ext uri="{BB962C8B-B14F-4D97-AF65-F5344CB8AC3E}">
        <p14:creationId xmlns:p14="http://schemas.microsoft.com/office/powerpoint/2010/main" xmlns="" val="3909235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8761" y="794478"/>
            <a:ext cx="7929796" cy="5756223"/>
          </a:xfrm>
        </p:spPr>
      </p:pic>
    </p:spTree>
    <p:extLst>
      <p:ext uri="{BB962C8B-B14F-4D97-AF65-F5344CB8AC3E}">
        <p14:creationId xmlns:p14="http://schemas.microsoft.com/office/powerpoint/2010/main" xmlns="" val="1288129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помощь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вправлять самостоятельно!!!</a:t>
            </a:r>
          </a:p>
          <a:p>
            <a:r>
              <a:rPr lang="ru-RU" dirty="0" smtClean="0"/>
              <a:t>Холод, покой </a:t>
            </a:r>
          </a:p>
          <a:p>
            <a:r>
              <a:rPr lang="ru-RU" dirty="0" smtClean="0"/>
              <a:t>Обездвижить (мягкая тугая повязка)</a:t>
            </a:r>
          </a:p>
          <a:p>
            <a:r>
              <a:rPr lang="ru-RU" dirty="0" smtClean="0"/>
              <a:t>Транспортировать и обезболить.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02145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Местное и общее обезболивание</a:t>
            </a:r>
          </a:p>
          <a:p>
            <a:r>
              <a:rPr lang="ru-RU" dirty="0" smtClean="0"/>
              <a:t>Вправление</a:t>
            </a:r>
          </a:p>
          <a:p>
            <a:r>
              <a:rPr lang="ru-RU" dirty="0" smtClean="0"/>
              <a:t>Гипсовая иммобилизация</a:t>
            </a:r>
          </a:p>
          <a:p>
            <a:r>
              <a:rPr lang="ru-RU" dirty="0" smtClean="0"/>
              <a:t>Реабилитация: ЛФК, массаж, </a:t>
            </a:r>
            <a:r>
              <a:rPr lang="ru-RU" dirty="0" err="1" smtClean="0"/>
              <a:t>физиопроцедуры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95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Переломы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134193" cy="4351338"/>
          </a:xfrm>
        </p:spPr>
        <p:txBody>
          <a:bodyPr/>
          <a:lstStyle/>
          <a:p>
            <a:r>
              <a:rPr lang="ru-RU" dirty="0" smtClean="0"/>
              <a:t>Перелом- </a:t>
            </a:r>
            <a:r>
              <a:rPr lang="ru-RU" dirty="0" err="1" smtClean="0"/>
              <a:t>нарушеие</a:t>
            </a:r>
            <a:r>
              <a:rPr lang="ru-RU" dirty="0" smtClean="0"/>
              <a:t> целостности кости, вызванное физической силой или патологическим процессом.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8544" y="659567"/>
            <a:ext cx="6743843" cy="5322927"/>
          </a:xfrm>
        </p:spPr>
      </p:pic>
    </p:spTree>
    <p:extLst>
      <p:ext uri="{BB962C8B-B14F-4D97-AF65-F5344CB8AC3E}">
        <p14:creationId xmlns:p14="http://schemas.microsoft.com/office/powerpoint/2010/main" xmlns="" val="316804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4144" y="365125"/>
            <a:ext cx="10049655" cy="6140606"/>
          </a:xfrm>
        </p:spPr>
      </p:pic>
    </p:spTree>
    <p:extLst>
      <p:ext uri="{BB962C8B-B14F-4D97-AF65-F5344CB8AC3E}">
        <p14:creationId xmlns:p14="http://schemas.microsoft.com/office/powerpoint/2010/main" xmlns="" val="249993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6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22582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046" y="1139252"/>
            <a:ext cx="7963004" cy="4767042"/>
          </a:xfrm>
        </p:spPr>
      </p:pic>
    </p:spTree>
    <p:extLst>
      <p:ext uri="{BB962C8B-B14F-4D97-AF65-F5344CB8AC3E}">
        <p14:creationId xmlns:p14="http://schemas.microsoft.com/office/powerpoint/2010/main" xmlns="" val="3044862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49508"/>
            <a:ext cx="8850442" cy="5456419"/>
          </a:xfrm>
        </p:spPr>
      </p:pic>
    </p:spTree>
    <p:extLst>
      <p:ext uri="{BB962C8B-B14F-4D97-AF65-F5344CB8AC3E}">
        <p14:creationId xmlns:p14="http://schemas.microsoft.com/office/powerpoint/2010/main" xmlns="" val="1037459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9084" y="1253613"/>
            <a:ext cx="8224991" cy="4852219"/>
          </a:xfrm>
        </p:spPr>
      </p:pic>
    </p:spTree>
    <p:extLst>
      <p:ext uri="{BB962C8B-B14F-4D97-AF65-F5344CB8AC3E}">
        <p14:creationId xmlns:p14="http://schemas.microsoft.com/office/powerpoint/2010/main" xmlns="" val="2881847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502" y="494675"/>
            <a:ext cx="7567538" cy="5682288"/>
          </a:xfrm>
        </p:spPr>
      </p:pic>
    </p:spTree>
    <p:extLst>
      <p:ext uri="{BB962C8B-B14F-4D97-AF65-F5344CB8AC3E}">
        <p14:creationId xmlns:p14="http://schemas.microsoft.com/office/powerpoint/2010/main" xmlns="" val="3924360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3947" y="674557"/>
            <a:ext cx="9488773" cy="5502406"/>
          </a:xfrm>
        </p:spPr>
      </p:pic>
    </p:spTree>
    <p:extLst>
      <p:ext uri="{BB962C8B-B14F-4D97-AF65-F5344CB8AC3E}">
        <p14:creationId xmlns:p14="http://schemas.microsoft.com/office/powerpoint/2010/main" xmlns="" val="1580218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2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3394"/>
            <a:ext cx="10515600" cy="5203569"/>
          </a:xfrm>
        </p:spPr>
        <p:txBody>
          <a:bodyPr>
            <a:normAutofit/>
          </a:bodyPr>
          <a:lstStyle/>
          <a:p>
            <a:r>
              <a:rPr lang="ru-RU" dirty="0"/>
              <a:t>резкая боль, усиливающаяся при любом движении </a:t>
            </a:r>
            <a:endParaRPr lang="ru-RU" dirty="0" smtClean="0"/>
          </a:p>
          <a:p>
            <a:r>
              <a:rPr lang="ru-RU" dirty="0" smtClean="0"/>
              <a:t>нарушение </a:t>
            </a:r>
            <a:r>
              <a:rPr lang="ru-RU" dirty="0"/>
              <a:t>ее </a:t>
            </a:r>
            <a:r>
              <a:rPr lang="ru-RU" dirty="0" smtClean="0"/>
              <a:t>функции</a:t>
            </a:r>
          </a:p>
          <a:p>
            <a:r>
              <a:rPr lang="ru-RU" dirty="0" smtClean="0"/>
              <a:t> </a:t>
            </a:r>
            <a:r>
              <a:rPr lang="ru-RU" dirty="0"/>
              <a:t>отек в месте </a:t>
            </a:r>
            <a:r>
              <a:rPr lang="ru-RU" dirty="0" smtClean="0"/>
              <a:t>перелома</a:t>
            </a:r>
          </a:p>
          <a:p>
            <a:r>
              <a:rPr lang="ru-RU" dirty="0" smtClean="0"/>
              <a:t> </a:t>
            </a:r>
            <a:r>
              <a:rPr lang="ru-RU" dirty="0"/>
              <a:t>укорочение </a:t>
            </a:r>
            <a:r>
              <a:rPr lang="ru-RU" dirty="0" smtClean="0"/>
              <a:t>конечности</a:t>
            </a:r>
          </a:p>
          <a:p>
            <a:r>
              <a:rPr lang="ru-RU" dirty="0" smtClean="0"/>
              <a:t> </a:t>
            </a:r>
            <a:r>
              <a:rPr lang="ru-RU" dirty="0"/>
              <a:t>патологическая (ненормальная) подвижность </a:t>
            </a:r>
            <a:r>
              <a:rPr lang="ru-RU" dirty="0" smtClean="0"/>
              <a:t>кости</a:t>
            </a:r>
          </a:p>
          <a:p>
            <a:r>
              <a:rPr lang="ru-RU" dirty="0" smtClean="0"/>
              <a:t> </a:t>
            </a:r>
            <a:r>
              <a:rPr lang="ru-RU" dirty="0"/>
              <a:t>При пальпации области перелома — резкая боль, нередко костная крепитация </a:t>
            </a:r>
            <a:endParaRPr lang="ru-RU" dirty="0" smtClean="0"/>
          </a:p>
          <a:p>
            <a:r>
              <a:rPr lang="ru-RU" dirty="0"/>
              <a:t>При открытом переломе в ране видны отломки </a:t>
            </a:r>
            <a:r>
              <a:rPr lang="ru-RU" dirty="0" smtClean="0"/>
              <a:t>костей, могут выступать</a:t>
            </a:r>
          </a:p>
        </p:txBody>
      </p:sp>
    </p:spTree>
    <p:extLst>
      <p:ext uri="{BB962C8B-B14F-4D97-AF65-F5344CB8AC3E}">
        <p14:creationId xmlns:p14="http://schemas.microsoft.com/office/powerpoint/2010/main" xmlns="" val="1659328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0104" y="1935163"/>
            <a:ext cx="5271792" cy="4389437"/>
          </a:xfrm>
        </p:spPr>
      </p:pic>
    </p:spTree>
    <p:extLst>
      <p:ext uri="{BB962C8B-B14F-4D97-AF65-F5344CB8AC3E}">
        <p14:creationId xmlns:p14="http://schemas.microsoft.com/office/powerpoint/2010/main" xmlns="" val="3925208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948" y="1194619"/>
            <a:ext cx="6386052" cy="4572000"/>
          </a:xfrm>
        </p:spPr>
      </p:pic>
    </p:spTree>
    <p:extLst>
      <p:ext uri="{BB962C8B-B14F-4D97-AF65-F5344CB8AC3E}">
        <p14:creationId xmlns:p14="http://schemas.microsoft.com/office/powerpoint/2010/main" xmlns="" val="3645453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помощь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3" y="1935163"/>
            <a:ext cx="6204874" cy="4389437"/>
          </a:xfrm>
        </p:spPr>
      </p:pic>
    </p:spTree>
    <p:extLst>
      <p:ext uri="{BB962C8B-B14F-4D97-AF65-F5344CB8AC3E}">
        <p14:creationId xmlns:p14="http://schemas.microsoft.com/office/powerpoint/2010/main" xmlns="" val="106321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871" y="781665"/>
            <a:ext cx="9438968" cy="5395298"/>
          </a:xfrm>
        </p:spPr>
      </p:pic>
    </p:spTree>
    <p:extLst>
      <p:ext uri="{BB962C8B-B14F-4D97-AF65-F5344CB8AC3E}">
        <p14:creationId xmlns:p14="http://schemas.microsoft.com/office/powerpoint/2010/main" xmlns="" val="361837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9154" y="779488"/>
            <a:ext cx="10064646" cy="5651291"/>
          </a:xfrm>
        </p:spPr>
      </p:pic>
    </p:spTree>
    <p:extLst>
      <p:ext uri="{BB962C8B-B14F-4D97-AF65-F5344CB8AC3E}">
        <p14:creationId xmlns:p14="http://schemas.microsoft.com/office/powerpoint/2010/main" xmlns="" val="9851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9708" y="1935163"/>
            <a:ext cx="5852583" cy="4389437"/>
          </a:xfrm>
        </p:spPr>
      </p:pic>
    </p:spTree>
    <p:extLst>
      <p:ext uri="{BB962C8B-B14F-4D97-AF65-F5344CB8AC3E}">
        <p14:creationId xmlns:p14="http://schemas.microsoft.com/office/powerpoint/2010/main" xmlns="" val="3024709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9806" y="589935"/>
            <a:ext cx="8804788" cy="5587028"/>
          </a:xfrm>
        </p:spPr>
      </p:pic>
    </p:spTree>
    <p:extLst>
      <p:ext uri="{BB962C8B-B14F-4D97-AF65-F5344CB8AC3E}">
        <p14:creationId xmlns:p14="http://schemas.microsoft.com/office/powerpoint/2010/main" xmlns="" val="4043037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401791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135" y="707923"/>
            <a:ext cx="9674942" cy="5825612"/>
          </a:xfrm>
        </p:spPr>
      </p:pic>
    </p:spTree>
    <p:extLst>
      <p:ext uri="{BB962C8B-B14F-4D97-AF65-F5344CB8AC3E}">
        <p14:creationId xmlns:p14="http://schemas.microsoft.com/office/powerpoint/2010/main" xmlns="" val="1472512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374" y="766915"/>
            <a:ext cx="9910916" cy="5530645"/>
          </a:xfrm>
        </p:spPr>
      </p:pic>
    </p:spTree>
    <p:extLst>
      <p:ext uri="{BB962C8B-B14F-4D97-AF65-F5344CB8AC3E}">
        <p14:creationId xmlns:p14="http://schemas.microsoft.com/office/powerpoint/2010/main" xmlns="" val="351649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9319" y="796412"/>
            <a:ext cx="9293481" cy="5958349"/>
          </a:xfrm>
        </p:spPr>
      </p:pic>
    </p:spTree>
    <p:extLst>
      <p:ext uri="{BB962C8B-B14F-4D97-AF65-F5344CB8AC3E}">
        <p14:creationId xmlns:p14="http://schemas.microsoft.com/office/powerpoint/2010/main" xmlns="" val="3883089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1791"/>
          </a:xfrm>
        </p:spPr>
        <p:txBody>
          <a:bodyPr>
            <a:normAutofit fontScale="90000"/>
          </a:bodyPr>
          <a:lstStyle/>
          <a:p>
            <a:r>
              <a:rPr lang="ru-RU" dirty="0"/>
              <a:t>аппаратом </a:t>
            </a:r>
            <a:r>
              <a:rPr lang="ru-RU" dirty="0" err="1" smtClean="0"/>
              <a:t>Илизарова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6065" y="766916"/>
            <a:ext cx="9055509" cy="5410047"/>
          </a:xfrm>
        </p:spPr>
      </p:pic>
    </p:spTree>
    <p:extLst>
      <p:ext uri="{BB962C8B-B14F-4D97-AF65-F5344CB8AC3E}">
        <p14:creationId xmlns:p14="http://schemas.microsoft.com/office/powerpoint/2010/main" xmlns="" val="104731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По степени тяжести различают:</a:t>
            </a:r>
          </a:p>
          <a:p>
            <a:pPr fontAlgn="base"/>
            <a:r>
              <a:rPr lang="ru-RU" dirty="0"/>
              <a:t>1)           Легкие травмы (растяжения, ушибы).</a:t>
            </a:r>
          </a:p>
          <a:p>
            <a:pPr fontAlgn="base"/>
            <a:r>
              <a:rPr lang="ru-RU" dirty="0"/>
              <a:t>2)           Средней тяжести (вывих плеча).</a:t>
            </a:r>
          </a:p>
          <a:p>
            <a:pPr fontAlgn="base"/>
            <a:r>
              <a:rPr lang="ru-RU" dirty="0"/>
              <a:t>3)           Тяжелые (перелом обеих голеней).</a:t>
            </a:r>
          </a:p>
          <a:p>
            <a:pPr fontAlgn="base"/>
            <a:r>
              <a:rPr lang="ru-RU" dirty="0"/>
              <a:t>4)           Крайне тяжелые травмы (они несовместимы с жизнью).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45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Обследование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опрос </a:t>
            </a:r>
          </a:p>
          <a:p>
            <a:r>
              <a:rPr lang="ru-RU" dirty="0" smtClean="0"/>
              <a:t>2)осмотр (походка, деформация, отек, гематома)</a:t>
            </a:r>
          </a:p>
          <a:p>
            <a:r>
              <a:rPr lang="ru-RU" dirty="0" smtClean="0"/>
              <a:t>3)пальпация, перкуссия, аускультация.</a:t>
            </a:r>
          </a:p>
          <a:p>
            <a:r>
              <a:rPr lang="ru-RU" dirty="0" smtClean="0"/>
              <a:t>4)определение активных и пассивных движений в суставе</a:t>
            </a:r>
          </a:p>
          <a:p>
            <a:r>
              <a:rPr lang="ru-RU" dirty="0" smtClean="0"/>
              <a:t>5)измерение длины и окружности конечностей</a:t>
            </a:r>
          </a:p>
          <a:p>
            <a:r>
              <a:rPr lang="ru-RU" dirty="0" smtClean="0"/>
              <a:t>6)определение силы мышц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87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ОАК (</a:t>
            </a:r>
            <a:r>
              <a:rPr lang="en-US" dirty="0" err="1" smtClean="0"/>
              <a:t>Hb</a:t>
            </a:r>
            <a:r>
              <a:rPr lang="ru-RU" dirty="0" smtClean="0"/>
              <a:t>,ЦП, эритроциты)</a:t>
            </a:r>
          </a:p>
          <a:p>
            <a:r>
              <a:rPr lang="ru-RU" dirty="0" smtClean="0"/>
              <a:t>ОАМ (гематурия, </a:t>
            </a:r>
            <a:r>
              <a:rPr lang="ru-RU" dirty="0" err="1" smtClean="0"/>
              <a:t>олигурия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Анализ кала (кровь)</a:t>
            </a:r>
          </a:p>
          <a:p>
            <a:r>
              <a:rPr lang="ru-RU" dirty="0" smtClean="0"/>
              <a:t>Исследование жид-</a:t>
            </a:r>
            <a:r>
              <a:rPr lang="ru-RU" dirty="0" err="1" smtClean="0"/>
              <a:t>ти</a:t>
            </a:r>
            <a:r>
              <a:rPr lang="ru-RU" dirty="0" smtClean="0"/>
              <a:t> плевральной, брюшной, внутрисуставной, </a:t>
            </a:r>
            <a:r>
              <a:rPr lang="ru-RU" dirty="0" err="1" smtClean="0"/>
              <a:t>люмбальной</a:t>
            </a:r>
            <a:r>
              <a:rPr lang="ru-RU" dirty="0" smtClean="0"/>
              <a:t> </a:t>
            </a:r>
            <a:r>
              <a:rPr lang="ru-RU" dirty="0" err="1" smtClean="0"/>
              <a:t>итд</a:t>
            </a:r>
            <a:endParaRPr lang="ru-RU" dirty="0" smtClean="0"/>
          </a:p>
          <a:p>
            <a:r>
              <a:rPr lang="ru-RU" dirty="0" err="1" smtClean="0"/>
              <a:t>БхАК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3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Инструментально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Rg</a:t>
            </a:r>
            <a:endParaRPr lang="en-US" dirty="0" smtClean="0"/>
          </a:p>
          <a:p>
            <a:r>
              <a:rPr lang="ru-RU" dirty="0" smtClean="0"/>
              <a:t>КТ</a:t>
            </a:r>
          </a:p>
          <a:p>
            <a:r>
              <a:rPr lang="ru-RU" dirty="0" smtClean="0"/>
              <a:t>МРТ</a:t>
            </a:r>
          </a:p>
          <a:p>
            <a:r>
              <a:rPr lang="ru-RU" dirty="0" err="1" smtClean="0"/>
              <a:t>Остеосцинтиграфия</a:t>
            </a:r>
            <a:endParaRPr lang="ru-RU" dirty="0" smtClean="0"/>
          </a:p>
          <a:p>
            <a:r>
              <a:rPr lang="ru-RU" dirty="0" smtClean="0"/>
              <a:t>УЗИ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3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Функиональные</a:t>
            </a:r>
            <a:r>
              <a:rPr lang="ru-RU" dirty="0" smtClean="0"/>
              <a:t> методы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Электромиография</a:t>
            </a:r>
          </a:p>
          <a:p>
            <a:r>
              <a:rPr lang="ru-RU" dirty="0" smtClean="0"/>
              <a:t>Динамометрия </a:t>
            </a:r>
          </a:p>
          <a:p>
            <a:r>
              <a:rPr lang="ru-RU" dirty="0" err="1" smtClean="0"/>
              <a:t>Гениометрия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итд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7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</TotalTime>
  <Words>468</Words>
  <Application>Microsoft Office PowerPoint</Application>
  <PresentationFormat>Произвольный</PresentationFormat>
  <Paragraphs>85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Поток</vt:lpstr>
      <vt:lpstr> Повреждения и травмы</vt:lpstr>
      <vt:lpstr>Слайд 2</vt:lpstr>
      <vt:lpstr>Слайд 3</vt:lpstr>
      <vt:lpstr>Слайд 4</vt:lpstr>
      <vt:lpstr>Слайд 5</vt:lpstr>
      <vt:lpstr>Обследование </vt:lpstr>
      <vt:lpstr>Лабораторно:</vt:lpstr>
      <vt:lpstr>Инструментально </vt:lpstr>
      <vt:lpstr>Функиональные методы </vt:lpstr>
      <vt:lpstr>Закрытая  механическая травма</vt:lpstr>
      <vt:lpstr>Растяжения</vt:lpstr>
      <vt:lpstr>Слайд 12</vt:lpstr>
      <vt:lpstr>3) Разрыв </vt:lpstr>
      <vt:lpstr>Слайд 14</vt:lpstr>
      <vt:lpstr>Слайд 15</vt:lpstr>
      <vt:lpstr>Слайд 16</vt:lpstr>
      <vt:lpstr>Слайд 17</vt:lpstr>
      <vt:lpstr>Рана </vt:lpstr>
      <vt:lpstr>Сдавление </vt:lpstr>
      <vt:lpstr>Вывихи суставов</vt:lpstr>
      <vt:lpstr>Слайд 21</vt:lpstr>
      <vt:lpstr>Клиника </vt:lpstr>
      <vt:lpstr>Диагностика: RG </vt:lpstr>
      <vt:lpstr>Слайд 24</vt:lpstr>
      <vt:lpstr>Слайд 25</vt:lpstr>
      <vt:lpstr>Первая помощь </vt:lpstr>
      <vt:lpstr>Лечение </vt:lpstr>
      <vt:lpstr>Переломы </vt:lpstr>
      <vt:lpstr>Слайд 29</vt:lpstr>
      <vt:lpstr>Слайд 30</vt:lpstr>
      <vt:lpstr>Слайд 31</vt:lpstr>
      <vt:lpstr>Слайд 32</vt:lpstr>
      <vt:lpstr>Слайд 33</vt:lpstr>
      <vt:lpstr>Слайд 34</vt:lpstr>
      <vt:lpstr>клиника</vt:lpstr>
      <vt:lpstr>Слайд 36</vt:lpstr>
      <vt:lpstr>Слайд 37</vt:lpstr>
      <vt:lpstr>Первая помощь</vt:lpstr>
      <vt:lpstr>Слайд 39</vt:lpstr>
      <vt:lpstr>Слайд 40</vt:lpstr>
      <vt:lpstr>Слайд 41</vt:lpstr>
      <vt:lpstr>Слайд 42</vt:lpstr>
      <vt:lpstr>Слайд 43</vt:lpstr>
      <vt:lpstr>Слайд 44</vt:lpstr>
      <vt:lpstr>аппаратом Илизарова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Повреждения и травмы</dc:title>
  <dc:creator>Машенька</dc:creator>
  <cp:lastModifiedBy>OGSH-Post1</cp:lastModifiedBy>
  <cp:revision>28</cp:revision>
  <dcterms:created xsi:type="dcterms:W3CDTF">2017-01-25T20:47:28Z</dcterms:created>
  <dcterms:modified xsi:type="dcterms:W3CDTF">2019-04-21T17:13:53Z</dcterms:modified>
</cp:coreProperties>
</file>