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5143500" type="screen16x9"/>
  <p:notesSz cx="6858000" cy="9144000"/>
  <p:embeddedFontLst>
    <p:embeddedFont>
      <p:font typeface="Merriweather" charset="-52"/>
      <p:regular r:id="rId32"/>
      <p:bold r:id="rId33"/>
      <p:italic r:id="rId34"/>
      <p:boldItalic r:id="rId35"/>
    </p:embeddedFont>
    <p:embeddedFont>
      <p:font typeface="Roboto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104" autoAdjust="0"/>
  </p:normalViewPr>
  <p:slideViewPr>
    <p:cSldViewPr snapToGrid="0">
      <p:cViewPr varScale="1">
        <p:scale>
          <a:sx n="117" d="100"/>
          <a:sy n="117" d="100"/>
        </p:scale>
        <p:origin x="-146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8952635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3e50ec0c4e_0_7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3e50ec0c4e_0_7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У нас нет такого термина, исправьте на</a:t>
            </a:r>
            <a:r>
              <a:rPr lang="ru-RU" baseline="0" dirty="0" smtClean="0"/>
              <a:t> язык оригинала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aseline="0" dirty="0" smtClean="0"/>
              <a:t>..при подозрении на..</a:t>
            </a: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3e50ec0c4e_0_7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3e50ec0c4e_0_7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Патологические изменения…</a:t>
            </a: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3e50ec0c4e_0_7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3e50ec0c4e_0_7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3e50ec0c4e_2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3e50ec0c4e_2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3e50ec0c4e_2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3e50ec0c4e_2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Острый аппендицит</a:t>
            </a: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3e50ec0c4e_2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23e50ec0c4e_2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воспалительные</a:t>
            </a: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3e50ec0c4e_2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23e50ec0c4e_2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..нарушение структурности стенок.</a:t>
            </a: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3e50ec0c4e_2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23e50ec0c4e_2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3e50ec0c4e_2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3e50ec0c4e_2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44be950aa3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244be950aa3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3e50ec0c4e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3e50ec0c4e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3e50ec0c4e_2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23e50ec0c4e_2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3e50ec0c4e_2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23e50ec0c4e_2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3e50ec0c4e_2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23e50ec0c4e_2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23e50ec0c4e_2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23e50ec0c4e_2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..не позволяют визуализировать..</a:t>
            </a:r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3e50ec0c4e_2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23e50ec0c4e_2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3e50ec0c4e_2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23e50ec0c4e_2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44d71ecbd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244d71ecbd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3e50ec0c4e_2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23e50ec0c4e_2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44d71ecbd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244d71ecbd5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23e50ec0c4e_2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23e50ec0c4e_2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3e50ec0c4e_0_5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3e50ec0c4e_0_5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3e50ec0c4e_0_6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3e50ec0c4e_0_6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..инвагинация большого сальника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3e50ec0c4e_0_6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3e50ec0c4e_0_6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…без</a:t>
            </a:r>
            <a:r>
              <a:rPr lang="ru-RU" baseline="0" dirty="0" smtClean="0"/>
              <a:t> компрессии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3e50ec0c4e_0_6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3e50ec0c4e_0_6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Убрать предлог ..С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3e50ec0c4e_0_6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3e50ec0c4e_0_6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3e50ec0c4e_0_6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3e50ec0c4e_0_6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3e50ec0c4e_0_6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3e50ec0c4e_0_6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..острый</a:t>
            </a:r>
            <a:r>
              <a:rPr lang="ru-RU" baseline="0" dirty="0" smtClean="0"/>
              <a:t> аппендицит с локализацией аппендикса…</a:t>
            </a:r>
            <a:endParaRPr lang="ru-RU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Проводится обзорное УЗИ…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..визуализировать..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..использовать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 hasCustomPrompt="1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accent1"/>
                </a:solidFill>
              </a:defRPr>
            </a:lvl1pPr>
            <a:lvl2pPr lvl="1" rtl="0">
              <a:buNone/>
              <a:defRPr>
                <a:solidFill>
                  <a:schemeClr val="accent1"/>
                </a:solidFill>
              </a:defRPr>
            </a:lvl2pPr>
            <a:lvl3pPr lvl="2" rtl="0">
              <a:buNone/>
              <a:defRPr>
                <a:solidFill>
                  <a:schemeClr val="accent1"/>
                </a:solidFill>
              </a:defRPr>
            </a:lvl3pPr>
            <a:lvl4pPr lvl="3" rtl="0">
              <a:buNone/>
              <a:defRPr>
                <a:solidFill>
                  <a:schemeClr val="accent1"/>
                </a:solidFill>
              </a:defRPr>
            </a:lvl4pPr>
            <a:lvl5pPr lvl="4" rtl="0">
              <a:buNone/>
              <a:defRPr>
                <a:solidFill>
                  <a:schemeClr val="accent1"/>
                </a:solidFill>
              </a:defRPr>
            </a:lvl5pPr>
            <a:lvl6pPr lvl="5" rtl="0">
              <a:buNone/>
              <a:defRPr>
                <a:solidFill>
                  <a:schemeClr val="accent1"/>
                </a:solidFill>
              </a:defRPr>
            </a:lvl6pPr>
            <a:lvl7pPr lvl="6" rtl="0">
              <a:buNone/>
              <a:defRPr>
                <a:solidFill>
                  <a:schemeClr val="accent1"/>
                </a:solidFill>
              </a:defRPr>
            </a:lvl7pPr>
            <a:lvl8pPr lvl="7" rtl="0">
              <a:buNone/>
              <a:defRPr>
                <a:solidFill>
                  <a:schemeClr val="accent1"/>
                </a:solidFill>
              </a:defRPr>
            </a:lvl8pPr>
            <a:lvl9pPr lvl="8" rtl="0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accent1"/>
                </a:solidFill>
              </a:defRPr>
            </a:lvl1pPr>
            <a:lvl2pPr lvl="1" rtl="0">
              <a:buNone/>
              <a:defRPr>
                <a:solidFill>
                  <a:schemeClr val="accent1"/>
                </a:solidFill>
              </a:defRPr>
            </a:lvl2pPr>
            <a:lvl3pPr lvl="2" rtl="0">
              <a:buNone/>
              <a:defRPr>
                <a:solidFill>
                  <a:schemeClr val="accent1"/>
                </a:solidFill>
              </a:defRPr>
            </a:lvl3pPr>
            <a:lvl4pPr lvl="3" rtl="0">
              <a:buNone/>
              <a:defRPr>
                <a:solidFill>
                  <a:schemeClr val="accent1"/>
                </a:solidFill>
              </a:defRPr>
            </a:lvl4pPr>
            <a:lvl5pPr lvl="4" rtl="0">
              <a:buNone/>
              <a:defRPr>
                <a:solidFill>
                  <a:schemeClr val="accent1"/>
                </a:solidFill>
              </a:defRPr>
            </a:lvl5pPr>
            <a:lvl6pPr lvl="5" rtl="0">
              <a:buNone/>
              <a:defRPr>
                <a:solidFill>
                  <a:schemeClr val="accent1"/>
                </a:solidFill>
              </a:defRPr>
            </a:lvl6pPr>
            <a:lvl7pPr lvl="6" rtl="0">
              <a:buNone/>
              <a:defRPr>
                <a:solidFill>
                  <a:schemeClr val="accent1"/>
                </a:solidFill>
              </a:defRPr>
            </a:lvl7pPr>
            <a:lvl8pPr lvl="7" rtl="0">
              <a:buNone/>
              <a:defRPr>
                <a:solidFill>
                  <a:schemeClr val="accent1"/>
                </a:solidFill>
              </a:defRPr>
            </a:lvl8pPr>
            <a:lvl9pPr lvl="8" rtl="0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ctrTitle"/>
          </p:nvPr>
        </p:nvSpPr>
        <p:spPr>
          <a:xfrm>
            <a:off x="0" y="895100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27777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lang="ru" sz="3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Ультразвуковая диагностика синдрома “острого живота”. Часть 1</a:t>
            </a:r>
            <a:endParaRPr sz="34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2900"/>
              </a:spcBef>
              <a:spcAft>
                <a:spcPts val="0"/>
              </a:spcAft>
              <a:buNone/>
            </a:pPr>
            <a:r>
              <a:rPr lang="ru" sz="1800" b="1" dirty="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                                 </a:t>
            </a:r>
            <a:endParaRPr sz="34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65;p13"/>
          <p:cNvSpPr txBox="1"/>
          <p:nvPr/>
        </p:nvSpPr>
        <p:spPr>
          <a:xfrm>
            <a:off x="0" y="0"/>
            <a:ext cx="9144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latin typeface="Times New Roman"/>
                <a:ea typeface="Times New Roman"/>
                <a:cs typeface="Times New Roman"/>
                <a:sym typeface="Times New Roman"/>
              </a:rPr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2043825" y="615600"/>
            <a:ext cx="4804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latin typeface="Times New Roman"/>
                <a:ea typeface="Times New Roman"/>
                <a:cs typeface="Times New Roman"/>
                <a:sym typeface="Times New Roman"/>
              </a:rPr>
              <a:t>Кафедра лучевой диагностики ИПО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7" name="Google Shape;6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9175" y="384413"/>
            <a:ext cx="862575" cy="86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/>
          <p:cNvPicPr preferRelativeResize="0"/>
          <p:nvPr/>
        </p:nvPicPr>
        <p:blipFill rotWithShape="1">
          <a:blip r:embed="rId4">
            <a:alphaModFix/>
          </a:blip>
          <a:srcRect t="-21410" b="21410"/>
          <a:stretch/>
        </p:blipFill>
        <p:spPr>
          <a:xfrm>
            <a:off x="104675" y="4410175"/>
            <a:ext cx="3619500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/>
          <p:cNvPicPr preferRelativeResize="0"/>
          <p:nvPr/>
        </p:nvPicPr>
        <p:blipFill rotWithShape="1">
          <a:blip r:embed="rId5">
            <a:alphaModFix/>
          </a:blip>
          <a:srcRect l="33101" t="15826" r="35766" b="72373"/>
          <a:stretch/>
        </p:blipFill>
        <p:spPr>
          <a:xfrm>
            <a:off x="4818825" y="4078075"/>
            <a:ext cx="4242926" cy="904600"/>
          </a:xfrm>
          <a:prstGeom prst="rect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0" name="Google Shape;70;p13"/>
          <p:cNvSpPr txBox="1"/>
          <p:nvPr/>
        </p:nvSpPr>
        <p:spPr>
          <a:xfrm>
            <a:off x="1097675" y="1992425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accent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" name="Google Shape;71;p13"/>
          <p:cNvSpPr txBox="1"/>
          <p:nvPr/>
        </p:nvSpPr>
        <p:spPr>
          <a:xfrm>
            <a:off x="6144000" y="2646475"/>
            <a:ext cx="3000000" cy="14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Выполнила: </a:t>
            </a:r>
            <a:endParaRPr sz="1800">
              <a:solidFill>
                <a:schemeClr val="accent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Ординатор 1 года обучения специальности УЗД Безрукова Екатерина Васильевна</a:t>
            </a:r>
            <a:endParaRPr sz="1800">
              <a:solidFill>
                <a:schemeClr val="accent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 txBox="1"/>
          <p:nvPr/>
        </p:nvSpPr>
        <p:spPr>
          <a:xfrm>
            <a:off x="3700500" y="706140"/>
            <a:ext cx="5443500" cy="2646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Char char="❖"/>
            </a:pPr>
            <a:r>
              <a:rPr lang="ru" sz="2000" b="1" dirty="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Брюшную полость исследуют </a:t>
            </a:r>
            <a:r>
              <a:rPr lang="ru" sz="2000" b="1" dirty="0" smtClean="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при подозрении на патологию </a:t>
            </a:r>
            <a:r>
              <a:rPr lang="ru" sz="2000" b="1" dirty="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кишечника с помощью </a:t>
            </a:r>
            <a:r>
              <a:rPr lang="ru" sz="2000" b="1" i="1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пяти-шести вертикально ориентированных перекрывающихся полос</a:t>
            </a:r>
            <a:r>
              <a:rPr lang="ru" sz="2000" b="1" dirty="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с использованием высокочастотного датчика с широким основанием</a:t>
            </a:r>
            <a:endParaRPr sz="2000" b="1" dirty="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2" name="Google Shape;15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925" y="152400"/>
            <a:ext cx="3524250" cy="2419350"/>
          </a:xfrm>
          <a:prstGeom prst="rect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53" name="Google Shape;153;p22"/>
          <p:cNvSpPr txBox="1"/>
          <p:nvPr/>
        </p:nvSpPr>
        <p:spPr>
          <a:xfrm>
            <a:off x="83649" y="2721250"/>
            <a:ext cx="3729071" cy="523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 dirty="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Техника </a:t>
            </a:r>
            <a:r>
              <a:rPr lang="ru" sz="2200" b="1" dirty="0" smtClean="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r>
              <a:rPr lang="en-US" sz="2200" b="1" dirty="0" smtClean="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mowing-the-lawn</a:t>
            </a:r>
            <a:r>
              <a:rPr lang="ru" sz="2200" b="1" dirty="0" smtClean="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</a:t>
            </a:r>
            <a:endParaRPr sz="2200" dirty="0"/>
          </a:p>
        </p:txBody>
      </p:sp>
      <p:sp>
        <p:nvSpPr>
          <p:cNvPr id="154" name="Google Shape;154;p22"/>
          <p:cNvSpPr txBox="1"/>
          <p:nvPr/>
        </p:nvSpPr>
        <p:spPr>
          <a:xfrm>
            <a:off x="3717258" y="0"/>
            <a:ext cx="5557371" cy="69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3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Техника «</a:t>
            </a:r>
            <a:r>
              <a:rPr lang="en-US" sz="33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mowing-the-lawn</a:t>
            </a:r>
            <a:r>
              <a:rPr lang="ru-RU" sz="33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</a:t>
            </a:r>
            <a:r>
              <a:rPr lang="ru" sz="33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300" dirty="0">
              <a:solidFill>
                <a:srgbClr val="FF0000"/>
              </a:solidFill>
            </a:endParaRPr>
          </a:p>
        </p:txBody>
      </p:sp>
      <p:cxnSp>
        <p:nvCxnSpPr>
          <p:cNvPr id="155" name="Google Shape;155;p22"/>
          <p:cNvCxnSpPr/>
          <p:nvPr/>
        </p:nvCxnSpPr>
        <p:spPr>
          <a:xfrm>
            <a:off x="3761525" y="588050"/>
            <a:ext cx="53826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 txBox="1"/>
          <p:nvPr/>
        </p:nvSpPr>
        <p:spPr>
          <a:xfrm>
            <a:off x="3731075" y="767475"/>
            <a:ext cx="5443500" cy="295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❖"/>
            </a:pPr>
            <a:r>
              <a:rPr lang="ru" sz="2000" b="1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Патологи</a:t>
            </a:r>
            <a:r>
              <a:rPr lang="ru-RU" sz="2000" b="1" dirty="0" err="1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ческие</a:t>
            </a: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изменения</a:t>
            </a:r>
            <a:r>
              <a:rPr lang="ru" sz="2000" b="1" dirty="0" smtClean="0">
                <a:solidFill>
                  <a:schemeClr val="tx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2000" b="1" dirty="0">
                <a:latin typeface="Times New Roman"/>
                <a:ea typeface="Times New Roman"/>
                <a:cs typeface="Times New Roman"/>
                <a:sym typeface="Times New Roman"/>
              </a:rPr>
              <a:t>кишечника хорошо визуализируется, так как кишка имеет </a:t>
            </a:r>
            <a:r>
              <a:rPr lang="ru" sz="20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утолщенную и гипоэхогенную стенку</a:t>
            </a:r>
            <a:r>
              <a:rPr lang="ru" sz="2000" b="1" dirty="0">
                <a:latin typeface="Times New Roman"/>
                <a:ea typeface="Times New Roman"/>
                <a:cs typeface="Times New Roman"/>
                <a:sym typeface="Times New Roman"/>
              </a:rPr>
              <a:t>, которая контрастирует с окружающей </a:t>
            </a:r>
            <a:r>
              <a:rPr lang="ru" sz="20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гиперэхогенной жировой тканью</a:t>
            </a:r>
            <a:endParaRPr sz="2000" b="1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❖"/>
            </a:pPr>
            <a:r>
              <a:rPr lang="ru" sz="2000" b="1" dirty="0">
                <a:latin typeface="Times New Roman"/>
                <a:ea typeface="Times New Roman"/>
                <a:cs typeface="Times New Roman"/>
                <a:sym typeface="Times New Roman"/>
              </a:rPr>
              <a:t>Патологический сегмент кишечника легко выявляется с помощью техники </a:t>
            </a:r>
            <a:endParaRPr lang="ru" sz="2000" b="1" dirty="0" smtClean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>
              <a:buSzPts val="2000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«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mowing-the-lawn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2000" dirty="0" smtClean="0"/>
              <a:t> </a:t>
            </a:r>
            <a:endParaRPr sz="20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1" name="Google Shape;16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975" y="137450"/>
            <a:ext cx="3524250" cy="1933400"/>
          </a:xfrm>
          <a:prstGeom prst="rect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62" name="Google Shape;162;p23"/>
          <p:cNvSpPr txBox="1"/>
          <p:nvPr/>
        </p:nvSpPr>
        <p:spPr>
          <a:xfrm>
            <a:off x="0" y="2153100"/>
            <a:ext cx="3842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Сегментарный колит при болезни Крона</a:t>
            </a:r>
            <a:endParaRPr sz="1600"/>
          </a:p>
        </p:txBody>
      </p:sp>
      <p:sp>
        <p:nvSpPr>
          <p:cNvPr id="163" name="Google Shape;163;p23"/>
          <p:cNvSpPr txBox="1"/>
          <p:nvPr/>
        </p:nvSpPr>
        <p:spPr>
          <a:xfrm>
            <a:off x="4906925" y="-6727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4" name="Google Shape;164;p23"/>
          <p:cNvCxnSpPr/>
          <p:nvPr/>
        </p:nvCxnSpPr>
        <p:spPr>
          <a:xfrm>
            <a:off x="3761525" y="588050"/>
            <a:ext cx="53826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5" name="Google Shape;165;p23"/>
          <p:cNvSpPr txBox="1"/>
          <p:nvPr/>
        </p:nvSpPr>
        <p:spPr>
          <a:xfrm>
            <a:off x="3700625" y="-67275"/>
            <a:ext cx="5838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Методика проведения УЗИ</a:t>
            </a:r>
            <a:endParaRPr sz="3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4"/>
          <p:cNvSpPr txBox="1"/>
          <p:nvPr/>
        </p:nvSpPr>
        <p:spPr>
          <a:xfrm>
            <a:off x="4914375" y="-115500"/>
            <a:ext cx="30000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Аппендицит</a:t>
            </a:r>
            <a:endParaRPr sz="3800" dirty="0"/>
          </a:p>
        </p:txBody>
      </p:sp>
      <p:sp>
        <p:nvSpPr>
          <p:cNvPr id="171" name="Google Shape;171;p24"/>
          <p:cNvSpPr txBox="1"/>
          <p:nvPr/>
        </p:nvSpPr>
        <p:spPr>
          <a:xfrm>
            <a:off x="3797800" y="773950"/>
            <a:ext cx="5382600" cy="3570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❖"/>
            </a:pPr>
            <a:r>
              <a:rPr lang="ru" sz="2000" b="1" dirty="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Острый аппендицит является наиболее частым неотложным состоянием брюшной полости </a:t>
            </a:r>
            <a:endParaRPr sz="2000" b="1" dirty="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           </a:t>
            </a:r>
            <a:endParaRPr sz="2000" b="1" dirty="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         С помощью УЗИ можно </a:t>
            </a:r>
            <a:endParaRPr sz="2000" b="1" dirty="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подтвердить                      исключить </a:t>
            </a:r>
            <a:endParaRPr sz="2000" b="1" dirty="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аппендицит                       </a:t>
            </a:r>
            <a:r>
              <a:rPr lang="ru" sz="2000" b="1" dirty="0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аппендицит</a:t>
            </a:r>
            <a:endParaRPr sz="2000" b="1" dirty="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(в 90% случаев)                </a:t>
            </a:r>
            <a:r>
              <a:rPr lang="ru" sz="2000" b="1" dirty="0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(в 50% случаев)</a:t>
            </a:r>
            <a:endParaRPr sz="15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ru" sz="2000" b="1" dirty="0" smtClean="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        </a:t>
            </a:r>
            <a:endParaRPr sz="15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2" name="Google Shape;17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400" y="116050"/>
            <a:ext cx="3524250" cy="1918475"/>
          </a:xfrm>
          <a:prstGeom prst="rect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73" name="Google Shape;173;p24"/>
          <p:cNvSpPr txBox="1"/>
          <p:nvPr/>
        </p:nvSpPr>
        <p:spPr>
          <a:xfrm>
            <a:off x="89750" y="2123175"/>
            <a:ext cx="1824000" cy="28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b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Нормальный аппендикс (небольшого размера, хорошо поддается компрессии, не окружен воспаленной жировой тканью)</a:t>
            </a:r>
            <a:endParaRPr sz="1700" b="1">
              <a:solidFill>
                <a:schemeClr val="accent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74" name="Google Shape;174;p24"/>
          <p:cNvCxnSpPr/>
          <p:nvPr/>
        </p:nvCxnSpPr>
        <p:spPr>
          <a:xfrm>
            <a:off x="3761525" y="588050"/>
            <a:ext cx="53826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5" name="Google Shape;175;p24"/>
          <p:cNvSpPr txBox="1"/>
          <p:nvPr/>
        </p:nvSpPr>
        <p:spPr>
          <a:xfrm>
            <a:off x="1951250" y="2123175"/>
            <a:ext cx="1790400" cy="3062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b="1" dirty="0" smtClean="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</a:t>
            </a:r>
            <a:r>
              <a:rPr lang="ru" sz="1700" b="1" dirty="0" smtClean="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ппендикс при воспалении (большого размера, плохо поддается компрессии, гиперваскуляр-ный</a:t>
            </a:r>
            <a:r>
              <a:rPr lang="ru" sz="1700" b="1" dirty="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окружен гиперэхогенной, </a:t>
            </a:r>
            <a:r>
              <a:rPr lang="ru" sz="1700" b="1" dirty="0" smtClean="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жировой </a:t>
            </a:r>
            <a:r>
              <a:rPr lang="ru" sz="1700" b="1" dirty="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тканью)</a:t>
            </a:r>
            <a:endParaRPr sz="1700" b="1" dirty="0">
              <a:solidFill>
                <a:schemeClr val="accent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76" name="Google Shape;176;p24"/>
          <p:cNvCxnSpPr/>
          <p:nvPr/>
        </p:nvCxnSpPr>
        <p:spPr>
          <a:xfrm>
            <a:off x="1861525" y="2034525"/>
            <a:ext cx="0" cy="3132600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7" name="Google Shape;177;p24"/>
          <p:cNvCxnSpPr/>
          <p:nvPr/>
        </p:nvCxnSpPr>
        <p:spPr>
          <a:xfrm flipH="1">
            <a:off x="5038800" y="2429725"/>
            <a:ext cx="1128900" cy="4785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8" name="Google Shape;178;p24"/>
          <p:cNvCxnSpPr/>
          <p:nvPr/>
        </p:nvCxnSpPr>
        <p:spPr>
          <a:xfrm>
            <a:off x="6399475" y="2422225"/>
            <a:ext cx="1226100" cy="4935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5"/>
          <p:cNvSpPr txBox="1"/>
          <p:nvPr/>
        </p:nvSpPr>
        <p:spPr>
          <a:xfrm>
            <a:off x="3708100" y="719450"/>
            <a:ext cx="5517300" cy="3570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❖"/>
            </a:pPr>
            <a:r>
              <a:rPr lang="ru" sz="2000" b="1" dirty="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 норме аппендикс представляет собой </a:t>
            </a:r>
            <a:r>
              <a:rPr lang="ru" sz="2000" b="1" i="1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небольшую, подвижную структуру колбасовидной формы со слепым концом, хорошо поддающуюся компрессии</a:t>
            </a:r>
            <a:endParaRPr sz="2000" b="1" i="1" dirty="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❖"/>
            </a:pPr>
            <a:r>
              <a:rPr lang="ru" sz="2000" b="1" dirty="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Диаметр до 7 мм</a:t>
            </a:r>
            <a:endParaRPr sz="2000" b="1" dirty="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❖"/>
            </a:pPr>
            <a:r>
              <a:rPr lang="ru" sz="2000" b="1" i="1" dirty="0" smtClean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Просвет спавшийся</a:t>
            </a:r>
            <a:r>
              <a:rPr lang="en-US" sz="2000" b="1" i="1" dirty="0" smtClean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/</a:t>
            </a:r>
            <a:r>
              <a:rPr lang="ru" sz="2000" b="1" i="1" dirty="0" smtClean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содерж</a:t>
            </a:r>
            <a:r>
              <a:rPr lang="ru-RU" sz="2000" b="1" i="1" dirty="0" err="1" smtClean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ит</a:t>
            </a:r>
            <a:r>
              <a:rPr lang="ru" sz="2000" b="1" i="1" dirty="0" smtClean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2000" b="1" i="1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воздух или немного фекальных масс, редко небольшое количество жидкости</a:t>
            </a:r>
            <a:endParaRPr sz="2000" b="1" i="1" dirty="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❖"/>
            </a:pPr>
            <a:r>
              <a:rPr lang="ru" sz="2000" b="1" dirty="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ЭДК выявляет слабый сосудистый сигнал или его отсутствие</a:t>
            </a:r>
            <a:endParaRPr sz="2000" b="1" dirty="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❖"/>
            </a:pPr>
            <a:r>
              <a:rPr lang="ru" sz="2000" b="1" dirty="0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Околокишечная клетчатка не изменена</a:t>
            </a:r>
            <a:endParaRPr sz="20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4" name="Google Shape;184;p25"/>
          <p:cNvSpPr txBox="1"/>
          <p:nvPr/>
        </p:nvSpPr>
        <p:spPr>
          <a:xfrm>
            <a:off x="3870368" y="-99391"/>
            <a:ext cx="5853600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Нормальная эхоанатомия</a:t>
            </a:r>
            <a:endParaRPr sz="1600" dirty="0"/>
          </a:p>
        </p:txBody>
      </p:sp>
      <p:pic>
        <p:nvPicPr>
          <p:cNvPr id="185" name="Google Shape;18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900" y="117675"/>
            <a:ext cx="3555700" cy="1841050"/>
          </a:xfrm>
          <a:prstGeom prst="rect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86" name="Google Shape;186;p25"/>
          <p:cNvSpPr txBox="1"/>
          <p:nvPr/>
        </p:nvSpPr>
        <p:spPr>
          <a:xfrm>
            <a:off x="0" y="2048425"/>
            <a:ext cx="37455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accent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87" name="Google Shape;187;p25"/>
          <p:cNvCxnSpPr/>
          <p:nvPr/>
        </p:nvCxnSpPr>
        <p:spPr>
          <a:xfrm>
            <a:off x="3761525" y="588050"/>
            <a:ext cx="53826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8" name="Google Shape;188;p25"/>
          <p:cNvSpPr txBox="1"/>
          <p:nvPr/>
        </p:nvSpPr>
        <p:spPr>
          <a:xfrm>
            <a:off x="44850" y="2115725"/>
            <a:ext cx="18765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Нормальный аппендикс без компрессии</a:t>
            </a:r>
            <a:endParaRPr sz="2000"/>
          </a:p>
        </p:txBody>
      </p:sp>
      <p:sp>
        <p:nvSpPr>
          <p:cNvPr id="189" name="Google Shape;189;p25"/>
          <p:cNvSpPr txBox="1"/>
          <p:nvPr/>
        </p:nvSpPr>
        <p:spPr>
          <a:xfrm>
            <a:off x="1921350" y="2115725"/>
            <a:ext cx="17868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Нормальный аппендикс при компрессии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6"/>
          <p:cNvSpPr txBox="1"/>
          <p:nvPr/>
        </p:nvSpPr>
        <p:spPr>
          <a:xfrm>
            <a:off x="3682175" y="767475"/>
            <a:ext cx="5541300" cy="4462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❖"/>
            </a:pPr>
            <a:r>
              <a:rPr lang="ru" sz="2000" b="1" dirty="0" smtClean="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Аппендикс при воспалении не </a:t>
            </a:r>
            <a:r>
              <a:rPr lang="ru" sz="2000" b="1" dirty="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поддается компрессии</a:t>
            </a:r>
            <a:endParaRPr sz="2000" b="1" dirty="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❖"/>
            </a:pPr>
            <a:r>
              <a:rPr lang="ru" sz="2000" b="1" dirty="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Средний диаметр </a:t>
            </a:r>
            <a:r>
              <a:rPr lang="ru" sz="2000" b="1" i="1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9 мм (диапазон от 7 до 17 мм) </a:t>
            </a:r>
            <a:endParaRPr sz="2000" b="1" i="1" dirty="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❖"/>
            </a:pPr>
            <a:r>
              <a:rPr lang="ru" sz="2000" b="1" dirty="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 30% случаев в просвете визуализируются копролиты, фактически обтурирующие просвет</a:t>
            </a:r>
            <a:endParaRPr sz="2000" b="1" dirty="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❖"/>
            </a:pPr>
            <a:r>
              <a:rPr lang="ru" sz="2000" b="1" dirty="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Через 6-12 часов после появления симптомов воспаление распространяется на околокишечную клетчатку, </a:t>
            </a:r>
            <a:r>
              <a:rPr lang="ru" sz="2000" b="1" i="1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она становится </a:t>
            </a:r>
            <a:r>
              <a:rPr lang="ru" sz="2000" b="1" i="1" dirty="0" smtClean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гиперэхогенной, плохо поддается компрессии, увеличивается </a:t>
            </a:r>
            <a:r>
              <a:rPr lang="ru" sz="2000" b="1" i="1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 объёме</a:t>
            </a:r>
            <a:endParaRPr sz="2000" b="1" i="1" dirty="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5" name="Google Shape;19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950" y="140800"/>
            <a:ext cx="3522925" cy="2047105"/>
          </a:xfrm>
          <a:prstGeom prst="rect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96" name="Google Shape;196;p26"/>
          <p:cNvSpPr txBox="1"/>
          <p:nvPr/>
        </p:nvSpPr>
        <p:spPr>
          <a:xfrm>
            <a:off x="98600" y="2257750"/>
            <a:ext cx="3585600" cy="2068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b="1" dirty="0" smtClean="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Аппендикс при воспалении, плохо поддающийся компрессии </a:t>
            </a:r>
            <a:r>
              <a:rPr lang="ru" sz="1700" b="1" dirty="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(стрелки) расположен рядом с </a:t>
            </a:r>
            <a:r>
              <a:rPr lang="ru" sz="1700" b="1" dirty="0" smtClean="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нормальной подвздошной </a:t>
            </a:r>
            <a:r>
              <a:rPr lang="ru" sz="1700" b="1" dirty="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кишкой, просвет расширен, диаметр 11 мм</a:t>
            </a:r>
            <a:endParaRPr sz="1700" b="1" dirty="0">
              <a:solidFill>
                <a:schemeClr val="accent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" name="Google Shape;197;p26"/>
          <p:cNvSpPr txBox="1"/>
          <p:nvPr/>
        </p:nvSpPr>
        <p:spPr>
          <a:xfrm>
            <a:off x="4099682" y="-97972"/>
            <a:ext cx="57132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7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Острый аппендицит</a:t>
            </a:r>
            <a:endParaRPr sz="3700" dirty="0">
              <a:solidFill>
                <a:schemeClr val="tx1"/>
              </a:solidFill>
            </a:endParaRPr>
          </a:p>
        </p:txBody>
      </p:sp>
      <p:cxnSp>
        <p:nvCxnSpPr>
          <p:cNvPr id="198" name="Google Shape;198;p26"/>
          <p:cNvCxnSpPr/>
          <p:nvPr/>
        </p:nvCxnSpPr>
        <p:spPr>
          <a:xfrm>
            <a:off x="3761525" y="588050"/>
            <a:ext cx="53826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7"/>
          <p:cNvSpPr txBox="1"/>
          <p:nvPr/>
        </p:nvSpPr>
        <p:spPr>
          <a:xfrm>
            <a:off x="3677675" y="789875"/>
            <a:ext cx="5550300" cy="41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❖"/>
            </a:pPr>
            <a:r>
              <a:rPr lang="ru" sz="2000" b="1" dirty="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Наличие </a:t>
            </a:r>
            <a:r>
              <a:rPr lang="ru" sz="2000" b="1" i="1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небольшого </a:t>
            </a:r>
            <a:r>
              <a:rPr lang="ru" sz="2000" b="1" dirty="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количества свободной жидкости в брюшной полости - неспецифический признак</a:t>
            </a:r>
            <a:endParaRPr sz="2000" b="1" i="1" dirty="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❖"/>
            </a:pPr>
            <a:r>
              <a:rPr lang="ru" sz="2000" b="1" dirty="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Наличие </a:t>
            </a:r>
            <a:r>
              <a:rPr lang="ru" sz="2000" b="1" i="1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большого</a:t>
            </a:r>
            <a:r>
              <a:rPr lang="ru" sz="2000" b="1" dirty="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количества жидкости - </a:t>
            </a:r>
            <a:r>
              <a:rPr lang="ru" sz="2000" b="1" i="1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гной при перфоративном аппендиците (обычно сопровождается паралитической кишечной непроходимостью)</a:t>
            </a:r>
            <a:endParaRPr sz="2000" b="1" i="1" dirty="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❖"/>
            </a:pPr>
            <a:r>
              <a:rPr lang="ru" sz="2000" b="1" dirty="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У большинства пациентов визуализируются </a:t>
            </a:r>
            <a:r>
              <a:rPr lang="ru" sz="2000" b="1" i="1" dirty="0" smtClean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воспалительные </a:t>
            </a:r>
            <a:r>
              <a:rPr lang="ru" sz="2000" b="1" i="1" dirty="0" smtClean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2000" b="1" i="1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мезентериальные лимфатические узлы выше корня брыжейки</a:t>
            </a:r>
            <a:endParaRPr sz="2000" b="1" i="1" dirty="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❖"/>
            </a:pPr>
            <a:r>
              <a:rPr lang="ru" sz="2000" b="1" dirty="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У некоторых пациентов встречаются  аномалии положения аппендикса </a:t>
            </a:r>
            <a:endParaRPr sz="13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04" name="Google Shape;204;p27"/>
          <p:cNvCxnSpPr/>
          <p:nvPr/>
        </p:nvCxnSpPr>
        <p:spPr>
          <a:xfrm>
            <a:off x="3761525" y="588050"/>
            <a:ext cx="53826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05" name="Google Shape;20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825" y="115050"/>
            <a:ext cx="3448200" cy="2456700"/>
          </a:xfrm>
          <a:prstGeom prst="rect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06" name="Google Shape;206;p27"/>
          <p:cNvSpPr txBox="1"/>
          <p:nvPr/>
        </p:nvSpPr>
        <p:spPr>
          <a:xfrm>
            <a:off x="123375" y="2661475"/>
            <a:ext cx="3551100" cy="2289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 dirty="0" smtClean="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Острый </a:t>
            </a:r>
            <a:r>
              <a:rPr lang="ru-RU" sz="1900" b="1" dirty="0" smtClean="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</a:t>
            </a:r>
            <a:r>
              <a:rPr lang="ru" sz="1900" b="1" dirty="0" smtClean="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ппендицит, червеобразный </a:t>
            </a:r>
            <a:r>
              <a:rPr lang="ru" sz="1900" b="1" dirty="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отросток в необычно высоком положении у больного с клиническими признаками холецистита</a:t>
            </a:r>
            <a:endParaRPr sz="1900" b="1" dirty="0">
              <a:solidFill>
                <a:schemeClr val="accent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7" name="Google Shape;207;p27"/>
          <p:cNvSpPr txBox="1"/>
          <p:nvPr/>
        </p:nvSpPr>
        <p:spPr>
          <a:xfrm>
            <a:off x="3761525" y="-88000"/>
            <a:ext cx="5583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УЗ-признаки аппендицита </a:t>
            </a:r>
            <a:endParaRPr sz="12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8"/>
          <p:cNvSpPr txBox="1"/>
          <p:nvPr/>
        </p:nvSpPr>
        <p:spPr>
          <a:xfrm>
            <a:off x="3647700" y="697154"/>
            <a:ext cx="5496300" cy="4632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❖"/>
            </a:pPr>
            <a:r>
              <a:rPr lang="ru" sz="2000" b="1" dirty="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Неправильный, асимметричный контур и </a:t>
            </a:r>
            <a:r>
              <a:rPr lang="ru" sz="2000" b="1" dirty="0" smtClean="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нарушение структурности стенок аппендикса </a:t>
            </a:r>
            <a:r>
              <a:rPr lang="ru" sz="2000" b="1" dirty="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указывают на </a:t>
            </a:r>
            <a:r>
              <a:rPr lang="ru" sz="2000" b="1" i="1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перфорацию</a:t>
            </a:r>
            <a:endParaRPr sz="2000" b="1" dirty="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❖"/>
            </a:pPr>
            <a:r>
              <a:rPr lang="ru" sz="2000" b="1" dirty="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Васкуляризация стенки аппендикса либо значительно повышена, либо отсутствует из-за высокого внутрипросветного давления с сопутствующим ишемическим некрозом, однако всегда имеется </a:t>
            </a:r>
            <a:r>
              <a:rPr lang="ru" sz="2000" b="1" i="1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повышенная васкуляризация в непосредственно окружающей жировой ткани</a:t>
            </a:r>
            <a:endParaRPr sz="2000" b="1" i="1" dirty="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i="1" dirty="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3" name="Google Shape;21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450" y="152400"/>
            <a:ext cx="3524250" cy="2200275"/>
          </a:xfrm>
          <a:prstGeom prst="rect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14" name="Google Shape;214;p28"/>
          <p:cNvSpPr txBox="1"/>
          <p:nvPr/>
        </p:nvSpPr>
        <p:spPr>
          <a:xfrm>
            <a:off x="97925" y="2404975"/>
            <a:ext cx="3603300" cy="14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 smtClean="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Острый аппендицит, </a:t>
            </a:r>
            <a:r>
              <a:rPr lang="ru" sz="2000" b="1" dirty="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локальное нарушение </a:t>
            </a:r>
            <a:r>
              <a:rPr lang="ru" sz="2000" b="1" dirty="0" smtClean="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структурности стенки червеообразного отростка</a:t>
            </a:r>
            <a:endParaRPr sz="2000" b="1" dirty="0">
              <a:solidFill>
                <a:schemeClr val="accent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5" name="Google Shape;215;p28"/>
          <p:cNvSpPr txBox="1"/>
          <p:nvPr/>
        </p:nvSpPr>
        <p:spPr>
          <a:xfrm>
            <a:off x="3671975" y="-40650"/>
            <a:ext cx="55617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Перфоративный аппендицит</a:t>
            </a:r>
            <a:endParaRPr sz="1000"/>
          </a:p>
        </p:txBody>
      </p:sp>
      <p:cxnSp>
        <p:nvCxnSpPr>
          <p:cNvPr id="216" name="Google Shape;216;p28"/>
          <p:cNvCxnSpPr/>
          <p:nvPr/>
        </p:nvCxnSpPr>
        <p:spPr>
          <a:xfrm>
            <a:off x="3761525" y="588050"/>
            <a:ext cx="53826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9"/>
          <p:cNvSpPr txBox="1"/>
          <p:nvPr/>
        </p:nvSpPr>
        <p:spPr>
          <a:xfrm>
            <a:off x="3603900" y="656504"/>
            <a:ext cx="5540100" cy="4278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Times New Roman"/>
              <a:buChar char="❖"/>
            </a:pPr>
            <a:r>
              <a:rPr lang="ru" sz="1900" b="1" dirty="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Если клинические симптомы быстро стихают, несмотря на наличие </a:t>
            </a:r>
            <a:r>
              <a:rPr lang="ru" sz="1900" b="1" dirty="0" smtClean="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признаков острого аппендицита </a:t>
            </a:r>
            <a:r>
              <a:rPr lang="ru" sz="1900" b="1" dirty="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по данным УЗИ, следует рассматривать диагноз </a:t>
            </a:r>
            <a:r>
              <a:rPr lang="ru" sz="1900" b="1" i="1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спонтанно разрешившегося аппендицита</a:t>
            </a:r>
            <a:endParaRPr sz="1900" b="1" i="1" dirty="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Times New Roman"/>
              <a:buChar char="❖"/>
            </a:pPr>
            <a:r>
              <a:rPr lang="ru" sz="1900" b="1" dirty="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Типичные симптомы аппендицита исчезают </a:t>
            </a:r>
            <a:r>
              <a:rPr lang="ru" sz="1900" b="1" i="1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 течение 12-48 часов</a:t>
            </a:r>
            <a:r>
              <a:rPr lang="ru" sz="1900" b="1" dirty="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после появления болей, а аппендикс </a:t>
            </a:r>
            <a:r>
              <a:rPr lang="ru" sz="1900" b="1" dirty="0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уменьшается в размерах </a:t>
            </a:r>
            <a:r>
              <a:rPr lang="ru" sz="1900" b="1" i="1" dirty="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 течение нескольких дней </a:t>
            </a:r>
            <a:endParaRPr sz="1900" b="1" i="1" dirty="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Times New Roman"/>
              <a:buChar char="❖"/>
            </a:pPr>
            <a:r>
              <a:rPr lang="ru" sz="1900" b="1" dirty="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Если пациент вспоминает о подобных предыдущих приступах, рекомендуется немедленная аппендэктомия, так как </a:t>
            </a:r>
            <a:r>
              <a:rPr lang="ru" sz="1900" b="1" i="1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частота рецидивов составляет примерно </a:t>
            </a:r>
            <a:endParaRPr sz="1900" b="1" i="1" dirty="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 i="1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40 %</a:t>
            </a:r>
            <a:r>
              <a:rPr lang="ru" sz="1900" b="1" dirty="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9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22" name="Google Shape;222;p29"/>
          <p:cNvCxnSpPr/>
          <p:nvPr/>
        </p:nvCxnSpPr>
        <p:spPr>
          <a:xfrm>
            <a:off x="3761525" y="588050"/>
            <a:ext cx="53826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3" name="Google Shape;223;p29"/>
          <p:cNvSpPr txBox="1"/>
          <p:nvPr/>
        </p:nvSpPr>
        <p:spPr>
          <a:xfrm>
            <a:off x="3301250" y="-144725"/>
            <a:ext cx="62637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Спонтанно разрешившийся</a:t>
            </a:r>
            <a:endParaRPr sz="2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аппендицит</a:t>
            </a:r>
            <a:endParaRPr sz="2200"/>
          </a:p>
        </p:txBody>
      </p:sp>
      <p:pic>
        <p:nvPicPr>
          <p:cNvPr id="224" name="Google Shape;22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950" y="111625"/>
            <a:ext cx="3522950" cy="2086325"/>
          </a:xfrm>
          <a:prstGeom prst="rect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25" name="Google Shape;225;p29"/>
          <p:cNvSpPr txBox="1"/>
          <p:nvPr/>
        </p:nvSpPr>
        <p:spPr>
          <a:xfrm>
            <a:off x="62675" y="2325025"/>
            <a:ext cx="1754100" cy="2511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 smtClean="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Острый аппендицит:  аппендикс </a:t>
            </a:r>
            <a:r>
              <a:rPr lang="ru" sz="1800" b="1" dirty="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 расширенным просветом и диаметром 11 мм</a:t>
            </a:r>
            <a:endParaRPr sz="1800" b="1" dirty="0">
              <a:solidFill>
                <a:schemeClr val="accent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6" name="Google Shape;226;p29"/>
          <p:cNvSpPr txBox="1"/>
          <p:nvPr/>
        </p:nvSpPr>
        <p:spPr>
          <a:xfrm>
            <a:off x="1983875" y="2325025"/>
            <a:ext cx="1634100" cy="14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Уменьшение аппендикса в размерах через 2 дня</a:t>
            </a:r>
            <a:endParaRPr sz="1800" b="1">
              <a:solidFill>
                <a:schemeClr val="accent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375" y="77675"/>
            <a:ext cx="3432275" cy="4183650"/>
          </a:xfrm>
          <a:prstGeom prst="rect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232" name="Google Shape;232;p30"/>
          <p:cNvCxnSpPr/>
          <p:nvPr/>
        </p:nvCxnSpPr>
        <p:spPr>
          <a:xfrm>
            <a:off x="3761525" y="588050"/>
            <a:ext cx="53826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3" name="Google Shape;233;p30"/>
          <p:cNvSpPr txBox="1"/>
          <p:nvPr/>
        </p:nvSpPr>
        <p:spPr>
          <a:xfrm>
            <a:off x="41350" y="-67300"/>
            <a:ext cx="3761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accent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4" name="Google Shape;234;p30"/>
          <p:cNvSpPr txBox="1"/>
          <p:nvPr/>
        </p:nvSpPr>
        <p:spPr>
          <a:xfrm>
            <a:off x="3665100" y="700049"/>
            <a:ext cx="5478900" cy="4061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❖"/>
            </a:pPr>
            <a:r>
              <a:rPr lang="ru" sz="1800" b="1" dirty="0">
                <a:latin typeface="Times New Roman"/>
                <a:ea typeface="Times New Roman"/>
                <a:cs typeface="Times New Roman"/>
                <a:sym typeface="Times New Roman"/>
              </a:rPr>
              <a:t>Развивается у пациентов, </a:t>
            </a:r>
            <a:r>
              <a:rPr lang="ru" sz="18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несвоевременно обратившихся к врачу, при длительной боли</a:t>
            </a:r>
            <a:endParaRPr sz="1800" b="1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❖"/>
            </a:pPr>
            <a:r>
              <a:rPr lang="ru" sz="1800" b="1" dirty="0">
                <a:latin typeface="Times New Roman"/>
                <a:ea typeface="Times New Roman"/>
                <a:cs typeface="Times New Roman"/>
                <a:sym typeface="Times New Roman"/>
              </a:rPr>
              <a:t>При осмотре </a:t>
            </a:r>
            <a:r>
              <a:rPr lang="ru" sz="18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пальпируется образование</a:t>
            </a:r>
            <a:r>
              <a:rPr lang="ru" sz="1800" b="1" dirty="0">
                <a:latin typeface="Times New Roman"/>
                <a:ea typeface="Times New Roman"/>
                <a:cs typeface="Times New Roman"/>
                <a:sym typeface="Times New Roman"/>
              </a:rPr>
              <a:t>, по данным УЗИ </a:t>
            </a:r>
            <a:r>
              <a:rPr lang="ru" sz="18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вокруг аппендикса большой объем </a:t>
            </a:r>
            <a:r>
              <a:rPr lang="ru" sz="1800" b="1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гиперэхогенной околокишечной </a:t>
            </a:r>
            <a:r>
              <a:rPr lang="ru" sz="18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клетчатки</a:t>
            </a:r>
            <a:r>
              <a:rPr lang="ru" sz="1800" b="1" dirty="0">
                <a:latin typeface="Times New Roman"/>
                <a:ea typeface="Times New Roman"/>
                <a:cs typeface="Times New Roman"/>
                <a:sym typeface="Times New Roman"/>
              </a:rPr>
              <a:t>, по данным лабораторного обследования </a:t>
            </a:r>
            <a:r>
              <a:rPr lang="ru" sz="18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высокая СОЭ</a:t>
            </a:r>
            <a:endParaRPr sz="1800" b="1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❖"/>
            </a:pPr>
            <a:r>
              <a:rPr lang="ru" sz="1800" b="1" dirty="0">
                <a:latin typeface="Times New Roman"/>
                <a:ea typeface="Times New Roman"/>
                <a:cs typeface="Times New Roman"/>
                <a:sym typeface="Times New Roman"/>
              </a:rPr>
              <a:t>Данное осложнение обычно лечат консервативно, поскольку аппендэктомия в таких случаях технически сложна или даже невозможна </a:t>
            </a:r>
            <a:endParaRPr sz="18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95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5" name="Google Shape;235;p30"/>
          <p:cNvSpPr txBox="1"/>
          <p:nvPr/>
        </p:nvSpPr>
        <p:spPr>
          <a:xfrm>
            <a:off x="0" y="4178604"/>
            <a:ext cx="3720600" cy="1071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Разрешение </a:t>
            </a:r>
            <a:r>
              <a:rPr lang="ru" sz="1600" b="1" dirty="0" smtClean="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флегмонозного аппендицита: </a:t>
            </a:r>
            <a:r>
              <a:rPr lang="ru" sz="1600" b="1" dirty="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 поступлении, через восемь дней и через шесть недель</a:t>
            </a:r>
            <a:endParaRPr sz="1800" dirty="0"/>
          </a:p>
        </p:txBody>
      </p:sp>
      <p:sp>
        <p:nvSpPr>
          <p:cNvPr id="236" name="Google Shape;236;p30"/>
          <p:cNvSpPr txBox="1"/>
          <p:nvPr/>
        </p:nvSpPr>
        <p:spPr>
          <a:xfrm>
            <a:off x="3671764" y="0"/>
            <a:ext cx="5594700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Флегмонозный аппендицит</a:t>
            </a:r>
            <a:endParaRPr sz="3200" b="1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375" y="77675"/>
            <a:ext cx="3432275" cy="4183650"/>
          </a:xfrm>
          <a:prstGeom prst="rect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242" name="Google Shape;242;p31"/>
          <p:cNvCxnSpPr/>
          <p:nvPr/>
        </p:nvCxnSpPr>
        <p:spPr>
          <a:xfrm>
            <a:off x="3761525" y="588050"/>
            <a:ext cx="53826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3" name="Google Shape;243;p31"/>
          <p:cNvSpPr txBox="1"/>
          <p:nvPr/>
        </p:nvSpPr>
        <p:spPr>
          <a:xfrm>
            <a:off x="41350" y="-67300"/>
            <a:ext cx="3761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accent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4" name="Google Shape;244;p31"/>
          <p:cNvSpPr txBox="1"/>
          <p:nvPr/>
        </p:nvSpPr>
        <p:spPr>
          <a:xfrm>
            <a:off x="3743605" y="374041"/>
            <a:ext cx="5736300" cy="4385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000" b="1" dirty="0">
                <a:latin typeface="Times New Roman"/>
                <a:ea typeface="Times New Roman"/>
                <a:cs typeface="Times New Roman"/>
                <a:sym typeface="Times New Roman"/>
              </a:rPr>
              <a:t>Клинический случай</a:t>
            </a:r>
            <a:endParaRPr sz="20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Times New Roman"/>
              <a:buChar char="❖"/>
            </a:pPr>
            <a:r>
              <a:rPr lang="ru" sz="2000" b="1" dirty="0">
                <a:latin typeface="Times New Roman"/>
                <a:ea typeface="Times New Roman"/>
                <a:cs typeface="Times New Roman"/>
                <a:sym typeface="Times New Roman"/>
              </a:rPr>
              <a:t>Мужчина 35 лет  </a:t>
            </a:r>
            <a:endParaRPr sz="20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❖"/>
            </a:pPr>
            <a:r>
              <a:rPr lang="ru" sz="2000" b="1" dirty="0">
                <a:latin typeface="Times New Roman"/>
                <a:ea typeface="Times New Roman"/>
                <a:cs typeface="Times New Roman"/>
                <a:sym typeface="Times New Roman"/>
              </a:rPr>
              <a:t>Жалобы: </a:t>
            </a:r>
            <a:r>
              <a:rPr lang="ru" sz="20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боли в животе в правом нижнем квадранте в течение 10 дней</a:t>
            </a:r>
            <a:endParaRPr sz="2000" b="1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❖"/>
            </a:pPr>
            <a:r>
              <a:rPr lang="ru" sz="2000" b="1" dirty="0">
                <a:latin typeface="Times New Roman"/>
                <a:ea typeface="Times New Roman"/>
                <a:cs typeface="Times New Roman"/>
                <a:sym typeface="Times New Roman"/>
              </a:rPr>
              <a:t>Осмотр: </a:t>
            </a:r>
            <a:r>
              <a:rPr lang="ru" sz="20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пальпируется образование, </a:t>
            </a:r>
            <a:r>
              <a:rPr lang="ru" sz="2000" b="1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признаки </a:t>
            </a:r>
            <a:r>
              <a:rPr lang="ru" sz="20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перитонита </a:t>
            </a:r>
            <a:r>
              <a:rPr lang="ru" sz="2000" b="1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отрицательные</a:t>
            </a:r>
            <a:endParaRPr sz="2000" b="1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❖"/>
            </a:pPr>
            <a:r>
              <a:rPr lang="ru" sz="2000" b="1" dirty="0">
                <a:latin typeface="Times New Roman"/>
                <a:ea typeface="Times New Roman"/>
                <a:cs typeface="Times New Roman"/>
                <a:sym typeface="Times New Roman"/>
              </a:rPr>
              <a:t>УЗИ: </a:t>
            </a:r>
            <a:r>
              <a:rPr lang="ru" sz="20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объемное образование, состоящее из </a:t>
            </a:r>
            <a:r>
              <a:rPr lang="ru" sz="2000" b="1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аппендикса</a:t>
            </a:r>
            <a:r>
              <a:rPr lang="ru" sz="20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брыжейки и сальника</a:t>
            </a:r>
            <a:endParaRPr sz="2000" b="1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❖"/>
            </a:pPr>
            <a:r>
              <a:rPr lang="ru" sz="2000" b="1" dirty="0">
                <a:latin typeface="Times New Roman"/>
                <a:ea typeface="Times New Roman"/>
                <a:cs typeface="Times New Roman"/>
                <a:sym typeface="Times New Roman"/>
              </a:rPr>
              <a:t>Лечение: </a:t>
            </a:r>
            <a:r>
              <a:rPr lang="ru" sz="20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консервативное</a:t>
            </a:r>
            <a:endParaRPr sz="2000" b="1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❖"/>
            </a:pPr>
            <a:r>
              <a:rPr lang="ru" sz="2000" b="1" dirty="0">
                <a:latin typeface="Times New Roman"/>
                <a:ea typeface="Times New Roman"/>
                <a:cs typeface="Times New Roman"/>
                <a:sym typeface="Times New Roman"/>
              </a:rPr>
              <a:t>Рецидивов заболевания не было,                операция не </a:t>
            </a:r>
            <a:r>
              <a:rPr lang="ru" sz="20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проводилась</a:t>
            </a:r>
            <a:endParaRPr sz="95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5" name="Google Shape;245;p31"/>
          <p:cNvSpPr txBox="1"/>
          <p:nvPr/>
        </p:nvSpPr>
        <p:spPr>
          <a:xfrm>
            <a:off x="61750" y="4223925"/>
            <a:ext cx="3720600" cy="1071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Разрешение </a:t>
            </a:r>
            <a:r>
              <a:rPr lang="ru" sz="1600" b="1" dirty="0" smtClean="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флегмонозного аппендицита: </a:t>
            </a:r>
            <a:r>
              <a:rPr lang="ru" sz="1600" b="1" dirty="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 поступлении, через восемь дней и через шесть недель</a:t>
            </a:r>
            <a:endParaRPr sz="1800" dirty="0"/>
          </a:p>
        </p:txBody>
      </p:sp>
      <p:sp>
        <p:nvSpPr>
          <p:cNvPr id="246" name="Google Shape;246;p31"/>
          <p:cNvSpPr txBox="1"/>
          <p:nvPr/>
        </p:nvSpPr>
        <p:spPr>
          <a:xfrm>
            <a:off x="3655475" y="-67300"/>
            <a:ext cx="55947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Флегмонозный аппендицит</a:t>
            </a:r>
            <a:endParaRPr sz="32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>
            <a:spLocks noGrp="1"/>
          </p:cNvSpPr>
          <p:nvPr>
            <p:ph type="body" idx="1"/>
          </p:nvPr>
        </p:nvSpPr>
        <p:spPr>
          <a:xfrm>
            <a:off x="3729100" y="594535"/>
            <a:ext cx="5605800" cy="3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ru" sz="23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Зачем выполнять УЗИ, если у вас есть КТ?</a:t>
            </a:r>
            <a:endParaRPr sz="22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КТ имеет следующие </a:t>
            </a:r>
            <a:r>
              <a:rPr lang="ru" sz="22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преимущества:</a:t>
            </a:r>
            <a:r>
              <a:rPr lang="ru" sz="2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2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❖"/>
            </a:pPr>
            <a:r>
              <a:rPr lang="ru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скорость выполнения</a:t>
            </a:r>
            <a:endParaRPr sz="20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❖"/>
            </a:pPr>
            <a:r>
              <a:rPr lang="ru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независимость от оператора, возможность диагностики другими специалистами </a:t>
            </a:r>
            <a:endParaRPr sz="20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даже на расстоянии</a:t>
            </a:r>
            <a:endParaRPr sz="20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❖"/>
            </a:pPr>
            <a:r>
              <a:rPr lang="ru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повышенное газообразование, костные структуры, наличие ожирения не затрудняют визуализацию</a:t>
            </a:r>
            <a:endParaRPr sz="20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275"/>
              <a:buNone/>
            </a:pPr>
            <a:endParaRPr sz="225" dirty="0"/>
          </a:p>
        </p:txBody>
      </p:sp>
      <p:pic>
        <p:nvPicPr>
          <p:cNvPr id="77" name="Google Shape;7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288" y="140175"/>
            <a:ext cx="3386675" cy="2517125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8" name="Google Shape;78;p14"/>
          <p:cNvSpPr txBox="1"/>
          <p:nvPr/>
        </p:nvSpPr>
        <p:spPr>
          <a:xfrm>
            <a:off x="5240650" y="-98325"/>
            <a:ext cx="43062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Введение</a:t>
            </a:r>
            <a:endParaRPr sz="3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9" name="Google Shape;79;p14"/>
          <p:cNvSpPr txBox="1">
            <a:spLocks noGrp="1"/>
          </p:cNvSpPr>
          <p:nvPr>
            <p:ph type="subTitle" idx="4294967295"/>
          </p:nvPr>
        </p:nvSpPr>
        <p:spPr>
          <a:xfrm>
            <a:off x="125213" y="2751150"/>
            <a:ext cx="37044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2000" b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Иллюстрация дивертикула толстой кишки</a:t>
            </a:r>
            <a:endParaRPr sz="2000" b="1">
              <a:solidFill>
                <a:schemeClr val="accent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80" name="Google Shape;80;p14"/>
          <p:cNvCxnSpPr/>
          <p:nvPr/>
        </p:nvCxnSpPr>
        <p:spPr>
          <a:xfrm>
            <a:off x="3761525" y="588050"/>
            <a:ext cx="53826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000" y="129950"/>
            <a:ext cx="3459200" cy="2210050"/>
          </a:xfrm>
          <a:prstGeom prst="rect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252" name="Google Shape;252;p32"/>
          <p:cNvCxnSpPr/>
          <p:nvPr/>
        </p:nvCxnSpPr>
        <p:spPr>
          <a:xfrm>
            <a:off x="3761525" y="588050"/>
            <a:ext cx="53826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3" name="Google Shape;253;p32"/>
          <p:cNvSpPr txBox="1"/>
          <p:nvPr/>
        </p:nvSpPr>
        <p:spPr>
          <a:xfrm>
            <a:off x="62450" y="2392325"/>
            <a:ext cx="3648300" cy="1209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50" b="1" dirty="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Аппендикулярный абсцесс, содержащий копролит, рядом с </a:t>
            </a:r>
            <a:r>
              <a:rPr lang="ru" sz="1850" b="1" dirty="0" smtClean="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аппендиксом </a:t>
            </a:r>
            <a:r>
              <a:rPr lang="ru" sz="1850" b="1" dirty="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(стрелки)</a:t>
            </a:r>
            <a:endParaRPr sz="1850" b="1" dirty="0">
              <a:solidFill>
                <a:schemeClr val="accent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4" name="Google Shape;254;p32"/>
          <p:cNvSpPr txBox="1"/>
          <p:nvPr/>
        </p:nvSpPr>
        <p:spPr>
          <a:xfrm>
            <a:off x="3655700" y="588050"/>
            <a:ext cx="5615400" cy="4431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❖"/>
            </a:pPr>
            <a:r>
              <a:rPr lang="ru" sz="2000" b="1" dirty="0">
                <a:latin typeface="Times New Roman"/>
                <a:ea typeface="Times New Roman"/>
                <a:cs typeface="Times New Roman"/>
                <a:sym typeface="Times New Roman"/>
              </a:rPr>
              <a:t>Рядом с </a:t>
            </a:r>
            <a:r>
              <a:rPr lang="ru" sz="20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аппендиксом </a:t>
            </a:r>
            <a:r>
              <a:rPr lang="ru" sz="20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скопление жидкости, которое часто содержит </a:t>
            </a:r>
            <a:r>
              <a:rPr lang="ru" sz="2000" b="1" i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газ</a:t>
            </a:r>
            <a:endParaRPr sz="2000" b="1" i="1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❖"/>
            </a:pPr>
            <a:r>
              <a:rPr lang="ru" sz="2000" b="1" dirty="0">
                <a:latin typeface="Times New Roman"/>
                <a:ea typeface="Times New Roman"/>
                <a:cs typeface="Times New Roman"/>
                <a:sym typeface="Times New Roman"/>
              </a:rPr>
              <a:t>Вокруг </a:t>
            </a:r>
            <a:r>
              <a:rPr lang="ru" sz="2000" b="1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гиперэхогенная </a:t>
            </a:r>
            <a:r>
              <a:rPr lang="ru" sz="20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ткань (сальник и брыжейка), петли кишечника</a:t>
            </a:r>
            <a:endParaRPr sz="2000" b="1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❖"/>
            </a:pPr>
            <a:r>
              <a:rPr lang="ru" sz="2000" b="1" dirty="0">
                <a:latin typeface="Times New Roman"/>
                <a:ea typeface="Times New Roman"/>
                <a:cs typeface="Times New Roman"/>
                <a:sym typeface="Times New Roman"/>
              </a:rPr>
              <a:t>Если нет </a:t>
            </a:r>
            <a:r>
              <a:rPr lang="ru" sz="20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выраженных симптомов  </a:t>
            </a:r>
            <a:r>
              <a:rPr lang="ru" sz="2000" b="1" dirty="0">
                <a:latin typeface="Times New Roman"/>
                <a:ea typeface="Times New Roman"/>
                <a:cs typeface="Times New Roman"/>
                <a:sym typeface="Times New Roman"/>
              </a:rPr>
              <a:t>перитонита, методом выбора является </a:t>
            </a:r>
            <a:r>
              <a:rPr lang="ru" sz="20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чрескожное дренирование (перед проведением - КТ)</a:t>
            </a:r>
            <a:endParaRPr sz="2000" b="1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❖"/>
            </a:pPr>
            <a:r>
              <a:rPr lang="ru" sz="2000" b="1" dirty="0">
                <a:latin typeface="Times New Roman"/>
                <a:ea typeface="Times New Roman"/>
                <a:cs typeface="Times New Roman"/>
                <a:sym typeface="Times New Roman"/>
              </a:rPr>
              <a:t>У стабильных пациентов без лихорадки, с жалобами на легкую боль, целесообразно дождаться </a:t>
            </a:r>
            <a:r>
              <a:rPr lang="ru" sz="20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самопроизвольного дренирования абсцесса в соседнюю кишку</a:t>
            </a:r>
            <a:endParaRPr sz="2000" b="1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5" name="Google Shape;255;p32"/>
          <p:cNvSpPr txBox="1"/>
          <p:nvPr/>
        </p:nvSpPr>
        <p:spPr>
          <a:xfrm>
            <a:off x="3717235" y="-354000"/>
            <a:ext cx="5560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3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Аппендикулярный абсцесс</a:t>
            </a:r>
            <a:endParaRPr sz="34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3"/>
          <p:cNvSpPr txBox="1"/>
          <p:nvPr/>
        </p:nvSpPr>
        <p:spPr>
          <a:xfrm>
            <a:off x="3597119" y="439904"/>
            <a:ext cx="5644852" cy="5145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Times New Roman"/>
              <a:buChar char="❖"/>
            </a:pPr>
            <a:r>
              <a:rPr lang="ru" sz="1900" b="1" dirty="0">
                <a:latin typeface="Times New Roman"/>
                <a:ea typeface="Times New Roman"/>
                <a:cs typeface="Times New Roman"/>
                <a:sym typeface="Times New Roman"/>
              </a:rPr>
              <a:t>Показания к оперативному вмешательству: </a:t>
            </a:r>
            <a:endParaRPr sz="19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-"/>
            </a:pPr>
            <a:r>
              <a:rPr lang="ru" sz="19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детский возраст</a:t>
            </a:r>
            <a:endParaRPr sz="1900" b="1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-"/>
            </a:pPr>
            <a:r>
              <a:rPr lang="ru" sz="19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перитонит тяжелой степени</a:t>
            </a:r>
            <a:endParaRPr sz="1900" b="1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-"/>
            </a:pPr>
            <a:r>
              <a:rPr lang="ru" sz="19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абсцесс небольших размеров </a:t>
            </a:r>
            <a:r>
              <a:rPr lang="ru" sz="1900" b="1" dirty="0">
                <a:latin typeface="Times New Roman"/>
                <a:ea typeface="Times New Roman"/>
                <a:cs typeface="Times New Roman"/>
                <a:sym typeface="Times New Roman"/>
              </a:rPr>
              <a:t>(аппендэктомия с эвакуацией абсцесса обычно технически несложна)</a:t>
            </a:r>
            <a:endParaRPr sz="19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Times New Roman"/>
              <a:buChar char="❖"/>
            </a:pPr>
            <a:r>
              <a:rPr lang="ru" sz="1900" b="1" dirty="0">
                <a:latin typeface="Times New Roman"/>
                <a:ea typeface="Times New Roman"/>
                <a:cs typeface="Times New Roman"/>
                <a:sym typeface="Times New Roman"/>
              </a:rPr>
              <a:t>Клинический случай</a:t>
            </a:r>
            <a:endParaRPr sz="19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Times New Roman"/>
              <a:buChar char="-"/>
            </a:pPr>
            <a:r>
              <a:rPr lang="ru" sz="1900" b="1" dirty="0">
                <a:latin typeface="Times New Roman"/>
                <a:ea typeface="Times New Roman"/>
                <a:cs typeface="Times New Roman"/>
                <a:sym typeface="Times New Roman"/>
              </a:rPr>
              <a:t>жалобы: </a:t>
            </a:r>
            <a:r>
              <a:rPr lang="ru" sz="19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боли в правом нижнем квадранте в течение 4-х дней</a:t>
            </a:r>
            <a:endParaRPr sz="1900" b="1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Times New Roman"/>
              <a:buChar char="-"/>
            </a:pPr>
            <a:r>
              <a:rPr lang="ru" sz="1900" b="1" dirty="0">
                <a:latin typeface="Times New Roman"/>
                <a:ea typeface="Times New Roman"/>
                <a:cs typeface="Times New Roman"/>
                <a:sym typeface="Times New Roman"/>
              </a:rPr>
              <a:t>физикальное обследование: </a:t>
            </a:r>
            <a:r>
              <a:rPr lang="ru" sz="1900" b="1" i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положительные</a:t>
            </a:r>
            <a:r>
              <a:rPr lang="ru" sz="1900" b="1" i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симптомы </a:t>
            </a:r>
            <a:r>
              <a:rPr lang="ru" sz="1900" b="1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перитонита</a:t>
            </a:r>
            <a:endParaRPr sz="1900" b="1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Times New Roman"/>
              <a:buChar char="-"/>
            </a:pPr>
            <a:r>
              <a:rPr lang="ru" sz="1900" b="1" dirty="0">
                <a:latin typeface="Times New Roman"/>
                <a:ea typeface="Times New Roman"/>
                <a:cs typeface="Times New Roman"/>
                <a:sym typeface="Times New Roman"/>
              </a:rPr>
              <a:t>СОЭ </a:t>
            </a:r>
            <a:r>
              <a:rPr lang="ru" sz="19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48 мм/час</a:t>
            </a:r>
            <a:endParaRPr sz="1900" b="1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Times New Roman"/>
              <a:buChar char="-"/>
            </a:pPr>
            <a:r>
              <a:rPr lang="ru" sz="1900" b="1" dirty="0">
                <a:latin typeface="Times New Roman"/>
                <a:ea typeface="Times New Roman"/>
                <a:cs typeface="Times New Roman"/>
                <a:sym typeface="Times New Roman"/>
              </a:rPr>
              <a:t>Лечение: </a:t>
            </a:r>
            <a:r>
              <a:rPr lang="ru" sz="19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аппендэктомия с эвакуацией абсцесса </a:t>
            </a:r>
            <a:r>
              <a:rPr lang="ru" sz="1900" b="1" dirty="0">
                <a:latin typeface="Times New Roman"/>
                <a:ea typeface="Times New Roman"/>
                <a:cs typeface="Times New Roman"/>
                <a:sym typeface="Times New Roman"/>
              </a:rPr>
              <a:t>(без технических трудностей)</a:t>
            </a:r>
            <a:endParaRPr sz="19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61" name="Google Shape;26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500" y="107525"/>
            <a:ext cx="3500500" cy="2809861"/>
          </a:xfrm>
          <a:prstGeom prst="rect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262" name="Google Shape;262;p33"/>
          <p:cNvCxnSpPr/>
          <p:nvPr/>
        </p:nvCxnSpPr>
        <p:spPr>
          <a:xfrm>
            <a:off x="3761400" y="547229"/>
            <a:ext cx="53826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3" name="Google Shape;263;p33"/>
          <p:cNvSpPr txBox="1"/>
          <p:nvPr/>
        </p:nvSpPr>
        <p:spPr>
          <a:xfrm>
            <a:off x="122500" y="3005350"/>
            <a:ext cx="3655800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Острый аппендицит с периаппендикулярным абсцессом</a:t>
            </a:r>
            <a:endParaRPr sz="2000" b="1" dirty="0">
              <a:solidFill>
                <a:schemeClr val="accent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4" name="Google Shape;264;p33"/>
          <p:cNvSpPr txBox="1"/>
          <p:nvPr/>
        </p:nvSpPr>
        <p:spPr>
          <a:xfrm>
            <a:off x="3660360" y="-391479"/>
            <a:ext cx="5993700" cy="1992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3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Аппендикулярный абсцесс</a:t>
            </a:r>
            <a:endParaRPr sz="34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1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4"/>
          <p:cNvSpPr txBox="1">
            <a:spLocks noGrp="1"/>
          </p:cNvSpPr>
          <p:nvPr>
            <p:ph type="title"/>
          </p:nvPr>
        </p:nvSpPr>
        <p:spPr>
          <a:xfrm>
            <a:off x="113100" y="74750"/>
            <a:ext cx="90309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300" b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“Подводные камни” в УЗ-диагностике аппендицита </a:t>
            </a:r>
            <a:endParaRPr sz="3300" b="1">
              <a:solidFill>
                <a:schemeClr val="accent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accent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0" name="Google Shape;270;p34"/>
          <p:cNvSpPr txBox="1">
            <a:spLocks noGrp="1"/>
          </p:cNvSpPr>
          <p:nvPr>
            <p:ph type="body" idx="1"/>
          </p:nvPr>
        </p:nvSpPr>
        <p:spPr>
          <a:xfrm>
            <a:off x="179400" y="1345650"/>
            <a:ext cx="4330800" cy="3738000"/>
          </a:xfrm>
          <a:prstGeom prst="rect">
            <a:avLst/>
          </a:prstGeom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Times New Roman"/>
              <a:buChar char="-"/>
            </a:pPr>
            <a:r>
              <a:rPr lang="ru" sz="1700" b="1" dirty="0" smtClean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Наиболее важные признаки </a:t>
            </a:r>
            <a:r>
              <a:rPr lang="ru" sz="1700" b="1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нормального аппендикса: </a:t>
            </a:r>
            <a:r>
              <a:rPr lang="ru" sz="1700" b="1" i="1" dirty="0" smtClean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хорошо поддается компрессии</a:t>
            </a:r>
            <a:r>
              <a:rPr lang="ru" sz="1700" b="1" i="1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отсутствие допплеровского сигнала и воспаленной жировой ткани вокруг</a:t>
            </a:r>
            <a:endParaRPr sz="1700" b="1" i="1" dirty="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Times New Roman"/>
              <a:buChar char="-"/>
            </a:pPr>
            <a:r>
              <a:rPr lang="ru" sz="1700" b="1" dirty="0">
                <a:solidFill>
                  <a:srgbClr val="000000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Нередко нормальный аппендикс больше 7 мм: </a:t>
            </a:r>
            <a:r>
              <a:rPr lang="ru" sz="1700" b="1" i="1" dirty="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например, у детей при лимфоидной гиперплазии, у взрослых из-за фекальной закупорки</a:t>
            </a:r>
            <a:endParaRPr sz="1700" b="1" i="1" dirty="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Times New Roman"/>
              <a:buChar char="-"/>
            </a:pPr>
            <a:r>
              <a:rPr lang="ru" sz="1700" b="1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Вторичное утолщение стенки аппендикса наблюдается </a:t>
            </a:r>
            <a:r>
              <a:rPr lang="ru" sz="1700" b="1" i="1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при карциноме слепой кишки</a:t>
            </a:r>
            <a:endParaRPr sz="1700" b="1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1" name="Google Shape;271;p34"/>
          <p:cNvSpPr txBox="1">
            <a:spLocks noGrp="1"/>
          </p:cNvSpPr>
          <p:nvPr>
            <p:ph type="body" idx="2"/>
          </p:nvPr>
        </p:nvSpPr>
        <p:spPr>
          <a:xfrm>
            <a:off x="4615600" y="1345650"/>
            <a:ext cx="4377900" cy="3738000"/>
          </a:xfrm>
          <a:prstGeom prst="rect">
            <a:avLst/>
          </a:prstGeom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Times New Roman"/>
              <a:buChar char="-"/>
            </a:pPr>
            <a:r>
              <a:rPr lang="ru" sz="1700" b="1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Сочетание относительно большого аппендикса с парадоксально легкими и атипичными симптомами должно вызвать </a:t>
            </a:r>
            <a:r>
              <a:rPr lang="ru" sz="1700" b="1" i="1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подозрение на злокачественное новообразование</a:t>
            </a:r>
            <a:endParaRPr sz="1700" b="1" i="1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Times New Roman"/>
              <a:buChar char="-"/>
            </a:pPr>
            <a:r>
              <a:rPr lang="ru" sz="1700" b="1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Другими состояниями со вторичным утолщением стенки червеобразного отростка являются: </a:t>
            </a:r>
            <a:r>
              <a:rPr lang="ru" sz="1700" b="1" i="1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перфоративная пептическая язва, болезнь Крона и дивертикулит сигмовидной кишки</a:t>
            </a:r>
            <a:endParaRPr sz="1700" b="1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6" name="Google Shape;276;p35"/>
          <p:cNvCxnSpPr/>
          <p:nvPr/>
        </p:nvCxnSpPr>
        <p:spPr>
          <a:xfrm>
            <a:off x="3761525" y="588050"/>
            <a:ext cx="53826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77" name="Google Shape;27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425" y="107525"/>
            <a:ext cx="3524250" cy="1888500"/>
          </a:xfrm>
          <a:prstGeom prst="rect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78" name="Google Shape;278;p35"/>
          <p:cNvSpPr txBox="1"/>
          <p:nvPr/>
        </p:nvSpPr>
        <p:spPr>
          <a:xfrm>
            <a:off x="99250" y="2115725"/>
            <a:ext cx="3600600" cy="2179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 smtClean="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Аппендикс имеет </a:t>
            </a:r>
            <a:r>
              <a:rPr lang="ru" sz="1800" b="1" dirty="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заполненный газом просвет (стрелки), что затрудняет диагностику (необходимо обратить внимание на </a:t>
            </a:r>
            <a:r>
              <a:rPr lang="ru" sz="1800" b="1" dirty="0" smtClean="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гиперэхогенную околокишечную </a:t>
            </a:r>
            <a:r>
              <a:rPr lang="ru" sz="1800" b="1" dirty="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клетчатку) </a:t>
            </a:r>
            <a:endParaRPr sz="1800" b="1" dirty="0">
              <a:solidFill>
                <a:schemeClr val="accent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9" name="Google Shape;279;p35"/>
          <p:cNvSpPr txBox="1"/>
          <p:nvPr/>
        </p:nvSpPr>
        <p:spPr>
          <a:xfrm>
            <a:off x="4038125" y="-75075"/>
            <a:ext cx="5382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Ошибки диагностики</a:t>
            </a:r>
            <a:endParaRPr sz="36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0" name="Google Shape;280;p35"/>
          <p:cNvSpPr txBox="1"/>
          <p:nvPr/>
        </p:nvSpPr>
        <p:spPr>
          <a:xfrm>
            <a:off x="3644247" y="675148"/>
            <a:ext cx="5499753" cy="3016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❖"/>
            </a:pPr>
            <a:r>
              <a:rPr lang="ru" sz="2000" b="1" dirty="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Генерализованный перитонит препятствует </a:t>
            </a:r>
            <a:r>
              <a:rPr lang="ru" sz="2000" b="1" i="1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компрессии</a:t>
            </a:r>
            <a:endParaRPr sz="2000" b="1" i="1" dirty="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❖"/>
            </a:pPr>
            <a:r>
              <a:rPr lang="ru" sz="2000" b="1" dirty="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Заполненные </a:t>
            </a:r>
            <a:r>
              <a:rPr lang="ru" sz="2000" b="1" dirty="0" smtClean="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газом </a:t>
            </a:r>
            <a:r>
              <a:rPr lang="ru" sz="2000" b="1" i="1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расширенные петли кишечника из-за паралитической кишечной непроходимости</a:t>
            </a:r>
            <a:r>
              <a:rPr lang="ru" sz="2000" b="1" dirty="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2000" b="1" dirty="0" smtClean="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не позволяют визуализировать аппендикс</a:t>
            </a:r>
            <a:endParaRPr sz="2000" b="1" dirty="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❖"/>
            </a:pPr>
            <a:r>
              <a:rPr lang="ru" sz="2000" b="1" i="1" dirty="0" smtClean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Газ</a:t>
            </a:r>
            <a:r>
              <a:rPr lang="ru" sz="2000" b="1" i="1" dirty="0" smtClean="0">
                <a:solidFill>
                  <a:srgbClr val="FF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2000" b="1" i="1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 просвете</a:t>
            </a:r>
            <a:r>
              <a:rPr lang="ru" sz="2000" b="1" dirty="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может затруднить визуализацию </a:t>
            </a:r>
            <a:r>
              <a:rPr lang="ru" sz="2000" b="1" dirty="0" smtClean="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аппендикса</a:t>
            </a:r>
            <a:endParaRPr sz="20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6"/>
          <p:cNvSpPr txBox="1"/>
          <p:nvPr/>
        </p:nvSpPr>
        <p:spPr>
          <a:xfrm>
            <a:off x="3624894" y="652503"/>
            <a:ext cx="5519106" cy="3835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❖"/>
            </a:pPr>
            <a:r>
              <a:rPr lang="ru" sz="2000" b="1" dirty="0">
                <a:latin typeface="Times New Roman"/>
                <a:ea typeface="Times New Roman"/>
                <a:cs typeface="Times New Roman"/>
                <a:sym typeface="Times New Roman"/>
              </a:rPr>
              <a:t>Еще одна ловушка – это </a:t>
            </a:r>
            <a:r>
              <a:rPr lang="ru" sz="20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визуализация только проксимальной части</a:t>
            </a:r>
            <a:r>
              <a:rPr lang="ru" sz="2000" b="1" dirty="0">
                <a:latin typeface="Times New Roman"/>
                <a:ea typeface="Times New Roman"/>
                <a:cs typeface="Times New Roman"/>
                <a:sym typeface="Times New Roman"/>
              </a:rPr>
              <a:t> червеобразного отростка, в то время как </a:t>
            </a:r>
            <a:r>
              <a:rPr lang="ru" sz="20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дистальная </a:t>
            </a:r>
            <a:r>
              <a:rPr lang="ru" sz="20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не визуализируется из-за газов кишечника </a:t>
            </a:r>
            <a:endParaRPr sz="20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❖"/>
            </a:pPr>
            <a:r>
              <a:rPr lang="ru" sz="2000" b="1" dirty="0">
                <a:latin typeface="Times New Roman"/>
                <a:ea typeface="Times New Roman"/>
                <a:cs typeface="Times New Roman"/>
                <a:sym typeface="Times New Roman"/>
              </a:rPr>
              <a:t>В редких </a:t>
            </a:r>
            <a:r>
              <a:rPr lang="ru" sz="20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случаях аппендикс при воспалении имеет </a:t>
            </a:r>
            <a:r>
              <a:rPr lang="ru" sz="2000" b="1" dirty="0">
                <a:latin typeface="Times New Roman"/>
                <a:ea typeface="Times New Roman"/>
                <a:cs typeface="Times New Roman"/>
                <a:sym typeface="Times New Roman"/>
              </a:rPr>
              <a:t>максимальный диаметр </a:t>
            </a:r>
            <a:r>
              <a:rPr lang="ru" sz="20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менее 7 мм</a:t>
            </a:r>
            <a:r>
              <a:rPr lang="ru" sz="2000" b="1" dirty="0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" sz="2000" b="1" dirty="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0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35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86" name="Google Shape;286;p36"/>
          <p:cNvCxnSpPr/>
          <p:nvPr/>
        </p:nvCxnSpPr>
        <p:spPr>
          <a:xfrm>
            <a:off x="3761525" y="588050"/>
            <a:ext cx="53826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87" name="Google Shape;28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125" y="144900"/>
            <a:ext cx="3524250" cy="1754000"/>
          </a:xfrm>
          <a:prstGeom prst="rect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88" name="Google Shape;288;p36"/>
          <p:cNvSpPr txBox="1"/>
          <p:nvPr/>
        </p:nvSpPr>
        <p:spPr>
          <a:xfrm>
            <a:off x="4053075" y="-96825"/>
            <a:ext cx="5382600" cy="12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Ошибки диагностики</a:t>
            </a:r>
            <a:endParaRPr sz="36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9" name="Google Shape;289;p36"/>
          <p:cNvSpPr txBox="1"/>
          <p:nvPr/>
        </p:nvSpPr>
        <p:spPr>
          <a:xfrm>
            <a:off x="88465" y="1946199"/>
            <a:ext cx="3564600" cy="1846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Острый аппендицит: аппендикс имеет диаметр всего 6,5 мм,  однако есть </a:t>
            </a:r>
            <a:r>
              <a:rPr lang="ru" sz="1800" b="1" dirty="0" smtClean="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гиперэхогенная  </a:t>
            </a:r>
            <a:r>
              <a:rPr lang="ru" sz="1800" b="1" dirty="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жировая клетчатка и гиперваскуляризация</a:t>
            </a:r>
            <a:endParaRPr sz="1800" b="1" dirty="0">
              <a:solidFill>
                <a:schemeClr val="accent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900" y="115025"/>
            <a:ext cx="3524250" cy="2695575"/>
          </a:xfrm>
          <a:prstGeom prst="rect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295" name="Google Shape;295;p37"/>
          <p:cNvCxnSpPr/>
          <p:nvPr/>
        </p:nvCxnSpPr>
        <p:spPr>
          <a:xfrm>
            <a:off x="3761525" y="588050"/>
            <a:ext cx="53826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6" name="Google Shape;296;p37"/>
          <p:cNvSpPr txBox="1"/>
          <p:nvPr/>
        </p:nvSpPr>
        <p:spPr>
          <a:xfrm>
            <a:off x="3700644" y="592642"/>
            <a:ext cx="5443355" cy="3650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❖"/>
            </a:pPr>
            <a:r>
              <a:rPr lang="ru" sz="2000" b="1" dirty="0">
                <a:latin typeface="Times New Roman"/>
                <a:ea typeface="Times New Roman"/>
                <a:cs typeface="Times New Roman"/>
                <a:sym typeface="Times New Roman"/>
              </a:rPr>
              <a:t>При запущенном аппендиците имеется </a:t>
            </a:r>
            <a:r>
              <a:rPr lang="ru" sz="20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вторичное утолщение стенки подвздошной кишки</a:t>
            </a:r>
            <a:endParaRPr sz="2000" b="1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❖"/>
            </a:pPr>
            <a:r>
              <a:rPr lang="ru" sz="20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Если </a:t>
            </a:r>
            <a:r>
              <a:rPr lang="ru" sz="2000" b="1" dirty="0">
                <a:latin typeface="Times New Roman"/>
                <a:ea typeface="Times New Roman"/>
                <a:cs typeface="Times New Roman"/>
                <a:sym typeface="Times New Roman"/>
              </a:rPr>
              <a:t>оценить только подвздошную кишку и не заметить аппендикс, может быть поставлен ошибочный диагноз </a:t>
            </a:r>
            <a:r>
              <a:rPr lang="ru" sz="20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инфекционного илеоколита или болезни Крона</a:t>
            </a:r>
            <a:r>
              <a:rPr lang="ru" sz="2000" b="1" dirty="0">
                <a:latin typeface="Times New Roman"/>
                <a:ea typeface="Times New Roman"/>
                <a:cs typeface="Times New Roman"/>
                <a:sym typeface="Times New Roman"/>
              </a:rPr>
              <a:t>, что приведет к задержке оперативного вмешательства</a:t>
            </a:r>
            <a:endParaRPr sz="20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550" dirty="0">
              <a:solidFill>
                <a:srgbClr val="99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7" name="Google Shape;297;p37"/>
          <p:cNvSpPr txBox="1"/>
          <p:nvPr/>
        </p:nvSpPr>
        <p:spPr>
          <a:xfrm>
            <a:off x="4096900" y="-104675"/>
            <a:ext cx="5091000" cy="12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Ошибки диагностики</a:t>
            </a:r>
            <a:endParaRPr sz="36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8" name="Google Shape;298;p37"/>
          <p:cNvSpPr txBox="1"/>
          <p:nvPr/>
        </p:nvSpPr>
        <p:spPr>
          <a:xfrm>
            <a:off x="90791" y="2806913"/>
            <a:ext cx="3603300" cy="12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Вторичное утолщение стенки подвздошной кишки при аппендиците</a:t>
            </a:r>
            <a:endParaRPr sz="2000" b="1" dirty="0">
              <a:solidFill>
                <a:schemeClr val="accent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8"/>
          <p:cNvSpPr txBox="1">
            <a:spLocks noGrp="1"/>
          </p:cNvSpPr>
          <p:nvPr>
            <p:ph type="title"/>
          </p:nvPr>
        </p:nvSpPr>
        <p:spPr>
          <a:xfrm>
            <a:off x="172900" y="59800"/>
            <a:ext cx="90309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300" b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“Подводные камни” в УЗ-диагностике аппендицита </a:t>
            </a:r>
            <a:endParaRPr sz="3300" b="1">
              <a:solidFill>
                <a:schemeClr val="accent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accent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4" name="Google Shape;304;p38"/>
          <p:cNvSpPr txBox="1">
            <a:spLocks noGrp="1"/>
          </p:cNvSpPr>
          <p:nvPr>
            <p:ph type="body" idx="1"/>
          </p:nvPr>
        </p:nvSpPr>
        <p:spPr>
          <a:xfrm>
            <a:off x="237714" y="1326194"/>
            <a:ext cx="4186500" cy="3738000"/>
          </a:xfrm>
          <a:prstGeom prst="rect">
            <a:avLst/>
          </a:prstGeom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Times New Roman"/>
              <a:buChar char="-"/>
            </a:pPr>
            <a:r>
              <a:rPr lang="ru" sz="17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Мезентериальные лимфатические узлы </a:t>
            </a:r>
            <a:r>
              <a:rPr lang="ru" sz="17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могут быть вторично увеличены из-за о</a:t>
            </a:r>
            <a:r>
              <a:rPr lang="ru" sz="17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аппендицита</a:t>
            </a:r>
            <a:r>
              <a:rPr lang="ru" sz="17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в то время как </a:t>
            </a:r>
            <a:r>
              <a:rPr lang="ru" sz="17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аппендикс </a:t>
            </a:r>
            <a:r>
              <a:rPr lang="ru" sz="17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остается незамеченным</a:t>
            </a:r>
            <a:endParaRPr sz="17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Times New Roman"/>
              <a:buChar char="-"/>
            </a:pPr>
            <a:r>
              <a:rPr lang="ru" sz="17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Если в основании аппендикса визуализируется только </a:t>
            </a:r>
            <a:r>
              <a:rPr lang="ru" sz="17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копролит</a:t>
            </a:r>
            <a:r>
              <a:rPr lang="ru" sz="17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а остальная часть червеобразного отростка </a:t>
            </a:r>
            <a:r>
              <a:rPr lang="ru" sz="17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 визуализируется, </a:t>
            </a:r>
            <a:r>
              <a:rPr lang="ru" sz="17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это может привести к ошибочному диагнозу </a:t>
            </a:r>
            <a:r>
              <a:rPr lang="ru" sz="17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дивертикулита слепой кишки</a:t>
            </a:r>
            <a:endParaRPr sz="1700" b="1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 dirty="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5" name="Google Shape;305;p38"/>
          <p:cNvSpPr txBox="1">
            <a:spLocks noGrp="1"/>
          </p:cNvSpPr>
          <p:nvPr>
            <p:ph type="body" idx="2"/>
          </p:nvPr>
        </p:nvSpPr>
        <p:spPr>
          <a:xfrm>
            <a:off x="4518324" y="1321193"/>
            <a:ext cx="4377900" cy="3738000"/>
          </a:xfrm>
          <a:prstGeom prst="rect">
            <a:avLst/>
          </a:prstGeom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Times New Roman"/>
              <a:buChar char="-"/>
            </a:pPr>
            <a:r>
              <a:rPr lang="ru" sz="1700" b="1" dirty="0">
                <a:solidFill>
                  <a:srgbClr val="000000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Если при далеко зашедшем аппендиците визуализируется только </a:t>
            </a:r>
            <a:r>
              <a:rPr lang="ru" sz="1700" b="1" i="1" dirty="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гиперэхогенная </a:t>
            </a:r>
            <a:r>
              <a:rPr lang="ru" sz="1700" b="1" i="1" dirty="0" smtClean="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клетчатка </a:t>
            </a:r>
            <a:r>
              <a:rPr lang="ru" sz="1700" b="1" i="1" dirty="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сальника и брыжейки</a:t>
            </a:r>
            <a:r>
              <a:rPr lang="ru" sz="1700" b="1" dirty="0">
                <a:solidFill>
                  <a:srgbClr val="000000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а </a:t>
            </a:r>
            <a:r>
              <a:rPr lang="ru" sz="1700" b="1" dirty="0" smtClean="0">
                <a:solidFill>
                  <a:srgbClr val="000000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аппендикс не визуализируется, </a:t>
            </a:r>
            <a:r>
              <a:rPr lang="ru" sz="1700" b="1" dirty="0">
                <a:solidFill>
                  <a:srgbClr val="000000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это может привести к ошибочному диагнозу </a:t>
            </a:r>
            <a:r>
              <a:rPr lang="ru" sz="1700" b="1" i="1" dirty="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инфаркта </a:t>
            </a:r>
            <a:r>
              <a:rPr lang="ru" sz="1700" b="1" i="1" dirty="0" smtClean="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сальника</a:t>
            </a:r>
            <a:endParaRPr sz="1700" b="1" i="1" dirty="0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Times New Roman"/>
              <a:buChar char="-"/>
            </a:pPr>
            <a:r>
              <a:rPr lang="ru" sz="1700" b="1" dirty="0">
                <a:solidFill>
                  <a:srgbClr val="000000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Пациентам с сомнительными результатами УЗИ показана КТ!</a:t>
            </a:r>
            <a:endParaRPr sz="1700" b="1" i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9"/>
          <p:cNvSpPr txBox="1"/>
          <p:nvPr/>
        </p:nvSpPr>
        <p:spPr>
          <a:xfrm>
            <a:off x="523350" y="1300800"/>
            <a:ext cx="79023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6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Продолжение следует…</a:t>
            </a:r>
            <a:endParaRPr sz="6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0"/>
          <p:cNvSpPr txBox="1"/>
          <p:nvPr/>
        </p:nvSpPr>
        <p:spPr>
          <a:xfrm>
            <a:off x="-357733" y="0"/>
            <a:ext cx="79023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Список литературы</a:t>
            </a:r>
            <a:endParaRPr sz="48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6" name="Google Shape;316;p40"/>
          <p:cNvSpPr txBox="1"/>
          <p:nvPr/>
        </p:nvSpPr>
        <p:spPr>
          <a:xfrm>
            <a:off x="742676" y="732675"/>
            <a:ext cx="8148900" cy="9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ru" sz="2200" b="1" dirty="0">
                <a:latin typeface="Times New Roman"/>
                <a:ea typeface="Times New Roman"/>
                <a:cs typeface="Times New Roman"/>
                <a:sym typeface="Times New Roman"/>
              </a:rPr>
              <a:t>Julien Puylaert “Ultrasound in Acute Abdomen”//Radiology assistant - 2007 </a:t>
            </a:r>
            <a:endParaRPr sz="22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7" name="Google Shape;317;p40"/>
          <p:cNvSpPr txBox="1"/>
          <p:nvPr/>
        </p:nvSpPr>
        <p:spPr>
          <a:xfrm>
            <a:off x="1166250" y="2032950"/>
            <a:ext cx="52707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1"/>
          <p:cNvSpPr txBox="1"/>
          <p:nvPr/>
        </p:nvSpPr>
        <p:spPr>
          <a:xfrm>
            <a:off x="665350" y="1839100"/>
            <a:ext cx="88890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6000" b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Спасибо за внимание!</a:t>
            </a:r>
            <a:endParaRPr sz="6000" b="1">
              <a:solidFill>
                <a:schemeClr val="accent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/>
          <p:nvPr/>
        </p:nvSpPr>
        <p:spPr>
          <a:xfrm>
            <a:off x="4153325" y="-104625"/>
            <a:ext cx="53229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Преимущества УЗИ</a:t>
            </a:r>
            <a:endParaRPr sz="3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50000" y="2405075"/>
            <a:ext cx="36891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2000" b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Визуализация нормального аппендикса по данным КТ у пациента с ожирением и по данным УЗИ у пациента с пониженной массой тела</a:t>
            </a:r>
            <a:endParaRPr sz="2000" b="1">
              <a:solidFill>
                <a:schemeClr val="accent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7" name="Google Shape;8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750" y="617963"/>
            <a:ext cx="3476300" cy="1629900"/>
          </a:xfrm>
          <a:prstGeom prst="rect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8" name="Google Shape;88;p15"/>
          <p:cNvSpPr txBox="1"/>
          <p:nvPr/>
        </p:nvSpPr>
        <p:spPr>
          <a:xfrm>
            <a:off x="705625" y="92600"/>
            <a:ext cx="1238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КТ</a:t>
            </a:r>
            <a:endParaRPr/>
          </a:p>
        </p:txBody>
      </p:sp>
      <p:sp>
        <p:nvSpPr>
          <p:cNvPr id="89" name="Google Shape;89;p15"/>
          <p:cNvSpPr txBox="1"/>
          <p:nvPr/>
        </p:nvSpPr>
        <p:spPr>
          <a:xfrm>
            <a:off x="2484925" y="92600"/>
            <a:ext cx="792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УЗИ</a:t>
            </a:r>
            <a:endParaRPr/>
          </a:p>
        </p:txBody>
      </p:sp>
      <p:sp>
        <p:nvSpPr>
          <p:cNvPr id="90" name="Google Shape;90;p15"/>
          <p:cNvSpPr txBox="1"/>
          <p:nvPr/>
        </p:nvSpPr>
        <p:spPr>
          <a:xfrm>
            <a:off x="3739175" y="588050"/>
            <a:ext cx="5427300" cy="4431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❖"/>
            </a:pPr>
            <a:r>
              <a:rPr lang="ru" sz="2000" b="1" dirty="0">
                <a:latin typeface="Times New Roman"/>
                <a:ea typeface="Times New Roman"/>
                <a:cs typeface="Times New Roman"/>
                <a:sym typeface="Times New Roman"/>
              </a:rPr>
              <a:t>Отсутствие ионизирующего излучения </a:t>
            </a:r>
            <a:r>
              <a:rPr lang="ru" sz="2000" b="1" i="1" dirty="0">
                <a:latin typeface="Times New Roman"/>
                <a:ea typeface="Times New Roman"/>
                <a:cs typeface="Times New Roman"/>
                <a:sym typeface="Times New Roman"/>
              </a:rPr>
              <a:t>(безопасность для детей и беременных женщин)</a:t>
            </a:r>
            <a:endParaRPr sz="2000" b="1" i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❖"/>
            </a:pPr>
            <a:r>
              <a:rPr lang="ru" sz="2000" b="1" dirty="0">
                <a:latin typeface="Times New Roman"/>
                <a:ea typeface="Times New Roman"/>
                <a:cs typeface="Times New Roman"/>
                <a:sym typeface="Times New Roman"/>
              </a:rPr>
              <a:t>Пространственное разрешение высокочастотного </a:t>
            </a:r>
            <a:r>
              <a:rPr lang="ru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УЗ-изображения</a:t>
            </a:r>
            <a:r>
              <a:rPr lang="ru" sz="2000" b="1" dirty="0">
                <a:latin typeface="Times New Roman"/>
                <a:ea typeface="Times New Roman"/>
                <a:cs typeface="Times New Roman"/>
                <a:sym typeface="Times New Roman"/>
              </a:rPr>
              <a:t> выше, чем у </a:t>
            </a:r>
            <a:r>
              <a:rPr lang="ru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КТ-изображения*</a:t>
            </a:r>
            <a:endParaRPr sz="20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i="1" dirty="0">
                <a:latin typeface="Times New Roman"/>
                <a:ea typeface="Times New Roman"/>
                <a:cs typeface="Times New Roman"/>
                <a:sym typeface="Times New Roman"/>
              </a:rPr>
              <a:t>    * </a:t>
            </a:r>
            <a:r>
              <a:rPr lang="ru" sz="2000" b="1" i="1" dirty="0" smtClean="0">
                <a:latin typeface="Times New Roman"/>
                <a:ea typeface="Times New Roman"/>
                <a:cs typeface="Times New Roman"/>
                <a:sym typeface="Times New Roman"/>
              </a:rPr>
              <a:t>Верно </a:t>
            </a:r>
            <a:r>
              <a:rPr lang="ru" sz="2000" b="1" i="1" dirty="0">
                <a:latin typeface="Times New Roman"/>
                <a:ea typeface="Times New Roman"/>
                <a:cs typeface="Times New Roman"/>
                <a:sym typeface="Times New Roman"/>
              </a:rPr>
              <a:t>в том случае, если орган-мишень находится близко к датчику, что достигается при компрессии или при пониженной массе тела пациента</a:t>
            </a:r>
            <a:endParaRPr sz="2000" b="1" i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91" name="Google Shape;91;p15"/>
          <p:cNvCxnSpPr/>
          <p:nvPr/>
        </p:nvCxnSpPr>
        <p:spPr>
          <a:xfrm>
            <a:off x="3761525" y="588050"/>
            <a:ext cx="53826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/>
          <p:nvPr/>
        </p:nvSpPr>
        <p:spPr>
          <a:xfrm>
            <a:off x="4130850" y="-89700"/>
            <a:ext cx="53229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7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Преимущества УЗИ</a:t>
            </a:r>
            <a:endParaRPr sz="37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7" name="Google Shape;97;p16"/>
          <p:cNvSpPr txBox="1"/>
          <p:nvPr/>
        </p:nvSpPr>
        <p:spPr>
          <a:xfrm>
            <a:off x="3701600" y="664500"/>
            <a:ext cx="5613600" cy="29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❖"/>
            </a:pPr>
            <a:r>
              <a:rPr lang="ru" sz="2000" b="1">
                <a:latin typeface="Times New Roman"/>
                <a:ea typeface="Times New Roman"/>
                <a:cs typeface="Times New Roman"/>
                <a:sym typeface="Times New Roman"/>
              </a:rPr>
              <a:t>Возможность наблюдать движения плода, перистальтику, а также её отсутствие, например, </a:t>
            </a:r>
            <a:r>
              <a:rPr lang="ru" sz="20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 паралитической кишечной непроходимости</a:t>
            </a:r>
            <a:endParaRPr sz="2000" b="1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❖"/>
            </a:pPr>
            <a:r>
              <a:rPr lang="ru" sz="2000" b="1">
                <a:latin typeface="Times New Roman"/>
                <a:ea typeface="Times New Roman"/>
                <a:cs typeface="Times New Roman"/>
                <a:sym typeface="Times New Roman"/>
              </a:rPr>
              <a:t>Визуализация кровотока и пульсации</a:t>
            </a:r>
            <a:endParaRPr sz="20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❖"/>
            </a:pPr>
            <a:r>
              <a:rPr lang="ru" sz="2000" b="1">
                <a:latin typeface="Times New Roman"/>
                <a:ea typeface="Times New Roman"/>
                <a:cs typeface="Times New Roman"/>
                <a:sym typeface="Times New Roman"/>
              </a:rPr>
              <a:t>Оценка влияния дыхания, пробы Вальсальвы </a:t>
            </a:r>
            <a:endParaRPr sz="20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8" name="Google Shape;9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100" y="119200"/>
            <a:ext cx="3365375" cy="1933400"/>
          </a:xfrm>
          <a:prstGeom prst="rect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9" name="Google Shape;99;p16"/>
          <p:cNvSpPr txBox="1"/>
          <p:nvPr/>
        </p:nvSpPr>
        <p:spPr>
          <a:xfrm>
            <a:off x="121926" y="2175525"/>
            <a:ext cx="3639600" cy="14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 smtClean="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Инвагинация большого сальника в </a:t>
            </a:r>
            <a:r>
              <a:rPr lang="ru" sz="2000" b="1" dirty="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брюшную стенку (стрелка) через эпигастральную грыжу</a:t>
            </a:r>
            <a:endParaRPr sz="2000" b="1" dirty="0">
              <a:solidFill>
                <a:schemeClr val="accent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00" name="Google Shape;100;p16"/>
          <p:cNvCxnSpPr/>
          <p:nvPr/>
        </p:nvCxnSpPr>
        <p:spPr>
          <a:xfrm>
            <a:off x="3761525" y="588050"/>
            <a:ext cx="53826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/>
          <p:nvPr/>
        </p:nvSpPr>
        <p:spPr>
          <a:xfrm>
            <a:off x="4190725" y="-97150"/>
            <a:ext cx="53229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7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Преимущества УЗИ</a:t>
            </a:r>
            <a:endParaRPr sz="37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6" name="Google Shape;106;p17"/>
          <p:cNvSpPr txBox="1"/>
          <p:nvPr/>
        </p:nvSpPr>
        <p:spPr>
          <a:xfrm>
            <a:off x="3761525" y="657050"/>
            <a:ext cx="5487600" cy="42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Font typeface="Times New Roman"/>
              <a:buChar char="❖"/>
            </a:pPr>
            <a:r>
              <a:rPr lang="ru" sz="2000" b="1">
                <a:latin typeface="Times New Roman"/>
                <a:ea typeface="Times New Roman"/>
                <a:cs typeface="Times New Roman"/>
                <a:sym typeface="Times New Roman"/>
              </a:rPr>
              <a:t>Наблюдение в реальном времени </a:t>
            </a:r>
            <a:r>
              <a:rPr lang="ru" sz="2000" b="1" i="1">
                <a:latin typeface="Times New Roman"/>
                <a:ea typeface="Times New Roman"/>
                <a:cs typeface="Times New Roman"/>
                <a:sym typeface="Times New Roman"/>
              </a:rPr>
              <a:t>эффекта компрессии</a:t>
            </a:r>
            <a:endParaRPr sz="2000" b="1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❖"/>
            </a:pPr>
            <a:r>
              <a:rPr lang="ru" sz="2000" b="1">
                <a:latin typeface="Times New Roman"/>
                <a:ea typeface="Times New Roman"/>
                <a:cs typeface="Times New Roman"/>
                <a:sym typeface="Times New Roman"/>
              </a:rPr>
              <a:t>Возможность точно сопоставить результаты УЗИ с областью максимальной болезненности или с пальпируемым образованием</a:t>
            </a:r>
            <a:endParaRPr sz="20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❖"/>
            </a:pPr>
            <a:r>
              <a:rPr lang="ru" sz="2000" b="1">
                <a:latin typeface="Times New Roman"/>
                <a:ea typeface="Times New Roman"/>
                <a:cs typeface="Times New Roman"/>
                <a:sym typeface="Times New Roman"/>
              </a:rPr>
              <a:t>Мобильность</a:t>
            </a:r>
            <a:endParaRPr sz="20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❖"/>
            </a:pPr>
            <a:r>
              <a:rPr lang="ru" sz="2000" b="1">
                <a:latin typeface="Times New Roman"/>
                <a:ea typeface="Times New Roman"/>
                <a:cs typeface="Times New Roman"/>
                <a:sym typeface="Times New Roman"/>
              </a:rPr>
              <a:t>Непосредственный контакт с пациентом во время исследования </a:t>
            </a:r>
            <a:r>
              <a:rPr lang="ru" sz="27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" sz="27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700" b="1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7" name="Google Shape;107;p17"/>
          <p:cNvSpPr txBox="1"/>
          <p:nvPr/>
        </p:nvSpPr>
        <p:spPr>
          <a:xfrm>
            <a:off x="82225" y="1898925"/>
            <a:ext cx="18315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Подвздошная кишка при компрессии</a:t>
            </a:r>
            <a:endParaRPr sz="2000" b="1">
              <a:solidFill>
                <a:schemeClr val="accent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8" name="Google Shape;10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075" y="144975"/>
            <a:ext cx="3536100" cy="1753950"/>
          </a:xfrm>
          <a:prstGeom prst="rect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109" name="Google Shape;109;p17"/>
          <p:cNvCxnSpPr/>
          <p:nvPr/>
        </p:nvCxnSpPr>
        <p:spPr>
          <a:xfrm>
            <a:off x="3761525" y="588050"/>
            <a:ext cx="53826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0" name="Google Shape;110;p17"/>
          <p:cNvSpPr txBox="1"/>
          <p:nvPr/>
        </p:nvSpPr>
        <p:spPr>
          <a:xfrm>
            <a:off x="1855250" y="1898925"/>
            <a:ext cx="2099700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Подвздошная кишка </a:t>
            </a:r>
            <a:r>
              <a:rPr lang="ru" sz="2000" b="1" dirty="0" smtClean="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без компрессии</a:t>
            </a:r>
            <a:endParaRPr sz="15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/>
          <p:nvPr/>
        </p:nvSpPr>
        <p:spPr>
          <a:xfrm>
            <a:off x="3746850" y="-73750"/>
            <a:ext cx="56919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1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Пункция под контролем УЗИ</a:t>
            </a:r>
            <a:endParaRPr sz="31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18"/>
          <p:cNvSpPr txBox="1"/>
          <p:nvPr/>
        </p:nvSpPr>
        <p:spPr>
          <a:xfrm>
            <a:off x="3709475" y="396075"/>
            <a:ext cx="5352300" cy="31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Char char="❖"/>
            </a:pPr>
            <a:r>
              <a:rPr lang="ru" sz="2200" b="1" dirty="0">
                <a:latin typeface="Times New Roman"/>
                <a:ea typeface="Times New Roman"/>
                <a:cs typeface="Times New Roman"/>
                <a:sym typeface="Times New Roman"/>
              </a:rPr>
              <a:t>При наличии жидкости в брюшной полости пункция под контролем УЗИ является безопасным и быстрым способом определить ее состав </a:t>
            </a:r>
            <a:r>
              <a:rPr lang="ru" sz="22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(кровь, гной, желчь, амилаза, желудочное содержимое)</a:t>
            </a:r>
            <a:endParaRPr sz="2200" b="1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7" name="Google Shape;11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913" y="164350"/>
            <a:ext cx="3334325" cy="2142725"/>
          </a:xfrm>
          <a:prstGeom prst="rect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18" name="Google Shape;118;p18"/>
          <p:cNvSpPr txBox="1"/>
          <p:nvPr/>
        </p:nvSpPr>
        <p:spPr>
          <a:xfrm>
            <a:off x="104323" y="2393014"/>
            <a:ext cx="3691500" cy="1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Гнойный характер жидкости у больного </a:t>
            </a:r>
            <a:r>
              <a:rPr lang="ru" sz="2000" b="1" dirty="0" smtClean="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перфоративным </a:t>
            </a:r>
            <a:r>
              <a:rPr lang="ru" sz="2000" b="1" dirty="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аппендицитом при проведении пункции под контролем УЗИ</a:t>
            </a:r>
            <a:endParaRPr sz="2000" b="1" dirty="0">
              <a:solidFill>
                <a:schemeClr val="accent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19" name="Google Shape;119;p18"/>
          <p:cNvCxnSpPr/>
          <p:nvPr/>
        </p:nvCxnSpPr>
        <p:spPr>
          <a:xfrm>
            <a:off x="3761525" y="588050"/>
            <a:ext cx="53826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112150" y="-127050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900" b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Кто проводит обследование? </a:t>
            </a:r>
            <a:endParaRPr sz="3900" b="1">
              <a:solidFill>
                <a:schemeClr val="accent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1"/>
          </p:nvPr>
        </p:nvSpPr>
        <p:spPr>
          <a:xfrm>
            <a:off x="311700" y="1375575"/>
            <a:ext cx="4301100" cy="3678300"/>
          </a:xfrm>
          <a:prstGeom prst="rect">
            <a:avLst/>
          </a:prstGeom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50" b="1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УЗИ проводят:</a:t>
            </a:r>
            <a:endParaRPr sz="1850" b="1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60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Times New Roman"/>
              <a:buChar char="-"/>
            </a:pPr>
            <a:r>
              <a:rPr lang="ru" sz="1850" b="1" i="1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технические специалисты</a:t>
            </a:r>
            <a:endParaRPr sz="1850" b="1" i="1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60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Times New Roman"/>
              <a:buChar char="-"/>
            </a:pPr>
            <a:r>
              <a:rPr lang="ru" sz="1850" b="1" i="1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рентгенологи общего профиля</a:t>
            </a:r>
            <a:endParaRPr sz="1850" b="1" i="1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60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Times New Roman"/>
              <a:buChar char="-"/>
            </a:pPr>
            <a:r>
              <a:rPr lang="ru" sz="1850" b="1" i="1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радиологи, специализирующиеся на УЗИ</a:t>
            </a:r>
            <a:endParaRPr sz="1850" b="1" i="1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60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Times New Roman"/>
              <a:buChar char="-"/>
            </a:pPr>
            <a:r>
              <a:rPr lang="ru" sz="1850" b="1" i="1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рентгенологи, специализирующиеся на диагностике заболеваний брюшной полости </a:t>
            </a:r>
            <a:endParaRPr sz="1850" b="1" i="1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60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Times New Roman"/>
              <a:buChar char="-"/>
            </a:pPr>
            <a:r>
              <a:rPr lang="ru" sz="1850" b="1" i="1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клиницисты: урологи, гинекологи, семейные врачи и т.д.</a:t>
            </a:r>
            <a:endParaRPr sz="1850" b="1" i="1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15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2"/>
          </p:nvPr>
        </p:nvSpPr>
        <p:spPr>
          <a:xfrm>
            <a:off x="4732325" y="1375500"/>
            <a:ext cx="4100100" cy="3678300"/>
          </a:xfrm>
          <a:prstGeom prst="rect">
            <a:avLst/>
          </a:prstGeom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rgbClr val="000000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Требования к специалисту:</a:t>
            </a:r>
            <a:endParaRPr sz="1800" b="1">
              <a:solidFill>
                <a:srgbClr val="000000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ru" sz="1800" b="1" i="1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знание всех возможных неотложных состояний </a:t>
            </a:r>
            <a:endParaRPr sz="1800" b="1" i="1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ru" sz="1800" b="1" i="1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большой опыт в УЗИ и КТ</a:t>
            </a:r>
            <a:endParaRPr sz="1800" b="1" i="1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ru" sz="1800" b="1" i="1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умение выполнять пункцию под визуальным контролем</a:t>
            </a:r>
            <a:endParaRPr sz="1800" b="1" i="1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Лучше всего этим условиям соответствует </a:t>
            </a:r>
            <a:r>
              <a:rPr lang="ru" sz="1800" b="1" i="1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рентгенолог, и предпочтительно радиолог, специализирующийся на УЗИ брюшной полости и КТ</a:t>
            </a:r>
            <a:endParaRPr sz="1800" b="1" i="1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16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7" name="Google Shape;127;p19"/>
          <p:cNvSpPr txBox="1"/>
          <p:nvPr/>
        </p:nvSpPr>
        <p:spPr>
          <a:xfrm>
            <a:off x="149550" y="578775"/>
            <a:ext cx="9144000" cy="7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50" b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 всем мире существуют различные мнения о том, кто должен выполнять УЗИ </a:t>
            </a:r>
            <a:r>
              <a:rPr lang="ru" sz="1850" b="1" i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 синдроме “острого живота”</a:t>
            </a:r>
            <a:endParaRPr sz="1850" b="1" i="1">
              <a:solidFill>
                <a:schemeClr val="accent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063" y="137475"/>
            <a:ext cx="3473475" cy="1858650"/>
          </a:xfrm>
          <a:prstGeom prst="rect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33" name="Google Shape;133;p20"/>
          <p:cNvSpPr txBox="1"/>
          <p:nvPr/>
        </p:nvSpPr>
        <p:spPr>
          <a:xfrm>
            <a:off x="66125" y="2108275"/>
            <a:ext cx="37317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Подвздошная кишка и аппендикс в норме при компрессии</a:t>
            </a:r>
            <a:endParaRPr sz="2000" b="1">
              <a:solidFill>
                <a:schemeClr val="accent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4" name="Google Shape;134;p20"/>
          <p:cNvSpPr txBox="1"/>
          <p:nvPr/>
        </p:nvSpPr>
        <p:spPr>
          <a:xfrm>
            <a:off x="3731600" y="-52325"/>
            <a:ext cx="66153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Методика проведения УЗИ</a:t>
            </a:r>
            <a:endParaRPr sz="3400"/>
          </a:p>
        </p:txBody>
      </p:sp>
      <p:sp>
        <p:nvSpPr>
          <p:cNvPr id="135" name="Google Shape;135;p20"/>
          <p:cNvSpPr txBox="1"/>
          <p:nvPr/>
        </p:nvSpPr>
        <p:spPr>
          <a:xfrm>
            <a:off x="3697025" y="759975"/>
            <a:ext cx="5511600" cy="29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❖"/>
            </a:pPr>
            <a:r>
              <a:rPr lang="ru" sz="2000" b="1" dirty="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УЗ-</a:t>
            </a:r>
            <a:r>
              <a:rPr lang="ru" sz="2000" b="1" dirty="0">
                <a:solidFill>
                  <a:schemeClr val="tx1">
                    <a:lumMod val="50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обследование</a:t>
            </a:r>
            <a:r>
              <a:rPr lang="ru" sz="2000" b="1" dirty="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пациентов с острой болью в животе требует специальной методики </a:t>
            </a:r>
            <a:r>
              <a:rPr lang="ru" sz="2000" b="1" i="1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поэтапной компрессии</a:t>
            </a:r>
            <a:endParaRPr sz="2000" b="1" i="1" dirty="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❖"/>
            </a:pPr>
            <a:r>
              <a:rPr lang="ru" sz="2000" b="1" dirty="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Это устраняет влияние газа и уменьшает расстояние от датчика до аппендикса, что улучшает изображение</a:t>
            </a:r>
            <a:endParaRPr sz="2000" b="1" dirty="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❖"/>
            </a:pPr>
            <a:r>
              <a:rPr lang="ru" sz="2000" b="1" dirty="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Во избежание боли компрессию следует проводить медленно и осторожно, как при классической пальпации живота</a:t>
            </a:r>
            <a:endParaRPr sz="20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36" name="Google Shape;136;p20"/>
          <p:cNvCxnSpPr/>
          <p:nvPr/>
        </p:nvCxnSpPr>
        <p:spPr>
          <a:xfrm>
            <a:off x="3761525" y="588050"/>
            <a:ext cx="53826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 txBox="1"/>
          <p:nvPr/>
        </p:nvSpPr>
        <p:spPr>
          <a:xfrm>
            <a:off x="3720450" y="760325"/>
            <a:ext cx="5382600" cy="4278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Times New Roman"/>
              <a:buChar char="❖"/>
            </a:pPr>
            <a:r>
              <a:rPr lang="ru" sz="1900" b="1" dirty="0" smtClean="0">
                <a:solidFill>
                  <a:schemeClr val="tx1">
                    <a:lumMod val="50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Проводится обзорное УЗИ </a:t>
            </a:r>
            <a:r>
              <a:rPr lang="ru" sz="1900" b="1" dirty="0" smtClean="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для </a:t>
            </a:r>
            <a:r>
              <a:rPr lang="ru" sz="1900" b="1" dirty="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исключения заболеваний </a:t>
            </a:r>
            <a:r>
              <a:rPr lang="ru" sz="1900" b="1" i="1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желчного пузыря, поджелудочной железы, почек, аорты, желудка, тонкой и толстой кишки, червеобразного отростка, матки и яичников</a:t>
            </a:r>
            <a:endParaRPr sz="1900" b="1" i="1" dirty="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Times New Roman"/>
              <a:buChar char="❖"/>
            </a:pPr>
            <a:r>
              <a:rPr lang="ru" sz="1900" b="1" dirty="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Умеренно наполненный мочевой пузырь позволяет лучше </a:t>
            </a:r>
            <a:r>
              <a:rPr lang="ru" sz="1900" b="1" dirty="0" smtClean="0">
                <a:solidFill>
                  <a:schemeClr val="tx1">
                    <a:lumMod val="50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визуализировать </a:t>
            </a:r>
            <a:r>
              <a:rPr lang="ru" sz="1900" b="1" dirty="0" smtClean="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1900" b="1" i="1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дистальные отделы мочеточников</a:t>
            </a:r>
            <a:r>
              <a:rPr lang="ru" sz="1900" b="1" dirty="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а у женщин - </a:t>
            </a:r>
            <a:r>
              <a:rPr lang="ru" sz="1900" b="1" i="1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матку и яичники</a:t>
            </a:r>
            <a:endParaRPr sz="1900" b="1" i="1" dirty="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Times New Roman"/>
              <a:buChar char="❖"/>
            </a:pPr>
            <a:r>
              <a:rPr lang="ru" sz="1900" b="1" dirty="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ТВУЗИ можно </a:t>
            </a:r>
            <a:r>
              <a:rPr lang="ru" sz="1900" b="1" dirty="0" smtClean="0">
                <a:solidFill>
                  <a:schemeClr val="tx1">
                    <a:lumMod val="50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использовать </a:t>
            </a:r>
            <a:r>
              <a:rPr lang="ru" sz="1900" b="1" dirty="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при </a:t>
            </a:r>
            <a:r>
              <a:rPr lang="ru" sz="1900" b="1" i="1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гинекологических заболеваниях</a:t>
            </a:r>
            <a:r>
              <a:rPr lang="ru" sz="1900" b="1" dirty="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а также при </a:t>
            </a:r>
            <a:r>
              <a:rPr lang="ru" sz="1900" b="1" i="1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тазовом аппендиците, дивертикулите и абсцессах дугласового пространства</a:t>
            </a:r>
            <a:endParaRPr sz="1900" b="1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2" name="Google Shape;14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050" y="164500"/>
            <a:ext cx="3524250" cy="1644725"/>
          </a:xfrm>
          <a:prstGeom prst="rect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3" name="Google Shape;143;p21"/>
          <p:cNvSpPr txBox="1"/>
          <p:nvPr/>
        </p:nvSpPr>
        <p:spPr>
          <a:xfrm>
            <a:off x="65025" y="1868975"/>
            <a:ext cx="3654300" cy="2123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 smtClean="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Острый аппендицит с локализацией аппендикса</a:t>
            </a:r>
            <a:r>
              <a:rPr lang="ru" sz="1800" b="1" dirty="0" smtClean="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1800" b="1" dirty="0" smtClean="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глубоко </a:t>
            </a:r>
            <a:r>
              <a:rPr lang="ru" sz="1800" b="1" dirty="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малом тазу</a:t>
            </a:r>
            <a:endParaRPr sz="1800" b="1" dirty="0">
              <a:solidFill>
                <a:schemeClr val="accent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(аппендикс можно было визуализировать только с помощью трансвагинального датчика)</a:t>
            </a:r>
            <a:endParaRPr sz="1800" b="1" dirty="0">
              <a:solidFill>
                <a:schemeClr val="accent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4" name="Google Shape;144;p21"/>
          <p:cNvSpPr txBox="1"/>
          <p:nvPr/>
        </p:nvSpPr>
        <p:spPr>
          <a:xfrm>
            <a:off x="4964075" y="-97175"/>
            <a:ext cx="30000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45" name="Google Shape;145;p21"/>
          <p:cNvCxnSpPr/>
          <p:nvPr/>
        </p:nvCxnSpPr>
        <p:spPr>
          <a:xfrm>
            <a:off x="3761525" y="588050"/>
            <a:ext cx="53826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6" name="Google Shape;146;p21"/>
          <p:cNvSpPr txBox="1"/>
          <p:nvPr/>
        </p:nvSpPr>
        <p:spPr>
          <a:xfrm>
            <a:off x="3720450" y="-52325"/>
            <a:ext cx="5569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Методика проведения УЗИ</a:t>
            </a:r>
            <a:endParaRPr sz="3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1660</Words>
  <Application>Microsoft Office PowerPoint</Application>
  <PresentationFormat>Экран (16:9)</PresentationFormat>
  <Paragraphs>189</Paragraphs>
  <Slides>29</Slides>
  <Notes>29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Arial</vt:lpstr>
      <vt:lpstr>Times New Roman</vt:lpstr>
      <vt:lpstr>Merriweather</vt:lpstr>
      <vt:lpstr>Roboto</vt:lpstr>
      <vt:lpstr>Paradigm</vt:lpstr>
      <vt:lpstr>Ультразвуковая диагностика синдрома “острого живота”. Часть 1                                                                                                    </vt:lpstr>
      <vt:lpstr>Слайд 2</vt:lpstr>
      <vt:lpstr>Слайд 3</vt:lpstr>
      <vt:lpstr>Слайд 4</vt:lpstr>
      <vt:lpstr>Слайд 5</vt:lpstr>
      <vt:lpstr>Слайд 6</vt:lpstr>
      <vt:lpstr>Кто проводит обследование?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“Подводные камни” в УЗ-диагностике аппендицита   </vt:lpstr>
      <vt:lpstr>Слайд 23</vt:lpstr>
      <vt:lpstr>Слайд 24</vt:lpstr>
      <vt:lpstr>Слайд 25</vt:lpstr>
      <vt:lpstr>“Подводные камни” в УЗ-диагностике аппендицита   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Ультразвуковая диагностика синдрома “острого живота”. Часть 1</dc:title>
  <dc:creator>Евдокимова Елена Юрьевна</dc:creator>
  <cp:lastModifiedBy>Виктор</cp:lastModifiedBy>
  <cp:revision>12</cp:revision>
  <dcterms:modified xsi:type="dcterms:W3CDTF">2023-05-25T01:50:39Z</dcterms:modified>
</cp:coreProperties>
</file>