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2" r:id="rId15"/>
    <p:sldId id="293" r:id="rId16"/>
    <p:sldId id="299" r:id="rId17"/>
    <p:sldId id="295" r:id="rId18"/>
    <p:sldId id="297" r:id="rId19"/>
    <p:sldId id="296" r:id="rId20"/>
    <p:sldId id="27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AE837-5ED0-4B8C-96EA-0A6C9499950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8AEDAE-E055-45A4-B681-0A70D5FA57DC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Расслоение (</a:t>
          </a:r>
          <a:r>
            <a:rPr lang="ru-RU" sz="2400" b="1" cap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диссекция</a:t>
          </a:r>
          <a:r>
            <a:rPr lang="ru-RU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нижнего отдела капсулы кисты без полного разрыва</a:t>
          </a:r>
        </a:p>
        <a:p>
          <a:pPr lvl="0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9416FEC-9B97-484E-946C-72CAE6D8B6C9}" type="parTrans" cxnId="{1B643618-FC68-4A3A-991A-364FCC49B92C}">
      <dgm:prSet/>
      <dgm:spPr/>
      <dgm:t>
        <a:bodyPr/>
        <a:lstStyle/>
        <a:p>
          <a:endParaRPr lang="ru-RU"/>
        </a:p>
      </dgm:t>
    </dgm:pt>
    <dgm:pt modelId="{E1A0C950-2F14-429A-944F-C6BE740075B3}" type="sibTrans" cxnId="{1B643618-FC68-4A3A-991A-364FCC49B92C}">
      <dgm:prSet/>
      <dgm:spPr/>
      <dgm:t>
        <a:bodyPr/>
        <a:lstStyle/>
        <a:p>
          <a:endParaRPr lang="ru-RU"/>
        </a:p>
      </dgm:t>
    </dgm:pt>
    <dgm:pt modelId="{AC0245F0-F755-4B36-B411-DF159405FCCB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Разрыв</a:t>
          </a:r>
          <a:r>
            <a:rPr lang="ru-R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выход жидкостного содержимого в подкожные ткани и </a:t>
          </a:r>
          <a:r>
            <a:rPr lang="ru-RU" sz="2400" cap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межмышечно</a:t>
          </a:r>
          <a:r>
            <a:rPr lang="ru-R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Клиника- острая распирающая боль по задней поверхности голени, отек, гиперемия кожных покровов голени</a:t>
          </a:r>
          <a:endParaRPr lang="ru-RU" sz="2400" dirty="0"/>
        </a:p>
      </dgm:t>
    </dgm:pt>
    <dgm:pt modelId="{30254479-CC97-4A31-9DE0-452F6D28D3C5}" type="parTrans" cxnId="{5AE495DF-3F0A-41A5-A931-F8C3F4C82A65}">
      <dgm:prSet/>
      <dgm:spPr/>
      <dgm:t>
        <a:bodyPr/>
        <a:lstStyle/>
        <a:p>
          <a:endParaRPr lang="ru-RU"/>
        </a:p>
      </dgm:t>
    </dgm:pt>
    <dgm:pt modelId="{F019988C-E179-47C7-8D99-62AA64E47DF6}" type="sibTrans" cxnId="{5AE495DF-3F0A-41A5-A931-F8C3F4C82A65}">
      <dgm:prSet/>
      <dgm:spPr/>
      <dgm:t>
        <a:bodyPr/>
        <a:lstStyle/>
        <a:p>
          <a:endParaRPr lang="ru-RU"/>
        </a:p>
      </dgm:t>
    </dgm:pt>
    <dgm:pt modelId="{EFFEDF9E-3870-440C-85BA-EE535B1B14C8}" type="pres">
      <dgm:prSet presAssocID="{F3BAE837-5ED0-4B8C-96EA-0A6C9499950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EEA2B1-750B-49B2-8656-4FDF616F7422}" type="pres">
      <dgm:prSet presAssocID="{F3BAE837-5ED0-4B8C-96EA-0A6C9499950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1D300-E201-4EC8-9896-78ECFEC7A361}" type="pres">
      <dgm:prSet presAssocID="{F3BAE837-5ED0-4B8C-96EA-0A6C94999505}" presName="LeftNode" presStyleLbl="bgImgPlace1" presStyleIdx="0" presStyleCnt="2" custScaleX="190710" custScaleY="49280" custLinFactNeighborX="-61422" custLinFactNeighborY="-2344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A98FAE85-418D-458C-B08B-84A122E08EAD}" type="pres">
      <dgm:prSet presAssocID="{F3BAE837-5ED0-4B8C-96EA-0A6C9499950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898C5-A02F-44C8-9BC2-E5226A5CB0C4}" type="pres">
      <dgm:prSet presAssocID="{F3BAE837-5ED0-4B8C-96EA-0A6C94999505}" presName="RightNode" presStyleLbl="bgImgPlace1" presStyleIdx="1" presStyleCnt="2" custScaleX="264227" custScaleY="66146" custLinFactNeighborX="83693" custLinFactNeighborY="-2109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203B6E1-67AB-4492-859C-CD1ACFBCA9FB}" type="pres">
      <dgm:prSet presAssocID="{F3BAE837-5ED0-4B8C-96EA-0A6C94999505}" presName="TopArrow" presStyleLbl="node1" presStyleIdx="0" presStyleCnt="2" custAng="21214171" custScaleY="78928" custLinFactNeighborX="17591" custLinFactNeighborY="-7758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AAD80DF-BFED-4577-90B3-ECF1E41F3917}" type="pres">
      <dgm:prSet presAssocID="{F3BAE837-5ED0-4B8C-96EA-0A6C94999505}" presName="BottomArrow" presStyleLbl="node1" presStyleIdx="1" presStyleCnt="2" custAng="4703452" custLinFactX="-95202" custLinFactNeighborX="-100000" custLinFactNeighborY="-52098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</dgm:ptLst>
  <dgm:cxnLst>
    <dgm:cxn modelId="{CBAA074E-BB6B-4D56-AC47-2093A0E4E606}" type="presOf" srcId="{F3BAE837-5ED0-4B8C-96EA-0A6C94999505}" destId="{EFFEDF9E-3870-440C-85BA-EE535B1B14C8}" srcOrd="0" destOrd="0" presId="urn:microsoft.com/office/officeart/2009/layout/ReverseList"/>
    <dgm:cxn modelId="{7A156BF3-A01A-4BC9-8B9D-4BCF6BC5B71F}" type="presOf" srcId="{AC0245F0-F755-4B36-B411-DF159405FCCB}" destId="{442898C5-A02F-44C8-9BC2-E5226A5CB0C4}" srcOrd="1" destOrd="0" presId="urn:microsoft.com/office/officeart/2009/layout/ReverseList"/>
    <dgm:cxn modelId="{0464297F-369F-45AA-8134-4F65C51FB62E}" type="presOf" srcId="{4E8AEDAE-E055-45A4-B681-0A70D5FA57DC}" destId="{8111D300-E201-4EC8-9896-78ECFEC7A361}" srcOrd="1" destOrd="0" presId="urn:microsoft.com/office/officeart/2009/layout/ReverseList"/>
    <dgm:cxn modelId="{1B643618-FC68-4A3A-991A-364FCC49B92C}" srcId="{F3BAE837-5ED0-4B8C-96EA-0A6C94999505}" destId="{4E8AEDAE-E055-45A4-B681-0A70D5FA57DC}" srcOrd="0" destOrd="0" parTransId="{E9416FEC-9B97-484E-946C-72CAE6D8B6C9}" sibTransId="{E1A0C950-2F14-429A-944F-C6BE740075B3}"/>
    <dgm:cxn modelId="{2C1ACD56-0EF1-4767-AB98-CB405C692707}" type="presOf" srcId="{4E8AEDAE-E055-45A4-B681-0A70D5FA57DC}" destId="{74EEA2B1-750B-49B2-8656-4FDF616F7422}" srcOrd="0" destOrd="0" presId="urn:microsoft.com/office/officeart/2009/layout/ReverseList"/>
    <dgm:cxn modelId="{F5895F35-FFFC-42AF-B751-4A807E585B86}" type="presOf" srcId="{AC0245F0-F755-4B36-B411-DF159405FCCB}" destId="{A98FAE85-418D-458C-B08B-84A122E08EAD}" srcOrd="0" destOrd="0" presId="urn:microsoft.com/office/officeart/2009/layout/ReverseList"/>
    <dgm:cxn modelId="{5AE495DF-3F0A-41A5-A931-F8C3F4C82A65}" srcId="{F3BAE837-5ED0-4B8C-96EA-0A6C94999505}" destId="{AC0245F0-F755-4B36-B411-DF159405FCCB}" srcOrd="1" destOrd="0" parTransId="{30254479-CC97-4A31-9DE0-452F6D28D3C5}" sibTransId="{F019988C-E179-47C7-8D99-62AA64E47DF6}"/>
    <dgm:cxn modelId="{A2CCA22D-DE91-4ADA-AEEE-5F51C36074A8}" type="presParOf" srcId="{EFFEDF9E-3870-440C-85BA-EE535B1B14C8}" destId="{74EEA2B1-750B-49B2-8656-4FDF616F7422}" srcOrd="0" destOrd="0" presId="urn:microsoft.com/office/officeart/2009/layout/ReverseList"/>
    <dgm:cxn modelId="{41213D92-5018-4B05-A380-8D6EA3417E24}" type="presParOf" srcId="{EFFEDF9E-3870-440C-85BA-EE535B1B14C8}" destId="{8111D300-E201-4EC8-9896-78ECFEC7A361}" srcOrd="1" destOrd="0" presId="urn:microsoft.com/office/officeart/2009/layout/ReverseList"/>
    <dgm:cxn modelId="{64D54D1A-DFCA-40A4-97CC-689B3EB229AB}" type="presParOf" srcId="{EFFEDF9E-3870-440C-85BA-EE535B1B14C8}" destId="{A98FAE85-418D-458C-B08B-84A122E08EAD}" srcOrd="2" destOrd="0" presId="urn:microsoft.com/office/officeart/2009/layout/ReverseList"/>
    <dgm:cxn modelId="{E52228A1-2478-4CAB-B864-4F7B7DEB08A5}" type="presParOf" srcId="{EFFEDF9E-3870-440C-85BA-EE535B1B14C8}" destId="{442898C5-A02F-44C8-9BC2-E5226A5CB0C4}" srcOrd="3" destOrd="0" presId="urn:microsoft.com/office/officeart/2009/layout/ReverseList"/>
    <dgm:cxn modelId="{FD63C3A6-41FC-49C1-A092-7E01791DC3CF}" type="presParOf" srcId="{EFFEDF9E-3870-440C-85BA-EE535B1B14C8}" destId="{4203B6E1-67AB-4492-859C-CD1ACFBCA9FB}" srcOrd="4" destOrd="0" presId="urn:microsoft.com/office/officeart/2009/layout/ReverseList"/>
    <dgm:cxn modelId="{2DE322D3-BB57-4FC0-B36E-AF687D93D8E1}" type="presParOf" srcId="{EFFEDF9E-3870-440C-85BA-EE535B1B14C8}" destId="{5AAD80DF-BFED-4577-90B3-ECF1E41F391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1D300-E201-4EC8-9896-78ECFEC7A361}">
      <dsp:nvSpPr>
        <dsp:cNvPr id="0" name=""/>
        <dsp:cNvSpPr/>
      </dsp:nvSpPr>
      <dsp:spPr>
        <a:xfrm rot="16200000">
          <a:off x="1966496" y="-253372"/>
          <a:ext cx="1710682" cy="404565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Расслоение (</a:t>
          </a:r>
          <a:r>
            <a:rPr lang="ru-RU" sz="2400" b="1" kern="1200" cap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диссекция</a:t>
          </a:r>
          <a:r>
            <a:rPr lang="ru-RU" sz="2400" b="1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400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нижнего отдела капсулы кисты без полного разрыва</a:t>
          </a:r>
        </a:p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5400000">
        <a:off x="882534" y="997638"/>
        <a:ext cx="3962130" cy="1543634"/>
      </dsp:txXfrm>
    </dsp:sp>
    <dsp:sp modelId="{442898C5-A02F-44C8-9BC2-E5226A5CB0C4}">
      <dsp:nvSpPr>
        <dsp:cNvPr id="0" name=""/>
        <dsp:cNvSpPr/>
      </dsp:nvSpPr>
      <dsp:spPr>
        <a:xfrm rot="5400000">
          <a:off x="6969868" y="-951682"/>
          <a:ext cx="2296161" cy="56052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Разрыв</a:t>
          </a:r>
          <a:r>
            <a:rPr lang="ru-RU" sz="2400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выход жидкостного содержимого в подкожные ткани и </a:t>
          </a:r>
          <a:r>
            <a:rPr lang="ru-RU" sz="2400" kern="1200" cap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межмышечно</a:t>
          </a:r>
          <a:r>
            <a:rPr lang="ru-RU" sz="2400" kern="1200" cap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Клиника- острая распирающая боль по задней поверхности голени, отек, гиперемия кожных покровов голени</a:t>
          </a:r>
          <a:endParaRPr lang="ru-RU" sz="2400" kern="1200" dirty="0"/>
        </a:p>
      </dsp:txBody>
      <dsp:txXfrm rot="-5400000">
        <a:off x="5315340" y="814956"/>
        <a:ext cx="5493108" cy="2071941"/>
      </dsp:txXfrm>
    </dsp:sp>
    <dsp:sp modelId="{4203B6E1-67AB-4492-859C-CD1ACFBCA9FB}">
      <dsp:nvSpPr>
        <dsp:cNvPr id="0" name=""/>
        <dsp:cNvSpPr/>
      </dsp:nvSpPr>
      <dsp:spPr>
        <a:xfrm rot="21214171">
          <a:off x="4514720" y="-55217"/>
          <a:ext cx="2217691" cy="17502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D80DF-BFED-4577-90B3-ECF1E41F3917}">
      <dsp:nvSpPr>
        <dsp:cNvPr id="0" name=""/>
        <dsp:cNvSpPr/>
      </dsp:nvSpPr>
      <dsp:spPr>
        <a:xfrm rot="15503452">
          <a:off x="-204372" y="1909799"/>
          <a:ext cx="2217691" cy="22175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8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1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2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07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3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2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4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5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95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9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8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7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9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1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5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7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9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24.png"/><Relationship Id="rId10" Type="http://schemas.openxmlformats.org/officeDocument/2006/relationships/image" Target="../media/image37.png"/><Relationship Id="rId4" Type="http://schemas.openxmlformats.org/officeDocument/2006/relationships/image" Target="../media/image9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81" y="1524000"/>
            <a:ext cx="11679382" cy="2196475"/>
          </a:xfrm>
        </p:spPr>
        <p:txBody>
          <a:bodyPr>
            <a:normAutofit/>
          </a:bodyPr>
          <a:lstStyle/>
          <a:p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льтразвуковая диагностика синовиальной кисты подколенной области (кисты </a:t>
            </a:r>
            <a:r>
              <a:rPr lang="ru-RU" sz="4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ейкера) </a:t>
            </a:r>
            <a:br>
              <a:rPr lang="ru-RU" sz="4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  <a:endParaRPr lang="ru-RU" sz="4200" b="1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88036" y="5347855"/>
            <a:ext cx="4003964" cy="1510145"/>
          </a:xfr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</a:pPr>
            <a:r>
              <a:rPr lang="ru-RU" altLang="en-US" cap="none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Кудрина Виктория Олеговна</a:t>
            </a:r>
            <a:endParaRPr lang="ru-RU" altLang="en-US" cap="none" noProof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20000"/>
              </a:spcBef>
            </a:pPr>
            <a:r>
              <a:rPr lang="ru-RU" altLang="en-US" cap="none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Ординатор 2-го года Специальности 31.08.11 «УЗД»</a:t>
            </a:r>
            <a:endParaRPr lang="ru-RU" altLang="en-US" cap="none" noProof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147454" y="0"/>
            <a:ext cx="8812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Красноярский государственный медицинский университет им. Проф. В.Ф.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МЗ РФ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" y="3919105"/>
            <a:ext cx="641465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8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51" y="187443"/>
            <a:ext cx="10997737" cy="1484603"/>
          </a:xfrm>
        </p:spPr>
        <p:txBody>
          <a:bodyPr>
            <a:noAutofit/>
          </a:bodyPr>
          <a:lstStyle/>
          <a:p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2-камерная</a:t>
            </a:r>
            <a:r>
              <a:rPr lang="ru-RU" cap="none" spc="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киста</a:t>
            </a:r>
            <a:r>
              <a:rPr lang="ru-RU" cap="none" spc="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ейкера. В-режим. Поперечное</a:t>
            </a:r>
            <a:r>
              <a:rPr lang="ru-RU" cap="none" spc="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сканирование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7428" y="1460410"/>
            <a:ext cx="6971212" cy="4336868"/>
          </a:xfrm>
        </p:spPr>
        <p:txBody>
          <a:bodyPr/>
          <a:lstStyle/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Однокамерные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Многокамерные</a:t>
            </a:r>
          </a:p>
          <a:p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ронически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персистирующие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ецидивирующие 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Увеличиваются 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меньшаются в размере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зависимости от состояния коленного сустава и количества выпота в нем)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image4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451" y="1460410"/>
            <a:ext cx="4153989" cy="35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2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111" y="186061"/>
            <a:ext cx="10664272" cy="1541690"/>
          </a:xfrm>
        </p:spPr>
        <p:txBody>
          <a:bodyPr>
            <a:normAutofit fontScale="90000"/>
          </a:bodyPr>
          <a:lstStyle/>
          <a:p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Киста</a:t>
            </a:r>
            <a:r>
              <a:rPr lang="ru-RU" sz="4000" cap="none" spc="10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cap="none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ейкера</a:t>
            </a:r>
            <a:r>
              <a:rPr lang="ru-RU" sz="4000" cap="none" spc="10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геморрагическим</a:t>
            </a:r>
            <a:r>
              <a:rPr lang="ru-RU" sz="4000" cap="none" spc="10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содержимым.</a:t>
            </a:r>
            <a:r>
              <a:rPr lang="ru-RU" sz="4000" cap="none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В-режим.</a:t>
            </a:r>
            <a:r>
              <a:rPr lang="ru-RU" sz="4000" cap="none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Поперечное</a:t>
            </a:r>
            <a:r>
              <a:rPr lang="ru-RU" sz="4000" cap="none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продольное</a:t>
            </a:r>
            <a:r>
              <a:rPr lang="ru-RU" sz="4000" cap="none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сканирование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85" y="4965057"/>
            <a:ext cx="12057015" cy="168393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пациентов, принимающих антикоагулянты, киста может осложниться </a:t>
            </a:r>
            <a:r>
              <a:rPr lang="ru-RU" sz="4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внутрикистозным</a:t>
            </a:r>
            <a:r>
              <a:rPr lang="ru-RU" sz="4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кровоизлиянием- жидкостное содержимое, с наличием мелкодисперсной взвеси, умеренно повышенной </a:t>
            </a:r>
            <a:r>
              <a:rPr lang="ru-RU" sz="4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4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неоднородностью,  за счет сгустков, заполняющих полость кисты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16" y="1609370"/>
            <a:ext cx="3622732" cy="3260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653" y="1609370"/>
            <a:ext cx="3622732" cy="32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44" y="0"/>
            <a:ext cx="10364451" cy="1040466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кисты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876803"/>
              </p:ext>
            </p:extLst>
          </p:nvPr>
        </p:nvGraphicFramePr>
        <p:xfrm>
          <a:off x="237309" y="935963"/>
          <a:ext cx="11247120" cy="5399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Круговая стрелка 6"/>
          <p:cNvSpPr/>
          <p:nvPr/>
        </p:nvSpPr>
        <p:spPr>
          <a:xfrm rot="6612213">
            <a:off x="9786666" y="3439854"/>
            <a:ext cx="2217691" cy="1724166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1036319" y="4323806"/>
            <a:ext cx="9492343" cy="207742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Инфицирование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Клиника-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 в подколенной ямке, гиперемия, озноб, лихорадка, изменением формулы крови. </a:t>
            </a:r>
          </a:p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Ультразвуковые признаки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изоэхогенное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объемное образование с неоднородным содержимым, утолщенными неоднородными стенками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43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690" y="25304"/>
            <a:ext cx="10643227" cy="1796683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Частичное расслоение нижнего отдела капсулы кисты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 с воспалением стенки. B-режим. ЦДК. Продольное сканирование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428" y="5127609"/>
            <a:ext cx="10625184" cy="1706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 начальная стадия расслоения нижнего отдела капсулы кисты с утолщением и деформацией, без разрыва стенки</a:t>
            </a:r>
          </a:p>
          <a:p>
            <a:pPr marL="0" indent="0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–усиление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васкуляризации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частично поврежденной стенке кисты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49530" y="1821987"/>
            <a:ext cx="3430691" cy="3305622"/>
            <a:chOff x="1134" y="328"/>
            <a:chExt cx="4649" cy="282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327"/>
              <a:ext cx="4649" cy="2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85" y="375"/>
              <a:ext cx="278" cy="278"/>
            </a:xfrm>
            <a:custGeom>
              <a:avLst/>
              <a:gdLst>
                <a:gd name="T0" fmla="+- 0 1406 1185"/>
                <a:gd name="T1" fmla="*/ T0 w 278"/>
                <a:gd name="T2" fmla="+- 0 375 375"/>
                <a:gd name="T3" fmla="*/ 375 h 278"/>
                <a:gd name="T4" fmla="+- 0 1242 1185"/>
                <a:gd name="T5" fmla="*/ T4 w 278"/>
                <a:gd name="T6" fmla="+- 0 375 375"/>
                <a:gd name="T7" fmla="*/ 375 h 278"/>
                <a:gd name="T8" fmla="+- 0 1209 1185"/>
                <a:gd name="T9" fmla="*/ T8 w 278"/>
                <a:gd name="T10" fmla="+- 0 376 375"/>
                <a:gd name="T11" fmla="*/ 376 h 278"/>
                <a:gd name="T12" fmla="+- 0 1192 1185"/>
                <a:gd name="T13" fmla="*/ T12 w 278"/>
                <a:gd name="T14" fmla="+- 0 382 375"/>
                <a:gd name="T15" fmla="*/ 382 h 278"/>
                <a:gd name="T16" fmla="+- 0 1186 1185"/>
                <a:gd name="T17" fmla="*/ T16 w 278"/>
                <a:gd name="T18" fmla="+- 0 399 375"/>
                <a:gd name="T19" fmla="*/ 399 h 278"/>
                <a:gd name="T20" fmla="+- 0 1185 1185"/>
                <a:gd name="T21" fmla="*/ T20 w 278"/>
                <a:gd name="T22" fmla="+- 0 432 375"/>
                <a:gd name="T23" fmla="*/ 432 h 278"/>
                <a:gd name="T24" fmla="+- 0 1185 1185"/>
                <a:gd name="T25" fmla="*/ T24 w 278"/>
                <a:gd name="T26" fmla="+- 0 596 375"/>
                <a:gd name="T27" fmla="*/ 596 h 278"/>
                <a:gd name="T28" fmla="+- 0 1186 1185"/>
                <a:gd name="T29" fmla="*/ T28 w 278"/>
                <a:gd name="T30" fmla="+- 0 629 375"/>
                <a:gd name="T31" fmla="*/ 629 h 278"/>
                <a:gd name="T32" fmla="+- 0 1192 1185"/>
                <a:gd name="T33" fmla="*/ T32 w 278"/>
                <a:gd name="T34" fmla="+- 0 646 375"/>
                <a:gd name="T35" fmla="*/ 646 h 278"/>
                <a:gd name="T36" fmla="+- 0 1209 1185"/>
                <a:gd name="T37" fmla="*/ T36 w 278"/>
                <a:gd name="T38" fmla="+- 0 652 375"/>
                <a:gd name="T39" fmla="*/ 652 h 278"/>
                <a:gd name="T40" fmla="+- 0 1242 1185"/>
                <a:gd name="T41" fmla="*/ T40 w 278"/>
                <a:gd name="T42" fmla="+- 0 653 375"/>
                <a:gd name="T43" fmla="*/ 653 h 278"/>
                <a:gd name="T44" fmla="+- 0 1406 1185"/>
                <a:gd name="T45" fmla="*/ T44 w 278"/>
                <a:gd name="T46" fmla="+- 0 653 375"/>
                <a:gd name="T47" fmla="*/ 653 h 278"/>
                <a:gd name="T48" fmla="+- 0 1439 1185"/>
                <a:gd name="T49" fmla="*/ T48 w 278"/>
                <a:gd name="T50" fmla="+- 0 652 375"/>
                <a:gd name="T51" fmla="*/ 652 h 278"/>
                <a:gd name="T52" fmla="+- 0 1456 1185"/>
                <a:gd name="T53" fmla="*/ T52 w 278"/>
                <a:gd name="T54" fmla="+- 0 646 375"/>
                <a:gd name="T55" fmla="*/ 646 h 278"/>
                <a:gd name="T56" fmla="+- 0 1462 1185"/>
                <a:gd name="T57" fmla="*/ T56 w 278"/>
                <a:gd name="T58" fmla="+- 0 629 375"/>
                <a:gd name="T59" fmla="*/ 629 h 278"/>
                <a:gd name="T60" fmla="+- 0 1463 1185"/>
                <a:gd name="T61" fmla="*/ T60 w 278"/>
                <a:gd name="T62" fmla="+- 0 596 375"/>
                <a:gd name="T63" fmla="*/ 596 h 278"/>
                <a:gd name="T64" fmla="+- 0 1463 1185"/>
                <a:gd name="T65" fmla="*/ T64 w 278"/>
                <a:gd name="T66" fmla="+- 0 432 375"/>
                <a:gd name="T67" fmla="*/ 432 h 278"/>
                <a:gd name="T68" fmla="+- 0 1462 1185"/>
                <a:gd name="T69" fmla="*/ T68 w 278"/>
                <a:gd name="T70" fmla="+- 0 399 375"/>
                <a:gd name="T71" fmla="*/ 399 h 278"/>
                <a:gd name="T72" fmla="+- 0 1456 1185"/>
                <a:gd name="T73" fmla="*/ T72 w 278"/>
                <a:gd name="T74" fmla="+- 0 382 375"/>
                <a:gd name="T75" fmla="*/ 382 h 278"/>
                <a:gd name="T76" fmla="+- 0 1439 1185"/>
                <a:gd name="T77" fmla="*/ T76 w 278"/>
                <a:gd name="T78" fmla="+- 0 376 375"/>
                <a:gd name="T79" fmla="*/ 376 h 278"/>
                <a:gd name="T80" fmla="+- 0 1406 1185"/>
                <a:gd name="T81" fmla="*/ T80 w 278"/>
                <a:gd name="T82" fmla="+- 0 375 375"/>
                <a:gd name="T83" fmla="*/ 375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7"/>
                  </a:lnTo>
                  <a:lnTo>
                    <a:pt x="0" y="221"/>
                  </a:lnTo>
                  <a:lnTo>
                    <a:pt x="1" y="254"/>
                  </a:lnTo>
                  <a:lnTo>
                    <a:pt x="7" y="271"/>
                  </a:lnTo>
                  <a:lnTo>
                    <a:pt x="24" y="277"/>
                  </a:lnTo>
                  <a:lnTo>
                    <a:pt x="57" y="278"/>
                  </a:lnTo>
                  <a:lnTo>
                    <a:pt x="221" y="278"/>
                  </a:lnTo>
                  <a:lnTo>
                    <a:pt x="254" y="277"/>
                  </a:lnTo>
                  <a:lnTo>
                    <a:pt x="271" y="271"/>
                  </a:lnTo>
                  <a:lnTo>
                    <a:pt x="277" y="254"/>
                  </a:lnTo>
                  <a:lnTo>
                    <a:pt x="278" y="221"/>
                  </a:lnTo>
                  <a:lnTo>
                    <a:pt x="278" y="57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85" y="375"/>
              <a:ext cx="278" cy="278"/>
            </a:xfrm>
            <a:custGeom>
              <a:avLst/>
              <a:gdLst>
                <a:gd name="T0" fmla="+- 0 1242 1185"/>
                <a:gd name="T1" fmla="*/ T0 w 278"/>
                <a:gd name="T2" fmla="+- 0 375 375"/>
                <a:gd name="T3" fmla="*/ 375 h 278"/>
                <a:gd name="T4" fmla="+- 0 1209 1185"/>
                <a:gd name="T5" fmla="*/ T4 w 278"/>
                <a:gd name="T6" fmla="+- 0 376 375"/>
                <a:gd name="T7" fmla="*/ 376 h 278"/>
                <a:gd name="T8" fmla="+- 0 1192 1185"/>
                <a:gd name="T9" fmla="*/ T8 w 278"/>
                <a:gd name="T10" fmla="+- 0 382 375"/>
                <a:gd name="T11" fmla="*/ 382 h 278"/>
                <a:gd name="T12" fmla="+- 0 1186 1185"/>
                <a:gd name="T13" fmla="*/ T12 w 278"/>
                <a:gd name="T14" fmla="+- 0 399 375"/>
                <a:gd name="T15" fmla="*/ 399 h 278"/>
                <a:gd name="T16" fmla="+- 0 1185 1185"/>
                <a:gd name="T17" fmla="*/ T16 w 278"/>
                <a:gd name="T18" fmla="+- 0 432 375"/>
                <a:gd name="T19" fmla="*/ 432 h 278"/>
                <a:gd name="T20" fmla="+- 0 1185 1185"/>
                <a:gd name="T21" fmla="*/ T20 w 278"/>
                <a:gd name="T22" fmla="+- 0 596 375"/>
                <a:gd name="T23" fmla="*/ 596 h 278"/>
                <a:gd name="T24" fmla="+- 0 1186 1185"/>
                <a:gd name="T25" fmla="*/ T24 w 278"/>
                <a:gd name="T26" fmla="+- 0 629 375"/>
                <a:gd name="T27" fmla="*/ 629 h 278"/>
                <a:gd name="T28" fmla="+- 0 1192 1185"/>
                <a:gd name="T29" fmla="*/ T28 w 278"/>
                <a:gd name="T30" fmla="+- 0 646 375"/>
                <a:gd name="T31" fmla="*/ 646 h 278"/>
                <a:gd name="T32" fmla="+- 0 1209 1185"/>
                <a:gd name="T33" fmla="*/ T32 w 278"/>
                <a:gd name="T34" fmla="+- 0 652 375"/>
                <a:gd name="T35" fmla="*/ 652 h 278"/>
                <a:gd name="T36" fmla="+- 0 1242 1185"/>
                <a:gd name="T37" fmla="*/ T36 w 278"/>
                <a:gd name="T38" fmla="+- 0 653 375"/>
                <a:gd name="T39" fmla="*/ 653 h 278"/>
                <a:gd name="T40" fmla="+- 0 1406 1185"/>
                <a:gd name="T41" fmla="*/ T40 w 278"/>
                <a:gd name="T42" fmla="+- 0 653 375"/>
                <a:gd name="T43" fmla="*/ 653 h 278"/>
                <a:gd name="T44" fmla="+- 0 1439 1185"/>
                <a:gd name="T45" fmla="*/ T44 w 278"/>
                <a:gd name="T46" fmla="+- 0 652 375"/>
                <a:gd name="T47" fmla="*/ 652 h 278"/>
                <a:gd name="T48" fmla="+- 0 1456 1185"/>
                <a:gd name="T49" fmla="*/ T48 w 278"/>
                <a:gd name="T50" fmla="+- 0 646 375"/>
                <a:gd name="T51" fmla="*/ 646 h 278"/>
                <a:gd name="T52" fmla="+- 0 1462 1185"/>
                <a:gd name="T53" fmla="*/ T52 w 278"/>
                <a:gd name="T54" fmla="+- 0 629 375"/>
                <a:gd name="T55" fmla="*/ 629 h 278"/>
                <a:gd name="T56" fmla="+- 0 1463 1185"/>
                <a:gd name="T57" fmla="*/ T56 w 278"/>
                <a:gd name="T58" fmla="+- 0 596 375"/>
                <a:gd name="T59" fmla="*/ 596 h 278"/>
                <a:gd name="T60" fmla="+- 0 1463 1185"/>
                <a:gd name="T61" fmla="*/ T60 w 278"/>
                <a:gd name="T62" fmla="+- 0 432 375"/>
                <a:gd name="T63" fmla="*/ 432 h 278"/>
                <a:gd name="T64" fmla="+- 0 1462 1185"/>
                <a:gd name="T65" fmla="*/ T64 w 278"/>
                <a:gd name="T66" fmla="+- 0 399 375"/>
                <a:gd name="T67" fmla="*/ 399 h 278"/>
                <a:gd name="T68" fmla="+- 0 1456 1185"/>
                <a:gd name="T69" fmla="*/ T68 w 278"/>
                <a:gd name="T70" fmla="+- 0 382 375"/>
                <a:gd name="T71" fmla="*/ 382 h 278"/>
                <a:gd name="T72" fmla="+- 0 1439 1185"/>
                <a:gd name="T73" fmla="*/ T72 w 278"/>
                <a:gd name="T74" fmla="+- 0 376 375"/>
                <a:gd name="T75" fmla="*/ 376 h 278"/>
                <a:gd name="T76" fmla="+- 0 1406 1185"/>
                <a:gd name="T77" fmla="*/ T76 w 278"/>
                <a:gd name="T78" fmla="+- 0 375 375"/>
                <a:gd name="T79" fmla="*/ 375 h 278"/>
                <a:gd name="T80" fmla="+- 0 1242 1185"/>
                <a:gd name="T81" fmla="*/ T80 w 278"/>
                <a:gd name="T82" fmla="+- 0 375 375"/>
                <a:gd name="T83" fmla="*/ 375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7"/>
                  </a:lnTo>
                  <a:lnTo>
                    <a:pt x="0" y="221"/>
                  </a:lnTo>
                  <a:lnTo>
                    <a:pt x="1" y="254"/>
                  </a:lnTo>
                  <a:lnTo>
                    <a:pt x="7" y="271"/>
                  </a:lnTo>
                  <a:lnTo>
                    <a:pt x="24" y="277"/>
                  </a:lnTo>
                  <a:lnTo>
                    <a:pt x="57" y="278"/>
                  </a:lnTo>
                  <a:lnTo>
                    <a:pt x="221" y="278"/>
                  </a:lnTo>
                  <a:lnTo>
                    <a:pt x="254" y="277"/>
                  </a:lnTo>
                  <a:lnTo>
                    <a:pt x="271" y="271"/>
                  </a:lnTo>
                  <a:lnTo>
                    <a:pt x="277" y="254"/>
                  </a:lnTo>
                  <a:lnTo>
                    <a:pt x="278" y="221"/>
                  </a:lnTo>
                  <a:lnTo>
                    <a:pt x="278" y="57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" y="767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" y="670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" y="1513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" y="1435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257" y="391"/>
              <a:ext cx="1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179770" y="1820818"/>
            <a:ext cx="3324149" cy="3305622"/>
            <a:chOff x="6123" y="328"/>
            <a:chExt cx="4649" cy="2828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" y="327"/>
              <a:ext cx="4649" cy="2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6174" y="373"/>
              <a:ext cx="278" cy="278"/>
            </a:xfrm>
            <a:custGeom>
              <a:avLst/>
              <a:gdLst>
                <a:gd name="T0" fmla="+- 0 6395 6174"/>
                <a:gd name="T1" fmla="*/ T0 w 278"/>
                <a:gd name="T2" fmla="+- 0 373 373"/>
                <a:gd name="T3" fmla="*/ 373 h 278"/>
                <a:gd name="T4" fmla="+- 0 6231 6174"/>
                <a:gd name="T5" fmla="*/ T4 w 278"/>
                <a:gd name="T6" fmla="+- 0 373 373"/>
                <a:gd name="T7" fmla="*/ 373 h 278"/>
                <a:gd name="T8" fmla="+- 0 6198 6174"/>
                <a:gd name="T9" fmla="*/ T8 w 278"/>
                <a:gd name="T10" fmla="+- 0 374 373"/>
                <a:gd name="T11" fmla="*/ 374 h 278"/>
                <a:gd name="T12" fmla="+- 0 6181 6174"/>
                <a:gd name="T13" fmla="*/ T12 w 278"/>
                <a:gd name="T14" fmla="+- 0 380 373"/>
                <a:gd name="T15" fmla="*/ 380 h 278"/>
                <a:gd name="T16" fmla="+- 0 6175 6174"/>
                <a:gd name="T17" fmla="*/ T16 w 278"/>
                <a:gd name="T18" fmla="+- 0 397 373"/>
                <a:gd name="T19" fmla="*/ 397 h 278"/>
                <a:gd name="T20" fmla="+- 0 6174 6174"/>
                <a:gd name="T21" fmla="*/ T20 w 278"/>
                <a:gd name="T22" fmla="+- 0 430 373"/>
                <a:gd name="T23" fmla="*/ 430 h 278"/>
                <a:gd name="T24" fmla="+- 0 6174 6174"/>
                <a:gd name="T25" fmla="*/ T24 w 278"/>
                <a:gd name="T26" fmla="+- 0 594 373"/>
                <a:gd name="T27" fmla="*/ 594 h 278"/>
                <a:gd name="T28" fmla="+- 0 6175 6174"/>
                <a:gd name="T29" fmla="*/ T28 w 278"/>
                <a:gd name="T30" fmla="+- 0 627 373"/>
                <a:gd name="T31" fmla="*/ 627 h 278"/>
                <a:gd name="T32" fmla="+- 0 6181 6174"/>
                <a:gd name="T33" fmla="*/ T32 w 278"/>
                <a:gd name="T34" fmla="+- 0 644 373"/>
                <a:gd name="T35" fmla="*/ 644 h 278"/>
                <a:gd name="T36" fmla="+- 0 6198 6174"/>
                <a:gd name="T37" fmla="*/ T36 w 278"/>
                <a:gd name="T38" fmla="+- 0 650 373"/>
                <a:gd name="T39" fmla="*/ 650 h 278"/>
                <a:gd name="T40" fmla="+- 0 6231 6174"/>
                <a:gd name="T41" fmla="*/ T40 w 278"/>
                <a:gd name="T42" fmla="+- 0 651 373"/>
                <a:gd name="T43" fmla="*/ 651 h 278"/>
                <a:gd name="T44" fmla="+- 0 6395 6174"/>
                <a:gd name="T45" fmla="*/ T44 w 278"/>
                <a:gd name="T46" fmla="+- 0 651 373"/>
                <a:gd name="T47" fmla="*/ 651 h 278"/>
                <a:gd name="T48" fmla="+- 0 6428 6174"/>
                <a:gd name="T49" fmla="*/ T48 w 278"/>
                <a:gd name="T50" fmla="+- 0 650 373"/>
                <a:gd name="T51" fmla="*/ 650 h 278"/>
                <a:gd name="T52" fmla="+- 0 6445 6174"/>
                <a:gd name="T53" fmla="*/ T52 w 278"/>
                <a:gd name="T54" fmla="+- 0 644 373"/>
                <a:gd name="T55" fmla="*/ 644 h 278"/>
                <a:gd name="T56" fmla="+- 0 6451 6174"/>
                <a:gd name="T57" fmla="*/ T56 w 278"/>
                <a:gd name="T58" fmla="+- 0 627 373"/>
                <a:gd name="T59" fmla="*/ 627 h 278"/>
                <a:gd name="T60" fmla="+- 0 6452 6174"/>
                <a:gd name="T61" fmla="*/ T60 w 278"/>
                <a:gd name="T62" fmla="+- 0 594 373"/>
                <a:gd name="T63" fmla="*/ 594 h 278"/>
                <a:gd name="T64" fmla="+- 0 6452 6174"/>
                <a:gd name="T65" fmla="*/ T64 w 278"/>
                <a:gd name="T66" fmla="+- 0 430 373"/>
                <a:gd name="T67" fmla="*/ 430 h 278"/>
                <a:gd name="T68" fmla="+- 0 6451 6174"/>
                <a:gd name="T69" fmla="*/ T68 w 278"/>
                <a:gd name="T70" fmla="+- 0 397 373"/>
                <a:gd name="T71" fmla="*/ 397 h 278"/>
                <a:gd name="T72" fmla="+- 0 6445 6174"/>
                <a:gd name="T73" fmla="*/ T72 w 278"/>
                <a:gd name="T74" fmla="+- 0 380 373"/>
                <a:gd name="T75" fmla="*/ 380 h 278"/>
                <a:gd name="T76" fmla="+- 0 6428 6174"/>
                <a:gd name="T77" fmla="*/ T76 w 278"/>
                <a:gd name="T78" fmla="+- 0 374 373"/>
                <a:gd name="T79" fmla="*/ 374 h 278"/>
                <a:gd name="T80" fmla="+- 0 6395 6174"/>
                <a:gd name="T81" fmla="*/ T80 w 278"/>
                <a:gd name="T82" fmla="+- 0 373 373"/>
                <a:gd name="T83" fmla="*/ 373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7"/>
                  </a:lnTo>
                  <a:lnTo>
                    <a:pt x="0" y="221"/>
                  </a:lnTo>
                  <a:lnTo>
                    <a:pt x="1" y="254"/>
                  </a:lnTo>
                  <a:lnTo>
                    <a:pt x="7" y="271"/>
                  </a:lnTo>
                  <a:lnTo>
                    <a:pt x="24" y="277"/>
                  </a:lnTo>
                  <a:lnTo>
                    <a:pt x="57" y="278"/>
                  </a:lnTo>
                  <a:lnTo>
                    <a:pt x="221" y="278"/>
                  </a:lnTo>
                  <a:lnTo>
                    <a:pt x="254" y="277"/>
                  </a:lnTo>
                  <a:lnTo>
                    <a:pt x="271" y="271"/>
                  </a:lnTo>
                  <a:lnTo>
                    <a:pt x="277" y="254"/>
                  </a:lnTo>
                  <a:lnTo>
                    <a:pt x="278" y="221"/>
                  </a:lnTo>
                  <a:lnTo>
                    <a:pt x="278" y="57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6174" y="373"/>
              <a:ext cx="278" cy="278"/>
            </a:xfrm>
            <a:custGeom>
              <a:avLst/>
              <a:gdLst>
                <a:gd name="T0" fmla="+- 0 6231 6174"/>
                <a:gd name="T1" fmla="*/ T0 w 278"/>
                <a:gd name="T2" fmla="+- 0 373 373"/>
                <a:gd name="T3" fmla="*/ 373 h 278"/>
                <a:gd name="T4" fmla="+- 0 6198 6174"/>
                <a:gd name="T5" fmla="*/ T4 w 278"/>
                <a:gd name="T6" fmla="+- 0 374 373"/>
                <a:gd name="T7" fmla="*/ 374 h 278"/>
                <a:gd name="T8" fmla="+- 0 6181 6174"/>
                <a:gd name="T9" fmla="*/ T8 w 278"/>
                <a:gd name="T10" fmla="+- 0 380 373"/>
                <a:gd name="T11" fmla="*/ 380 h 278"/>
                <a:gd name="T12" fmla="+- 0 6175 6174"/>
                <a:gd name="T13" fmla="*/ T12 w 278"/>
                <a:gd name="T14" fmla="+- 0 397 373"/>
                <a:gd name="T15" fmla="*/ 397 h 278"/>
                <a:gd name="T16" fmla="+- 0 6174 6174"/>
                <a:gd name="T17" fmla="*/ T16 w 278"/>
                <a:gd name="T18" fmla="+- 0 430 373"/>
                <a:gd name="T19" fmla="*/ 430 h 278"/>
                <a:gd name="T20" fmla="+- 0 6174 6174"/>
                <a:gd name="T21" fmla="*/ T20 w 278"/>
                <a:gd name="T22" fmla="+- 0 594 373"/>
                <a:gd name="T23" fmla="*/ 594 h 278"/>
                <a:gd name="T24" fmla="+- 0 6175 6174"/>
                <a:gd name="T25" fmla="*/ T24 w 278"/>
                <a:gd name="T26" fmla="+- 0 627 373"/>
                <a:gd name="T27" fmla="*/ 627 h 278"/>
                <a:gd name="T28" fmla="+- 0 6181 6174"/>
                <a:gd name="T29" fmla="*/ T28 w 278"/>
                <a:gd name="T30" fmla="+- 0 644 373"/>
                <a:gd name="T31" fmla="*/ 644 h 278"/>
                <a:gd name="T32" fmla="+- 0 6198 6174"/>
                <a:gd name="T33" fmla="*/ T32 w 278"/>
                <a:gd name="T34" fmla="+- 0 650 373"/>
                <a:gd name="T35" fmla="*/ 650 h 278"/>
                <a:gd name="T36" fmla="+- 0 6231 6174"/>
                <a:gd name="T37" fmla="*/ T36 w 278"/>
                <a:gd name="T38" fmla="+- 0 651 373"/>
                <a:gd name="T39" fmla="*/ 651 h 278"/>
                <a:gd name="T40" fmla="+- 0 6395 6174"/>
                <a:gd name="T41" fmla="*/ T40 w 278"/>
                <a:gd name="T42" fmla="+- 0 651 373"/>
                <a:gd name="T43" fmla="*/ 651 h 278"/>
                <a:gd name="T44" fmla="+- 0 6428 6174"/>
                <a:gd name="T45" fmla="*/ T44 w 278"/>
                <a:gd name="T46" fmla="+- 0 650 373"/>
                <a:gd name="T47" fmla="*/ 650 h 278"/>
                <a:gd name="T48" fmla="+- 0 6445 6174"/>
                <a:gd name="T49" fmla="*/ T48 w 278"/>
                <a:gd name="T50" fmla="+- 0 644 373"/>
                <a:gd name="T51" fmla="*/ 644 h 278"/>
                <a:gd name="T52" fmla="+- 0 6451 6174"/>
                <a:gd name="T53" fmla="*/ T52 w 278"/>
                <a:gd name="T54" fmla="+- 0 627 373"/>
                <a:gd name="T55" fmla="*/ 627 h 278"/>
                <a:gd name="T56" fmla="+- 0 6452 6174"/>
                <a:gd name="T57" fmla="*/ T56 w 278"/>
                <a:gd name="T58" fmla="+- 0 594 373"/>
                <a:gd name="T59" fmla="*/ 594 h 278"/>
                <a:gd name="T60" fmla="+- 0 6452 6174"/>
                <a:gd name="T61" fmla="*/ T60 w 278"/>
                <a:gd name="T62" fmla="+- 0 430 373"/>
                <a:gd name="T63" fmla="*/ 430 h 278"/>
                <a:gd name="T64" fmla="+- 0 6451 6174"/>
                <a:gd name="T65" fmla="*/ T64 w 278"/>
                <a:gd name="T66" fmla="+- 0 397 373"/>
                <a:gd name="T67" fmla="*/ 397 h 278"/>
                <a:gd name="T68" fmla="+- 0 6445 6174"/>
                <a:gd name="T69" fmla="*/ T68 w 278"/>
                <a:gd name="T70" fmla="+- 0 380 373"/>
                <a:gd name="T71" fmla="*/ 380 h 278"/>
                <a:gd name="T72" fmla="+- 0 6428 6174"/>
                <a:gd name="T73" fmla="*/ T72 w 278"/>
                <a:gd name="T74" fmla="+- 0 374 373"/>
                <a:gd name="T75" fmla="*/ 374 h 278"/>
                <a:gd name="T76" fmla="+- 0 6395 6174"/>
                <a:gd name="T77" fmla="*/ T76 w 278"/>
                <a:gd name="T78" fmla="+- 0 373 373"/>
                <a:gd name="T79" fmla="*/ 373 h 278"/>
                <a:gd name="T80" fmla="+- 0 6231 6174"/>
                <a:gd name="T81" fmla="*/ T80 w 278"/>
                <a:gd name="T82" fmla="+- 0 373 373"/>
                <a:gd name="T83" fmla="*/ 373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7"/>
                  </a:lnTo>
                  <a:lnTo>
                    <a:pt x="0" y="221"/>
                  </a:lnTo>
                  <a:lnTo>
                    <a:pt x="1" y="254"/>
                  </a:lnTo>
                  <a:lnTo>
                    <a:pt x="7" y="271"/>
                  </a:lnTo>
                  <a:lnTo>
                    <a:pt x="24" y="277"/>
                  </a:lnTo>
                  <a:lnTo>
                    <a:pt x="57" y="278"/>
                  </a:lnTo>
                  <a:lnTo>
                    <a:pt x="221" y="278"/>
                  </a:lnTo>
                  <a:lnTo>
                    <a:pt x="254" y="277"/>
                  </a:lnTo>
                  <a:lnTo>
                    <a:pt x="271" y="271"/>
                  </a:lnTo>
                  <a:lnTo>
                    <a:pt x="277" y="254"/>
                  </a:lnTo>
                  <a:lnTo>
                    <a:pt x="278" y="221"/>
                  </a:lnTo>
                  <a:lnTo>
                    <a:pt x="278" y="57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8" y="615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" y="830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6" y="1526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" y="1526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6243" y="409"/>
              <a:ext cx="1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3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209" y="187444"/>
            <a:ext cx="10364451" cy="609392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кисты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6" y="901336"/>
            <a:ext cx="11861073" cy="5799909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деформации и неоднородной структуры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 края кисты ,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 жидкости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конусовидной формы по ходу волокон сухожилия или брюшка медиальной головки икроножной мышцы и располагающейся поверхностно относительно мышцы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Закругленный контур нижнего края капсулы кисты изменяется на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заостренный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Жидкостное содержимое из кисты может распространяться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межмышечно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имеется подозрение на разрыв, необходимо искать жидкость между сухожилием полуперепончатой мышцы и медиальной головкой икроножной мышцы, как доказательство предыдущего существования кисты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6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875" y="-44891"/>
            <a:ext cx="12075060" cy="1053804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кисты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ейкера. В-режим. Продольное сканирование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05690"/>
            <a:ext cx="11690045" cy="2752309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– заострение края тела кисты с распространением жидкостного содержимого за пределы ее полости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– увеличенное изображение распространения жидкостного содержимого из полости кисты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бейкера</a:t>
            </a:r>
            <a:endParaRPr lang="ru-RU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разрыв капсулы кисты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бейкера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(головки стрелок) с межмышечным распространением ее содержимого под медиальную головку икроножной мышцы (стрелки)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35000" y="23540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66619" y="892057"/>
            <a:ext cx="3216911" cy="3149634"/>
            <a:chOff x="0" y="0"/>
            <a:chExt cx="3725" cy="3456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25" cy="3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45" y="47"/>
              <a:ext cx="278" cy="278"/>
            </a:xfrm>
            <a:custGeom>
              <a:avLst/>
              <a:gdLst>
                <a:gd name="T0" fmla="+- 0 266 46"/>
                <a:gd name="T1" fmla="*/ T0 w 278"/>
                <a:gd name="T2" fmla="+- 0 48 48"/>
                <a:gd name="T3" fmla="*/ 48 h 278"/>
                <a:gd name="T4" fmla="+- 0 102 46"/>
                <a:gd name="T5" fmla="*/ T4 w 278"/>
                <a:gd name="T6" fmla="+- 0 48 48"/>
                <a:gd name="T7" fmla="*/ 48 h 278"/>
                <a:gd name="T8" fmla="+- 0 69 46"/>
                <a:gd name="T9" fmla="*/ T8 w 278"/>
                <a:gd name="T10" fmla="+- 0 48 48"/>
                <a:gd name="T11" fmla="*/ 48 h 278"/>
                <a:gd name="T12" fmla="+- 0 53 46"/>
                <a:gd name="T13" fmla="*/ T12 w 278"/>
                <a:gd name="T14" fmla="+- 0 55 48"/>
                <a:gd name="T15" fmla="*/ 55 h 278"/>
                <a:gd name="T16" fmla="+- 0 46 46"/>
                <a:gd name="T17" fmla="*/ T16 w 278"/>
                <a:gd name="T18" fmla="+- 0 71 48"/>
                <a:gd name="T19" fmla="*/ 71 h 278"/>
                <a:gd name="T20" fmla="+- 0 46 46"/>
                <a:gd name="T21" fmla="*/ T20 w 278"/>
                <a:gd name="T22" fmla="+- 0 104 48"/>
                <a:gd name="T23" fmla="*/ 104 h 278"/>
                <a:gd name="T24" fmla="+- 0 46 46"/>
                <a:gd name="T25" fmla="*/ T24 w 278"/>
                <a:gd name="T26" fmla="+- 0 268 48"/>
                <a:gd name="T27" fmla="*/ 268 h 278"/>
                <a:gd name="T28" fmla="+- 0 46 46"/>
                <a:gd name="T29" fmla="*/ T28 w 278"/>
                <a:gd name="T30" fmla="+- 0 301 48"/>
                <a:gd name="T31" fmla="*/ 301 h 278"/>
                <a:gd name="T32" fmla="+- 0 53 46"/>
                <a:gd name="T33" fmla="*/ T32 w 278"/>
                <a:gd name="T34" fmla="+- 0 318 48"/>
                <a:gd name="T35" fmla="*/ 318 h 278"/>
                <a:gd name="T36" fmla="+- 0 69 46"/>
                <a:gd name="T37" fmla="*/ T36 w 278"/>
                <a:gd name="T38" fmla="+- 0 324 48"/>
                <a:gd name="T39" fmla="*/ 324 h 278"/>
                <a:gd name="T40" fmla="+- 0 102 46"/>
                <a:gd name="T41" fmla="*/ T40 w 278"/>
                <a:gd name="T42" fmla="+- 0 325 48"/>
                <a:gd name="T43" fmla="*/ 325 h 278"/>
                <a:gd name="T44" fmla="+- 0 266 46"/>
                <a:gd name="T45" fmla="*/ T44 w 278"/>
                <a:gd name="T46" fmla="+- 0 325 48"/>
                <a:gd name="T47" fmla="*/ 325 h 278"/>
                <a:gd name="T48" fmla="+- 0 299 46"/>
                <a:gd name="T49" fmla="*/ T48 w 278"/>
                <a:gd name="T50" fmla="+- 0 324 48"/>
                <a:gd name="T51" fmla="*/ 324 h 278"/>
                <a:gd name="T52" fmla="+- 0 316 46"/>
                <a:gd name="T53" fmla="*/ T52 w 278"/>
                <a:gd name="T54" fmla="+- 0 318 48"/>
                <a:gd name="T55" fmla="*/ 318 h 278"/>
                <a:gd name="T56" fmla="+- 0 322 46"/>
                <a:gd name="T57" fmla="*/ T56 w 278"/>
                <a:gd name="T58" fmla="+- 0 301 48"/>
                <a:gd name="T59" fmla="*/ 301 h 278"/>
                <a:gd name="T60" fmla="+- 0 323 46"/>
                <a:gd name="T61" fmla="*/ T60 w 278"/>
                <a:gd name="T62" fmla="+- 0 268 48"/>
                <a:gd name="T63" fmla="*/ 268 h 278"/>
                <a:gd name="T64" fmla="+- 0 323 46"/>
                <a:gd name="T65" fmla="*/ T64 w 278"/>
                <a:gd name="T66" fmla="+- 0 104 48"/>
                <a:gd name="T67" fmla="*/ 104 h 278"/>
                <a:gd name="T68" fmla="+- 0 322 46"/>
                <a:gd name="T69" fmla="*/ T68 w 278"/>
                <a:gd name="T70" fmla="+- 0 71 48"/>
                <a:gd name="T71" fmla="*/ 71 h 278"/>
                <a:gd name="T72" fmla="+- 0 316 46"/>
                <a:gd name="T73" fmla="*/ T72 w 278"/>
                <a:gd name="T74" fmla="+- 0 55 48"/>
                <a:gd name="T75" fmla="*/ 55 h 278"/>
                <a:gd name="T76" fmla="+- 0 299 46"/>
                <a:gd name="T77" fmla="*/ T76 w 278"/>
                <a:gd name="T78" fmla="+- 0 48 48"/>
                <a:gd name="T79" fmla="*/ 48 h 278"/>
                <a:gd name="T80" fmla="+- 0 266 46"/>
                <a:gd name="T81" fmla="*/ T80 w 278"/>
                <a:gd name="T82" fmla="+- 0 48 48"/>
                <a:gd name="T83" fmla="*/ 4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0" y="0"/>
                  </a:moveTo>
                  <a:lnTo>
                    <a:pt x="56" y="0"/>
                  </a:ln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" y="47"/>
              <a:ext cx="278" cy="278"/>
            </a:xfrm>
            <a:custGeom>
              <a:avLst/>
              <a:gdLst>
                <a:gd name="T0" fmla="+- 0 102 46"/>
                <a:gd name="T1" fmla="*/ T0 w 278"/>
                <a:gd name="T2" fmla="+- 0 48 48"/>
                <a:gd name="T3" fmla="*/ 48 h 278"/>
                <a:gd name="T4" fmla="+- 0 69 46"/>
                <a:gd name="T5" fmla="*/ T4 w 278"/>
                <a:gd name="T6" fmla="+- 0 48 48"/>
                <a:gd name="T7" fmla="*/ 48 h 278"/>
                <a:gd name="T8" fmla="+- 0 53 46"/>
                <a:gd name="T9" fmla="*/ T8 w 278"/>
                <a:gd name="T10" fmla="+- 0 55 48"/>
                <a:gd name="T11" fmla="*/ 55 h 278"/>
                <a:gd name="T12" fmla="+- 0 46 46"/>
                <a:gd name="T13" fmla="*/ T12 w 278"/>
                <a:gd name="T14" fmla="+- 0 71 48"/>
                <a:gd name="T15" fmla="*/ 71 h 278"/>
                <a:gd name="T16" fmla="+- 0 46 46"/>
                <a:gd name="T17" fmla="*/ T16 w 278"/>
                <a:gd name="T18" fmla="+- 0 104 48"/>
                <a:gd name="T19" fmla="*/ 104 h 278"/>
                <a:gd name="T20" fmla="+- 0 46 46"/>
                <a:gd name="T21" fmla="*/ T20 w 278"/>
                <a:gd name="T22" fmla="+- 0 268 48"/>
                <a:gd name="T23" fmla="*/ 268 h 278"/>
                <a:gd name="T24" fmla="+- 0 46 46"/>
                <a:gd name="T25" fmla="*/ T24 w 278"/>
                <a:gd name="T26" fmla="+- 0 301 48"/>
                <a:gd name="T27" fmla="*/ 301 h 278"/>
                <a:gd name="T28" fmla="+- 0 53 46"/>
                <a:gd name="T29" fmla="*/ T28 w 278"/>
                <a:gd name="T30" fmla="+- 0 318 48"/>
                <a:gd name="T31" fmla="*/ 318 h 278"/>
                <a:gd name="T32" fmla="+- 0 69 46"/>
                <a:gd name="T33" fmla="*/ T32 w 278"/>
                <a:gd name="T34" fmla="+- 0 324 48"/>
                <a:gd name="T35" fmla="*/ 324 h 278"/>
                <a:gd name="T36" fmla="+- 0 102 46"/>
                <a:gd name="T37" fmla="*/ T36 w 278"/>
                <a:gd name="T38" fmla="+- 0 325 48"/>
                <a:gd name="T39" fmla="*/ 325 h 278"/>
                <a:gd name="T40" fmla="+- 0 266 46"/>
                <a:gd name="T41" fmla="*/ T40 w 278"/>
                <a:gd name="T42" fmla="+- 0 325 48"/>
                <a:gd name="T43" fmla="*/ 325 h 278"/>
                <a:gd name="T44" fmla="+- 0 299 46"/>
                <a:gd name="T45" fmla="*/ T44 w 278"/>
                <a:gd name="T46" fmla="+- 0 324 48"/>
                <a:gd name="T47" fmla="*/ 324 h 278"/>
                <a:gd name="T48" fmla="+- 0 316 46"/>
                <a:gd name="T49" fmla="*/ T48 w 278"/>
                <a:gd name="T50" fmla="+- 0 318 48"/>
                <a:gd name="T51" fmla="*/ 318 h 278"/>
                <a:gd name="T52" fmla="+- 0 322 46"/>
                <a:gd name="T53" fmla="*/ T52 w 278"/>
                <a:gd name="T54" fmla="+- 0 301 48"/>
                <a:gd name="T55" fmla="*/ 301 h 278"/>
                <a:gd name="T56" fmla="+- 0 323 46"/>
                <a:gd name="T57" fmla="*/ T56 w 278"/>
                <a:gd name="T58" fmla="+- 0 268 48"/>
                <a:gd name="T59" fmla="*/ 268 h 278"/>
                <a:gd name="T60" fmla="+- 0 323 46"/>
                <a:gd name="T61" fmla="*/ T60 w 278"/>
                <a:gd name="T62" fmla="+- 0 104 48"/>
                <a:gd name="T63" fmla="*/ 104 h 278"/>
                <a:gd name="T64" fmla="+- 0 322 46"/>
                <a:gd name="T65" fmla="*/ T64 w 278"/>
                <a:gd name="T66" fmla="+- 0 71 48"/>
                <a:gd name="T67" fmla="*/ 71 h 278"/>
                <a:gd name="T68" fmla="+- 0 316 46"/>
                <a:gd name="T69" fmla="*/ T68 w 278"/>
                <a:gd name="T70" fmla="+- 0 55 48"/>
                <a:gd name="T71" fmla="*/ 55 h 278"/>
                <a:gd name="T72" fmla="+- 0 299 46"/>
                <a:gd name="T73" fmla="*/ T72 w 278"/>
                <a:gd name="T74" fmla="+- 0 48 48"/>
                <a:gd name="T75" fmla="*/ 48 h 278"/>
                <a:gd name="T76" fmla="+- 0 266 46"/>
                <a:gd name="T77" fmla="*/ T76 w 278"/>
                <a:gd name="T78" fmla="+- 0 48 48"/>
                <a:gd name="T79" fmla="*/ 48 h 278"/>
                <a:gd name="T80" fmla="+- 0 102 46"/>
                <a:gd name="T81" fmla="*/ T80 w 278"/>
                <a:gd name="T82" fmla="+- 0 48 48"/>
                <a:gd name="T83" fmla="*/ 4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" y="99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" y="1621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" y="1284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" y="974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" y="275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" y="289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17" y="64"/>
              <a:ext cx="1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423285" y="23691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3555499" y="889343"/>
            <a:ext cx="3504437" cy="3149634"/>
            <a:chOff x="0" y="0"/>
            <a:chExt cx="5557" cy="3459"/>
          </a:xfrm>
        </p:grpSpPr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57" cy="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45" y="47"/>
              <a:ext cx="278" cy="278"/>
            </a:xfrm>
            <a:custGeom>
              <a:avLst/>
              <a:gdLst>
                <a:gd name="T0" fmla="+- 0 266 46"/>
                <a:gd name="T1" fmla="*/ T0 w 278"/>
                <a:gd name="T2" fmla="+- 0 48 48"/>
                <a:gd name="T3" fmla="*/ 48 h 278"/>
                <a:gd name="T4" fmla="+- 0 102 46"/>
                <a:gd name="T5" fmla="*/ T4 w 278"/>
                <a:gd name="T6" fmla="+- 0 48 48"/>
                <a:gd name="T7" fmla="*/ 48 h 278"/>
                <a:gd name="T8" fmla="+- 0 69 46"/>
                <a:gd name="T9" fmla="*/ T8 w 278"/>
                <a:gd name="T10" fmla="+- 0 48 48"/>
                <a:gd name="T11" fmla="*/ 48 h 278"/>
                <a:gd name="T12" fmla="+- 0 53 46"/>
                <a:gd name="T13" fmla="*/ T12 w 278"/>
                <a:gd name="T14" fmla="+- 0 55 48"/>
                <a:gd name="T15" fmla="*/ 55 h 278"/>
                <a:gd name="T16" fmla="+- 0 46 46"/>
                <a:gd name="T17" fmla="*/ T16 w 278"/>
                <a:gd name="T18" fmla="+- 0 71 48"/>
                <a:gd name="T19" fmla="*/ 71 h 278"/>
                <a:gd name="T20" fmla="+- 0 46 46"/>
                <a:gd name="T21" fmla="*/ T20 w 278"/>
                <a:gd name="T22" fmla="+- 0 104 48"/>
                <a:gd name="T23" fmla="*/ 104 h 278"/>
                <a:gd name="T24" fmla="+- 0 46 46"/>
                <a:gd name="T25" fmla="*/ T24 w 278"/>
                <a:gd name="T26" fmla="+- 0 268 48"/>
                <a:gd name="T27" fmla="*/ 268 h 278"/>
                <a:gd name="T28" fmla="+- 0 46 46"/>
                <a:gd name="T29" fmla="*/ T28 w 278"/>
                <a:gd name="T30" fmla="+- 0 301 48"/>
                <a:gd name="T31" fmla="*/ 301 h 278"/>
                <a:gd name="T32" fmla="+- 0 53 46"/>
                <a:gd name="T33" fmla="*/ T32 w 278"/>
                <a:gd name="T34" fmla="+- 0 318 48"/>
                <a:gd name="T35" fmla="*/ 318 h 278"/>
                <a:gd name="T36" fmla="+- 0 69 46"/>
                <a:gd name="T37" fmla="*/ T36 w 278"/>
                <a:gd name="T38" fmla="+- 0 324 48"/>
                <a:gd name="T39" fmla="*/ 324 h 278"/>
                <a:gd name="T40" fmla="+- 0 102 46"/>
                <a:gd name="T41" fmla="*/ T40 w 278"/>
                <a:gd name="T42" fmla="+- 0 325 48"/>
                <a:gd name="T43" fmla="*/ 325 h 278"/>
                <a:gd name="T44" fmla="+- 0 266 46"/>
                <a:gd name="T45" fmla="*/ T44 w 278"/>
                <a:gd name="T46" fmla="+- 0 325 48"/>
                <a:gd name="T47" fmla="*/ 325 h 278"/>
                <a:gd name="T48" fmla="+- 0 299 46"/>
                <a:gd name="T49" fmla="*/ T48 w 278"/>
                <a:gd name="T50" fmla="+- 0 324 48"/>
                <a:gd name="T51" fmla="*/ 324 h 278"/>
                <a:gd name="T52" fmla="+- 0 316 46"/>
                <a:gd name="T53" fmla="*/ T52 w 278"/>
                <a:gd name="T54" fmla="+- 0 318 48"/>
                <a:gd name="T55" fmla="*/ 318 h 278"/>
                <a:gd name="T56" fmla="+- 0 322 46"/>
                <a:gd name="T57" fmla="*/ T56 w 278"/>
                <a:gd name="T58" fmla="+- 0 301 48"/>
                <a:gd name="T59" fmla="*/ 301 h 278"/>
                <a:gd name="T60" fmla="+- 0 323 46"/>
                <a:gd name="T61" fmla="*/ T60 w 278"/>
                <a:gd name="T62" fmla="+- 0 268 48"/>
                <a:gd name="T63" fmla="*/ 268 h 278"/>
                <a:gd name="T64" fmla="+- 0 323 46"/>
                <a:gd name="T65" fmla="*/ T64 w 278"/>
                <a:gd name="T66" fmla="+- 0 104 48"/>
                <a:gd name="T67" fmla="*/ 104 h 278"/>
                <a:gd name="T68" fmla="+- 0 322 46"/>
                <a:gd name="T69" fmla="*/ T68 w 278"/>
                <a:gd name="T70" fmla="+- 0 71 48"/>
                <a:gd name="T71" fmla="*/ 71 h 278"/>
                <a:gd name="T72" fmla="+- 0 316 46"/>
                <a:gd name="T73" fmla="*/ T72 w 278"/>
                <a:gd name="T74" fmla="+- 0 55 48"/>
                <a:gd name="T75" fmla="*/ 55 h 278"/>
                <a:gd name="T76" fmla="+- 0 299 46"/>
                <a:gd name="T77" fmla="*/ T76 w 278"/>
                <a:gd name="T78" fmla="+- 0 48 48"/>
                <a:gd name="T79" fmla="*/ 48 h 278"/>
                <a:gd name="T80" fmla="+- 0 266 46"/>
                <a:gd name="T81" fmla="*/ T80 w 278"/>
                <a:gd name="T82" fmla="+- 0 48 48"/>
                <a:gd name="T83" fmla="*/ 4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0" y="0"/>
                  </a:moveTo>
                  <a:lnTo>
                    <a:pt x="56" y="0"/>
                  </a:ln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45" y="47"/>
              <a:ext cx="278" cy="278"/>
            </a:xfrm>
            <a:custGeom>
              <a:avLst/>
              <a:gdLst>
                <a:gd name="T0" fmla="+- 0 102 46"/>
                <a:gd name="T1" fmla="*/ T0 w 278"/>
                <a:gd name="T2" fmla="+- 0 48 48"/>
                <a:gd name="T3" fmla="*/ 48 h 278"/>
                <a:gd name="T4" fmla="+- 0 69 46"/>
                <a:gd name="T5" fmla="*/ T4 w 278"/>
                <a:gd name="T6" fmla="+- 0 48 48"/>
                <a:gd name="T7" fmla="*/ 48 h 278"/>
                <a:gd name="T8" fmla="+- 0 53 46"/>
                <a:gd name="T9" fmla="*/ T8 w 278"/>
                <a:gd name="T10" fmla="+- 0 55 48"/>
                <a:gd name="T11" fmla="*/ 55 h 278"/>
                <a:gd name="T12" fmla="+- 0 46 46"/>
                <a:gd name="T13" fmla="*/ T12 w 278"/>
                <a:gd name="T14" fmla="+- 0 71 48"/>
                <a:gd name="T15" fmla="*/ 71 h 278"/>
                <a:gd name="T16" fmla="+- 0 46 46"/>
                <a:gd name="T17" fmla="*/ T16 w 278"/>
                <a:gd name="T18" fmla="+- 0 104 48"/>
                <a:gd name="T19" fmla="*/ 104 h 278"/>
                <a:gd name="T20" fmla="+- 0 46 46"/>
                <a:gd name="T21" fmla="*/ T20 w 278"/>
                <a:gd name="T22" fmla="+- 0 268 48"/>
                <a:gd name="T23" fmla="*/ 268 h 278"/>
                <a:gd name="T24" fmla="+- 0 46 46"/>
                <a:gd name="T25" fmla="*/ T24 w 278"/>
                <a:gd name="T26" fmla="+- 0 301 48"/>
                <a:gd name="T27" fmla="*/ 301 h 278"/>
                <a:gd name="T28" fmla="+- 0 53 46"/>
                <a:gd name="T29" fmla="*/ T28 w 278"/>
                <a:gd name="T30" fmla="+- 0 318 48"/>
                <a:gd name="T31" fmla="*/ 318 h 278"/>
                <a:gd name="T32" fmla="+- 0 69 46"/>
                <a:gd name="T33" fmla="*/ T32 w 278"/>
                <a:gd name="T34" fmla="+- 0 324 48"/>
                <a:gd name="T35" fmla="*/ 324 h 278"/>
                <a:gd name="T36" fmla="+- 0 102 46"/>
                <a:gd name="T37" fmla="*/ T36 w 278"/>
                <a:gd name="T38" fmla="+- 0 325 48"/>
                <a:gd name="T39" fmla="*/ 325 h 278"/>
                <a:gd name="T40" fmla="+- 0 266 46"/>
                <a:gd name="T41" fmla="*/ T40 w 278"/>
                <a:gd name="T42" fmla="+- 0 325 48"/>
                <a:gd name="T43" fmla="*/ 325 h 278"/>
                <a:gd name="T44" fmla="+- 0 299 46"/>
                <a:gd name="T45" fmla="*/ T44 w 278"/>
                <a:gd name="T46" fmla="+- 0 324 48"/>
                <a:gd name="T47" fmla="*/ 324 h 278"/>
                <a:gd name="T48" fmla="+- 0 316 46"/>
                <a:gd name="T49" fmla="*/ T48 w 278"/>
                <a:gd name="T50" fmla="+- 0 318 48"/>
                <a:gd name="T51" fmla="*/ 318 h 278"/>
                <a:gd name="T52" fmla="+- 0 322 46"/>
                <a:gd name="T53" fmla="*/ T52 w 278"/>
                <a:gd name="T54" fmla="+- 0 301 48"/>
                <a:gd name="T55" fmla="*/ 301 h 278"/>
                <a:gd name="T56" fmla="+- 0 323 46"/>
                <a:gd name="T57" fmla="*/ T56 w 278"/>
                <a:gd name="T58" fmla="+- 0 268 48"/>
                <a:gd name="T59" fmla="*/ 268 h 278"/>
                <a:gd name="T60" fmla="+- 0 323 46"/>
                <a:gd name="T61" fmla="*/ T60 w 278"/>
                <a:gd name="T62" fmla="+- 0 104 48"/>
                <a:gd name="T63" fmla="*/ 104 h 278"/>
                <a:gd name="T64" fmla="+- 0 322 46"/>
                <a:gd name="T65" fmla="*/ T64 w 278"/>
                <a:gd name="T66" fmla="+- 0 71 48"/>
                <a:gd name="T67" fmla="*/ 71 h 278"/>
                <a:gd name="T68" fmla="+- 0 316 46"/>
                <a:gd name="T69" fmla="*/ T68 w 278"/>
                <a:gd name="T70" fmla="+- 0 55 48"/>
                <a:gd name="T71" fmla="*/ 55 h 278"/>
                <a:gd name="T72" fmla="+- 0 299 46"/>
                <a:gd name="T73" fmla="*/ T72 w 278"/>
                <a:gd name="T74" fmla="+- 0 48 48"/>
                <a:gd name="T75" fmla="*/ 48 h 278"/>
                <a:gd name="T76" fmla="+- 0 266 46"/>
                <a:gd name="T77" fmla="*/ T76 w 278"/>
                <a:gd name="T78" fmla="+- 0 48 48"/>
                <a:gd name="T79" fmla="*/ 48 h 278"/>
                <a:gd name="T80" fmla="+- 0 102 46"/>
                <a:gd name="T81" fmla="*/ T80 w 278"/>
                <a:gd name="T82" fmla="+- 0 48 48"/>
                <a:gd name="T83" fmla="*/ 4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" y="399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" y="2086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" y="1953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" y="666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14" y="84"/>
              <a:ext cx="1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7154977" y="889343"/>
            <a:ext cx="3579540" cy="3173552"/>
            <a:chOff x="2471" y="129"/>
            <a:chExt cx="6981" cy="2890"/>
          </a:xfrm>
        </p:grpSpPr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" y="129"/>
              <a:ext cx="6981" cy="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2516" y="175"/>
              <a:ext cx="278" cy="278"/>
            </a:xfrm>
            <a:custGeom>
              <a:avLst/>
              <a:gdLst>
                <a:gd name="T0" fmla="+- 0 2737 2517"/>
                <a:gd name="T1" fmla="*/ T0 w 278"/>
                <a:gd name="T2" fmla="+- 0 175 175"/>
                <a:gd name="T3" fmla="*/ 175 h 278"/>
                <a:gd name="T4" fmla="+- 0 2573 2517"/>
                <a:gd name="T5" fmla="*/ T4 w 278"/>
                <a:gd name="T6" fmla="+- 0 175 175"/>
                <a:gd name="T7" fmla="*/ 175 h 278"/>
                <a:gd name="T8" fmla="+- 0 2541 2517"/>
                <a:gd name="T9" fmla="*/ T8 w 278"/>
                <a:gd name="T10" fmla="+- 0 176 175"/>
                <a:gd name="T11" fmla="*/ 176 h 278"/>
                <a:gd name="T12" fmla="+- 0 2524 2517"/>
                <a:gd name="T13" fmla="*/ T12 w 278"/>
                <a:gd name="T14" fmla="+- 0 182 175"/>
                <a:gd name="T15" fmla="*/ 182 h 278"/>
                <a:gd name="T16" fmla="+- 0 2517 2517"/>
                <a:gd name="T17" fmla="*/ T16 w 278"/>
                <a:gd name="T18" fmla="+- 0 199 175"/>
                <a:gd name="T19" fmla="*/ 199 h 278"/>
                <a:gd name="T20" fmla="+- 0 2517 2517"/>
                <a:gd name="T21" fmla="*/ T20 w 278"/>
                <a:gd name="T22" fmla="+- 0 232 175"/>
                <a:gd name="T23" fmla="*/ 232 h 278"/>
                <a:gd name="T24" fmla="+- 0 2517 2517"/>
                <a:gd name="T25" fmla="*/ T24 w 278"/>
                <a:gd name="T26" fmla="+- 0 396 175"/>
                <a:gd name="T27" fmla="*/ 396 h 278"/>
                <a:gd name="T28" fmla="+- 0 2517 2517"/>
                <a:gd name="T29" fmla="*/ T28 w 278"/>
                <a:gd name="T30" fmla="+- 0 429 175"/>
                <a:gd name="T31" fmla="*/ 429 h 278"/>
                <a:gd name="T32" fmla="+- 0 2524 2517"/>
                <a:gd name="T33" fmla="*/ T32 w 278"/>
                <a:gd name="T34" fmla="+- 0 445 175"/>
                <a:gd name="T35" fmla="*/ 445 h 278"/>
                <a:gd name="T36" fmla="+- 0 2541 2517"/>
                <a:gd name="T37" fmla="*/ T36 w 278"/>
                <a:gd name="T38" fmla="+- 0 452 175"/>
                <a:gd name="T39" fmla="*/ 452 h 278"/>
                <a:gd name="T40" fmla="+- 0 2573 2517"/>
                <a:gd name="T41" fmla="*/ T40 w 278"/>
                <a:gd name="T42" fmla="+- 0 452 175"/>
                <a:gd name="T43" fmla="*/ 452 h 278"/>
                <a:gd name="T44" fmla="+- 0 2737 2517"/>
                <a:gd name="T45" fmla="*/ T44 w 278"/>
                <a:gd name="T46" fmla="+- 0 452 175"/>
                <a:gd name="T47" fmla="*/ 452 h 278"/>
                <a:gd name="T48" fmla="+- 0 2770 2517"/>
                <a:gd name="T49" fmla="*/ T48 w 278"/>
                <a:gd name="T50" fmla="+- 0 452 175"/>
                <a:gd name="T51" fmla="*/ 452 h 278"/>
                <a:gd name="T52" fmla="+- 0 2787 2517"/>
                <a:gd name="T53" fmla="*/ T52 w 278"/>
                <a:gd name="T54" fmla="+- 0 445 175"/>
                <a:gd name="T55" fmla="*/ 445 h 278"/>
                <a:gd name="T56" fmla="+- 0 2793 2517"/>
                <a:gd name="T57" fmla="*/ T56 w 278"/>
                <a:gd name="T58" fmla="+- 0 429 175"/>
                <a:gd name="T59" fmla="*/ 429 h 278"/>
                <a:gd name="T60" fmla="+- 0 2794 2517"/>
                <a:gd name="T61" fmla="*/ T60 w 278"/>
                <a:gd name="T62" fmla="+- 0 396 175"/>
                <a:gd name="T63" fmla="*/ 396 h 278"/>
                <a:gd name="T64" fmla="+- 0 2794 2517"/>
                <a:gd name="T65" fmla="*/ T64 w 278"/>
                <a:gd name="T66" fmla="+- 0 232 175"/>
                <a:gd name="T67" fmla="*/ 232 h 278"/>
                <a:gd name="T68" fmla="+- 0 2793 2517"/>
                <a:gd name="T69" fmla="*/ T68 w 278"/>
                <a:gd name="T70" fmla="+- 0 199 175"/>
                <a:gd name="T71" fmla="*/ 199 h 278"/>
                <a:gd name="T72" fmla="+- 0 2787 2517"/>
                <a:gd name="T73" fmla="*/ T72 w 278"/>
                <a:gd name="T74" fmla="+- 0 182 175"/>
                <a:gd name="T75" fmla="*/ 182 h 278"/>
                <a:gd name="T76" fmla="+- 0 2770 2517"/>
                <a:gd name="T77" fmla="*/ T76 w 278"/>
                <a:gd name="T78" fmla="+- 0 176 175"/>
                <a:gd name="T79" fmla="*/ 176 h 278"/>
                <a:gd name="T80" fmla="+- 0 2737 2517"/>
                <a:gd name="T81" fmla="*/ T80 w 278"/>
                <a:gd name="T82" fmla="+- 0 175 175"/>
                <a:gd name="T83" fmla="*/ 175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0" y="0"/>
                  </a:moveTo>
                  <a:lnTo>
                    <a:pt x="56" y="0"/>
                  </a:lnTo>
                  <a:lnTo>
                    <a:pt x="24" y="1"/>
                  </a:lnTo>
                  <a:lnTo>
                    <a:pt x="7" y="7"/>
                  </a:lnTo>
                  <a:lnTo>
                    <a:pt x="0" y="24"/>
                  </a:lnTo>
                  <a:lnTo>
                    <a:pt x="0" y="57"/>
                  </a:lnTo>
                  <a:lnTo>
                    <a:pt x="0" y="221"/>
                  </a:lnTo>
                  <a:lnTo>
                    <a:pt x="0" y="254"/>
                  </a:lnTo>
                  <a:lnTo>
                    <a:pt x="7" y="270"/>
                  </a:lnTo>
                  <a:lnTo>
                    <a:pt x="24" y="277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7"/>
                  </a:lnTo>
                  <a:lnTo>
                    <a:pt x="270" y="270"/>
                  </a:lnTo>
                  <a:lnTo>
                    <a:pt x="276" y="254"/>
                  </a:lnTo>
                  <a:lnTo>
                    <a:pt x="277" y="221"/>
                  </a:lnTo>
                  <a:lnTo>
                    <a:pt x="277" y="57"/>
                  </a:lnTo>
                  <a:lnTo>
                    <a:pt x="276" y="24"/>
                  </a:lnTo>
                  <a:lnTo>
                    <a:pt x="270" y="7"/>
                  </a:lnTo>
                  <a:lnTo>
                    <a:pt x="253" y="1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2516" y="175"/>
              <a:ext cx="278" cy="278"/>
            </a:xfrm>
            <a:custGeom>
              <a:avLst/>
              <a:gdLst>
                <a:gd name="T0" fmla="+- 0 2573 2517"/>
                <a:gd name="T1" fmla="*/ T0 w 278"/>
                <a:gd name="T2" fmla="+- 0 175 175"/>
                <a:gd name="T3" fmla="*/ 175 h 278"/>
                <a:gd name="T4" fmla="+- 0 2541 2517"/>
                <a:gd name="T5" fmla="*/ T4 w 278"/>
                <a:gd name="T6" fmla="+- 0 176 175"/>
                <a:gd name="T7" fmla="*/ 176 h 278"/>
                <a:gd name="T8" fmla="+- 0 2524 2517"/>
                <a:gd name="T9" fmla="*/ T8 w 278"/>
                <a:gd name="T10" fmla="+- 0 182 175"/>
                <a:gd name="T11" fmla="*/ 182 h 278"/>
                <a:gd name="T12" fmla="+- 0 2517 2517"/>
                <a:gd name="T13" fmla="*/ T12 w 278"/>
                <a:gd name="T14" fmla="+- 0 199 175"/>
                <a:gd name="T15" fmla="*/ 199 h 278"/>
                <a:gd name="T16" fmla="+- 0 2517 2517"/>
                <a:gd name="T17" fmla="*/ T16 w 278"/>
                <a:gd name="T18" fmla="+- 0 232 175"/>
                <a:gd name="T19" fmla="*/ 232 h 278"/>
                <a:gd name="T20" fmla="+- 0 2517 2517"/>
                <a:gd name="T21" fmla="*/ T20 w 278"/>
                <a:gd name="T22" fmla="+- 0 396 175"/>
                <a:gd name="T23" fmla="*/ 396 h 278"/>
                <a:gd name="T24" fmla="+- 0 2517 2517"/>
                <a:gd name="T25" fmla="*/ T24 w 278"/>
                <a:gd name="T26" fmla="+- 0 429 175"/>
                <a:gd name="T27" fmla="*/ 429 h 278"/>
                <a:gd name="T28" fmla="+- 0 2524 2517"/>
                <a:gd name="T29" fmla="*/ T28 w 278"/>
                <a:gd name="T30" fmla="+- 0 445 175"/>
                <a:gd name="T31" fmla="*/ 445 h 278"/>
                <a:gd name="T32" fmla="+- 0 2541 2517"/>
                <a:gd name="T33" fmla="*/ T32 w 278"/>
                <a:gd name="T34" fmla="+- 0 452 175"/>
                <a:gd name="T35" fmla="*/ 452 h 278"/>
                <a:gd name="T36" fmla="+- 0 2573 2517"/>
                <a:gd name="T37" fmla="*/ T36 w 278"/>
                <a:gd name="T38" fmla="+- 0 452 175"/>
                <a:gd name="T39" fmla="*/ 452 h 278"/>
                <a:gd name="T40" fmla="+- 0 2737 2517"/>
                <a:gd name="T41" fmla="*/ T40 w 278"/>
                <a:gd name="T42" fmla="+- 0 452 175"/>
                <a:gd name="T43" fmla="*/ 452 h 278"/>
                <a:gd name="T44" fmla="+- 0 2770 2517"/>
                <a:gd name="T45" fmla="*/ T44 w 278"/>
                <a:gd name="T46" fmla="+- 0 452 175"/>
                <a:gd name="T47" fmla="*/ 452 h 278"/>
                <a:gd name="T48" fmla="+- 0 2787 2517"/>
                <a:gd name="T49" fmla="*/ T48 w 278"/>
                <a:gd name="T50" fmla="+- 0 445 175"/>
                <a:gd name="T51" fmla="*/ 445 h 278"/>
                <a:gd name="T52" fmla="+- 0 2793 2517"/>
                <a:gd name="T53" fmla="*/ T52 w 278"/>
                <a:gd name="T54" fmla="+- 0 429 175"/>
                <a:gd name="T55" fmla="*/ 429 h 278"/>
                <a:gd name="T56" fmla="+- 0 2794 2517"/>
                <a:gd name="T57" fmla="*/ T56 w 278"/>
                <a:gd name="T58" fmla="+- 0 396 175"/>
                <a:gd name="T59" fmla="*/ 396 h 278"/>
                <a:gd name="T60" fmla="+- 0 2794 2517"/>
                <a:gd name="T61" fmla="*/ T60 w 278"/>
                <a:gd name="T62" fmla="+- 0 232 175"/>
                <a:gd name="T63" fmla="*/ 232 h 278"/>
                <a:gd name="T64" fmla="+- 0 2793 2517"/>
                <a:gd name="T65" fmla="*/ T64 w 278"/>
                <a:gd name="T66" fmla="+- 0 199 175"/>
                <a:gd name="T67" fmla="*/ 199 h 278"/>
                <a:gd name="T68" fmla="+- 0 2787 2517"/>
                <a:gd name="T69" fmla="*/ T68 w 278"/>
                <a:gd name="T70" fmla="+- 0 182 175"/>
                <a:gd name="T71" fmla="*/ 182 h 278"/>
                <a:gd name="T72" fmla="+- 0 2770 2517"/>
                <a:gd name="T73" fmla="*/ T72 w 278"/>
                <a:gd name="T74" fmla="+- 0 176 175"/>
                <a:gd name="T75" fmla="*/ 176 h 278"/>
                <a:gd name="T76" fmla="+- 0 2737 2517"/>
                <a:gd name="T77" fmla="*/ T76 w 278"/>
                <a:gd name="T78" fmla="+- 0 175 175"/>
                <a:gd name="T79" fmla="*/ 175 h 278"/>
                <a:gd name="T80" fmla="+- 0 2573 2517"/>
                <a:gd name="T81" fmla="*/ T80 w 278"/>
                <a:gd name="T82" fmla="+- 0 175 175"/>
                <a:gd name="T83" fmla="*/ 175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4" y="1"/>
                  </a:lnTo>
                  <a:lnTo>
                    <a:pt x="7" y="7"/>
                  </a:lnTo>
                  <a:lnTo>
                    <a:pt x="0" y="24"/>
                  </a:lnTo>
                  <a:lnTo>
                    <a:pt x="0" y="57"/>
                  </a:lnTo>
                  <a:lnTo>
                    <a:pt x="0" y="221"/>
                  </a:lnTo>
                  <a:lnTo>
                    <a:pt x="0" y="254"/>
                  </a:lnTo>
                  <a:lnTo>
                    <a:pt x="7" y="270"/>
                  </a:lnTo>
                  <a:lnTo>
                    <a:pt x="24" y="277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7"/>
                  </a:lnTo>
                  <a:lnTo>
                    <a:pt x="270" y="270"/>
                  </a:lnTo>
                  <a:lnTo>
                    <a:pt x="276" y="254"/>
                  </a:lnTo>
                  <a:lnTo>
                    <a:pt x="277" y="221"/>
                  </a:lnTo>
                  <a:lnTo>
                    <a:pt x="277" y="57"/>
                  </a:lnTo>
                  <a:lnTo>
                    <a:pt x="276" y="24"/>
                  </a:lnTo>
                  <a:lnTo>
                    <a:pt x="270" y="7"/>
                  </a:lnTo>
                  <a:lnTo>
                    <a:pt x="253" y="1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" y="2476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5" y="2118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" y="1370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" y="1265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002"/>
              <a:ext cx="11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409"/>
              <a:ext cx="11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2590" y="191"/>
              <a:ext cx="13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974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612" y="296196"/>
            <a:ext cx="10364451" cy="687769"/>
          </a:xfrm>
        </p:spPr>
        <p:txBody>
          <a:bodyPr>
            <a:normAutofit fontScale="90000"/>
          </a:bodyPr>
          <a:lstStyle/>
          <a:p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49" y="849087"/>
            <a:ext cx="10768775" cy="5151120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клинических проявлений, киста лечения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требует. Необходим УЗИ- контроль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пациентов с болью в подколенной области и наличием кисты - консервативное лечение, открытая хирургическая резекция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(рецидивы от 42 до 63%)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используют малоинвазивные методы лечения.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Чрескожное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лечение под УЗИ контролем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(пункция, аспирация содержимого кисты и инъекция кортикостероидов в полость кисты) Это временная мера снятия напряжения со стенок кисты и уменьшения болевого синдрома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1" y="51370"/>
            <a:ext cx="10585895" cy="1117414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Аспирация содержимого кисты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 под УЗИ- контролем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74" y="4668836"/>
            <a:ext cx="11260808" cy="177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–продольное расположение датчика относительно хода иглы </a:t>
            </a:r>
          </a:p>
          <a:p>
            <a:pPr marL="0" indent="0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– игла в полости кисты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бейкера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поперечном положении датчика относительно хода пункционной иглы</a:t>
            </a:r>
          </a:p>
          <a:p>
            <a:pPr marL="0" indent="0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– содержимое кисты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92331" y="1269814"/>
            <a:ext cx="3319933" cy="3302186"/>
            <a:chOff x="0" y="0"/>
            <a:chExt cx="4648" cy="3489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8" cy="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5" y="45"/>
              <a:ext cx="278" cy="275"/>
            </a:xfrm>
            <a:custGeom>
              <a:avLst/>
              <a:gdLst>
                <a:gd name="T0" fmla="+- 0 267 45"/>
                <a:gd name="T1" fmla="*/ T0 w 278"/>
                <a:gd name="T2" fmla="+- 0 45 45"/>
                <a:gd name="T3" fmla="*/ 45 h 275"/>
                <a:gd name="T4" fmla="+- 0 102 45"/>
                <a:gd name="T5" fmla="*/ T4 w 278"/>
                <a:gd name="T6" fmla="+- 0 45 45"/>
                <a:gd name="T7" fmla="*/ 45 h 275"/>
                <a:gd name="T8" fmla="+- 0 69 45"/>
                <a:gd name="T9" fmla="*/ T8 w 278"/>
                <a:gd name="T10" fmla="+- 0 46 45"/>
                <a:gd name="T11" fmla="*/ 46 h 275"/>
                <a:gd name="T12" fmla="+- 0 52 45"/>
                <a:gd name="T13" fmla="*/ T12 w 278"/>
                <a:gd name="T14" fmla="+- 0 52 45"/>
                <a:gd name="T15" fmla="*/ 52 h 275"/>
                <a:gd name="T16" fmla="+- 0 46 45"/>
                <a:gd name="T17" fmla="*/ T16 w 278"/>
                <a:gd name="T18" fmla="+- 0 69 45"/>
                <a:gd name="T19" fmla="*/ 69 h 275"/>
                <a:gd name="T20" fmla="+- 0 45 45"/>
                <a:gd name="T21" fmla="*/ T20 w 278"/>
                <a:gd name="T22" fmla="+- 0 102 45"/>
                <a:gd name="T23" fmla="*/ 102 h 275"/>
                <a:gd name="T24" fmla="+- 0 45 45"/>
                <a:gd name="T25" fmla="*/ T24 w 278"/>
                <a:gd name="T26" fmla="+- 0 264 45"/>
                <a:gd name="T27" fmla="*/ 264 h 275"/>
                <a:gd name="T28" fmla="+- 0 46 45"/>
                <a:gd name="T29" fmla="*/ T28 w 278"/>
                <a:gd name="T30" fmla="+- 0 296 45"/>
                <a:gd name="T31" fmla="*/ 296 h 275"/>
                <a:gd name="T32" fmla="+- 0 52 45"/>
                <a:gd name="T33" fmla="*/ T32 w 278"/>
                <a:gd name="T34" fmla="+- 0 313 45"/>
                <a:gd name="T35" fmla="*/ 313 h 275"/>
                <a:gd name="T36" fmla="+- 0 69 45"/>
                <a:gd name="T37" fmla="*/ T36 w 278"/>
                <a:gd name="T38" fmla="+- 0 319 45"/>
                <a:gd name="T39" fmla="*/ 319 h 275"/>
                <a:gd name="T40" fmla="+- 0 102 45"/>
                <a:gd name="T41" fmla="*/ T40 w 278"/>
                <a:gd name="T42" fmla="+- 0 320 45"/>
                <a:gd name="T43" fmla="*/ 320 h 275"/>
                <a:gd name="T44" fmla="+- 0 267 45"/>
                <a:gd name="T45" fmla="*/ T44 w 278"/>
                <a:gd name="T46" fmla="+- 0 320 45"/>
                <a:gd name="T47" fmla="*/ 320 h 275"/>
                <a:gd name="T48" fmla="+- 0 299 45"/>
                <a:gd name="T49" fmla="*/ T48 w 278"/>
                <a:gd name="T50" fmla="+- 0 319 45"/>
                <a:gd name="T51" fmla="*/ 319 h 275"/>
                <a:gd name="T52" fmla="+- 0 316 45"/>
                <a:gd name="T53" fmla="*/ T52 w 278"/>
                <a:gd name="T54" fmla="+- 0 313 45"/>
                <a:gd name="T55" fmla="*/ 313 h 275"/>
                <a:gd name="T56" fmla="+- 0 322 45"/>
                <a:gd name="T57" fmla="*/ T56 w 278"/>
                <a:gd name="T58" fmla="+- 0 296 45"/>
                <a:gd name="T59" fmla="*/ 296 h 275"/>
                <a:gd name="T60" fmla="+- 0 323 45"/>
                <a:gd name="T61" fmla="*/ T60 w 278"/>
                <a:gd name="T62" fmla="+- 0 264 45"/>
                <a:gd name="T63" fmla="*/ 264 h 275"/>
                <a:gd name="T64" fmla="+- 0 323 45"/>
                <a:gd name="T65" fmla="*/ T64 w 278"/>
                <a:gd name="T66" fmla="+- 0 102 45"/>
                <a:gd name="T67" fmla="*/ 102 h 275"/>
                <a:gd name="T68" fmla="+- 0 322 45"/>
                <a:gd name="T69" fmla="*/ T68 w 278"/>
                <a:gd name="T70" fmla="+- 0 69 45"/>
                <a:gd name="T71" fmla="*/ 69 h 275"/>
                <a:gd name="T72" fmla="+- 0 316 45"/>
                <a:gd name="T73" fmla="*/ T72 w 278"/>
                <a:gd name="T74" fmla="+- 0 52 45"/>
                <a:gd name="T75" fmla="*/ 52 h 275"/>
                <a:gd name="T76" fmla="+- 0 299 45"/>
                <a:gd name="T77" fmla="*/ T76 w 278"/>
                <a:gd name="T78" fmla="+- 0 46 45"/>
                <a:gd name="T79" fmla="*/ 46 h 275"/>
                <a:gd name="T80" fmla="+- 0 267 45"/>
                <a:gd name="T81" fmla="*/ T80 w 278"/>
                <a:gd name="T82" fmla="+- 0 45 45"/>
                <a:gd name="T83" fmla="*/ 45 h 2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5">
                  <a:moveTo>
                    <a:pt x="222" y="0"/>
                  </a:moveTo>
                  <a:lnTo>
                    <a:pt x="57" y="0"/>
                  </a:ln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7"/>
                  </a:lnTo>
                  <a:lnTo>
                    <a:pt x="0" y="219"/>
                  </a:lnTo>
                  <a:lnTo>
                    <a:pt x="1" y="251"/>
                  </a:lnTo>
                  <a:lnTo>
                    <a:pt x="7" y="268"/>
                  </a:lnTo>
                  <a:lnTo>
                    <a:pt x="24" y="274"/>
                  </a:lnTo>
                  <a:lnTo>
                    <a:pt x="57" y="275"/>
                  </a:lnTo>
                  <a:lnTo>
                    <a:pt x="222" y="275"/>
                  </a:lnTo>
                  <a:lnTo>
                    <a:pt x="254" y="274"/>
                  </a:lnTo>
                  <a:lnTo>
                    <a:pt x="271" y="268"/>
                  </a:lnTo>
                  <a:lnTo>
                    <a:pt x="277" y="251"/>
                  </a:lnTo>
                  <a:lnTo>
                    <a:pt x="278" y="219"/>
                  </a:lnTo>
                  <a:lnTo>
                    <a:pt x="278" y="57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5" y="45"/>
              <a:ext cx="278" cy="275"/>
            </a:xfrm>
            <a:custGeom>
              <a:avLst/>
              <a:gdLst>
                <a:gd name="T0" fmla="+- 0 102 45"/>
                <a:gd name="T1" fmla="*/ T0 w 278"/>
                <a:gd name="T2" fmla="+- 0 45 45"/>
                <a:gd name="T3" fmla="*/ 45 h 275"/>
                <a:gd name="T4" fmla="+- 0 69 45"/>
                <a:gd name="T5" fmla="*/ T4 w 278"/>
                <a:gd name="T6" fmla="+- 0 46 45"/>
                <a:gd name="T7" fmla="*/ 46 h 275"/>
                <a:gd name="T8" fmla="+- 0 52 45"/>
                <a:gd name="T9" fmla="*/ T8 w 278"/>
                <a:gd name="T10" fmla="+- 0 52 45"/>
                <a:gd name="T11" fmla="*/ 52 h 275"/>
                <a:gd name="T12" fmla="+- 0 46 45"/>
                <a:gd name="T13" fmla="*/ T12 w 278"/>
                <a:gd name="T14" fmla="+- 0 69 45"/>
                <a:gd name="T15" fmla="*/ 69 h 275"/>
                <a:gd name="T16" fmla="+- 0 45 45"/>
                <a:gd name="T17" fmla="*/ T16 w 278"/>
                <a:gd name="T18" fmla="+- 0 102 45"/>
                <a:gd name="T19" fmla="*/ 102 h 275"/>
                <a:gd name="T20" fmla="+- 0 45 45"/>
                <a:gd name="T21" fmla="*/ T20 w 278"/>
                <a:gd name="T22" fmla="+- 0 264 45"/>
                <a:gd name="T23" fmla="*/ 264 h 275"/>
                <a:gd name="T24" fmla="+- 0 46 45"/>
                <a:gd name="T25" fmla="*/ T24 w 278"/>
                <a:gd name="T26" fmla="+- 0 296 45"/>
                <a:gd name="T27" fmla="*/ 296 h 275"/>
                <a:gd name="T28" fmla="+- 0 52 45"/>
                <a:gd name="T29" fmla="*/ T28 w 278"/>
                <a:gd name="T30" fmla="+- 0 313 45"/>
                <a:gd name="T31" fmla="*/ 313 h 275"/>
                <a:gd name="T32" fmla="+- 0 69 45"/>
                <a:gd name="T33" fmla="*/ T32 w 278"/>
                <a:gd name="T34" fmla="+- 0 319 45"/>
                <a:gd name="T35" fmla="*/ 319 h 275"/>
                <a:gd name="T36" fmla="+- 0 102 45"/>
                <a:gd name="T37" fmla="*/ T36 w 278"/>
                <a:gd name="T38" fmla="+- 0 320 45"/>
                <a:gd name="T39" fmla="*/ 320 h 275"/>
                <a:gd name="T40" fmla="+- 0 267 45"/>
                <a:gd name="T41" fmla="*/ T40 w 278"/>
                <a:gd name="T42" fmla="+- 0 320 45"/>
                <a:gd name="T43" fmla="*/ 320 h 275"/>
                <a:gd name="T44" fmla="+- 0 299 45"/>
                <a:gd name="T45" fmla="*/ T44 w 278"/>
                <a:gd name="T46" fmla="+- 0 319 45"/>
                <a:gd name="T47" fmla="*/ 319 h 275"/>
                <a:gd name="T48" fmla="+- 0 316 45"/>
                <a:gd name="T49" fmla="*/ T48 w 278"/>
                <a:gd name="T50" fmla="+- 0 313 45"/>
                <a:gd name="T51" fmla="*/ 313 h 275"/>
                <a:gd name="T52" fmla="+- 0 322 45"/>
                <a:gd name="T53" fmla="*/ T52 w 278"/>
                <a:gd name="T54" fmla="+- 0 296 45"/>
                <a:gd name="T55" fmla="*/ 296 h 275"/>
                <a:gd name="T56" fmla="+- 0 323 45"/>
                <a:gd name="T57" fmla="*/ T56 w 278"/>
                <a:gd name="T58" fmla="+- 0 264 45"/>
                <a:gd name="T59" fmla="*/ 264 h 275"/>
                <a:gd name="T60" fmla="+- 0 323 45"/>
                <a:gd name="T61" fmla="*/ T60 w 278"/>
                <a:gd name="T62" fmla="+- 0 102 45"/>
                <a:gd name="T63" fmla="*/ 102 h 275"/>
                <a:gd name="T64" fmla="+- 0 322 45"/>
                <a:gd name="T65" fmla="*/ T64 w 278"/>
                <a:gd name="T66" fmla="+- 0 69 45"/>
                <a:gd name="T67" fmla="*/ 69 h 275"/>
                <a:gd name="T68" fmla="+- 0 316 45"/>
                <a:gd name="T69" fmla="*/ T68 w 278"/>
                <a:gd name="T70" fmla="+- 0 52 45"/>
                <a:gd name="T71" fmla="*/ 52 h 275"/>
                <a:gd name="T72" fmla="+- 0 299 45"/>
                <a:gd name="T73" fmla="*/ T72 w 278"/>
                <a:gd name="T74" fmla="+- 0 46 45"/>
                <a:gd name="T75" fmla="*/ 46 h 275"/>
                <a:gd name="T76" fmla="+- 0 267 45"/>
                <a:gd name="T77" fmla="*/ T76 w 278"/>
                <a:gd name="T78" fmla="+- 0 45 45"/>
                <a:gd name="T79" fmla="*/ 45 h 275"/>
                <a:gd name="T80" fmla="+- 0 102 45"/>
                <a:gd name="T81" fmla="*/ T80 w 278"/>
                <a:gd name="T82" fmla="+- 0 45 45"/>
                <a:gd name="T83" fmla="*/ 45 h 2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5">
                  <a:moveTo>
                    <a:pt x="57" y="0"/>
                  </a:move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7"/>
                  </a:lnTo>
                  <a:lnTo>
                    <a:pt x="0" y="219"/>
                  </a:lnTo>
                  <a:lnTo>
                    <a:pt x="1" y="251"/>
                  </a:lnTo>
                  <a:lnTo>
                    <a:pt x="7" y="268"/>
                  </a:lnTo>
                  <a:lnTo>
                    <a:pt x="24" y="274"/>
                  </a:lnTo>
                  <a:lnTo>
                    <a:pt x="57" y="275"/>
                  </a:lnTo>
                  <a:lnTo>
                    <a:pt x="222" y="275"/>
                  </a:lnTo>
                  <a:lnTo>
                    <a:pt x="254" y="274"/>
                  </a:lnTo>
                  <a:lnTo>
                    <a:pt x="271" y="268"/>
                  </a:lnTo>
                  <a:lnTo>
                    <a:pt x="277" y="251"/>
                  </a:lnTo>
                  <a:lnTo>
                    <a:pt x="278" y="219"/>
                  </a:lnTo>
                  <a:lnTo>
                    <a:pt x="278" y="57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2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77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17" y="61"/>
              <a:ext cx="14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248886" y="1269814"/>
            <a:ext cx="3458200" cy="3302186"/>
            <a:chOff x="0" y="0"/>
            <a:chExt cx="4649" cy="428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4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5" y="43"/>
              <a:ext cx="278" cy="275"/>
            </a:xfrm>
            <a:custGeom>
              <a:avLst/>
              <a:gdLst>
                <a:gd name="T0" fmla="+- 0 267 45"/>
                <a:gd name="T1" fmla="*/ T0 w 278"/>
                <a:gd name="T2" fmla="+- 0 43 43"/>
                <a:gd name="T3" fmla="*/ 43 h 275"/>
                <a:gd name="T4" fmla="+- 0 102 45"/>
                <a:gd name="T5" fmla="*/ T4 w 278"/>
                <a:gd name="T6" fmla="+- 0 43 43"/>
                <a:gd name="T7" fmla="*/ 43 h 275"/>
                <a:gd name="T8" fmla="+- 0 69 45"/>
                <a:gd name="T9" fmla="*/ T8 w 278"/>
                <a:gd name="T10" fmla="+- 0 44 43"/>
                <a:gd name="T11" fmla="*/ 44 h 275"/>
                <a:gd name="T12" fmla="+- 0 52 45"/>
                <a:gd name="T13" fmla="*/ T12 w 278"/>
                <a:gd name="T14" fmla="+- 0 50 43"/>
                <a:gd name="T15" fmla="*/ 50 h 275"/>
                <a:gd name="T16" fmla="+- 0 46 45"/>
                <a:gd name="T17" fmla="*/ T16 w 278"/>
                <a:gd name="T18" fmla="+- 0 67 43"/>
                <a:gd name="T19" fmla="*/ 67 h 275"/>
                <a:gd name="T20" fmla="+- 0 45 45"/>
                <a:gd name="T21" fmla="*/ T20 w 278"/>
                <a:gd name="T22" fmla="+- 0 100 43"/>
                <a:gd name="T23" fmla="*/ 100 h 275"/>
                <a:gd name="T24" fmla="+- 0 45 45"/>
                <a:gd name="T25" fmla="*/ T24 w 278"/>
                <a:gd name="T26" fmla="+- 0 262 43"/>
                <a:gd name="T27" fmla="*/ 262 h 275"/>
                <a:gd name="T28" fmla="+- 0 46 45"/>
                <a:gd name="T29" fmla="*/ T28 w 278"/>
                <a:gd name="T30" fmla="+- 0 294 43"/>
                <a:gd name="T31" fmla="*/ 294 h 275"/>
                <a:gd name="T32" fmla="+- 0 52 45"/>
                <a:gd name="T33" fmla="*/ T32 w 278"/>
                <a:gd name="T34" fmla="+- 0 311 43"/>
                <a:gd name="T35" fmla="*/ 311 h 275"/>
                <a:gd name="T36" fmla="+- 0 69 45"/>
                <a:gd name="T37" fmla="*/ T36 w 278"/>
                <a:gd name="T38" fmla="+- 0 317 43"/>
                <a:gd name="T39" fmla="*/ 317 h 275"/>
                <a:gd name="T40" fmla="+- 0 102 45"/>
                <a:gd name="T41" fmla="*/ T40 w 278"/>
                <a:gd name="T42" fmla="+- 0 318 43"/>
                <a:gd name="T43" fmla="*/ 318 h 275"/>
                <a:gd name="T44" fmla="+- 0 267 45"/>
                <a:gd name="T45" fmla="*/ T44 w 278"/>
                <a:gd name="T46" fmla="+- 0 318 43"/>
                <a:gd name="T47" fmla="*/ 318 h 275"/>
                <a:gd name="T48" fmla="+- 0 299 45"/>
                <a:gd name="T49" fmla="*/ T48 w 278"/>
                <a:gd name="T50" fmla="+- 0 317 43"/>
                <a:gd name="T51" fmla="*/ 317 h 275"/>
                <a:gd name="T52" fmla="+- 0 316 45"/>
                <a:gd name="T53" fmla="*/ T52 w 278"/>
                <a:gd name="T54" fmla="+- 0 311 43"/>
                <a:gd name="T55" fmla="*/ 311 h 275"/>
                <a:gd name="T56" fmla="+- 0 322 45"/>
                <a:gd name="T57" fmla="*/ T56 w 278"/>
                <a:gd name="T58" fmla="+- 0 294 43"/>
                <a:gd name="T59" fmla="*/ 294 h 275"/>
                <a:gd name="T60" fmla="+- 0 323 45"/>
                <a:gd name="T61" fmla="*/ T60 w 278"/>
                <a:gd name="T62" fmla="+- 0 262 43"/>
                <a:gd name="T63" fmla="*/ 262 h 275"/>
                <a:gd name="T64" fmla="+- 0 323 45"/>
                <a:gd name="T65" fmla="*/ T64 w 278"/>
                <a:gd name="T66" fmla="+- 0 100 43"/>
                <a:gd name="T67" fmla="*/ 100 h 275"/>
                <a:gd name="T68" fmla="+- 0 322 45"/>
                <a:gd name="T69" fmla="*/ T68 w 278"/>
                <a:gd name="T70" fmla="+- 0 67 43"/>
                <a:gd name="T71" fmla="*/ 67 h 275"/>
                <a:gd name="T72" fmla="+- 0 316 45"/>
                <a:gd name="T73" fmla="*/ T72 w 278"/>
                <a:gd name="T74" fmla="+- 0 50 43"/>
                <a:gd name="T75" fmla="*/ 50 h 275"/>
                <a:gd name="T76" fmla="+- 0 299 45"/>
                <a:gd name="T77" fmla="*/ T76 w 278"/>
                <a:gd name="T78" fmla="+- 0 44 43"/>
                <a:gd name="T79" fmla="*/ 44 h 275"/>
                <a:gd name="T80" fmla="+- 0 267 45"/>
                <a:gd name="T81" fmla="*/ T80 w 278"/>
                <a:gd name="T82" fmla="+- 0 43 43"/>
                <a:gd name="T83" fmla="*/ 43 h 2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5">
                  <a:moveTo>
                    <a:pt x="222" y="0"/>
                  </a:moveTo>
                  <a:lnTo>
                    <a:pt x="57" y="0"/>
                  </a:ln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7"/>
                  </a:lnTo>
                  <a:lnTo>
                    <a:pt x="0" y="219"/>
                  </a:lnTo>
                  <a:lnTo>
                    <a:pt x="1" y="251"/>
                  </a:lnTo>
                  <a:lnTo>
                    <a:pt x="7" y="268"/>
                  </a:lnTo>
                  <a:lnTo>
                    <a:pt x="24" y="274"/>
                  </a:lnTo>
                  <a:lnTo>
                    <a:pt x="57" y="275"/>
                  </a:lnTo>
                  <a:lnTo>
                    <a:pt x="222" y="275"/>
                  </a:lnTo>
                  <a:lnTo>
                    <a:pt x="254" y="274"/>
                  </a:lnTo>
                  <a:lnTo>
                    <a:pt x="271" y="268"/>
                  </a:lnTo>
                  <a:lnTo>
                    <a:pt x="277" y="251"/>
                  </a:lnTo>
                  <a:lnTo>
                    <a:pt x="278" y="219"/>
                  </a:lnTo>
                  <a:lnTo>
                    <a:pt x="278" y="57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5" y="43"/>
              <a:ext cx="278" cy="275"/>
            </a:xfrm>
            <a:custGeom>
              <a:avLst/>
              <a:gdLst>
                <a:gd name="T0" fmla="+- 0 102 45"/>
                <a:gd name="T1" fmla="*/ T0 w 278"/>
                <a:gd name="T2" fmla="+- 0 43 43"/>
                <a:gd name="T3" fmla="*/ 43 h 275"/>
                <a:gd name="T4" fmla="+- 0 69 45"/>
                <a:gd name="T5" fmla="*/ T4 w 278"/>
                <a:gd name="T6" fmla="+- 0 44 43"/>
                <a:gd name="T7" fmla="*/ 44 h 275"/>
                <a:gd name="T8" fmla="+- 0 52 45"/>
                <a:gd name="T9" fmla="*/ T8 w 278"/>
                <a:gd name="T10" fmla="+- 0 50 43"/>
                <a:gd name="T11" fmla="*/ 50 h 275"/>
                <a:gd name="T12" fmla="+- 0 46 45"/>
                <a:gd name="T13" fmla="*/ T12 w 278"/>
                <a:gd name="T14" fmla="+- 0 67 43"/>
                <a:gd name="T15" fmla="*/ 67 h 275"/>
                <a:gd name="T16" fmla="+- 0 45 45"/>
                <a:gd name="T17" fmla="*/ T16 w 278"/>
                <a:gd name="T18" fmla="+- 0 100 43"/>
                <a:gd name="T19" fmla="*/ 100 h 275"/>
                <a:gd name="T20" fmla="+- 0 45 45"/>
                <a:gd name="T21" fmla="*/ T20 w 278"/>
                <a:gd name="T22" fmla="+- 0 262 43"/>
                <a:gd name="T23" fmla="*/ 262 h 275"/>
                <a:gd name="T24" fmla="+- 0 46 45"/>
                <a:gd name="T25" fmla="*/ T24 w 278"/>
                <a:gd name="T26" fmla="+- 0 294 43"/>
                <a:gd name="T27" fmla="*/ 294 h 275"/>
                <a:gd name="T28" fmla="+- 0 52 45"/>
                <a:gd name="T29" fmla="*/ T28 w 278"/>
                <a:gd name="T30" fmla="+- 0 311 43"/>
                <a:gd name="T31" fmla="*/ 311 h 275"/>
                <a:gd name="T32" fmla="+- 0 69 45"/>
                <a:gd name="T33" fmla="*/ T32 w 278"/>
                <a:gd name="T34" fmla="+- 0 317 43"/>
                <a:gd name="T35" fmla="*/ 317 h 275"/>
                <a:gd name="T36" fmla="+- 0 102 45"/>
                <a:gd name="T37" fmla="*/ T36 w 278"/>
                <a:gd name="T38" fmla="+- 0 318 43"/>
                <a:gd name="T39" fmla="*/ 318 h 275"/>
                <a:gd name="T40" fmla="+- 0 267 45"/>
                <a:gd name="T41" fmla="*/ T40 w 278"/>
                <a:gd name="T42" fmla="+- 0 318 43"/>
                <a:gd name="T43" fmla="*/ 318 h 275"/>
                <a:gd name="T44" fmla="+- 0 299 45"/>
                <a:gd name="T45" fmla="*/ T44 w 278"/>
                <a:gd name="T46" fmla="+- 0 317 43"/>
                <a:gd name="T47" fmla="*/ 317 h 275"/>
                <a:gd name="T48" fmla="+- 0 316 45"/>
                <a:gd name="T49" fmla="*/ T48 w 278"/>
                <a:gd name="T50" fmla="+- 0 311 43"/>
                <a:gd name="T51" fmla="*/ 311 h 275"/>
                <a:gd name="T52" fmla="+- 0 322 45"/>
                <a:gd name="T53" fmla="*/ T52 w 278"/>
                <a:gd name="T54" fmla="+- 0 294 43"/>
                <a:gd name="T55" fmla="*/ 294 h 275"/>
                <a:gd name="T56" fmla="+- 0 323 45"/>
                <a:gd name="T57" fmla="*/ T56 w 278"/>
                <a:gd name="T58" fmla="+- 0 262 43"/>
                <a:gd name="T59" fmla="*/ 262 h 275"/>
                <a:gd name="T60" fmla="+- 0 323 45"/>
                <a:gd name="T61" fmla="*/ T60 w 278"/>
                <a:gd name="T62" fmla="+- 0 100 43"/>
                <a:gd name="T63" fmla="*/ 100 h 275"/>
                <a:gd name="T64" fmla="+- 0 322 45"/>
                <a:gd name="T65" fmla="*/ T64 w 278"/>
                <a:gd name="T66" fmla="+- 0 67 43"/>
                <a:gd name="T67" fmla="*/ 67 h 275"/>
                <a:gd name="T68" fmla="+- 0 316 45"/>
                <a:gd name="T69" fmla="*/ T68 w 278"/>
                <a:gd name="T70" fmla="+- 0 50 43"/>
                <a:gd name="T71" fmla="*/ 50 h 275"/>
                <a:gd name="T72" fmla="+- 0 299 45"/>
                <a:gd name="T73" fmla="*/ T72 w 278"/>
                <a:gd name="T74" fmla="+- 0 44 43"/>
                <a:gd name="T75" fmla="*/ 44 h 275"/>
                <a:gd name="T76" fmla="+- 0 267 45"/>
                <a:gd name="T77" fmla="*/ T76 w 278"/>
                <a:gd name="T78" fmla="+- 0 43 43"/>
                <a:gd name="T79" fmla="*/ 43 h 275"/>
                <a:gd name="T80" fmla="+- 0 102 45"/>
                <a:gd name="T81" fmla="*/ T80 w 278"/>
                <a:gd name="T82" fmla="+- 0 43 43"/>
                <a:gd name="T83" fmla="*/ 43 h 2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5">
                  <a:moveTo>
                    <a:pt x="57" y="0"/>
                  </a:move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7"/>
                  </a:lnTo>
                  <a:lnTo>
                    <a:pt x="0" y="219"/>
                  </a:lnTo>
                  <a:lnTo>
                    <a:pt x="1" y="251"/>
                  </a:lnTo>
                  <a:lnTo>
                    <a:pt x="7" y="268"/>
                  </a:lnTo>
                  <a:lnTo>
                    <a:pt x="24" y="274"/>
                  </a:lnTo>
                  <a:lnTo>
                    <a:pt x="57" y="275"/>
                  </a:lnTo>
                  <a:lnTo>
                    <a:pt x="222" y="275"/>
                  </a:lnTo>
                  <a:lnTo>
                    <a:pt x="254" y="274"/>
                  </a:lnTo>
                  <a:lnTo>
                    <a:pt x="271" y="268"/>
                  </a:lnTo>
                  <a:lnTo>
                    <a:pt x="277" y="251"/>
                  </a:lnTo>
                  <a:lnTo>
                    <a:pt x="278" y="219"/>
                  </a:lnTo>
                  <a:lnTo>
                    <a:pt x="278" y="57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2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77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789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14" y="79"/>
              <a:ext cx="14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7943707" y="1265620"/>
            <a:ext cx="3081343" cy="3306380"/>
            <a:chOff x="1134" y="-639"/>
            <a:chExt cx="4648" cy="3489"/>
          </a:xfrm>
        </p:grpSpPr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-639"/>
              <a:ext cx="4648" cy="3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173" y="-594"/>
              <a:ext cx="278" cy="278"/>
            </a:xfrm>
            <a:custGeom>
              <a:avLst/>
              <a:gdLst>
                <a:gd name="T0" fmla="+- 0 1394 1173"/>
                <a:gd name="T1" fmla="*/ T0 w 278"/>
                <a:gd name="T2" fmla="+- 0 -593 -593"/>
                <a:gd name="T3" fmla="*/ -593 h 278"/>
                <a:gd name="T4" fmla="+- 0 1230 1173"/>
                <a:gd name="T5" fmla="*/ T4 w 278"/>
                <a:gd name="T6" fmla="+- 0 -593 -593"/>
                <a:gd name="T7" fmla="*/ -593 h 278"/>
                <a:gd name="T8" fmla="+- 0 1197 1173"/>
                <a:gd name="T9" fmla="*/ T8 w 278"/>
                <a:gd name="T10" fmla="+- 0 -592 -593"/>
                <a:gd name="T11" fmla="*/ -592 h 278"/>
                <a:gd name="T12" fmla="+- 0 1181 1173"/>
                <a:gd name="T13" fmla="*/ T12 w 278"/>
                <a:gd name="T14" fmla="+- 0 -586 -593"/>
                <a:gd name="T15" fmla="*/ -586 h 278"/>
                <a:gd name="T16" fmla="+- 0 1174 1173"/>
                <a:gd name="T17" fmla="*/ T16 w 278"/>
                <a:gd name="T18" fmla="+- 0 -569 -593"/>
                <a:gd name="T19" fmla="*/ -569 h 278"/>
                <a:gd name="T20" fmla="+- 0 1173 1173"/>
                <a:gd name="T21" fmla="*/ T20 w 278"/>
                <a:gd name="T22" fmla="+- 0 -537 -593"/>
                <a:gd name="T23" fmla="*/ -537 h 278"/>
                <a:gd name="T24" fmla="+- 0 1173 1173"/>
                <a:gd name="T25" fmla="*/ T24 w 278"/>
                <a:gd name="T26" fmla="+- 0 -372 -593"/>
                <a:gd name="T27" fmla="*/ -372 h 278"/>
                <a:gd name="T28" fmla="+- 0 1174 1173"/>
                <a:gd name="T29" fmla="*/ T28 w 278"/>
                <a:gd name="T30" fmla="+- 0 -340 -593"/>
                <a:gd name="T31" fmla="*/ -340 h 278"/>
                <a:gd name="T32" fmla="+- 0 1181 1173"/>
                <a:gd name="T33" fmla="*/ T32 w 278"/>
                <a:gd name="T34" fmla="+- 0 -323 -593"/>
                <a:gd name="T35" fmla="*/ -323 h 278"/>
                <a:gd name="T36" fmla="+- 0 1197 1173"/>
                <a:gd name="T37" fmla="*/ T36 w 278"/>
                <a:gd name="T38" fmla="+- 0 -317 -593"/>
                <a:gd name="T39" fmla="*/ -317 h 278"/>
                <a:gd name="T40" fmla="+- 0 1230 1173"/>
                <a:gd name="T41" fmla="*/ T40 w 278"/>
                <a:gd name="T42" fmla="+- 0 -316 -593"/>
                <a:gd name="T43" fmla="*/ -316 h 278"/>
                <a:gd name="T44" fmla="+- 0 1394 1173"/>
                <a:gd name="T45" fmla="*/ T44 w 278"/>
                <a:gd name="T46" fmla="+- 0 -316 -593"/>
                <a:gd name="T47" fmla="*/ -316 h 278"/>
                <a:gd name="T48" fmla="+- 0 1427 1173"/>
                <a:gd name="T49" fmla="*/ T48 w 278"/>
                <a:gd name="T50" fmla="+- 0 -317 -593"/>
                <a:gd name="T51" fmla="*/ -317 h 278"/>
                <a:gd name="T52" fmla="+- 0 1444 1173"/>
                <a:gd name="T53" fmla="*/ T52 w 278"/>
                <a:gd name="T54" fmla="+- 0 -323 -593"/>
                <a:gd name="T55" fmla="*/ -323 h 278"/>
                <a:gd name="T56" fmla="+- 0 1450 1173"/>
                <a:gd name="T57" fmla="*/ T56 w 278"/>
                <a:gd name="T58" fmla="+- 0 -340 -593"/>
                <a:gd name="T59" fmla="*/ -340 h 278"/>
                <a:gd name="T60" fmla="+- 0 1451 1173"/>
                <a:gd name="T61" fmla="*/ T60 w 278"/>
                <a:gd name="T62" fmla="+- 0 -372 -593"/>
                <a:gd name="T63" fmla="*/ -372 h 278"/>
                <a:gd name="T64" fmla="+- 0 1451 1173"/>
                <a:gd name="T65" fmla="*/ T64 w 278"/>
                <a:gd name="T66" fmla="+- 0 -537 -593"/>
                <a:gd name="T67" fmla="*/ -537 h 278"/>
                <a:gd name="T68" fmla="+- 0 1450 1173"/>
                <a:gd name="T69" fmla="*/ T68 w 278"/>
                <a:gd name="T70" fmla="+- 0 -569 -593"/>
                <a:gd name="T71" fmla="*/ -569 h 278"/>
                <a:gd name="T72" fmla="+- 0 1444 1173"/>
                <a:gd name="T73" fmla="*/ T72 w 278"/>
                <a:gd name="T74" fmla="+- 0 -586 -593"/>
                <a:gd name="T75" fmla="*/ -586 h 278"/>
                <a:gd name="T76" fmla="+- 0 1427 1173"/>
                <a:gd name="T77" fmla="*/ T76 w 278"/>
                <a:gd name="T78" fmla="+- 0 -592 -593"/>
                <a:gd name="T79" fmla="*/ -592 h 278"/>
                <a:gd name="T80" fmla="+- 0 1394 1173"/>
                <a:gd name="T81" fmla="*/ T80 w 278"/>
                <a:gd name="T82" fmla="+- 0 -593 -593"/>
                <a:gd name="T83" fmla="*/ -593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1"/>
                  </a:lnTo>
                  <a:lnTo>
                    <a:pt x="8" y="7"/>
                  </a:lnTo>
                  <a:lnTo>
                    <a:pt x="1" y="24"/>
                  </a:lnTo>
                  <a:lnTo>
                    <a:pt x="0" y="56"/>
                  </a:lnTo>
                  <a:lnTo>
                    <a:pt x="0" y="221"/>
                  </a:lnTo>
                  <a:lnTo>
                    <a:pt x="1" y="253"/>
                  </a:lnTo>
                  <a:lnTo>
                    <a:pt x="8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1"/>
                  </a:lnTo>
                  <a:lnTo>
                    <a:pt x="278" y="56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173" y="-594"/>
              <a:ext cx="278" cy="278"/>
            </a:xfrm>
            <a:custGeom>
              <a:avLst/>
              <a:gdLst>
                <a:gd name="T0" fmla="+- 0 1230 1173"/>
                <a:gd name="T1" fmla="*/ T0 w 278"/>
                <a:gd name="T2" fmla="+- 0 -593 -593"/>
                <a:gd name="T3" fmla="*/ -593 h 278"/>
                <a:gd name="T4" fmla="+- 0 1197 1173"/>
                <a:gd name="T5" fmla="*/ T4 w 278"/>
                <a:gd name="T6" fmla="+- 0 -592 -593"/>
                <a:gd name="T7" fmla="*/ -592 h 278"/>
                <a:gd name="T8" fmla="+- 0 1181 1173"/>
                <a:gd name="T9" fmla="*/ T8 w 278"/>
                <a:gd name="T10" fmla="+- 0 -586 -593"/>
                <a:gd name="T11" fmla="*/ -586 h 278"/>
                <a:gd name="T12" fmla="+- 0 1174 1173"/>
                <a:gd name="T13" fmla="*/ T12 w 278"/>
                <a:gd name="T14" fmla="+- 0 -569 -593"/>
                <a:gd name="T15" fmla="*/ -569 h 278"/>
                <a:gd name="T16" fmla="+- 0 1173 1173"/>
                <a:gd name="T17" fmla="*/ T16 w 278"/>
                <a:gd name="T18" fmla="+- 0 -537 -593"/>
                <a:gd name="T19" fmla="*/ -537 h 278"/>
                <a:gd name="T20" fmla="+- 0 1173 1173"/>
                <a:gd name="T21" fmla="*/ T20 w 278"/>
                <a:gd name="T22" fmla="+- 0 -372 -593"/>
                <a:gd name="T23" fmla="*/ -372 h 278"/>
                <a:gd name="T24" fmla="+- 0 1174 1173"/>
                <a:gd name="T25" fmla="*/ T24 w 278"/>
                <a:gd name="T26" fmla="+- 0 -340 -593"/>
                <a:gd name="T27" fmla="*/ -340 h 278"/>
                <a:gd name="T28" fmla="+- 0 1181 1173"/>
                <a:gd name="T29" fmla="*/ T28 w 278"/>
                <a:gd name="T30" fmla="+- 0 -323 -593"/>
                <a:gd name="T31" fmla="*/ -323 h 278"/>
                <a:gd name="T32" fmla="+- 0 1197 1173"/>
                <a:gd name="T33" fmla="*/ T32 w 278"/>
                <a:gd name="T34" fmla="+- 0 -317 -593"/>
                <a:gd name="T35" fmla="*/ -317 h 278"/>
                <a:gd name="T36" fmla="+- 0 1230 1173"/>
                <a:gd name="T37" fmla="*/ T36 w 278"/>
                <a:gd name="T38" fmla="+- 0 -316 -593"/>
                <a:gd name="T39" fmla="*/ -316 h 278"/>
                <a:gd name="T40" fmla="+- 0 1394 1173"/>
                <a:gd name="T41" fmla="*/ T40 w 278"/>
                <a:gd name="T42" fmla="+- 0 -316 -593"/>
                <a:gd name="T43" fmla="*/ -316 h 278"/>
                <a:gd name="T44" fmla="+- 0 1427 1173"/>
                <a:gd name="T45" fmla="*/ T44 w 278"/>
                <a:gd name="T46" fmla="+- 0 -317 -593"/>
                <a:gd name="T47" fmla="*/ -317 h 278"/>
                <a:gd name="T48" fmla="+- 0 1444 1173"/>
                <a:gd name="T49" fmla="*/ T48 w 278"/>
                <a:gd name="T50" fmla="+- 0 -323 -593"/>
                <a:gd name="T51" fmla="*/ -323 h 278"/>
                <a:gd name="T52" fmla="+- 0 1450 1173"/>
                <a:gd name="T53" fmla="*/ T52 w 278"/>
                <a:gd name="T54" fmla="+- 0 -340 -593"/>
                <a:gd name="T55" fmla="*/ -340 h 278"/>
                <a:gd name="T56" fmla="+- 0 1451 1173"/>
                <a:gd name="T57" fmla="*/ T56 w 278"/>
                <a:gd name="T58" fmla="+- 0 -372 -593"/>
                <a:gd name="T59" fmla="*/ -372 h 278"/>
                <a:gd name="T60" fmla="+- 0 1451 1173"/>
                <a:gd name="T61" fmla="*/ T60 w 278"/>
                <a:gd name="T62" fmla="+- 0 -537 -593"/>
                <a:gd name="T63" fmla="*/ -537 h 278"/>
                <a:gd name="T64" fmla="+- 0 1450 1173"/>
                <a:gd name="T65" fmla="*/ T64 w 278"/>
                <a:gd name="T66" fmla="+- 0 -569 -593"/>
                <a:gd name="T67" fmla="*/ -569 h 278"/>
                <a:gd name="T68" fmla="+- 0 1444 1173"/>
                <a:gd name="T69" fmla="*/ T68 w 278"/>
                <a:gd name="T70" fmla="+- 0 -586 -593"/>
                <a:gd name="T71" fmla="*/ -586 h 278"/>
                <a:gd name="T72" fmla="+- 0 1427 1173"/>
                <a:gd name="T73" fmla="*/ T72 w 278"/>
                <a:gd name="T74" fmla="+- 0 -592 -593"/>
                <a:gd name="T75" fmla="*/ -592 h 278"/>
                <a:gd name="T76" fmla="+- 0 1394 1173"/>
                <a:gd name="T77" fmla="*/ T76 w 278"/>
                <a:gd name="T78" fmla="+- 0 -593 -593"/>
                <a:gd name="T79" fmla="*/ -593 h 278"/>
                <a:gd name="T80" fmla="+- 0 1230 1173"/>
                <a:gd name="T81" fmla="*/ T80 w 278"/>
                <a:gd name="T82" fmla="+- 0 -593 -593"/>
                <a:gd name="T83" fmla="*/ -593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1"/>
                  </a:lnTo>
                  <a:lnTo>
                    <a:pt x="8" y="7"/>
                  </a:lnTo>
                  <a:lnTo>
                    <a:pt x="1" y="24"/>
                  </a:lnTo>
                  <a:lnTo>
                    <a:pt x="0" y="56"/>
                  </a:lnTo>
                  <a:lnTo>
                    <a:pt x="0" y="221"/>
                  </a:lnTo>
                  <a:lnTo>
                    <a:pt x="1" y="253"/>
                  </a:lnTo>
                  <a:lnTo>
                    <a:pt x="8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1"/>
                  </a:lnTo>
                  <a:lnTo>
                    <a:pt x="278" y="56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1246" y="-577"/>
              <a:ext cx="13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21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224" y="0"/>
            <a:ext cx="9985003" cy="753083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50" y="927463"/>
            <a:ext cx="10476410" cy="5577840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Киста заднего рога внутреннего мениска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(меньшие размеры, располагаются вдоль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периартикулярных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краев мениска и связаны с горизонтальными разрывами мениска)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Мягкотканные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опухоли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сосудов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(аневризма подколенной артерии, варикозное расширение подколенной вены, тромбоз венозных сосудов). Применение ЦДК позволяет провести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диф.диагностику</a:t>
            </a:r>
            <a:endParaRPr lang="ru-R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надежным и основным отличительным признаком кисты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 является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ее шейки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сухожилием полуперепончатой мышцы и медиальной головкой икроножной мышцы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01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652" y="0"/>
            <a:ext cx="9762935" cy="653143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2514"/>
            <a:ext cx="11926389" cy="6126480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методом диагностики, при выявлении кисты Бейкера, является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оценивать: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контуры стенок кисты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(ровность, непрерывность, расслоение, разрыв)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стенок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(наличие гипертрофии синовиальной оболочки в виде ворсин или пристеночных разрастаний синовиальных ворсин, перегородок, септ)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внутриполостных образований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(хрящевых, костно-хрящевых тел,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кальцификатов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ЦДК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длительно существующей кисте возможны </a:t>
            </a:r>
            <a:r>
              <a:rPr lang="ru-RU" sz="2400" b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асслоение нижнего отдела капсулы кисты, разрыв, инфицирование 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этих изменениях важно помнить врачу при выполнении УЗИ, не только коленного сустава, но и сосудов нижних конечностей для проведения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диагностики патологического процесса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85820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581" y="174381"/>
            <a:ext cx="10364451" cy="883712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Киста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581" y="1058093"/>
            <a:ext cx="10612646" cy="4563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Киста, которая образовалась в результате поступления суставного выпота в полость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полуперепончато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-икроножной синовиальной сумки, характеризуется: 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нэхогенным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однородным содержимым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Тонкими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гиперэхогенными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стенками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внутренних септ,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внутрикистозных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включений и</a:t>
            </a: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перемычек, которые соответствуют нитям фибрина 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ЦДК - интенсивность кровоснабжения стенок и септ в случае воспалительных заболеваний суставов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03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5898"/>
            <a:ext cx="10128299" cy="863919"/>
          </a:xfrm>
        </p:spPr>
        <p:txBody>
          <a:bodyPr>
            <a:normAutofit/>
          </a:bodyPr>
          <a:lstStyle/>
          <a:p>
            <a:r>
              <a:rPr lang="ru-RU" alt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5" y="1191491"/>
            <a:ext cx="10364452" cy="5310909"/>
          </a:xfrm>
        </p:spPr>
        <p:txBody>
          <a:bodyPr/>
          <a:lstStyle/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74" y="969817"/>
            <a:ext cx="9601200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69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673" y="1870365"/>
            <a:ext cx="8770554" cy="39208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01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063" y="123923"/>
            <a:ext cx="10364451" cy="1596177"/>
          </a:xfrm>
        </p:spPr>
        <p:txBody>
          <a:bodyPr>
            <a:normAutofit/>
          </a:bodyPr>
          <a:lstStyle/>
          <a:p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Киста</a:t>
            </a:r>
            <a:r>
              <a:rPr lang="ru-RU" cap="none" spc="-2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ейкера при хроническом </a:t>
            </a:r>
            <a:r>
              <a:rPr lang="ru-RU" cap="none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синовите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cap="none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остеоартрозе</a:t>
            </a:r>
            <a:r>
              <a:rPr lang="ru-RU" cap="none" spc="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коленного</a:t>
            </a:r>
            <a:r>
              <a:rPr lang="ru-RU" cap="none" spc="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сустава.</a:t>
            </a:r>
            <a:r>
              <a:rPr lang="ru-RU" cap="none" spc="-2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В-режим. ЦДК. ЭД. Продольное сканирование</a:t>
            </a:r>
            <a:endParaRPr lang="ru-RU" cap="none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18011" y="1748577"/>
            <a:ext cx="3622163" cy="3393073"/>
            <a:chOff x="0" y="0"/>
            <a:chExt cx="4649" cy="2669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5" y="47"/>
              <a:ext cx="278" cy="278"/>
            </a:xfrm>
            <a:custGeom>
              <a:avLst/>
              <a:gdLst>
                <a:gd name="T0" fmla="+- 0 266 46"/>
                <a:gd name="T1" fmla="*/ T0 w 278"/>
                <a:gd name="T2" fmla="+- 0 48 48"/>
                <a:gd name="T3" fmla="*/ 48 h 278"/>
                <a:gd name="T4" fmla="+- 0 102 46"/>
                <a:gd name="T5" fmla="*/ T4 w 278"/>
                <a:gd name="T6" fmla="+- 0 48 48"/>
                <a:gd name="T7" fmla="*/ 48 h 278"/>
                <a:gd name="T8" fmla="+- 0 69 46"/>
                <a:gd name="T9" fmla="*/ T8 w 278"/>
                <a:gd name="T10" fmla="+- 0 48 48"/>
                <a:gd name="T11" fmla="*/ 48 h 278"/>
                <a:gd name="T12" fmla="+- 0 53 46"/>
                <a:gd name="T13" fmla="*/ T12 w 278"/>
                <a:gd name="T14" fmla="+- 0 55 48"/>
                <a:gd name="T15" fmla="*/ 55 h 278"/>
                <a:gd name="T16" fmla="+- 0 46 46"/>
                <a:gd name="T17" fmla="*/ T16 w 278"/>
                <a:gd name="T18" fmla="+- 0 71 48"/>
                <a:gd name="T19" fmla="*/ 71 h 278"/>
                <a:gd name="T20" fmla="+- 0 46 46"/>
                <a:gd name="T21" fmla="*/ T20 w 278"/>
                <a:gd name="T22" fmla="+- 0 104 48"/>
                <a:gd name="T23" fmla="*/ 104 h 278"/>
                <a:gd name="T24" fmla="+- 0 46 46"/>
                <a:gd name="T25" fmla="*/ T24 w 278"/>
                <a:gd name="T26" fmla="+- 0 268 48"/>
                <a:gd name="T27" fmla="*/ 268 h 278"/>
                <a:gd name="T28" fmla="+- 0 46 46"/>
                <a:gd name="T29" fmla="*/ T28 w 278"/>
                <a:gd name="T30" fmla="+- 0 301 48"/>
                <a:gd name="T31" fmla="*/ 301 h 278"/>
                <a:gd name="T32" fmla="+- 0 53 46"/>
                <a:gd name="T33" fmla="*/ T32 w 278"/>
                <a:gd name="T34" fmla="+- 0 318 48"/>
                <a:gd name="T35" fmla="*/ 318 h 278"/>
                <a:gd name="T36" fmla="+- 0 69 46"/>
                <a:gd name="T37" fmla="*/ T36 w 278"/>
                <a:gd name="T38" fmla="+- 0 324 48"/>
                <a:gd name="T39" fmla="*/ 324 h 278"/>
                <a:gd name="T40" fmla="+- 0 102 46"/>
                <a:gd name="T41" fmla="*/ T40 w 278"/>
                <a:gd name="T42" fmla="+- 0 325 48"/>
                <a:gd name="T43" fmla="*/ 325 h 278"/>
                <a:gd name="T44" fmla="+- 0 266 46"/>
                <a:gd name="T45" fmla="*/ T44 w 278"/>
                <a:gd name="T46" fmla="+- 0 325 48"/>
                <a:gd name="T47" fmla="*/ 325 h 278"/>
                <a:gd name="T48" fmla="+- 0 299 46"/>
                <a:gd name="T49" fmla="*/ T48 w 278"/>
                <a:gd name="T50" fmla="+- 0 324 48"/>
                <a:gd name="T51" fmla="*/ 324 h 278"/>
                <a:gd name="T52" fmla="+- 0 316 46"/>
                <a:gd name="T53" fmla="*/ T52 w 278"/>
                <a:gd name="T54" fmla="+- 0 318 48"/>
                <a:gd name="T55" fmla="*/ 318 h 278"/>
                <a:gd name="T56" fmla="+- 0 322 46"/>
                <a:gd name="T57" fmla="*/ T56 w 278"/>
                <a:gd name="T58" fmla="+- 0 301 48"/>
                <a:gd name="T59" fmla="*/ 301 h 278"/>
                <a:gd name="T60" fmla="+- 0 323 46"/>
                <a:gd name="T61" fmla="*/ T60 w 278"/>
                <a:gd name="T62" fmla="+- 0 268 48"/>
                <a:gd name="T63" fmla="*/ 268 h 278"/>
                <a:gd name="T64" fmla="+- 0 323 46"/>
                <a:gd name="T65" fmla="*/ T64 w 278"/>
                <a:gd name="T66" fmla="+- 0 104 48"/>
                <a:gd name="T67" fmla="*/ 104 h 278"/>
                <a:gd name="T68" fmla="+- 0 322 46"/>
                <a:gd name="T69" fmla="*/ T68 w 278"/>
                <a:gd name="T70" fmla="+- 0 71 48"/>
                <a:gd name="T71" fmla="*/ 71 h 278"/>
                <a:gd name="T72" fmla="+- 0 316 46"/>
                <a:gd name="T73" fmla="*/ T72 w 278"/>
                <a:gd name="T74" fmla="+- 0 55 48"/>
                <a:gd name="T75" fmla="*/ 55 h 278"/>
                <a:gd name="T76" fmla="+- 0 299 46"/>
                <a:gd name="T77" fmla="*/ T76 w 278"/>
                <a:gd name="T78" fmla="+- 0 48 48"/>
                <a:gd name="T79" fmla="*/ 48 h 278"/>
                <a:gd name="T80" fmla="+- 0 266 46"/>
                <a:gd name="T81" fmla="*/ T80 w 278"/>
                <a:gd name="T82" fmla="+- 0 48 48"/>
                <a:gd name="T83" fmla="*/ 4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0" y="0"/>
                  </a:moveTo>
                  <a:lnTo>
                    <a:pt x="56" y="0"/>
                  </a:ln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5" y="47"/>
              <a:ext cx="278" cy="278"/>
            </a:xfrm>
            <a:custGeom>
              <a:avLst/>
              <a:gdLst>
                <a:gd name="T0" fmla="+- 0 102 46"/>
                <a:gd name="T1" fmla="*/ T0 w 278"/>
                <a:gd name="T2" fmla="+- 0 48 48"/>
                <a:gd name="T3" fmla="*/ 48 h 278"/>
                <a:gd name="T4" fmla="+- 0 69 46"/>
                <a:gd name="T5" fmla="*/ T4 w 278"/>
                <a:gd name="T6" fmla="+- 0 48 48"/>
                <a:gd name="T7" fmla="*/ 48 h 278"/>
                <a:gd name="T8" fmla="+- 0 53 46"/>
                <a:gd name="T9" fmla="*/ T8 w 278"/>
                <a:gd name="T10" fmla="+- 0 55 48"/>
                <a:gd name="T11" fmla="*/ 55 h 278"/>
                <a:gd name="T12" fmla="+- 0 46 46"/>
                <a:gd name="T13" fmla="*/ T12 w 278"/>
                <a:gd name="T14" fmla="+- 0 71 48"/>
                <a:gd name="T15" fmla="*/ 71 h 278"/>
                <a:gd name="T16" fmla="+- 0 46 46"/>
                <a:gd name="T17" fmla="*/ T16 w 278"/>
                <a:gd name="T18" fmla="+- 0 104 48"/>
                <a:gd name="T19" fmla="*/ 104 h 278"/>
                <a:gd name="T20" fmla="+- 0 46 46"/>
                <a:gd name="T21" fmla="*/ T20 w 278"/>
                <a:gd name="T22" fmla="+- 0 268 48"/>
                <a:gd name="T23" fmla="*/ 268 h 278"/>
                <a:gd name="T24" fmla="+- 0 46 46"/>
                <a:gd name="T25" fmla="*/ T24 w 278"/>
                <a:gd name="T26" fmla="+- 0 301 48"/>
                <a:gd name="T27" fmla="*/ 301 h 278"/>
                <a:gd name="T28" fmla="+- 0 53 46"/>
                <a:gd name="T29" fmla="*/ T28 w 278"/>
                <a:gd name="T30" fmla="+- 0 318 48"/>
                <a:gd name="T31" fmla="*/ 318 h 278"/>
                <a:gd name="T32" fmla="+- 0 69 46"/>
                <a:gd name="T33" fmla="*/ T32 w 278"/>
                <a:gd name="T34" fmla="+- 0 324 48"/>
                <a:gd name="T35" fmla="*/ 324 h 278"/>
                <a:gd name="T36" fmla="+- 0 102 46"/>
                <a:gd name="T37" fmla="*/ T36 w 278"/>
                <a:gd name="T38" fmla="+- 0 325 48"/>
                <a:gd name="T39" fmla="*/ 325 h 278"/>
                <a:gd name="T40" fmla="+- 0 266 46"/>
                <a:gd name="T41" fmla="*/ T40 w 278"/>
                <a:gd name="T42" fmla="+- 0 325 48"/>
                <a:gd name="T43" fmla="*/ 325 h 278"/>
                <a:gd name="T44" fmla="+- 0 299 46"/>
                <a:gd name="T45" fmla="*/ T44 w 278"/>
                <a:gd name="T46" fmla="+- 0 324 48"/>
                <a:gd name="T47" fmla="*/ 324 h 278"/>
                <a:gd name="T48" fmla="+- 0 316 46"/>
                <a:gd name="T49" fmla="*/ T48 w 278"/>
                <a:gd name="T50" fmla="+- 0 318 48"/>
                <a:gd name="T51" fmla="*/ 318 h 278"/>
                <a:gd name="T52" fmla="+- 0 322 46"/>
                <a:gd name="T53" fmla="*/ T52 w 278"/>
                <a:gd name="T54" fmla="+- 0 301 48"/>
                <a:gd name="T55" fmla="*/ 301 h 278"/>
                <a:gd name="T56" fmla="+- 0 323 46"/>
                <a:gd name="T57" fmla="*/ T56 w 278"/>
                <a:gd name="T58" fmla="+- 0 268 48"/>
                <a:gd name="T59" fmla="*/ 268 h 278"/>
                <a:gd name="T60" fmla="+- 0 323 46"/>
                <a:gd name="T61" fmla="*/ T60 w 278"/>
                <a:gd name="T62" fmla="+- 0 104 48"/>
                <a:gd name="T63" fmla="*/ 104 h 278"/>
                <a:gd name="T64" fmla="+- 0 322 46"/>
                <a:gd name="T65" fmla="*/ T64 w 278"/>
                <a:gd name="T66" fmla="+- 0 71 48"/>
                <a:gd name="T67" fmla="*/ 71 h 278"/>
                <a:gd name="T68" fmla="+- 0 316 46"/>
                <a:gd name="T69" fmla="*/ T68 w 278"/>
                <a:gd name="T70" fmla="+- 0 55 48"/>
                <a:gd name="T71" fmla="*/ 55 h 278"/>
                <a:gd name="T72" fmla="+- 0 299 46"/>
                <a:gd name="T73" fmla="*/ T72 w 278"/>
                <a:gd name="T74" fmla="+- 0 48 48"/>
                <a:gd name="T75" fmla="*/ 48 h 278"/>
                <a:gd name="T76" fmla="+- 0 266 46"/>
                <a:gd name="T77" fmla="*/ T76 w 278"/>
                <a:gd name="T78" fmla="+- 0 48 48"/>
                <a:gd name="T79" fmla="*/ 48 h 278"/>
                <a:gd name="T80" fmla="+- 0 102 46"/>
                <a:gd name="T81" fmla="*/ T80 w 278"/>
                <a:gd name="T82" fmla="+- 0 48 48"/>
                <a:gd name="T83" fmla="*/ 4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" y="808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" y="748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17" y="64"/>
              <a:ext cx="1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244347" y="1747674"/>
            <a:ext cx="3488864" cy="3393975"/>
            <a:chOff x="0" y="0"/>
            <a:chExt cx="4649" cy="3341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5" y="45"/>
              <a:ext cx="278" cy="278"/>
            </a:xfrm>
            <a:custGeom>
              <a:avLst/>
              <a:gdLst>
                <a:gd name="T0" fmla="+- 0 266 46"/>
                <a:gd name="T1" fmla="*/ T0 w 278"/>
                <a:gd name="T2" fmla="+- 0 46 46"/>
                <a:gd name="T3" fmla="*/ 46 h 278"/>
                <a:gd name="T4" fmla="+- 0 102 46"/>
                <a:gd name="T5" fmla="*/ T4 w 278"/>
                <a:gd name="T6" fmla="+- 0 46 46"/>
                <a:gd name="T7" fmla="*/ 46 h 278"/>
                <a:gd name="T8" fmla="+- 0 69 46"/>
                <a:gd name="T9" fmla="*/ T8 w 278"/>
                <a:gd name="T10" fmla="+- 0 46 46"/>
                <a:gd name="T11" fmla="*/ 46 h 278"/>
                <a:gd name="T12" fmla="+- 0 53 46"/>
                <a:gd name="T13" fmla="*/ T12 w 278"/>
                <a:gd name="T14" fmla="+- 0 53 46"/>
                <a:gd name="T15" fmla="*/ 53 h 278"/>
                <a:gd name="T16" fmla="+- 0 46 46"/>
                <a:gd name="T17" fmla="*/ T16 w 278"/>
                <a:gd name="T18" fmla="+- 0 69 46"/>
                <a:gd name="T19" fmla="*/ 69 h 278"/>
                <a:gd name="T20" fmla="+- 0 46 46"/>
                <a:gd name="T21" fmla="*/ T20 w 278"/>
                <a:gd name="T22" fmla="+- 0 102 46"/>
                <a:gd name="T23" fmla="*/ 102 h 278"/>
                <a:gd name="T24" fmla="+- 0 46 46"/>
                <a:gd name="T25" fmla="*/ T24 w 278"/>
                <a:gd name="T26" fmla="+- 0 266 46"/>
                <a:gd name="T27" fmla="*/ 266 h 278"/>
                <a:gd name="T28" fmla="+- 0 46 46"/>
                <a:gd name="T29" fmla="*/ T28 w 278"/>
                <a:gd name="T30" fmla="+- 0 299 46"/>
                <a:gd name="T31" fmla="*/ 299 h 278"/>
                <a:gd name="T32" fmla="+- 0 53 46"/>
                <a:gd name="T33" fmla="*/ T32 w 278"/>
                <a:gd name="T34" fmla="+- 0 316 46"/>
                <a:gd name="T35" fmla="*/ 316 h 278"/>
                <a:gd name="T36" fmla="+- 0 69 46"/>
                <a:gd name="T37" fmla="*/ T36 w 278"/>
                <a:gd name="T38" fmla="+- 0 322 46"/>
                <a:gd name="T39" fmla="*/ 322 h 278"/>
                <a:gd name="T40" fmla="+- 0 102 46"/>
                <a:gd name="T41" fmla="*/ T40 w 278"/>
                <a:gd name="T42" fmla="+- 0 323 46"/>
                <a:gd name="T43" fmla="*/ 323 h 278"/>
                <a:gd name="T44" fmla="+- 0 266 46"/>
                <a:gd name="T45" fmla="*/ T44 w 278"/>
                <a:gd name="T46" fmla="+- 0 323 46"/>
                <a:gd name="T47" fmla="*/ 323 h 278"/>
                <a:gd name="T48" fmla="+- 0 299 46"/>
                <a:gd name="T49" fmla="*/ T48 w 278"/>
                <a:gd name="T50" fmla="+- 0 322 46"/>
                <a:gd name="T51" fmla="*/ 322 h 278"/>
                <a:gd name="T52" fmla="+- 0 316 46"/>
                <a:gd name="T53" fmla="*/ T52 w 278"/>
                <a:gd name="T54" fmla="+- 0 316 46"/>
                <a:gd name="T55" fmla="*/ 316 h 278"/>
                <a:gd name="T56" fmla="+- 0 322 46"/>
                <a:gd name="T57" fmla="*/ T56 w 278"/>
                <a:gd name="T58" fmla="+- 0 299 46"/>
                <a:gd name="T59" fmla="*/ 299 h 278"/>
                <a:gd name="T60" fmla="+- 0 323 46"/>
                <a:gd name="T61" fmla="*/ T60 w 278"/>
                <a:gd name="T62" fmla="+- 0 266 46"/>
                <a:gd name="T63" fmla="*/ 266 h 278"/>
                <a:gd name="T64" fmla="+- 0 323 46"/>
                <a:gd name="T65" fmla="*/ T64 w 278"/>
                <a:gd name="T66" fmla="+- 0 102 46"/>
                <a:gd name="T67" fmla="*/ 102 h 278"/>
                <a:gd name="T68" fmla="+- 0 322 46"/>
                <a:gd name="T69" fmla="*/ T68 w 278"/>
                <a:gd name="T70" fmla="+- 0 69 46"/>
                <a:gd name="T71" fmla="*/ 69 h 278"/>
                <a:gd name="T72" fmla="+- 0 316 46"/>
                <a:gd name="T73" fmla="*/ T72 w 278"/>
                <a:gd name="T74" fmla="+- 0 53 46"/>
                <a:gd name="T75" fmla="*/ 53 h 278"/>
                <a:gd name="T76" fmla="+- 0 299 46"/>
                <a:gd name="T77" fmla="*/ T76 w 278"/>
                <a:gd name="T78" fmla="+- 0 46 46"/>
                <a:gd name="T79" fmla="*/ 46 h 278"/>
                <a:gd name="T80" fmla="+- 0 266 46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0" y="0"/>
                  </a:moveTo>
                  <a:lnTo>
                    <a:pt x="56" y="0"/>
                  </a:ln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45" y="45"/>
              <a:ext cx="278" cy="278"/>
            </a:xfrm>
            <a:custGeom>
              <a:avLst/>
              <a:gdLst>
                <a:gd name="T0" fmla="+- 0 102 46"/>
                <a:gd name="T1" fmla="*/ T0 w 278"/>
                <a:gd name="T2" fmla="+- 0 46 46"/>
                <a:gd name="T3" fmla="*/ 46 h 278"/>
                <a:gd name="T4" fmla="+- 0 69 46"/>
                <a:gd name="T5" fmla="*/ T4 w 278"/>
                <a:gd name="T6" fmla="+- 0 46 46"/>
                <a:gd name="T7" fmla="*/ 46 h 278"/>
                <a:gd name="T8" fmla="+- 0 53 46"/>
                <a:gd name="T9" fmla="*/ T8 w 278"/>
                <a:gd name="T10" fmla="+- 0 53 46"/>
                <a:gd name="T11" fmla="*/ 53 h 278"/>
                <a:gd name="T12" fmla="+- 0 46 46"/>
                <a:gd name="T13" fmla="*/ T12 w 278"/>
                <a:gd name="T14" fmla="+- 0 69 46"/>
                <a:gd name="T15" fmla="*/ 69 h 278"/>
                <a:gd name="T16" fmla="+- 0 46 46"/>
                <a:gd name="T17" fmla="*/ T16 w 278"/>
                <a:gd name="T18" fmla="+- 0 102 46"/>
                <a:gd name="T19" fmla="*/ 102 h 278"/>
                <a:gd name="T20" fmla="+- 0 46 46"/>
                <a:gd name="T21" fmla="*/ T20 w 278"/>
                <a:gd name="T22" fmla="+- 0 266 46"/>
                <a:gd name="T23" fmla="*/ 266 h 278"/>
                <a:gd name="T24" fmla="+- 0 46 46"/>
                <a:gd name="T25" fmla="*/ T24 w 278"/>
                <a:gd name="T26" fmla="+- 0 299 46"/>
                <a:gd name="T27" fmla="*/ 299 h 278"/>
                <a:gd name="T28" fmla="+- 0 53 46"/>
                <a:gd name="T29" fmla="*/ T28 w 278"/>
                <a:gd name="T30" fmla="+- 0 316 46"/>
                <a:gd name="T31" fmla="*/ 316 h 278"/>
                <a:gd name="T32" fmla="+- 0 69 46"/>
                <a:gd name="T33" fmla="*/ T32 w 278"/>
                <a:gd name="T34" fmla="+- 0 322 46"/>
                <a:gd name="T35" fmla="*/ 322 h 278"/>
                <a:gd name="T36" fmla="+- 0 102 46"/>
                <a:gd name="T37" fmla="*/ T36 w 278"/>
                <a:gd name="T38" fmla="+- 0 323 46"/>
                <a:gd name="T39" fmla="*/ 323 h 278"/>
                <a:gd name="T40" fmla="+- 0 266 46"/>
                <a:gd name="T41" fmla="*/ T40 w 278"/>
                <a:gd name="T42" fmla="+- 0 323 46"/>
                <a:gd name="T43" fmla="*/ 323 h 278"/>
                <a:gd name="T44" fmla="+- 0 299 46"/>
                <a:gd name="T45" fmla="*/ T44 w 278"/>
                <a:gd name="T46" fmla="+- 0 322 46"/>
                <a:gd name="T47" fmla="*/ 322 h 278"/>
                <a:gd name="T48" fmla="+- 0 316 46"/>
                <a:gd name="T49" fmla="*/ T48 w 278"/>
                <a:gd name="T50" fmla="+- 0 316 46"/>
                <a:gd name="T51" fmla="*/ 316 h 278"/>
                <a:gd name="T52" fmla="+- 0 322 46"/>
                <a:gd name="T53" fmla="*/ T52 w 278"/>
                <a:gd name="T54" fmla="+- 0 299 46"/>
                <a:gd name="T55" fmla="*/ 299 h 278"/>
                <a:gd name="T56" fmla="+- 0 323 46"/>
                <a:gd name="T57" fmla="*/ T56 w 278"/>
                <a:gd name="T58" fmla="+- 0 266 46"/>
                <a:gd name="T59" fmla="*/ 266 h 278"/>
                <a:gd name="T60" fmla="+- 0 323 46"/>
                <a:gd name="T61" fmla="*/ T60 w 278"/>
                <a:gd name="T62" fmla="+- 0 102 46"/>
                <a:gd name="T63" fmla="*/ 102 h 278"/>
                <a:gd name="T64" fmla="+- 0 322 46"/>
                <a:gd name="T65" fmla="*/ T64 w 278"/>
                <a:gd name="T66" fmla="+- 0 69 46"/>
                <a:gd name="T67" fmla="*/ 69 h 278"/>
                <a:gd name="T68" fmla="+- 0 316 46"/>
                <a:gd name="T69" fmla="*/ T68 w 278"/>
                <a:gd name="T70" fmla="+- 0 53 46"/>
                <a:gd name="T71" fmla="*/ 53 h 278"/>
                <a:gd name="T72" fmla="+- 0 299 46"/>
                <a:gd name="T73" fmla="*/ T72 w 278"/>
                <a:gd name="T74" fmla="+- 0 46 46"/>
                <a:gd name="T75" fmla="*/ 46 h 278"/>
                <a:gd name="T76" fmla="+- 0 266 46"/>
                <a:gd name="T77" fmla="*/ T76 w 278"/>
                <a:gd name="T78" fmla="+- 0 46 46"/>
                <a:gd name="T79" fmla="*/ 46 h 278"/>
                <a:gd name="T80" fmla="+- 0 102 46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" y="1403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" y="1273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14" y="82"/>
              <a:ext cx="1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7939475" y="1747674"/>
            <a:ext cx="3366102" cy="3393975"/>
            <a:chOff x="1148" y="-1585"/>
            <a:chExt cx="4635" cy="3394"/>
          </a:xfrm>
        </p:grpSpPr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" y="-1585"/>
              <a:ext cx="4635" cy="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179" y="-1540"/>
              <a:ext cx="278" cy="278"/>
            </a:xfrm>
            <a:custGeom>
              <a:avLst/>
              <a:gdLst>
                <a:gd name="T0" fmla="+- 0 1400 1179"/>
                <a:gd name="T1" fmla="*/ T0 w 278"/>
                <a:gd name="T2" fmla="+- 0 -1539 -1539"/>
                <a:gd name="T3" fmla="*/ -1539 h 278"/>
                <a:gd name="T4" fmla="+- 0 1236 1179"/>
                <a:gd name="T5" fmla="*/ T4 w 278"/>
                <a:gd name="T6" fmla="+- 0 -1539 -1539"/>
                <a:gd name="T7" fmla="*/ -1539 h 278"/>
                <a:gd name="T8" fmla="+- 0 1203 1179"/>
                <a:gd name="T9" fmla="*/ T8 w 278"/>
                <a:gd name="T10" fmla="+- 0 -1538 -1539"/>
                <a:gd name="T11" fmla="*/ -1538 h 278"/>
                <a:gd name="T12" fmla="+- 0 1186 1179"/>
                <a:gd name="T13" fmla="*/ T12 w 278"/>
                <a:gd name="T14" fmla="+- 0 -1532 -1539"/>
                <a:gd name="T15" fmla="*/ -1532 h 278"/>
                <a:gd name="T16" fmla="+- 0 1180 1179"/>
                <a:gd name="T17" fmla="*/ T16 w 278"/>
                <a:gd name="T18" fmla="+- 0 -1515 -1539"/>
                <a:gd name="T19" fmla="*/ -1515 h 278"/>
                <a:gd name="T20" fmla="+- 0 1179 1179"/>
                <a:gd name="T21" fmla="*/ T20 w 278"/>
                <a:gd name="T22" fmla="+- 0 -1482 -1539"/>
                <a:gd name="T23" fmla="*/ -1482 h 278"/>
                <a:gd name="T24" fmla="+- 0 1179 1179"/>
                <a:gd name="T25" fmla="*/ T24 w 278"/>
                <a:gd name="T26" fmla="+- 0 -1318 -1539"/>
                <a:gd name="T27" fmla="*/ -1318 h 278"/>
                <a:gd name="T28" fmla="+- 0 1180 1179"/>
                <a:gd name="T29" fmla="*/ T28 w 278"/>
                <a:gd name="T30" fmla="+- 0 -1286 -1539"/>
                <a:gd name="T31" fmla="*/ -1286 h 278"/>
                <a:gd name="T32" fmla="+- 0 1186 1179"/>
                <a:gd name="T33" fmla="*/ T32 w 278"/>
                <a:gd name="T34" fmla="+- 0 -1269 -1539"/>
                <a:gd name="T35" fmla="*/ -1269 h 278"/>
                <a:gd name="T36" fmla="+- 0 1203 1179"/>
                <a:gd name="T37" fmla="*/ T36 w 278"/>
                <a:gd name="T38" fmla="+- 0 -1263 -1539"/>
                <a:gd name="T39" fmla="*/ -1263 h 278"/>
                <a:gd name="T40" fmla="+- 0 1236 1179"/>
                <a:gd name="T41" fmla="*/ T40 w 278"/>
                <a:gd name="T42" fmla="+- 0 -1262 -1539"/>
                <a:gd name="T43" fmla="*/ -1262 h 278"/>
                <a:gd name="T44" fmla="+- 0 1400 1179"/>
                <a:gd name="T45" fmla="*/ T44 w 278"/>
                <a:gd name="T46" fmla="+- 0 -1262 -1539"/>
                <a:gd name="T47" fmla="*/ -1262 h 278"/>
                <a:gd name="T48" fmla="+- 0 1433 1179"/>
                <a:gd name="T49" fmla="*/ T48 w 278"/>
                <a:gd name="T50" fmla="+- 0 -1263 -1539"/>
                <a:gd name="T51" fmla="*/ -1263 h 278"/>
                <a:gd name="T52" fmla="+- 0 1450 1179"/>
                <a:gd name="T53" fmla="*/ T52 w 278"/>
                <a:gd name="T54" fmla="+- 0 -1269 -1539"/>
                <a:gd name="T55" fmla="*/ -1269 h 278"/>
                <a:gd name="T56" fmla="+- 0 1456 1179"/>
                <a:gd name="T57" fmla="*/ T56 w 278"/>
                <a:gd name="T58" fmla="+- 0 -1286 -1539"/>
                <a:gd name="T59" fmla="*/ -1286 h 278"/>
                <a:gd name="T60" fmla="+- 0 1457 1179"/>
                <a:gd name="T61" fmla="*/ T60 w 278"/>
                <a:gd name="T62" fmla="+- 0 -1318 -1539"/>
                <a:gd name="T63" fmla="*/ -1318 h 278"/>
                <a:gd name="T64" fmla="+- 0 1457 1179"/>
                <a:gd name="T65" fmla="*/ T64 w 278"/>
                <a:gd name="T66" fmla="+- 0 -1482 -1539"/>
                <a:gd name="T67" fmla="*/ -1482 h 278"/>
                <a:gd name="T68" fmla="+- 0 1456 1179"/>
                <a:gd name="T69" fmla="*/ T68 w 278"/>
                <a:gd name="T70" fmla="+- 0 -1515 -1539"/>
                <a:gd name="T71" fmla="*/ -1515 h 278"/>
                <a:gd name="T72" fmla="+- 0 1450 1179"/>
                <a:gd name="T73" fmla="*/ T72 w 278"/>
                <a:gd name="T74" fmla="+- 0 -1532 -1539"/>
                <a:gd name="T75" fmla="*/ -1532 h 278"/>
                <a:gd name="T76" fmla="+- 0 1433 1179"/>
                <a:gd name="T77" fmla="*/ T76 w 278"/>
                <a:gd name="T78" fmla="+- 0 -1538 -1539"/>
                <a:gd name="T79" fmla="*/ -1538 h 278"/>
                <a:gd name="T80" fmla="+- 0 1400 1179"/>
                <a:gd name="T81" fmla="*/ T80 w 278"/>
                <a:gd name="T82" fmla="+- 0 -1539 -1539"/>
                <a:gd name="T83" fmla="*/ -1539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7"/>
                  </a:lnTo>
                  <a:lnTo>
                    <a:pt x="0" y="221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1"/>
                  </a:lnTo>
                  <a:lnTo>
                    <a:pt x="278" y="57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1179" y="-1540"/>
              <a:ext cx="278" cy="278"/>
            </a:xfrm>
            <a:custGeom>
              <a:avLst/>
              <a:gdLst>
                <a:gd name="T0" fmla="+- 0 1236 1179"/>
                <a:gd name="T1" fmla="*/ T0 w 278"/>
                <a:gd name="T2" fmla="+- 0 -1539 -1539"/>
                <a:gd name="T3" fmla="*/ -1539 h 278"/>
                <a:gd name="T4" fmla="+- 0 1203 1179"/>
                <a:gd name="T5" fmla="*/ T4 w 278"/>
                <a:gd name="T6" fmla="+- 0 -1538 -1539"/>
                <a:gd name="T7" fmla="*/ -1538 h 278"/>
                <a:gd name="T8" fmla="+- 0 1186 1179"/>
                <a:gd name="T9" fmla="*/ T8 w 278"/>
                <a:gd name="T10" fmla="+- 0 -1532 -1539"/>
                <a:gd name="T11" fmla="*/ -1532 h 278"/>
                <a:gd name="T12" fmla="+- 0 1180 1179"/>
                <a:gd name="T13" fmla="*/ T12 w 278"/>
                <a:gd name="T14" fmla="+- 0 -1515 -1539"/>
                <a:gd name="T15" fmla="*/ -1515 h 278"/>
                <a:gd name="T16" fmla="+- 0 1179 1179"/>
                <a:gd name="T17" fmla="*/ T16 w 278"/>
                <a:gd name="T18" fmla="+- 0 -1482 -1539"/>
                <a:gd name="T19" fmla="*/ -1482 h 278"/>
                <a:gd name="T20" fmla="+- 0 1179 1179"/>
                <a:gd name="T21" fmla="*/ T20 w 278"/>
                <a:gd name="T22" fmla="+- 0 -1318 -1539"/>
                <a:gd name="T23" fmla="*/ -1318 h 278"/>
                <a:gd name="T24" fmla="+- 0 1180 1179"/>
                <a:gd name="T25" fmla="*/ T24 w 278"/>
                <a:gd name="T26" fmla="+- 0 -1286 -1539"/>
                <a:gd name="T27" fmla="*/ -1286 h 278"/>
                <a:gd name="T28" fmla="+- 0 1186 1179"/>
                <a:gd name="T29" fmla="*/ T28 w 278"/>
                <a:gd name="T30" fmla="+- 0 -1269 -1539"/>
                <a:gd name="T31" fmla="*/ -1269 h 278"/>
                <a:gd name="T32" fmla="+- 0 1203 1179"/>
                <a:gd name="T33" fmla="*/ T32 w 278"/>
                <a:gd name="T34" fmla="+- 0 -1263 -1539"/>
                <a:gd name="T35" fmla="*/ -1263 h 278"/>
                <a:gd name="T36" fmla="+- 0 1236 1179"/>
                <a:gd name="T37" fmla="*/ T36 w 278"/>
                <a:gd name="T38" fmla="+- 0 -1262 -1539"/>
                <a:gd name="T39" fmla="*/ -1262 h 278"/>
                <a:gd name="T40" fmla="+- 0 1400 1179"/>
                <a:gd name="T41" fmla="*/ T40 w 278"/>
                <a:gd name="T42" fmla="+- 0 -1262 -1539"/>
                <a:gd name="T43" fmla="*/ -1262 h 278"/>
                <a:gd name="T44" fmla="+- 0 1433 1179"/>
                <a:gd name="T45" fmla="*/ T44 w 278"/>
                <a:gd name="T46" fmla="+- 0 -1263 -1539"/>
                <a:gd name="T47" fmla="*/ -1263 h 278"/>
                <a:gd name="T48" fmla="+- 0 1450 1179"/>
                <a:gd name="T49" fmla="*/ T48 w 278"/>
                <a:gd name="T50" fmla="+- 0 -1269 -1539"/>
                <a:gd name="T51" fmla="*/ -1269 h 278"/>
                <a:gd name="T52" fmla="+- 0 1456 1179"/>
                <a:gd name="T53" fmla="*/ T52 w 278"/>
                <a:gd name="T54" fmla="+- 0 -1286 -1539"/>
                <a:gd name="T55" fmla="*/ -1286 h 278"/>
                <a:gd name="T56" fmla="+- 0 1457 1179"/>
                <a:gd name="T57" fmla="*/ T56 w 278"/>
                <a:gd name="T58" fmla="+- 0 -1318 -1539"/>
                <a:gd name="T59" fmla="*/ -1318 h 278"/>
                <a:gd name="T60" fmla="+- 0 1457 1179"/>
                <a:gd name="T61" fmla="*/ T60 w 278"/>
                <a:gd name="T62" fmla="+- 0 -1482 -1539"/>
                <a:gd name="T63" fmla="*/ -1482 h 278"/>
                <a:gd name="T64" fmla="+- 0 1456 1179"/>
                <a:gd name="T65" fmla="*/ T64 w 278"/>
                <a:gd name="T66" fmla="+- 0 -1515 -1539"/>
                <a:gd name="T67" fmla="*/ -1515 h 278"/>
                <a:gd name="T68" fmla="+- 0 1450 1179"/>
                <a:gd name="T69" fmla="*/ T68 w 278"/>
                <a:gd name="T70" fmla="+- 0 -1532 -1539"/>
                <a:gd name="T71" fmla="*/ -1532 h 278"/>
                <a:gd name="T72" fmla="+- 0 1433 1179"/>
                <a:gd name="T73" fmla="*/ T72 w 278"/>
                <a:gd name="T74" fmla="+- 0 -1538 -1539"/>
                <a:gd name="T75" fmla="*/ -1538 h 278"/>
                <a:gd name="T76" fmla="+- 0 1400 1179"/>
                <a:gd name="T77" fmla="*/ T76 w 278"/>
                <a:gd name="T78" fmla="+- 0 -1539 -1539"/>
                <a:gd name="T79" fmla="*/ -1539 h 278"/>
                <a:gd name="T80" fmla="+- 0 1236 1179"/>
                <a:gd name="T81" fmla="*/ T80 w 278"/>
                <a:gd name="T82" fmla="+- 0 -1539 -1539"/>
                <a:gd name="T83" fmla="*/ -1539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7"/>
                  </a:lnTo>
                  <a:lnTo>
                    <a:pt x="0" y="221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1"/>
                  </a:lnTo>
                  <a:lnTo>
                    <a:pt x="278" y="57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" y="-204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" y="-280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252" y="-1523"/>
              <a:ext cx="13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</a:rPr>
                <a:t>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61370" y="5464276"/>
            <a:ext cx="9601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Стрелками</a:t>
            </a:r>
            <a:r>
              <a:rPr lang="ru-RU" sz="2400" b="1" spc="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указаны</a:t>
            </a:r>
            <a:r>
              <a:rPr lang="ru-RU" sz="24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септы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2684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0" y="179312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Киста</a:t>
            </a:r>
            <a:r>
              <a:rPr lang="ru-RU" sz="4000" cap="none" spc="-5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cap="none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ейкера</a:t>
            </a:r>
            <a:r>
              <a:rPr lang="ru-RU" sz="4000" cap="none" spc="-5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4000" cap="none" spc="-5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внутрикистозными</a:t>
            </a:r>
            <a:r>
              <a:rPr lang="ru-RU" sz="4000" cap="none" spc="-5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перемычками. В-режим. Поперечное</a:t>
            </a:r>
            <a:r>
              <a:rPr lang="ru-RU" sz="4000" cap="none" spc="-4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продольное</a:t>
            </a:r>
            <a:r>
              <a:rPr lang="ru-RU" sz="4000" cap="none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сканирование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12210" y="1514675"/>
            <a:ext cx="3932414" cy="3592902"/>
            <a:chOff x="1134" y="218"/>
            <a:chExt cx="4652" cy="344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218"/>
              <a:ext cx="4652" cy="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79" y="263"/>
              <a:ext cx="278" cy="278"/>
            </a:xfrm>
            <a:custGeom>
              <a:avLst/>
              <a:gdLst>
                <a:gd name="T0" fmla="+- 0 1400 1179"/>
                <a:gd name="T1" fmla="*/ T0 w 278"/>
                <a:gd name="T2" fmla="+- 0 264 264"/>
                <a:gd name="T3" fmla="*/ 264 h 278"/>
                <a:gd name="T4" fmla="+- 0 1236 1179"/>
                <a:gd name="T5" fmla="*/ T4 w 278"/>
                <a:gd name="T6" fmla="+- 0 264 264"/>
                <a:gd name="T7" fmla="*/ 264 h 278"/>
                <a:gd name="T8" fmla="+- 0 1203 1179"/>
                <a:gd name="T9" fmla="*/ T8 w 278"/>
                <a:gd name="T10" fmla="+- 0 265 264"/>
                <a:gd name="T11" fmla="*/ 265 h 278"/>
                <a:gd name="T12" fmla="+- 0 1186 1179"/>
                <a:gd name="T13" fmla="*/ T12 w 278"/>
                <a:gd name="T14" fmla="+- 0 271 264"/>
                <a:gd name="T15" fmla="*/ 271 h 278"/>
                <a:gd name="T16" fmla="+- 0 1180 1179"/>
                <a:gd name="T17" fmla="*/ T16 w 278"/>
                <a:gd name="T18" fmla="+- 0 288 264"/>
                <a:gd name="T19" fmla="*/ 288 h 278"/>
                <a:gd name="T20" fmla="+- 0 1179 1179"/>
                <a:gd name="T21" fmla="*/ T20 w 278"/>
                <a:gd name="T22" fmla="+- 0 320 264"/>
                <a:gd name="T23" fmla="*/ 320 h 278"/>
                <a:gd name="T24" fmla="+- 0 1179 1179"/>
                <a:gd name="T25" fmla="*/ T24 w 278"/>
                <a:gd name="T26" fmla="+- 0 484 264"/>
                <a:gd name="T27" fmla="*/ 484 h 278"/>
                <a:gd name="T28" fmla="+- 0 1180 1179"/>
                <a:gd name="T29" fmla="*/ T28 w 278"/>
                <a:gd name="T30" fmla="+- 0 517 264"/>
                <a:gd name="T31" fmla="*/ 517 h 278"/>
                <a:gd name="T32" fmla="+- 0 1186 1179"/>
                <a:gd name="T33" fmla="*/ T32 w 278"/>
                <a:gd name="T34" fmla="+- 0 534 264"/>
                <a:gd name="T35" fmla="*/ 534 h 278"/>
                <a:gd name="T36" fmla="+- 0 1203 1179"/>
                <a:gd name="T37" fmla="*/ T36 w 278"/>
                <a:gd name="T38" fmla="+- 0 540 264"/>
                <a:gd name="T39" fmla="*/ 540 h 278"/>
                <a:gd name="T40" fmla="+- 0 1236 1179"/>
                <a:gd name="T41" fmla="*/ T40 w 278"/>
                <a:gd name="T42" fmla="+- 0 541 264"/>
                <a:gd name="T43" fmla="*/ 541 h 278"/>
                <a:gd name="T44" fmla="+- 0 1400 1179"/>
                <a:gd name="T45" fmla="*/ T44 w 278"/>
                <a:gd name="T46" fmla="+- 0 541 264"/>
                <a:gd name="T47" fmla="*/ 541 h 278"/>
                <a:gd name="T48" fmla="+- 0 1433 1179"/>
                <a:gd name="T49" fmla="*/ T48 w 278"/>
                <a:gd name="T50" fmla="+- 0 540 264"/>
                <a:gd name="T51" fmla="*/ 540 h 278"/>
                <a:gd name="T52" fmla="+- 0 1450 1179"/>
                <a:gd name="T53" fmla="*/ T52 w 278"/>
                <a:gd name="T54" fmla="+- 0 534 264"/>
                <a:gd name="T55" fmla="*/ 534 h 278"/>
                <a:gd name="T56" fmla="+- 0 1456 1179"/>
                <a:gd name="T57" fmla="*/ T56 w 278"/>
                <a:gd name="T58" fmla="+- 0 517 264"/>
                <a:gd name="T59" fmla="*/ 517 h 278"/>
                <a:gd name="T60" fmla="+- 0 1457 1179"/>
                <a:gd name="T61" fmla="*/ T60 w 278"/>
                <a:gd name="T62" fmla="+- 0 484 264"/>
                <a:gd name="T63" fmla="*/ 484 h 278"/>
                <a:gd name="T64" fmla="+- 0 1457 1179"/>
                <a:gd name="T65" fmla="*/ T64 w 278"/>
                <a:gd name="T66" fmla="+- 0 320 264"/>
                <a:gd name="T67" fmla="*/ 320 h 278"/>
                <a:gd name="T68" fmla="+- 0 1456 1179"/>
                <a:gd name="T69" fmla="*/ T68 w 278"/>
                <a:gd name="T70" fmla="+- 0 288 264"/>
                <a:gd name="T71" fmla="*/ 288 h 278"/>
                <a:gd name="T72" fmla="+- 0 1450 1179"/>
                <a:gd name="T73" fmla="*/ T72 w 278"/>
                <a:gd name="T74" fmla="+- 0 271 264"/>
                <a:gd name="T75" fmla="*/ 271 h 278"/>
                <a:gd name="T76" fmla="+- 0 1433 1179"/>
                <a:gd name="T77" fmla="*/ T76 w 278"/>
                <a:gd name="T78" fmla="+- 0 265 264"/>
                <a:gd name="T79" fmla="*/ 265 h 278"/>
                <a:gd name="T80" fmla="+- 0 1400 1179"/>
                <a:gd name="T81" fmla="*/ T80 w 278"/>
                <a:gd name="T82" fmla="+- 0 264 264"/>
                <a:gd name="T83" fmla="*/ 26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79" y="263"/>
              <a:ext cx="278" cy="278"/>
            </a:xfrm>
            <a:custGeom>
              <a:avLst/>
              <a:gdLst>
                <a:gd name="T0" fmla="+- 0 1236 1179"/>
                <a:gd name="T1" fmla="*/ T0 w 278"/>
                <a:gd name="T2" fmla="+- 0 264 264"/>
                <a:gd name="T3" fmla="*/ 264 h 278"/>
                <a:gd name="T4" fmla="+- 0 1203 1179"/>
                <a:gd name="T5" fmla="*/ T4 w 278"/>
                <a:gd name="T6" fmla="+- 0 265 264"/>
                <a:gd name="T7" fmla="*/ 265 h 278"/>
                <a:gd name="T8" fmla="+- 0 1186 1179"/>
                <a:gd name="T9" fmla="*/ T8 w 278"/>
                <a:gd name="T10" fmla="+- 0 271 264"/>
                <a:gd name="T11" fmla="*/ 271 h 278"/>
                <a:gd name="T12" fmla="+- 0 1180 1179"/>
                <a:gd name="T13" fmla="*/ T12 w 278"/>
                <a:gd name="T14" fmla="+- 0 288 264"/>
                <a:gd name="T15" fmla="*/ 288 h 278"/>
                <a:gd name="T16" fmla="+- 0 1179 1179"/>
                <a:gd name="T17" fmla="*/ T16 w 278"/>
                <a:gd name="T18" fmla="+- 0 320 264"/>
                <a:gd name="T19" fmla="*/ 320 h 278"/>
                <a:gd name="T20" fmla="+- 0 1179 1179"/>
                <a:gd name="T21" fmla="*/ T20 w 278"/>
                <a:gd name="T22" fmla="+- 0 484 264"/>
                <a:gd name="T23" fmla="*/ 484 h 278"/>
                <a:gd name="T24" fmla="+- 0 1180 1179"/>
                <a:gd name="T25" fmla="*/ T24 w 278"/>
                <a:gd name="T26" fmla="+- 0 517 264"/>
                <a:gd name="T27" fmla="*/ 517 h 278"/>
                <a:gd name="T28" fmla="+- 0 1186 1179"/>
                <a:gd name="T29" fmla="*/ T28 w 278"/>
                <a:gd name="T30" fmla="+- 0 534 264"/>
                <a:gd name="T31" fmla="*/ 534 h 278"/>
                <a:gd name="T32" fmla="+- 0 1203 1179"/>
                <a:gd name="T33" fmla="*/ T32 w 278"/>
                <a:gd name="T34" fmla="+- 0 540 264"/>
                <a:gd name="T35" fmla="*/ 540 h 278"/>
                <a:gd name="T36" fmla="+- 0 1236 1179"/>
                <a:gd name="T37" fmla="*/ T36 w 278"/>
                <a:gd name="T38" fmla="+- 0 541 264"/>
                <a:gd name="T39" fmla="*/ 541 h 278"/>
                <a:gd name="T40" fmla="+- 0 1400 1179"/>
                <a:gd name="T41" fmla="*/ T40 w 278"/>
                <a:gd name="T42" fmla="+- 0 541 264"/>
                <a:gd name="T43" fmla="*/ 541 h 278"/>
                <a:gd name="T44" fmla="+- 0 1433 1179"/>
                <a:gd name="T45" fmla="*/ T44 w 278"/>
                <a:gd name="T46" fmla="+- 0 540 264"/>
                <a:gd name="T47" fmla="*/ 540 h 278"/>
                <a:gd name="T48" fmla="+- 0 1450 1179"/>
                <a:gd name="T49" fmla="*/ T48 w 278"/>
                <a:gd name="T50" fmla="+- 0 534 264"/>
                <a:gd name="T51" fmla="*/ 534 h 278"/>
                <a:gd name="T52" fmla="+- 0 1456 1179"/>
                <a:gd name="T53" fmla="*/ T52 w 278"/>
                <a:gd name="T54" fmla="+- 0 517 264"/>
                <a:gd name="T55" fmla="*/ 517 h 278"/>
                <a:gd name="T56" fmla="+- 0 1457 1179"/>
                <a:gd name="T57" fmla="*/ T56 w 278"/>
                <a:gd name="T58" fmla="+- 0 484 264"/>
                <a:gd name="T59" fmla="*/ 484 h 278"/>
                <a:gd name="T60" fmla="+- 0 1457 1179"/>
                <a:gd name="T61" fmla="*/ T60 w 278"/>
                <a:gd name="T62" fmla="+- 0 320 264"/>
                <a:gd name="T63" fmla="*/ 320 h 278"/>
                <a:gd name="T64" fmla="+- 0 1456 1179"/>
                <a:gd name="T65" fmla="*/ T64 w 278"/>
                <a:gd name="T66" fmla="+- 0 288 264"/>
                <a:gd name="T67" fmla="*/ 288 h 278"/>
                <a:gd name="T68" fmla="+- 0 1450 1179"/>
                <a:gd name="T69" fmla="*/ T68 w 278"/>
                <a:gd name="T70" fmla="+- 0 271 264"/>
                <a:gd name="T71" fmla="*/ 271 h 278"/>
                <a:gd name="T72" fmla="+- 0 1433 1179"/>
                <a:gd name="T73" fmla="*/ T72 w 278"/>
                <a:gd name="T74" fmla="+- 0 265 264"/>
                <a:gd name="T75" fmla="*/ 265 h 278"/>
                <a:gd name="T76" fmla="+- 0 1400 1179"/>
                <a:gd name="T77" fmla="*/ T76 w 278"/>
                <a:gd name="T78" fmla="+- 0 264 264"/>
                <a:gd name="T79" fmla="*/ 264 h 278"/>
                <a:gd name="T80" fmla="+- 0 1236 1179"/>
                <a:gd name="T81" fmla="*/ T80 w 278"/>
                <a:gd name="T82" fmla="+- 0 264 264"/>
                <a:gd name="T83" fmla="*/ 26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" y="1542"/>
              <a:ext cx="2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1215"/>
              <a:ext cx="2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251" y="280"/>
              <a:ext cx="1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355771" y="1514675"/>
            <a:ext cx="3866605" cy="3592902"/>
            <a:chOff x="6120" y="218"/>
            <a:chExt cx="4652" cy="344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" y="218"/>
              <a:ext cx="4652" cy="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168" y="263"/>
              <a:ext cx="278" cy="278"/>
            </a:xfrm>
            <a:custGeom>
              <a:avLst/>
              <a:gdLst>
                <a:gd name="T0" fmla="+- 0 6389 6168"/>
                <a:gd name="T1" fmla="*/ T0 w 278"/>
                <a:gd name="T2" fmla="+- 0 264 264"/>
                <a:gd name="T3" fmla="*/ 264 h 278"/>
                <a:gd name="T4" fmla="+- 0 6225 6168"/>
                <a:gd name="T5" fmla="*/ T4 w 278"/>
                <a:gd name="T6" fmla="+- 0 264 264"/>
                <a:gd name="T7" fmla="*/ 264 h 278"/>
                <a:gd name="T8" fmla="+- 0 6192 6168"/>
                <a:gd name="T9" fmla="*/ T8 w 278"/>
                <a:gd name="T10" fmla="+- 0 265 264"/>
                <a:gd name="T11" fmla="*/ 265 h 278"/>
                <a:gd name="T12" fmla="+- 0 6175 6168"/>
                <a:gd name="T13" fmla="*/ T12 w 278"/>
                <a:gd name="T14" fmla="+- 0 271 264"/>
                <a:gd name="T15" fmla="*/ 271 h 278"/>
                <a:gd name="T16" fmla="+- 0 6169 6168"/>
                <a:gd name="T17" fmla="*/ T16 w 278"/>
                <a:gd name="T18" fmla="+- 0 288 264"/>
                <a:gd name="T19" fmla="*/ 288 h 278"/>
                <a:gd name="T20" fmla="+- 0 6168 6168"/>
                <a:gd name="T21" fmla="*/ T20 w 278"/>
                <a:gd name="T22" fmla="+- 0 320 264"/>
                <a:gd name="T23" fmla="*/ 320 h 278"/>
                <a:gd name="T24" fmla="+- 0 6168 6168"/>
                <a:gd name="T25" fmla="*/ T24 w 278"/>
                <a:gd name="T26" fmla="+- 0 484 264"/>
                <a:gd name="T27" fmla="*/ 484 h 278"/>
                <a:gd name="T28" fmla="+- 0 6169 6168"/>
                <a:gd name="T29" fmla="*/ T28 w 278"/>
                <a:gd name="T30" fmla="+- 0 517 264"/>
                <a:gd name="T31" fmla="*/ 517 h 278"/>
                <a:gd name="T32" fmla="+- 0 6175 6168"/>
                <a:gd name="T33" fmla="*/ T32 w 278"/>
                <a:gd name="T34" fmla="+- 0 534 264"/>
                <a:gd name="T35" fmla="*/ 534 h 278"/>
                <a:gd name="T36" fmla="+- 0 6192 6168"/>
                <a:gd name="T37" fmla="*/ T36 w 278"/>
                <a:gd name="T38" fmla="+- 0 540 264"/>
                <a:gd name="T39" fmla="*/ 540 h 278"/>
                <a:gd name="T40" fmla="+- 0 6225 6168"/>
                <a:gd name="T41" fmla="*/ T40 w 278"/>
                <a:gd name="T42" fmla="+- 0 541 264"/>
                <a:gd name="T43" fmla="*/ 541 h 278"/>
                <a:gd name="T44" fmla="+- 0 6389 6168"/>
                <a:gd name="T45" fmla="*/ T44 w 278"/>
                <a:gd name="T46" fmla="+- 0 541 264"/>
                <a:gd name="T47" fmla="*/ 541 h 278"/>
                <a:gd name="T48" fmla="+- 0 6422 6168"/>
                <a:gd name="T49" fmla="*/ T48 w 278"/>
                <a:gd name="T50" fmla="+- 0 540 264"/>
                <a:gd name="T51" fmla="*/ 540 h 278"/>
                <a:gd name="T52" fmla="+- 0 6439 6168"/>
                <a:gd name="T53" fmla="*/ T52 w 278"/>
                <a:gd name="T54" fmla="+- 0 534 264"/>
                <a:gd name="T55" fmla="*/ 534 h 278"/>
                <a:gd name="T56" fmla="+- 0 6445 6168"/>
                <a:gd name="T57" fmla="*/ T56 w 278"/>
                <a:gd name="T58" fmla="+- 0 517 264"/>
                <a:gd name="T59" fmla="*/ 517 h 278"/>
                <a:gd name="T60" fmla="+- 0 6446 6168"/>
                <a:gd name="T61" fmla="*/ T60 w 278"/>
                <a:gd name="T62" fmla="+- 0 484 264"/>
                <a:gd name="T63" fmla="*/ 484 h 278"/>
                <a:gd name="T64" fmla="+- 0 6446 6168"/>
                <a:gd name="T65" fmla="*/ T64 w 278"/>
                <a:gd name="T66" fmla="+- 0 320 264"/>
                <a:gd name="T67" fmla="*/ 320 h 278"/>
                <a:gd name="T68" fmla="+- 0 6445 6168"/>
                <a:gd name="T69" fmla="*/ T68 w 278"/>
                <a:gd name="T70" fmla="+- 0 288 264"/>
                <a:gd name="T71" fmla="*/ 288 h 278"/>
                <a:gd name="T72" fmla="+- 0 6439 6168"/>
                <a:gd name="T73" fmla="*/ T72 w 278"/>
                <a:gd name="T74" fmla="+- 0 271 264"/>
                <a:gd name="T75" fmla="*/ 271 h 278"/>
                <a:gd name="T76" fmla="+- 0 6422 6168"/>
                <a:gd name="T77" fmla="*/ T76 w 278"/>
                <a:gd name="T78" fmla="+- 0 265 264"/>
                <a:gd name="T79" fmla="*/ 265 h 278"/>
                <a:gd name="T80" fmla="+- 0 6389 6168"/>
                <a:gd name="T81" fmla="*/ T80 w 278"/>
                <a:gd name="T82" fmla="+- 0 264 264"/>
                <a:gd name="T83" fmla="*/ 26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6168" y="263"/>
              <a:ext cx="278" cy="278"/>
            </a:xfrm>
            <a:custGeom>
              <a:avLst/>
              <a:gdLst>
                <a:gd name="T0" fmla="+- 0 6225 6168"/>
                <a:gd name="T1" fmla="*/ T0 w 278"/>
                <a:gd name="T2" fmla="+- 0 264 264"/>
                <a:gd name="T3" fmla="*/ 264 h 278"/>
                <a:gd name="T4" fmla="+- 0 6192 6168"/>
                <a:gd name="T5" fmla="*/ T4 w 278"/>
                <a:gd name="T6" fmla="+- 0 265 264"/>
                <a:gd name="T7" fmla="*/ 265 h 278"/>
                <a:gd name="T8" fmla="+- 0 6175 6168"/>
                <a:gd name="T9" fmla="*/ T8 w 278"/>
                <a:gd name="T10" fmla="+- 0 271 264"/>
                <a:gd name="T11" fmla="*/ 271 h 278"/>
                <a:gd name="T12" fmla="+- 0 6169 6168"/>
                <a:gd name="T13" fmla="*/ T12 w 278"/>
                <a:gd name="T14" fmla="+- 0 288 264"/>
                <a:gd name="T15" fmla="*/ 288 h 278"/>
                <a:gd name="T16" fmla="+- 0 6168 6168"/>
                <a:gd name="T17" fmla="*/ T16 w 278"/>
                <a:gd name="T18" fmla="+- 0 320 264"/>
                <a:gd name="T19" fmla="*/ 320 h 278"/>
                <a:gd name="T20" fmla="+- 0 6168 6168"/>
                <a:gd name="T21" fmla="*/ T20 w 278"/>
                <a:gd name="T22" fmla="+- 0 484 264"/>
                <a:gd name="T23" fmla="*/ 484 h 278"/>
                <a:gd name="T24" fmla="+- 0 6169 6168"/>
                <a:gd name="T25" fmla="*/ T24 w 278"/>
                <a:gd name="T26" fmla="+- 0 517 264"/>
                <a:gd name="T27" fmla="*/ 517 h 278"/>
                <a:gd name="T28" fmla="+- 0 6175 6168"/>
                <a:gd name="T29" fmla="*/ T28 w 278"/>
                <a:gd name="T30" fmla="+- 0 534 264"/>
                <a:gd name="T31" fmla="*/ 534 h 278"/>
                <a:gd name="T32" fmla="+- 0 6192 6168"/>
                <a:gd name="T33" fmla="*/ T32 w 278"/>
                <a:gd name="T34" fmla="+- 0 540 264"/>
                <a:gd name="T35" fmla="*/ 540 h 278"/>
                <a:gd name="T36" fmla="+- 0 6225 6168"/>
                <a:gd name="T37" fmla="*/ T36 w 278"/>
                <a:gd name="T38" fmla="+- 0 541 264"/>
                <a:gd name="T39" fmla="*/ 541 h 278"/>
                <a:gd name="T40" fmla="+- 0 6389 6168"/>
                <a:gd name="T41" fmla="*/ T40 w 278"/>
                <a:gd name="T42" fmla="+- 0 541 264"/>
                <a:gd name="T43" fmla="*/ 541 h 278"/>
                <a:gd name="T44" fmla="+- 0 6422 6168"/>
                <a:gd name="T45" fmla="*/ T44 w 278"/>
                <a:gd name="T46" fmla="+- 0 540 264"/>
                <a:gd name="T47" fmla="*/ 540 h 278"/>
                <a:gd name="T48" fmla="+- 0 6439 6168"/>
                <a:gd name="T49" fmla="*/ T48 w 278"/>
                <a:gd name="T50" fmla="+- 0 534 264"/>
                <a:gd name="T51" fmla="*/ 534 h 278"/>
                <a:gd name="T52" fmla="+- 0 6445 6168"/>
                <a:gd name="T53" fmla="*/ T52 w 278"/>
                <a:gd name="T54" fmla="+- 0 517 264"/>
                <a:gd name="T55" fmla="*/ 517 h 278"/>
                <a:gd name="T56" fmla="+- 0 6446 6168"/>
                <a:gd name="T57" fmla="*/ T56 w 278"/>
                <a:gd name="T58" fmla="+- 0 484 264"/>
                <a:gd name="T59" fmla="*/ 484 h 278"/>
                <a:gd name="T60" fmla="+- 0 6446 6168"/>
                <a:gd name="T61" fmla="*/ T60 w 278"/>
                <a:gd name="T62" fmla="+- 0 320 264"/>
                <a:gd name="T63" fmla="*/ 320 h 278"/>
                <a:gd name="T64" fmla="+- 0 6445 6168"/>
                <a:gd name="T65" fmla="*/ T64 w 278"/>
                <a:gd name="T66" fmla="+- 0 288 264"/>
                <a:gd name="T67" fmla="*/ 288 h 278"/>
                <a:gd name="T68" fmla="+- 0 6439 6168"/>
                <a:gd name="T69" fmla="*/ T68 w 278"/>
                <a:gd name="T70" fmla="+- 0 271 264"/>
                <a:gd name="T71" fmla="*/ 271 h 278"/>
                <a:gd name="T72" fmla="+- 0 6422 6168"/>
                <a:gd name="T73" fmla="*/ T72 w 278"/>
                <a:gd name="T74" fmla="+- 0 265 264"/>
                <a:gd name="T75" fmla="*/ 265 h 278"/>
                <a:gd name="T76" fmla="+- 0 6389 6168"/>
                <a:gd name="T77" fmla="*/ T76 w 278"/>
                <a:gd name="T78" fmla="+- 0 264 264"/>
                <a:gd name="T79" fmla="*/ 264 h 278"/>
                <a:gd name="T80" fmla="+- 0 6225 6168"/>
                <a:gd name="T81" fmla="*/ T80 w 278"/>
                <a:gd name="T82" fmla="+- 0 264 264"/>
                <a:gd name="T83" fmla="*/ 26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0" y="1735"/>
              <a:ext cx="2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3" y="1213"/>
              <a:ext cx="2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6237" y="300"/>
              <a:ext cx="1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40080" y="5292788"/>
            <a:ext cx="6096000" cy="5059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8295" marR="327025">
              <a:lnSpc>
                <a:spcPct val="96000"/>
              </a:lnSpc>
              <a:spcBef>
                <a:spcPts val="78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ити</a:t>
            </a:r>
            <a:r>
              <a:rPr lang="ru-RU" sz="2800" b="1" spc="-4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фибрина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3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992777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Внутриполостные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349" y="1201783"/>
            <a:ext cx="11077302" cy="4624252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Внутриполостные образования в полости кисты Бейкера, образуются в результате патологических изменений синовиальной оболочки</a:t>
            </a:r>
          </a:p>
          <a:p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рагментация гиалинового хряща суставной поверхности или наличие остеофитов, вследствие их перелома 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Синовиальный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хондроматоз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суставе или в кисте Бейкера,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зелки разрываются, свободные хрящевые тела попадают в полость кисты</a:t>
            </a:r>
          </a:p>
          <a:p>
            <a:pPr marL="0" indent="0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 четким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гиперэхогенным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контуром, неоднородной структуры, средней или умеренно повышенной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акустической тенью или без нее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14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697" y="198750"/>
            <a:ext cx="10364451" cy="990383"/>
          </a:xfrm>
        </p:spPr>
        <p:txBody>
          <a:bodyPr>
            <a:noAutofit/>
          </a:bodyPr>
          <a:lstStyle/>
          <a:p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Кисты</a:t>
            </a:r>
            <a:r>
              <a:rPr lang="ru-RU" cap="none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ейкера</a:t>
            </a:r>
            <a:r>
              <a:rPr lang="ru-RU" cap="none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cap="none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хондромными</a:t>
            </a:r>
            <a:r>
              <a:rPr lang="ru-RU" cap="none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телами. В-режим. Продольное и поперечное сканирование</a:t>
            </a:r>
            <a:endParaRPr lang="ru-RU" cap="non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144" y="5087090"/>
            <a:ext cx="9348651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295" marR="327025" algn="just">
              <a:lnSpc>
                <a:spcPct val="96000"/>
              </a:lnSpc>
              <a:spcBef>
                <a:spcPts val="55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a– крупное </a:t>
            </a:r>
            <a:r>
              <a:rPr lang="ru-RU" sz="2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хондромное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тело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начальными признаками обызвествления (</a:t>
            </a:r>
            <a:r>
              <a:rPr lang="ru-RU" sz="2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кальцификации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28295" marR="327025" algn="just">
              <a:lnSpc>
                <a:spcPct val="96000"/>
              </a:lnSpc>
              <a:spcBef>
                <a:spcPts val="55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– единичное </a:t>
            </a:r>
            <a:r>
              <a:rPr lang="ru-RU" sz="2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хондромное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тело</a:t>
            </a:r>
          </a:p>
          <a:p>
            <a:pPr marL="328295" marR="327025" algn="just">
              <a:lnSpc>
                <a:spcPct val="96000"/>
              </a:lnSpc>
              <a:spcBef>
                <a:spcPts val="55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– нескольких</a:t>
            </a:r>
            <a:r>
              <a:rPr lang="ru-RU" sz="2400" b="1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хондромных</a:t>
            </a:r>
            <a:r>
              <a:rPr lang="ru-RU" sz="2400" b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89905" y="1337886"/>
            <a:ext cx="3346863" cy="3583156"/>
            <a:chOff x="0" y="0"/>
            <a:chExt cx="3892" cy="283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92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5" y="45"/>
              <a:ext cx="278" cy="278"/>
            </a:xfrm>
            <a:custGeom>
              <a:avLst/>
              <a:gdLst>
                <a:gd name="T0" fmla="+- 0 266 46"/>
                <a:gd name="T1" fmla="*/ T0 w 278"/>
                <a:gd name="T2" fmla="+- 0 46 46"/>
                <a:gd name="T3" fmla="*/ 46 h 278"/>
                <a:gd name="T4" fmla="+- 0 102 46"/>
                <a:gd name="T5" fmla="*/ T4 w 278"/>
                <a:gd name="T6" fmla="+- 0 46 46"/>
                <a:gd name="T7" fmla="*/ 46 h 278"/>
                <a:gd name="T8" fmla="+- 0 69 46"/>
                <a:gd name="T9" fmla="*/ T8 w 278"/>
                <a:gd name="T10" fmla="+- 0 46 46"/>
                <a:gd name="T11" fmla="*/ 46 h 278"/>
                <a:gd name="T12" fmla="+- 0 53 46"/>
                <a:gd name="T13" fmla="*/ T12 w 278"/>
                <a:gd name="T14" fmla="+- 0 53 46"/>
                <a:gd name="T15" fmla="*/ 53 h 278"/>
                <a:gd name="T16" fmla="+- 0 46 46"/>
                <a:gd name="T17" fmla="*/ T16 w 278"/>
                <a:gd name="T18" fmla="+- 0 69 46"/>
                <a:gd name="T19" fmla="*/ 69 h 278"/>
                <a:gd name="T20" fmla="+- 0 46 46"/>
                <a:gd name="T21" fmla="*/ T20 w 278"/>
                <a:gd name="T22" fmla="+- 0 102 46"/>
                <a:gd name="T23" fmla="*/ 102 h 278"/>
                <a:gd name="T24" fmla="+- 0 46 46"/>
                <a:gd name="T25" fmla="*/ T24 w 278"/>
                <a:gd name="T26" fmla="+- 0 266 46"/>
                <a:gd name="T27" fmla="*/ 266 h 278"/>
                <a:gd name="T28" fmla="+- 0 46 46"/>
                <a:gd name="T29" fmla="*/ T28 w 278"/>
                <a:gd name="T30" fmla="+- 0 299 46"/>
                <a:gd name="T31" fmla="*/ 299 h 278"/>
                <a:gd name="T32" fmla="+- 0 53 46"/>
                <a:gd name="T33" fmla="*/ T32 w 278"/>
                <a:gd name="T34" fmla="+- 0 316 46"/>
                <a:gd name="T35" fmla="*/ 316 h 278"/>
                <a:gd name="T36" fmla="+- 0 69 46"/>
                <a:gd name="T37" fmla="*/ T36 w 278"/>
                <a:gd name="T38" fmla="+- 0 322 46"/>
                <a:gd name="T39" fmla="*/ 322 h 278"/>
                <a:gd name="T40" fmla="+- 0 102 46"/>
                <a:gd name="T41" fmla="*/ T40 w 278"/>
                <a:gd name="T42" fmla="+- 0 323 46"/>
                <a:gd name="T43" fmla="*/ 323 h 278"/>
                <a:gd name="T44" fmla="+- 0 266 46"/>
                <a:gd name="T45" fmla="*/ T44 w 278"/>
                <a:gd name="T46" fmla="+- 0 323 46"/>
                <a:gd name="T47" fmla="*/ 323 h 278"/>
                <a:gd name="T48" fmla="+- 0 299 46"/>
                <a:gd name="T49" fmla="*/ T48 w 278"/>
                <a:gd name="T50" fmla="+- 0 322 46"/>
                <a:gd name="T51" fmla="*/ 322 h 278"/>
                <a:gd name="T52" fmla="+- 0 316 46"/>
                <a:gd name="T53" fmla="*/ T52 w 278"/>
                <a:gd name="T54" fmla="+- 0 316 46"/>
                <a:gd name="T55" fmla="*/ 316 h 278"/>
                <a:gd name="T56" fmla="+- 0 322 46"/>
                <a:gd name="T57" fmla="*/ T56 w 278"/>
                <a:gd name="T58" fmla="+- 0 299 46"/>
                <a:gd name="T59" fmla="*/ 299 h 278"/>
                <a:gd name="T60" fmla="+- 0 323 46"/>
                <a:gd name="T61" fmla="*/ T60 w 278"/>
                <a:gd name="T62" fmla="+- 0 266 46"/>
                <a:gd name="T63" fmla="*/ 266 h 278"/>
                <a:gd name="T64" fmla="+- 0 323 46"/>
                <a:gd name="T65" fmla="*/ T64 w 278"/>
                <a:gd name="T66" fmla="+- 0 102 46"/>
                <a:gd name="T67" fmla="*/ 102 h 278"/>
                <a:gd name="T68" fmla="+- 0 322 46"/>
                <a:gd name="T69" fmla="*/ T68 w 278"/>
                <a:gd name="T70" fmla="+- 0 69 46"/>
                <a:gd name="T71" fmla="*/ 69 h 278"/>
                <a:gd name="T72" fmla="+- 0 316 46"/>
                <a:gd name="T73" fmla="*/ T72 w 278"/>
                <a:gd name="T74" fmla="+- 0 53 46"/>
                <a:gd name="T75" fmla="*/ 53 h 278"/>
                <a:gd name="T76" fmla="+- 0 299 46"/>
                <a:gd name="T77" fmla="*/ T76 w 278"/>
                <a:gd name="T78" fmla="+- 0 46 46"/>
                <a:gd name="T79" fmla="*/ 46 h 278"/>
                <a:gd name="T80" fmla="+- 0 266 46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0" y="0"/>
                  </a:moveTo>
                  <a:lnTo>
                    <a:pt x="56" y="0"/>
                  </a:ln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5" y="45"/>
              <a:ext cx="278" cy="278"/>
            </a:xfrm>
            <a:custGeom>
              <a:avLst/>
              <a:gdLst>
                <a:gd name="T0" fmla="+- 0 102 46"/>
                <a:gd name="T1" fmla="*/ T0 w 278"/>
                <a:gd name="T2" fmla="+- 0 46 46"/>
                <a:gd name="T3" fmla="*/ 46 h 278"/>
                <a:gd name="T4" fmla="+- 0 69 46"/>
                <a:gd name="T5" fmla="*/ T4 w 278"/>
                <a:gd name="T6" fmla="+- 0 46 46"/>
                <a:gd name="T7" fmla="*/ 46 h 278"/>
                <a:gd name="T8" fmla="+- 0 53 46"/>
                <a:gd name="T9" fmla="*/ T8 w 278"/>
                <a:gd name="T10" fmla="+- 0 53 46"/>
                <a:gd name="T11" fmla="*/ 53 h 278"/>
                <a:gd name="T12" fmla="+- 0 46 46"/>
                <a:gd name="T13" fmla="*/ T12 w 278"/>
                <a:gd name="T14" fmla="+- 0 69 46"/>
                <a:gd name="T15" fmla="*/ 69 h 278"/>
                <a:gd name="T16" fmla="+- 0 46 46"/>
                <a:gd name="T17" fmla="*/ T16 w 278"/>
                <a:gd name="T18" fmla="+- 0 102 46"/>
                <a:gd name="T19" fmla="*/ 102 h 278"/>
                <a:gd name="T20" fmla="+- 0 46 46"/>
                <a:gd name="T21" fmla="*/ T20 w 278"/>
                <a:gd name="T22" fmla="+- 0 266 46"/>
                <a:gd name="T23" fmla="*/ 266 h 278"/>
                <a:gd name="T24" fmla="+- 0 46 46"/>
                <a:gd name="T25" fmla="*/ T24 w 278"/>
                <a:gd name="T26" fmla="+- 0 299 46"/>
                <a:gd name="T27" fmla="*/ 299 h 278"/>
                <a:gd name="T28" fmla="+- 0 53 46"/>
                <a:gd name="T29" fmla="*/ T28 w 278"/>
                <a:gd name="T30" fmla="+- 0 316 46"/>
                <a:gd name="T31" fmla="*/ 316 h 278"/>
                <a:gd name="T32" fmla="+- 0 69 46"/>
                <a:gd name="T33" fmla="*/ T32 w 278"/>
                <a:gd name="T34" fmla="+- 0 322 46"/>
                <a:gd name="T35" fmla="*/ 322 h 278"/>
                <a:gd name="T36" fmla="+- 0 102 46"/>
                <a:gd name="T37" fmla="*/ T36 w 278"/>
                <a:gd name="T38" fmla="+- 0 323 46"/>
                <a:gd name="T39" fmla="*/ 323 h 278"/>
                <a:gd name="T40" fmla="+- 0 266 46"/>
                <a:gd name="T41" fmla="*/ T40 w 278"/>
                <a:gd name="T42" fmla="+- 0 323 46"/>
                <a:gd name="T43" fmla="*/ 323 h 278"/>
                <a:gd name="T44" fmla="+- 0 299 46"/>
                <a:gd name="T45" fmla="*/ T44 w 278"/>
                <a:gd name="T46" fmla="+- 0 322 46"/>
                <a:gd name="T47" fmla="*/ 322 h 278"/>
                <a:gd name="T48" fmla="+- 0 316 46"/>
                <a:gd name="T49" fmla="*/ T48 w 278"/>
                <a:gd name="T50" fmla="+- 0 316 46"/>
                <a:gd name="T51" fmla="*/ 316 h 278"/>
                <a:gd name="T52" fmla="+- 0 322 46"/>
                <a:gd name="T53" fmla="*/ T52 w 278"/>
                <a:gd name="T54" fmla="+- 0 299 46"/>
                <a:gd name="T55" fmla="*/ 299 h 278"/>
                <a:gd name="T56" fmla="+- 0 323 46"/>
                <a:gd name="T57" fmla="*/ T56 w 278"/>
                <a:gd name="T58" fmla="+- 0 266 46"/>
                <a:gd name="T59" fmla="*/ 266 h 278"/>
                <a:gd name="T60" fmla="+- 0 323 46"/>
                <a:gd name="T61" fmla="*/ T60 w 278"/>
                <a:gd name="T62" fmla="+- 0 102 46"/>
                <a:gd name="T63" fmla="*/ 102 h 278"/>
                <a:gd name="T64" fmla="+- 0 322 46"/>
                <a:gd name="T65" fmla="*/ T64 w 278"/>
                <a:gd name="T66" fmla="+- 0 69 46"/>
                <a:gd name="T67" fmla="*/ 69 h 278"/>
                <a:gd name="T68" fmla="+- 0 316 46"/>
                <a:gd name="T69" fmla="*/ T68 w 278"/>
                <a:gd name="T70" fmla="+- 0 53 46"/>
                <a:gd name="T71" fmla="*/ 53 h 278"/>
                <a:gd name="T72" fmla="+- 0 299 46"/>
                <a:gd name="T73" fmla="*/ T72 w 278"/>
                <a:gd name="T74" fmla="+- 0 46 46"/>
                <a:gd name="T75" fmla="*/ 46 h 278"/>
                <a:gd name="T76" fmla="+- 0 266 46"/>
                <a:gd name="T77" fmla="*/ T76 w 278"/>
                <a:gd name="T78" fmla="+- 0 46 46"/>
                <a:gd name="T79" fmla="*/ 46 h 278"/>
                <a:gd name="T80" fmla="+- 0 102 46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" y="564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" y="297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17" y="62"/>
              <a:ext cx="1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225947" y="1337886"/>
            <a:ext cx="5840847" cy="3583156"/>
            <a:chOff x="0" y="0"/>
            <a:chExt cx="5547" cy="2836"/>
          </a:xfrm>
        </p:grpSpPr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47" cy="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42" y="45"/>
              <a:ext cx="278" cy="278"/>
            </a:xfrm>
            <a:custGeom>
              <a:avLst/>
              <a:gdLst>
                <a:gd name="T0" fmla="+- 0 263 42"/>
                <a:gd name="T1" fmla="*/ T0 w 278"/>
                <a:gd name="T2" fmla="+- 0 46 46"/>
                <a:gd name="T3" fmla="*/ 46 h 278"/>
                <a:gd name="T4" fmla="+- 0 99 42"/>
                <a:gd name="T5" fmla="*/ T4 w 278"/>
                <a:gd name="T6" fmla="+- 0 46 46"/>
                <a:gd name="T7" fmla="*/ 46 h 278"/>
                <a:gd name="T8" fmla="+- 0 66 42"/>
                <a:gd name="T9" fmla="*/ T8 w 278"/>
                <a:gd name="T10" fmla="+- 0 46 46"/>
                <a:gd name="T11" fmla="*/ 46 h 278"/>
                <a:gd name="T12" fmla="+- 0 49 42"/>
                <a:gd name="T13" fmla="*/ T12 w 278"/>
                <a:gd name="T14" fmla="+- 0 53 46"/>
                <a:gd name="T15" fmla="*/ 53 h 278"/>
                <a:gd name="T16" fmla="+- 0 43 42"/>
                <a:gd name="T17" fmla="*/ T16 w 278"/>
                <a:gd name="T18" fmla="+- 0 69 46"/>
                <a:gd name="T19" fmla="*/ 69 h 278"/>
                <a:gd name="T20" fmla="+- 0 42 42"/>
                <a:gd name="T21" fmla="*/ T20 w 278"/>
                <a:gd name="T22" fmla="+- 0 102 46"/>
                <a:gd name="T23" fmla="*/ 102 h 278"/>
                <a:gd name="T24" fmla="+- 0 42 42"/>
                <a:gd name="T25" fmla="*/ T24 w 278"/>
                <a:gd name="T26" fmla="+- 0 266 46"/>
                <a:gd name="T27" fmla="*/ 266 h 278"/>
                <a:gd name="T28" fmla="+- 0 43 42"/>
                <a:gd name="T29" fmla="*/ T28 w 278"/>
                <a:gd name="T30" fmla="+- 0 299 46"/>
                <a:gd name="T31" fmla="*/ 299 h 278"/>
                <a:gd name="T32" fmla="+- 0 49 42"/>
                <a:gd name="T33" fmla="*/ T32 w 278"/>
                <a:gd name="T34" fmla="+- 0 316 46"/>
                <a:gd name="T35" fmla="*/ 316 h 278"/>
                <a:gd name="T36" fmla="+- 0 66 42"/>
                <a:gd name="T37" fmla="*/ T36 w 278"/>
                <a:gd name="T38" fmla="+- 0 322 46"/>
                <a:gd name="T39" fmla="*/ 322 h 278"/>
                <a:gd name="T40" fmla="+- 0 99 42"/>
                <a:gd name="T41" fmla="*/ T40 w 278"/>
                <a:gd name="T42" fmla="+- 0 323 46"/>
                <a:gd name="T43" fmla="*/ 323 h 278"/>
                <a:gd name="T44" fmla="+- 0 263 42"/>
                <a:gd name="T45" fmla="*/ T44 w 278"/>
                <a:gd name="T46" fmla="+- 0 323 46"/>
                <a:gd name="T47" fmla="*/ 323 h 278"/>
                <a:gd name="T48" fmla="+- 0 296 42"/>
                <a:gd name="T49" fmla="*/ T48 w 278"/>
                <a:gd name="T50" fmla="+- 0 322 46"/>
                <a:gd name="T51" fmla="*/ 322 h 278"/>
                <a:gd name="T52" fmla="+- 0 313 42"/>
                <a:gd name="T53" fmla="*/ T52 w 278"/>
                <a:gd name="T54" fmla="+- 0 316 46"/>
                <a:gd name="T55" fmla="*/ 316 h 278"/>
                <a:gd name="T56" fmla="+- 0 319 42"/>
                <a:gd name="T57" fmla="*/ T56 w 278"/>
                <a:gd name="T58" fmla="+- 0 299 46"/>
                <a:gd name="T59" fmla="*/ 299 h 278"/>
                <a:gd name="T60" fmla="+- 0 320 42"/>
                <a:gd name="T61" fmla="*/ T60 w 278"/>
                <a:gd name="T62" fmla="+- 0 266 46"/>
                <a:gd name="T63" fmla="*/ 266 h 278"/>
                <a:gd name="T64" fmla="+- 0 320 42"/>
                <a:gd name="T65" fmla="*/ T64 w 278"/>
                <a:gd name="T66" fmla="+- 0 102 46"/>
                <a:gd name="T67" fmla="*/ 102 h 278"/>
                <a:gd name="T68" fmla="+- 0 319 42"/>
                <a:gd name="T69" fmla="*/ T68 w 278"/>
                <a:gd name="T70" fmla="+- 0 69 46"/>
                <a:gd name="T71" fmla="*/ 69 h 278"/>
                <a:gd name="T72" fmla="+- 0 313 42"/>
                <a:gd name="T73" fmla="*/ T72 w 278"/>
                <a:gd name="T74" fmla="+- 0 53 46"/>
                <a:gd name="T75" fmla="*/ 53 h 278"/>
                <a:gd name="T76" fmla="+- 0 296 42"/>
                <a:gd name="T77" fmla="*/ T76 w 278"/>
                <a:gd name="T78" fmla="+- 0 46 46"/>
                <a:gd name="T79" fmla="*/ 46 h 278"/>
                <a:gd name="T80" fmla="+- 0 263 42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0"/>
                  </a:lnTo>
                  <a:lnTo>
                    <a:pt x="7" y="7"/>
                  </a:lnTo>
                  <a:lnTo>
                    <a:pt x="1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3"/>
                  </a:lnTo>
                  <a:lnTo>
                    <a:pt x="271" y="7"/>
                  </a:lnTo>
                  <a:lnTo>
                    <a:pt x="25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2" y="45"/>
              <a:ext cx="278" cy="278"/>
            </a:xfrm>
            <a:custGeom>
              <a:avLst/>
              <a:gdLst>
                <a:gd name="T0" fmla="+- 0 99 42"/>
                <a:gd name="T1" fmla="*/ T0 w 278"/>
                <a:gd name="T2" fmla="+- 0 46 46"/>
                <a:gd name="T3" fmla="*/ 46 h 278"/>
                <a:gd name="T4" fmla="+- 0 66 42"/>
                <a:gd name="T5" fmla="*/ T4 w 278"/>
                <a:gd name="T6" fmla="+- 0 46 46"/>
                <a:gd name="T7" fmla="*/ 46 h 278"/>
                <a:gd name="T8" fmla="+- 0 49 42"/>
                <a:gd name="T9" fmla="*/ T8 w 278"/>
                <a:gd name="T10" fmla="+- 0 53 46"/>
                <a:gd name="T11" fmla="*/ 53 h 278"/>
                <a:gd name="T12" fmla="+- 0 43 42"/>
                <a:gd name="T13" fmla="*/ T12 w 278"/>
                <a:gd name="T14" fmla="+- 0 69 46"/>
                <a:gd name="T15" fmla="*/ 69 h 278"/>
                <a:gd name="T16" fmla="+- 0 42 42"/>
                <a:gd name="T17" fmla="*/ T16 w 278"/>
                <a:gd name="T18" fmla="+- 0 102 46"/>
                <a:gd name="T19" fmla="*/ 102 h 278"/>
                <a:gd name="T20" fmla="+- 0 42 42"/>
                <a:gd name="T21" fmla="*/ T20 w 278"/>
                <a:gd name="T22" fmla="+- 0 266 46"/>
                <a:gd name="T23" fmla="*/ 266 h 278"/>
                <a:gd name="T24" fmla="+- 0 43 42"/>
                <a:gd name="T25" fmla="*/ T24 w 278"/>
                <a:gd name="T26" fmla="+- 0 299 46"/>
                <a:gd name="T27" fmla="*/ 299 h 278"/>
                <a:gd name="T28" fmla="+- 0 49 42"/>
                <a:gd name="T29" fmla="*/ T28 w 278"/>
                <a:gd name="T30" fmla="+- 0 316 46"/>
                <a:gd name="T31" fmla="*/ 316 h 278"/>
                <a:gd name="T32" fmla="+- 0 66 42"/>
                <a:gd name="T33" fmla="*/ T32 w 278"/>
                <a:gd name="T34" fmla="+- 0 322 46"/>
                <a:gd name="T35" fmla="*/ 322 h 278"/>
                <a:gd name="T36" fmla="+- 0 99 42"/>
                <a:gd name="T37" fmla="*/ T36 w 278"/>
                <a:gd name="T38" fmla="+- 0 323 46"/>
                <a:gd name="T39" fmla="*/ 323 h 278"/>
                <a:gd name="T40" fmla="+- 0 263 42"/>
                <a:gd name="T41" fmla="*/ T40 w 278"/>
                <a:gd name="T42" fmla="+- 0 323 46"/>
                <a:gd name="T43" fmla="*/ 323 h 278"/>
                <a:gd name="T44" fmla="+- 0 296 42"/>
                <a:gd name="T45" fmla="*/ T44 w 278"/>
                <a:gd name="T46" fmla="+- 0 322 46"/>
                <a:gd name="T47" fmla="*/ 322 h 278"/>
                <a:gd name="T48" fmla="+- 0 313 42"/>
                <a:gd name="T49" fmla="*/ T48 w 278"/>
                <a:gd name="T50" fmla="+- 0 316 46"/>
                <a:gd name="T51" fmla="*/ 316 h 278"/>
                <a:gd name="T52" fmla="+- 0 319 42"/>
                <a:gd name="T53" fmla="*/ T52 w 278"/>
                <a:gd name="T54" fmla="+- 0 299 46"/>
                <a:gd name="T55" fmla="*/ 299 h 278"/>
                <a:gd name="T56" fmla="+- 0 320 42"/>
                <a:gd name="T57" fmla="*/ T56 w 278"/>
                <a:gd name="T58" fmla="+- 0 266 46"/>
                <a:gd name="T59" fmla="*/ 266 h 278"/>
                <a:gd name="T60" fmla="+- 0 320 42"/>
                <a:gd name="T61" fmla="*/ T60 w 278"/>
                <a:gd name="T62" fmla="+- 0 102 46"/>
                <a:gd name="T63" fmla="*/ 102 h 278"/>
                <a:gd name="T64" fmla="+- 0 319 42"/>
                <a:gd name="T65" fmla="*/ T64 w 278"/>
                <a:gd name="T66" fmla="+- 0 69 46"/>
                <a:gd name="T67" fmla="*/ 69 h 278"/>
                <a:gd name="T68" fmla="+- 0 313 42"/>
                <a:gd name="T69" fmla="*/ T68 w 278"/>
                <a:gd name="T70" fmla="+- 0 53 46"/>
                <a:gd name="T71" fmla="*/ 53 h 278"/>
                <a:gd name="T72" fmla="+- 0 296 42"/>
                <a:gd name="T73" fmla="*/ T72 w 278"/>
                <a:gd name="T74" fmla="+- 0 46 46"/>
                <a:gd name="T75" fmla="*/ 46 h 278"/>
                <a:gd name="T76" fmla="+- 0 263 42"/>
                <a:gd name="T77" fmla="*/ T76 w 278"/>
                <a:gd name="T78" fmla="+- 0 46 46"/>
                <a:gd name="T79" fmla="*/ 46 h 278"/>
                <a:gd name="T80" fmla="+- 0 99 42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0"/>
                  </a:lnTo>
                  <a:lnTo>
                    <a:pt x="7" y="7"/>
                  </a:lnTo>
                  <a:lnTo>
                    <a:pt x="1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3"/>
                  </a:lnTo>
                  <a:lnTo>
                    <a:pt x="271" y="7"/>
                  </a:lnTo>
                  <a:lnTo>
                    <a:pt x="254" y="0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2790" y="45"/>
              <a:ext cx="278" cy="278"/>
            </a:xfrm>
            <a:custGeom>
              <a:avLst/>
              <a:gdLst>
                <a:gd name="T0" fmla="+- 0 3011 2791"/>
                <a:gd name="T1" fmla="*/ T0 w 278"/>
                <a:gd name="T2" fmla="+- 0 46 46"/>
                <a:gd name="T3" fmla="*/ 46 h 278"/>
                <a:gd name="T4" fmla="+- 0 2847 2791"/>
                <a:gd name="T5" fmla="*/ T4 w 278"/>
                <a:gd name="T6" fmla="+- 0 46 46"/>
                <a:gd name="T7" fmla="*/ 46 h 278"/>
                <a:gd name="T8" fmla="+- 0 2815 2791"/>
                <a:gd name="T9" fmla="*/ T8 w 278"/>
                <a:gd name="T10" fmla="+- 0 46 46"/>
                <a:gd name="T11" fmla="*/ 46 h 278"/>
                <a:gd name="T12" fmla="+- 0 2798 2791"/>
                <a:gd name="T13" fmla="*/ T12 w 278"/>
                <a:gd name="T14" fmla="+- 0 53 46"/>
                <a:gd name="T15" fmla="*/ 53 h 278"/>
                <a:gd name="T16" fmla="+- 0 2791 2791"/>
                <a:gd name="T17" fmla="*/ T16 w 278"/>
                <a:gd name="T18" fmla="+- 0 69 46"/>
                <a:gd name="T19" fmla="*/ 69 h 278"/>
                <a:gd name="T20" fmla="+- 0 2791 2791"/>
                <a:gd name="T21" fmla="*/ T20 w 278"/>
                <a:gd name="T22" fmla="+- 0 102 46"/>
                <a:gd name="T23" fmla="*/ 102 h 278"/>
                <a:gd name="T24" fmla="+- 0 2791 2791"/>
                <a:gd name="T25" fmla="*/ T24 w 278"/>
                <a:gd name="T26" fmla="+- 0 266 46"/>
                <a:gd name="T27" fmla="*/ 266 h 278"/>
                <a:gd name="T28" fmla="+- 0 2791 2791"/>
                <a:gd name="T29" fmla="*/ T28 w 278"/>
                <a:gd name="T30" fmla="+- 0 299 46"/>
                <a:gd name="T31" fmla="*/ 299 h 278"/>
                <a:gd name="T32" fmla="+- 0 2798 2791"/>
                <a:gd name="T33" fmla="*/ T32 w 278"/>
                <a:gd name="T34" fmla="+- 0 316 46"/>
                <a:gd name="T35" fmla="*/ 316 h 278"/>
                <a:gd name="T36" fmla="+- 0 2815 2791"/>
                <a:gd name="T37" fmla="*/ T36 w 278"/>
                <a:gd name="T38" fmla="+- 0 322 46"/>
                <a:gd name="T39" fmla="*/ 322 h 278"/>
                <a:gd name="T40" fmla="+- 0 2847 2791"/>
                <a:gd name="T41" fmla="*/ T40 w 278"/>
                <a:gd name="T42" fmla="+- 0 323 46"/>
                <a:gd name="T43" fmla="*/ 323 h 278"/>
                <a:gd name="T44" fmla="+- 0 3011 2791"/>
                <a:gd name="T45" fmla="*/ T44 w 278"/>
                <a:gd name="T46" fmla="+- 0 323 46"/>
                <a:gd name="T47" fmla="*/ 323 h 278"/>
                <a:gd name="T48" fmla="+- 0 3044 2791"/>
                <a:gd name="T49" fmla="*/ T48 w 278"/>
                <a:gd name="T50" fmla="+- 0 322 46"/>
                <a:gd name="T51" fmla="*/ 322 h 278"/>
                <a:gd name="T52" fmla="+- 0 3061 2791"/>
                <a:gd name="T53" fmla="*/ T52 w 278"/>
                <a:gd name="T54" fmla="+- 0 316 46"/>
                <a:gd name="T55" fmla="*/ 316 h 278"/>
                <a:gd name="T56" fmla="+- 0 3067 2791"/>
                <a:gd name="T57" fmla="*/ T56 w 278"/>
                <a:gd name="T58" fmla="+- 0 299 46"/>
                <a:gd name="T59" fmla="*/ 299 h 278"/>
                <a:gd name="T60" fmla="+- 0 3068 2791"/>
                <a:gd name="T61" fmla="*/ T60 w 278"/>
                <a:gd name="T62" fmla="+- 0 266 46"/>
                <a:gd name="T63" fmla="*/ 266 h 278"/>
                <a:gd name="T64" fmla="+- 0 3068 2791"/>
                <a:gd name="T65" fmla="*/ T64 w 278"/>
                <a:gd name="T66" fmla="+- 0 102 46"/>
                <a:gd name="T67" fmla="*/ 102 h 278"/>
                <a:gd name="T68" fmla="+- 0 3067 2791"/>
                <a:gd name="T69" fmla="*/ T68 w 278"/>
                <a:gd name="T70" fmla="+- 0 69 46"/>
                <a:gd name="T71" fmla="*/ 69 h 278"/>
                <a:gd name="T72" fmla="+- 0 3061 2791"/>
                <a:gd name="T73" fmla="*/ T72 w 278"/>
                <a:gd name="T74" fmla="+- 0 53 46"/>
                <a:gd name="T75" fmla="*/ 53 h 278"/>
                <a:gd name="T76" fmla="+- 0 3044 2791"/>
                <a:gd name="T77" fmla="*/ T76 w 278"/>
                <a:gd name="T78" fmla="+- 0 46 46"/>
                <a:gd name="T79" fmla="*/ 46 h 278"/>
                <a:gd name="T80" fmla="+- 0 3011 2791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0" y="0"/>
                  </a:moveTo>
                  <a:lnTo>
                    <a:pt x="56" y="0"/>
                  </a:lnTo>
                  <a:lnTo>
                    <a:pt x="24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790" y="45"/>
              <a:ext cx="278" cy="278"/>
            </a:xfrm>
            <a:custGeom>
              <a:avLst/>
              <a:gdLst>
                <a:gd name="T0" fmla="+- 0 2847 2791"/>
                <a:gd name="T1" fmla="*/ T0 w 278"/>
                <a:gd name="T2" fmla="+- 0 46 46"/>
                <a:gd name="T3" fmla="*/ 46 h 278"/>
                <a:gd name="T4" fmla="+- 0 2815 2791"/>
                <a:gd name="T5" fmla="*/ T4 w 278"/>
                <a:gd name="T6" fmla="+- 0 46 46"/>
                <a:gd name="T7" fmla="*/ 46 h 278"/>
                <a:gd name="T8" fmla="+- 0 2798 2791"/>
                <a:gd name="T9" fmla="*/ T8 w 278"/>
                <a:gd name="T10" fmla="+- 0 53 46"/>
                <a:gd name="T11" fmla="*/ 53 h 278"/>
                <a:gd name="T12" fmla="+- 0 2791 2791"/>
                <a:gd name="T13" fmla="*/ T12 w 278"/>
                <a:gd name="T14" fmla="+- 0 69 46"/>
                <a:gd name="T15" fmla="*/ 69 h 278"/>
                <a:gd name="T16" fmla="+- 0 2791 2791"/>
                <a:gd name="T17" fmla="*/ T16 w 278"/>
                <a:gd name="T18" fmla="+- 0 102 46"/>
                <a:gd name="T19" fmla="*/ 102 h 278"/>
                <a:gd name="T20" fmla="+- 0 2791 2791"/>
                <a:gd name="T21" fmla="*/ T20 w 278"/>
                <a:gd name="T22" fmla="+- 0 266 46"/>
                <a:gd name="T23" fmla="*/ 266 h 278"/>
                <a:gd name="T24" fmla="+- 0 2791 2791"/>
                <a:gd name="T25" fmla="*/ T24 w 278"/>
                <a:gd name="T26" fmla="+- 0 299 46"/>
                <a:gd name="T27" fmla="*/ 299 h 278"/>
                <a:gd name="T28" fmla="+- 0 2798 2791"/>
                <a:gd name="T29" fmla="*/ T28 w 278"/>
                <a:gd name="T30" fmla="+- 0 316 46"/>
                <a:gd name="T31" fmla="*/ 316 h 278"/>
                <a:gd name="T32" fmla="+- 0 2815 2791"/>
                <a:gd name="T33" fmla="*/ T32 w 278"/>
                <a:gd name="T34" fmla="+- 0 322 46"/>
                <a:gd name="T35" fmla="*/ 322 h 278"/>
                <a:gd name="T36" fmla="+- 0 2847 2791"/>
                <a:gd name="T37" fmla="*/ T36 w 278"/>
                <a:gd name="T38" fmla="+- 0 323 46"/>
                <a:gd name="T39" fmla="*/ 323 h 278"/>
                <a:gd name="T40" fmla="+- 0 3011 2791"/>
                <a:gd name="T41" fmla="*/ T40 w 278"/>
                <a:gd name="T42" fmla="+- 0 323 46"/>
                <a:gd name="T43" fmla="*/ 323 h 278"/>
                <a:gd name="T44" fmla="+- 0 3044 2791"/>
                <a:gd name="T45" fmla="*/ T44 w 278"/>
                <a:gd name="T46" fmla="+- 0 322 46"/>
                <a:gd name="T47" fmla="*/ 322 h 278"/>
                <a:gd name="T48" fmla="+- 0 3061 2791"/>
                <a:gd name="T49" fmla="*/ T48 w 278"/>
                <a:gd name="T50" fmla="+- 0 316 46"/>
                <a:gd name="T51" fmla="*/ 316 h 278"/>
                <a:gd name="T52" fmla="+- 0 3067 2791"/>
                <a:gd name="T53" fmla="*/ T52 w 278"/>
                <a:gd name="T54" fmla="+- 0 299 46"/>
                <a:gd name="T55" fmla="*/ 299 h 278"/>
                <a:gd name="T56" fmla="+- 0 3068 2791"/>
                <a:gd name="T57" fmla="*/ T56 w 278"/>
                <a:gd name="T58" fmla="+- 0 266 46"/>
                <a:gd name="T59" fmla="*/ 266 h 278"/>
                <a:gd name="T60" fmla="+- 0 3068 2791"/>
                <a:gd name="T61" fmla="*/ T60 w 278"/>
                <a:gd name="T62" fmla="+- 0 102 46"/>
                <a:gd name="T63" fmla="*/ 102 h 278"/>
                <a:gd name="T64" fmla="+- 0 3067 2791"/>
                <a:gd name="T65" fmla="*/ T64 w 278"/>
                <a:gd name="T66" fmla="+- 0 69 46"/>
                <a:gd name="T67" fmla="*/ 69 h 278"/>
                <a:gd name="T68" fmla="+- 0 3061 2791"/>
                <a:gd name="T69" fmla="*/ T68 w 278"/>
                <a:gd name="T70" fmla="+- 0 53 46"/>
                <a:gd name="T71" fmla="*/ 53 h 278"/>
                <a:gd name="T72" fmla="+- 0 3044 2791"/>
                <a:gd name="T73" fmla="*/ T72 w 278"/>
                <a:gd name="T74" fmla="+- 0 46 46"/>
                <a:gd name="T75" fmla="*/ 46 h 278"/>
                <a:gd name="T76" fmla="+- 0 3011 2791"/>
                <a:gd name="T77" fmla="*/ T76 w 278"/>
                <a:gd name="T78" fmla="+- 0 46 46"/>
                <a:gd name="T79" fmla="*/ 46 h 278"/>
                <a:gd name="T80" fmla="+- 0 2847 2791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4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" y="334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" y="629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515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" y="348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11" y="82"/>
              <a:ext cx="1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864" y="62"/>
              <a:ext cx="13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52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77" y="86987"/>
            <a:ext cx="10320282" cy="1421652"/>
          </a:xfrm>
        </p:spPr>
        <p:txBody>
          <a:bodyPr>
            <a:noAutofit/>
          </a:bodyPr>
          <a:lstStyle/>
          <a:p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Киста</a:t>
            </a:r>
            <a:r>
              <a:rPr lang="ru-RU" cap="none" spc="2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ейкера</a:t>
            </a:r>
            <a:r>
              <a:rPr lang="ru-RU" cap="none" spc="24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cap="none" spc="24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кальцификатами</a:t>
            </a:r>
            <a:r>
              <a:rPr lang="ru-RU" cap="none" spc="2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различного</a:t>
            </a:r>
            <a:r>
              <a:rPr lang="ru-RU" cap="none" spc="24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размера.</a:t>
            </a:r>
            <a:r>
              <a:rPr lang="ru-RU" cap="none" spc="-24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В-режим.</a:t>
            </a:r>
            <a:r>
              <a:rPr lang="ru-RU" cap="none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Поперечное</a:t>
            </a:r>
            <a:r>
              <a:rPr lang="ru-RU" cap="none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продольное</a:t>
            </a:r>
            <a:r>
              <a:rPr lang="ru-RU" cap="none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сканирование</a:t>
            </a:r>
            <a:endParaRPr lang="ru-RU" cap="none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349423" y="1574052"/>
            <a:ext cx="3646021" cy="3664830"/>
            <a:chOff x="0" y="0"/>
            <a:chExt cx="4649" cy="4762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45" y="45"/>
              <a:ext cx="278" cy="278"/>
            </a:xfrm>
            <a:custGeom>
              <a:avLst/>
              <a:gdLst>
                <a:gd name="T0" fmla="+- 0 266 46"/>
                <a:gd name="T1" fmla="*/ T0 w 278"/>
                <a:gd name="T2" fmla="+- 0 46 46"/>
                <a:gd name="T3" fmla="*/ 46 h 278"/>
                <a:gd name="T4" fmla="+- 0 102 46"/>
                <a:gd name="T5" fmla="*/ T4 w 278"/>
                <a:gd name="T6" fmla="+- 0 46 46"/>
                <a:gd name="T7" fmla="*/ 46 h 278"/>
                <a:gd name="T8" fmla="+- 0 69 46"/>
                <a:gd name="T9" fmla="*/ T8 w 278"/>
                <a:gd name="T10" fmla="+- 0 46 46"/>
                <a:gd name="T11" fmla="*/ 46 h 278"/>
                <a:gd name="T12" fmla="+- 0 53 46"/>
                <a:gd name="T13" fmla="*/ T12 w 278"/>
                <a:gd name="T14" fmla="+- 0 53 46"/>
                <a:gd name="T15" fmla="*/ 53 h 278"/>
                <a:gd name="T16" fmla="+- 0 46 46"/>
                <a:gd name="T17" fmla="*/ T16 w 278"/>
                <a:gd name="T18" fmla="+- 0 69 46"/>
                <a:gd name="T19" fmla="*/ 69 h 278"/>
                <a:gd name="T20" fmla="+- 0 46 46"/>
                <a:gd name="T21" fmla="*/ T20 w 278"/>
                <a:gd name="T22" fmla="+- 0 102 46"/>
                <a:gd name="T23" fmla="*/ 102 h 278"/>
                <a:gd name="T24" fmla="+- 0 46 46"/>
                <a:gd name="T25" fmla="*/ T24 w 278"/>
                <a:gd name="T26" fmla="+- 0 266 46"/>
                <a:gd name="T27" fmla="*/ 266 h 278"/>
                <a:gd name="T28" fmla="+- 0 46 46"/>
                <a:gd name="T29" fmla="*/ T28 w 278"/>
                <a:gd name="T30" fmla="+- 0 299 46"/>
                <a:gd name="T31" fmla="*/ 299 h 278"/>
                <a:gd name="T32" fmla="+- 0 53 46"/>
                <a:gd name="T33" fmla="*/ T32 w 278"/>
                <a:gd name="T34" fmla="+- 0 316 46"/>
                <a:gd name="T35" fmla="*/ 316 h 278"/>
                <a:gd name="T36" fmla="+- 0 69 46"/>
                <a:gd name="T37" fmla="*/ T36 w 278"/>
                <a:gd name="T38" fmla="+- 0 322 46"/>
                <a:gd name="T39" fmla="*/ 322 h 278"/>
                <a:gd name="T40" fmla="+- 0 102 46"/>
                <a:gd name="T41" fmla="*/ T40 w 278"/>
                <a:gd name="T42" fmla="+- 0 323 46"/>
                <a:gd name="T43" fmla="*/ 323 h 278"/>
                <a:gd name="T44" fmla="+- 0 266 46"/>
                <a:gd name="T45" fmla="*/ T44 w 278"/>
                <a:gd name="T46" fmla="+- 0 323 46"/>
                <a:gd name="T47" fmla="*/ 323 h 278"/>
                <a:gd name="T48" fmla="+- 0 299 46"/>
                <a:gd name="T49" fmla="*/ T48 w 278"/>
                <a:gd name="T50" fmla="+- 0 322 46"/>
                <a:gd name="T51" fmla="*/ 322 h 278"/>
                <a:gd name="T52" fmla="+- 0 316 46"/>
                <a:gd name="T53" fmla="*/ T52 w 278"/>
                <a:gd name="T54" fmla="+- 0 316 46"/>
                <a:gd name="T55" fmla="*/ 316 h 278"/>
                <a:gd name="T56" fmla="+- 0 322 46"/>
                <a:gd name="T57" fmla="*/ T56 w 278"/>
                <a:gd name="T58" fmla="+- 0 299 46"/>
                <a:gd name="T59" fmla="*/ 299 h 278"/>
                <a:gd name="T60" fmla="+- 0 323 46"/>
                <a:gd name="T61" fmla="*/ T60 w 278"/>
                <a:gd name="T62" fmla="+- 0 266 46"/>
                <a:gd name="T63" fmla="*/ 266 h 278"/>
                <a:gd name="T64" fmla="+- 0 323 46"/>
                <a:gd name="T65" fmla="*/ T64 w 278"/>
                <a:gd name="T66" fmla="+- 0 102 46"/>
                <a:gd name="T67" fmla="*/ 102 h 278"/>
                <a:gd name="T68" fmla="+- 0 322 46"/>
                <a:gd name="T69" fmla="*/ T68 w 278"/>
                <a:gd name="T70" fmla="+- 0 69 46"/>
                <a:gd name="T71" fmla="*/ 69 h 278"/>
                <a:gd name="T72" fmla="+- 0 316 46"/>
                <a:gd name="T73" fmla="*/ T72 w 278"/>
                <a:gd name="T74" fmla="+- 0 53 46"/>
                <a:gd name="T75" fmla="*/ 53 h 278"/>
                <a:gd name="T76" fmla="+- 0 299 46"/>
                <a:gd name="T77" fmla="*/ T76 w 278"/>
                <a:gd name="T78" fmla="+- 0 46 46"/>
                <a:gd name="T79" fmla="*/ 46 h 278"/>
                <a:gd name="T80" fmla="+- 0 266 46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0" y="0"/>
                  </a:moveTo>
                  <a:lnTo>
                    <a:pt x="56" y="0"/>
                  </a:ln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5" y="45"/>
              <a:ext cx="278" cy="278"/>
            </a:xfrm>
            <a:custGeom>
              <a:avLst/>
              <a:gdLst>
                <a:gd name="T0" fmla="+- 0 102 46"/>
                <a:gd name="T1" fmla="*/ T0 w 278"/>
                <a:gd name="T2" fmla="+- 0 46 46"/>
                <a:gd name="T3" fmla="*/ 46 h 278"/>
                <a:gd name="T4" fmla="+- 0 69 46"/>
                <a:gd name="T5" fmla="*/ T4 w 278"/>
                <a:gd name="T6" fmla="+- 0 46 46"/>
                <a:gd name="T7" fmla="*/ 46 h 278"/>
                <a:gd name="T8" fmla="+- 0 53 46"/>
                <a:gd name="T9" fmla="*/ T8 w 278"/>
                <a:gd name="T10" fmla="+- 0 53 46"/>
                <a:gd name="T11" fmla="*/ 53 h 278"/>
                <a:gd name="T12" fmla="+- 0 46 46"/>
                <a:gd name="T13" fmla="*/ T12 w 278"/>
                <a:gd name="T14" fmla="+- 0 69 46"/>
                <a:gd name="T15" fmla="*/ 69 h 278"/>
                <a:gd name="T16" fmla="+- 0 46 46"/>
                <a:gd name="T17" fmla="*/ T16 w 278"/>
                <a:gd name="T18" fmla="+- 0 102 46"/>
                <a:gd name="T19" fmla="*/ 102 h 278"/>
                <a:gd name="T20" fmla="+- 0 46 46"/>
                <a:gd name="T21" fmla="*/ T20 w 278"/>
                <a:gd name="T22" fmla="+- 0 266 46"/>
                <a:gd name="T23" fmla="*/ 266 h 278"/>
                <a:gd name="T24" fmla="+- 0 46 46"/>
                <a:gd name="T25" fmla="*/ T24 w 278"/>
                <a:gd name="T26" fmla="+- 0 299 46"/>
                <a:gd name="T27" fmla="*/ 299 h 278"/>
                <a:gd name="T28" fmla="+- 0 53 46"/>
                <a:gd name="T29" fmla="*/ T28 w 278"/>
                <a:gd name="T30" fmla="+- 0 316 46"/>
                <a:gd name="T31" fmla="*/ 316 h 278"/>
                <a:gd name="T32" fmla="+- 0 69 46"/>
                <a:gd name="T33" fmla="*/ T32 w 278"/>
                <a:gd name="T34" fmla="+- 0 322 46"/>
                <a:gd name="T35" fmla="*/ 322 h 278"/>
                <a:gd name="T36" fmla="+- 0 102 46"/>
                <a:gd name="T37" fmla="*/ T36 w 278"/>
                <a:gd name="T38" fmla="+- 0 323 46"/>
                <a:gd name="T39" fmla="*/ 323 h 278"/>
                <a:gd name="T40" fmla="+- 0 266 46"/>
                <a:gd name="T41" fmla="*/ T40 w 278"/>
                <a:gd name="T42" fmla="+- 0 323 46"/>
                <a:gd name="T43" fmla="*/ 323 h 278"/>
                <a:gd name="T44" fmla="+- 0 299 46"/>
                <a:gd name="T45" fmla="*/ T44 w 278"/>
                <a:gd name="T46" fmla="+- 0 322 46"/>
                <a:gd name="T47" fmla="*/ 322 h 278"/>
                <a:gd name="T48" fmla="+- 0 316 46"/>
                <a:gd name="T49" fmla="*/ T48 w 278"/>
                <a:gd name="T50" fmla="+- 0 316 46"/>
                <a:gd name="T51" fmla="*/ 316 h 278"/>
                <a:gd name="T52" fmla="+- 0 322 46"/>
                <a:gd name="T53" fmla="*/ T52 w 278"/>
                <a:gd name="T54" fmla="+- 0 299 46"/>
                <a:gd name="T55" fmla="*/ 299 h 278"/>
                <a:gd name="T56" fmla="+- 0 323 46"/>
                <a:gd name="T57" fmla="*/ T56 w 278"/>
                <a:gd name="T58" fmla="+- 0 266 46"/>
                <a:gd name="T59" fmla="*/ 266 h 278"/>
                <a:gd name="T60" fmla="+- 0 323 46"/>
                <a:gd name="T61" fmla="*/ T60 w 278"/>
                <a:gd name="T62" fmla="+- 0 102 46"/>
                <a:gd name="T63" fmla="*/ 102 h 278"/>
                <a:gd name="T64" fmla="+- 0 322 46"/>
                <a:gd name="T65" fmla="*/ T64 w 278"/>
                <a:gd name="T66" fmla="+- 0 69 46"/>
                <a:gd name="T67" fmla="*/ 69 h 278"/>
                <a:gd name="T68" fmla="+- 0 316 46"/>
                <a:gd name="T69" fmla="*/ T68 w 278"/>
                <a:gd name="T70" fmla="+- 0 53 46"/>
                <a:gd name="T71" fmla="*/ 53 h 278"/>
                <a:gd name="T72" fmla="+- 0 299 46"/>
                <a:gd name="T73" fmla="*/ T72 w 278"/>
                <a:gd name="T74" fmla="+- 0 46 46"/>
                <a:gd name="T75" fmla="*/ 46 h 278"/>
                <a:gd name="T76" fmla="+- 0 266 46"/>
                <a:gd name="T77" fmla="*/ T76 w 278"/>
                <a:gd name="T78" fmla="+- 0 46 46"/>
                <a:gd name="T79" fmla="*/ 46 h 278"/>
                <a:gd name="T80" fmla="+- 0 102 46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" y="873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" y="555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" y="805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17" y="62"/>
              <a:ext cx="1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5451308" y="1574052"/>
            <a:ext cx="3392245" cy="3664830"/>
            <a:chOff x="0" y="0"/>
            <a:chExt cx="4631" cy="4762"/>
          </a:xfrm>
        </p:grpSpPr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31" cy="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45" y="43"/>
              <a:ext cx="278" cy="278"/>
            </a:xfrm>
            <a:custGeom>
              <a:avLst/>
              <a:gdLst>
                <a:gd name="T0" fmla="+- 0 266 46"/>
                <a:gd name="T1" fmla="*/ T0 w 278"/>
                <a:gd name="T2" fmla="+- 0 44 44"/>
                <a:gd name="T3" fmla="*/ 44 h 278"/>
                <a:gd name="T4" fmla="+- 0 102 46"/>
                <a:gd name="T5" fmla="*/ T4 w 278"/>
                <a:gd name="T6" fmla="+- 0 44 44"/>
                <a:gd name="T7" fmla="*/ 44 h 278"/>
                <a:gd name="T8" fmla="+- 0 69 46"/>
                <a:gd name="T9" fmla="*/ T8 w 278"/>
                <a:gd name="T10" fmla="+- 0 44 44"/>
                <a:gd name="T11" fmla="*/ 44 h 278"/>
                <a:gd name="T12" fmla="+- 0 53 46"/>
                <a:gd name="T13" fmla="*/ T12 w 278"/>
                <a:gd name="T14" fmla="+- 0 51 44"/>
                <a:gd name="T15" fmla="*/ 51 h 278"/>
                <a:gd name="T16" fmla="+- 0 46 46"/>
                <a:gd name="T17" fmla="*/ T16 w 278"/>
                <a:gd name="T18" fmla="+- 0 67 44"/>
                <a:gd name="T19" fmla="*/ 67 h 278"/>
                <a:gd name="T20" fmla="+- 0 46 46"/>
                <a:gd name="T21" fmla="*/ T20 w 278"/>
                <a:gd name="T22" fmla="+- 0 100 44"/>
                <a:gd name="T23" fmla="*/ 100 h 278"/>
                <a:gd name="T24" fmla="+- 0 46 46"/>
                <a:gd name="T25" fmla="*/ T24 w 278"/>
                <a:gd name="T26" fmla="+- 0 264 44"/>
                <a:gd name="T27" fmla="*/ 264 h 278"/>
                <a:gd name="T28" fmla="+- 0 46 46"/>
                <a:gd name="T29" fmla="*/ T28 w 278"/>
                <a:gd name="T30" fmla="+- 0 297 44"/>
                <a:gd name="T31" fmla="*/ 297 h 278"/>
                <a:gd name="T32" fmla="+- 0 53 46"/>
                <a:gd name="T33" fmla="*/ T32 w 278"/>
                <a:gd name="T34" fmla="+- 0 314 44"/>
                <a:gd name="T35" fmla="*/ 314 h 278"/>
                <a:gd name="T36" fmla="+- 0 69 46"/>
                <a:gd name="T37" fmla="*/ T36 w 278"/>
                <a:gd name="T38" fmla="+- 0 320 44"/>
                <a:gd name="T39" fmla="*/ 320 h 278"/>
                <a:gd name="T40" fmla="+- 0 102 46"/>
                <a:gd name="T41" fmla="*/ T40 w 278"/>
                <a:gd name="T42" fmla="+- 0 321 44"/>
                <a:gd name="T43" fmla="*/ 321 h 278"/>
                <a:gd name="T44" fmla="+- 0 266 46"/>
                <a:gd name="T45" fmla="*/ T44 w 278"/>
                <a:gd name="T46" fmla="+- 0 321 44"/>
                <a:gd name="T47" fmla="*/ 321 h 278"/>
                <a:gd name="T48" fmla="+- 0 299 46"/>
                <a:gd name="T49" fmla="*/ T48 w 278"/>
                <a:gd name="T50" fmla="+- 0 320 44"/>
                <a:gd name="T51" fmla="*/ 320 h 278"/>
                <a:gd name="T52" fmla="+- 0 316 46"/>
                <a:gd name="T53" fmla="*/ T52 w 278"/>
                <a:gd name="T54" fmla="+- 0 314 44"/>
                <a:gd name="T55" fmla="*/ 314 h 278"/>
                <a:gd name="T56" fmla="+- 0 322 46"/>
                <a:gd name="T57" fmla="*/ T56 w 278"/>
                <a:gd name="T58" fmla="+- 0 297 44"/>
                <a:gd name="T59" fmla="*/ 297 h 278"/>
                <a:gd name="T60" fmla="+- 0 323 46"/>
                <a:gd name="T61" fmla="*/ T60 w 278"/>
                <a:gd name="T62" fmla="+- 0 264 44"/>
                <a:gd name="T63" fmla="*/ 264 h 278"/>
                <a:gd name="T64" fmla="+- 0 323 46"/>
                <a:gd name="T65" fmla="*/ T64 w 278"/>
                <a:gd name="T66" fmla="+- 0 100 44"/>
                <a:gd name="T67" fmla="*/ 100 h 278"/>
                <a:gd name="T68" fmla="+- 0 322 46"/>
                <a:gd name="T69" fmla="*/ T68 w 278"/>
                <a:gd name="T70" fmla="+- 0 67 44"/>
                <a:gd name="T71" fmla="*/ 67 h 278"/>
                <a:gd name="T72" fmla="+- 0 316 46"/>
                <a:gd name="T73" fmla="*/ T72 w 278"/>
                <a:gd name="T74" fmla="+- 0 51 44"/>
                <a:gd name="T75" fmla="*/ 51 h 278"/>
                <a:gd name="T76" fmla="+- 0 299 46"/>
                <a:gd name="T77" fmla="*/ T76 w 278"/>
                <a:gd name="T78" fmla="+- 0 44 44"/>
                <a:gd name="T79" fmla="*/ 44 h 278"/>
                <a:gd name="T80" fmla="+- 0 266 46"/>
                <a:gd name="T81" fmla="*/ T80 w 278"/>
                <a:gd name="T82" fmla="+- 0 44 44"/>
                <a:gd name="T83" fmla="*/ 4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0" y="0"/>
                  </a:moveTo>
                  <a:lnTo>
                    <a:pt x="56" y="0"/>
                  </a:ln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45" y="43"/>
              <a:ext cx="278" cy="278"/>
            </a:xfrm>
            <a:custGeom>
              <a:avLst/>
              <a:gdLst>
                <a:gd name="T0" fmla="+- 0 102 46"/>
                <a:gd name="T1" fmla="*/ T0 w 278"/>
                <a:gd name="T2" fmla="+- 0 44 44"/>
                <a:gd name="T3" fmla="*/ 44 h 278"/>
                <a:gd name="T4" fmla="+- 0 69 46"/>
                <a:gd name="T5" fmla="*/ T4 w 278"/>
                <a:gd name="T6" fmla="+- 0 44 44"/>
                <a:gd name="T7" fmla="*/ 44 h 278"/>
                <a:gd name="T8" fmla="+- 0 53 46"/>
                <a:gd name="T9" fmla="*/ T8 w 278"/>
                <a:gd name="T10" fmla="+- 0 51 44"/>
                <a:gd name="T11" fmla="*/ 51 h 278"/>
                <a:gd name="T12" fmla="+- 0 46 46"/>
                <a:gd name="T13" fmla="*/ T12 w 278"/>
                <a:gd name="T14" fmla="+- 0 67 44"/>
                <a:gd name="T15" fmla="*/ 67 h 278"/>
                <a:gd name="T16" fmla="+- 0 46 46"/>
                <a:gd name="T17" fmla="*/ T16 w 278"/>
                <a:gd name="T18" fmla="+- 0 100 44"/>
                <a:gd name="T19" fmla="*/ 100 h 278"/>
                <a:gd name="T20" fmla="+- 0 46 46"/>
                <a:gd name="T21" fmla="*/ T20 w 278"/>
                <a:gd name="T22" fmla="+- 0 264 44"/>
                <a:gd name="T23" fmla="*/ 264 h 278"/>
                <a:gd name="T24" fmla="+- 0 46 46"/>
                <a:gd name="T25" fmla="*/ T24 w 278"/>
                <a:gd name="T26" fmla="+- 0 297 44"/>
                <a:gd name="T27" fmla="*/ 297 h 278"/>
                <a:gd name="T28" fmla="+- 0 53 46"/>
                <a:gd name="T29" fmla="*/ T28 w 278"/>
                <a:gd name="T30" fmla="+- 0 314 44"/>
                <a:gd name="T31" fmla="*/ 314 h 278"/>
                <a:gd name="T32" fmla="+- 0 69 46"/>
                <a:gd name="T33" fmla="*/ T32 w 278"/>
                <a:gd name="T34" fmla="+- 0 320 44"/>
                <a:gd name="T35" fmla="*/ 320 h 278"/>
                <a:gd name="T36" fmla="+- 0 102 46"/>
                <a:gd name="T37" fmla="*/ T36 w 278"/>
                <a:gd name="T38" fmla="+- 0 321 44"/>
                <a:gd name="T39" fmla="*/ 321 h 278"/>
                <a:gd name="T40" fmla="+- 0 266 46"/>
                <a:gd name="T41" fmla="*/ T40 w 278"/>
                <a:gd name="T42" fmla="+- 0 321 44"/>
                <a:gd name="T43" fmla="*/ 321 h 278"/>
                <a:gd name="T44" fmla="+- 0 299 46"/>
                <a:gd name="T45" fmla="*/ T44 w 278"/>
                <a:gd name="T46" fmla="+- 0 320 44"/>
                <a:gd name="T47" fmla="*/ 320 h 278"/>
                <a:gd name="T48" fmla="+- 0 316 46"/>
                <a:gd name="T49" fmla="*/ T48 w 278"/>
                <a:gd name="T50" fmla="+- 0 314 44"/>
                <a:gd name="T51" fmla="*/ 314 h 278"/>
                <a:gd name="T52" fmla="+- 0 322 46"/>
                <a:gd name="T53" fmla="*/ T52 w 278"/>
                <a:gd name="T54" fmla="+- 0 297 44"/>
                <a:gd name="T55" fmla="*/ 297 h 278"/>
                <a:gd name="T56" fmla="+- 0 323 46"/>
                <a:gd name="T57" fmla="*/ T56 w 278"/>
                <a:gd name="T58" fmla="+- 0 264 44"/>
                <a:gd name="T59" fmla="*/ 264 h 278"/>
                <a:gd name="T60" fmla="+- 0 323 46"/>
                <a:gd name="T61" fmla="*/ T60 w 278"/>
                <a:gd name="T62" fmla="+- 0 100 44"/>
                <a:gd name="T63" fmla="*/ 100 h 278"/>
                <a:gd name="T64" fmla="+- 0 322 46"/>
                <a:gd name="T65" fmla="*/ T64 w 278"/>
                <a:gd name="T66" fmla="+- 0 67 44"/>
                <a:gd name="T67" fmla="*/ 67 h 278"/>
                <a:gd name="T68" fmla="+- 0 316 46"/>
                <a:gd name="T69" fmla="*/ T68 w 278"/>
                <a:gd name="T70" fmla="+- 0 51 44"/>
                <a:gd name="T71" fmla="*/ 51 h 278"/>
                <a:gd name="T72" fmla="+- 0 299 46"/>
                <a:gd name="T73" fmla="*/ T72 w 278"/>
                <a:gd name="T74" fmla="+- 0 44 44"/>
                <a:gd name="T75" fmla="*/ 44 h 278"/>
                <a:gd name="T76" fmla="+- 0 266 46"/>
                <a:gd name="T77" fmla="*/ T76 w 278"/>
                <a:gd name="T78" fmla="+- 0 44 44"/>
                <a:gd name="T79" fmla="*/ 44 h 278"/>
                <a:gd name="T80" fmla="+- 0 102 46"/>
                <a:gd name="T81" fmla="*/ T80 w 278"/>
                <a:gd name="T82" fmla="+- 0 44 44"/>
                <a:gd name="T83" fmla="*/ 4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831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411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" y="831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14" y="80"/>
              <a:ext cx="1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62074" y="5433450"/>
            <a:ext cx="11202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Кальцификаты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полулунной, линейной или неправильной формы, различных размеров, единичные или множественные, с наличием четкой или нечеткой акустической тени</a:t>
            </a:r>
          </a:p>
        </p:txBody>
      </p:sp>
    </p:spTree>
    <p:extLst>
      <p:ext uri="{BB962C8B-B14F-4D97-AF65-F5344CB8AC3E}">
        <p14:creationId xmlns:p14="http://schemas.microsoft.com/office/powerpoint/2010/main" val="263170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53" y="239695"/>
            <a:ext cx="10364451" cy="1079654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Гипертрофия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синовиальной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307" y="1097280"/>
            <a:ext cx="10863941" cy="4767942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ревматоидном артрите,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серонегативных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артропатиях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при других заболеваниях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полость кисты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 может быть заполнена гипертрофированной синовиальной оболочкой 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Пролиферативные изменения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слоя стенки кисты проявляются в виде различных вариантов ее утолщения: </a:t>
            </a:r>
          </a:p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тонких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эхогенных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неравномерно утолщенных, с образованием выростов или вариабельных по форме и размерам ворсин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ворсинчатой гипертрофии синовиальной оболочки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наблюдаются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гипермобильные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флотирующие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ворсины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64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01" y="44659"/>
            <a:ext cx="10364451" cy="1197979"/>
          </a:xfrm>
        </p:spPr>
        <p:txBody>
          <a:bodyPr/>
          <a:lstStyle/>
          <a:p>
            <a:r>
              <a:rPr lang="ru-RU" cap="none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Киста</a:t>
            </a:r>
            <a:r>
              <a:rPr lang="ru-RU" cap="none" spc="-5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ейкера</a:t>
            </a:r>
            <a:r>
              <a:rPr lang="ru-RU" cap="none" spc="-6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В-режим.</a:t>
            </a:r>
            <a:r>
              <a:rPr lang="ru-RU" cap="none" spc="-2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Продольное и поперечное</a:t>
            </a:r>
            <a:r>
              <a:rPr lang="ru-RU" cap="none" spc="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сканирование</a:t>
            </a:r>
            <a:endParaRPr lang="ru-RU" cap="none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58092" y="1320288"/>
            <a:ext cx="4245428" cy="3299263"/>
            <a:chOff x="1134" y="159"/>
            <a:chExt cx="6181" cy="29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159"/>
              <a:ext cx="6181" cy="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179" y="203"/>
              <a:ext cx="278" cy="278"/>
            </a:xfrm>
            <a:custGeom>
              <a:avLst/>
              <a:gdLst>
                <a:gd name="T0" fmla="+- 0 1400 1179"/>
                <a:gd name="T1" fmla="*/ T0 w 278"/>
                <a:gd name="T2" fmla="+- 0 203 203"/>
                <a:gd name="T3" fmla="*/ 203 h 278"/>
                <a:gd name="T4" fmla="+- 0 1236 1179"/>
                <a:gd name="T5" fmla="*/ T4 w 278"/>
                <a:gd name="T6" fmla="+- 0 203 203"/>
                <a:gd name="T7" fmla="*/ 203 h 278"/>
                <a:gd name="T8" fmla="+- 0 1203 1179"/>
                <a:gd name="T9" fmla="*/ T8 w 278"/>
                <a:gd name="T10" fmla="+- 0 204 203"/>
                <a:gd name="T11" fmla="*/ 204 h 278"/>
                <a:gd name="T12" fmla="+- 0 1186 1179"/>
                <a:gd name="T13" fmla="*/ T12 w 278"/>
                <a:gd name="T14" fmla="+- 0 211 203"/>
                <a:gd name="T15" fmla="*/ 211 h 278"/>
                <a:gd name="T16" fmla="+- 0 1180 1179"/>
                <a:gd name="T17" fmla="*/ T16 w 278"/>
                <a:gd name="T18" fmla="+- 0 227 203"/>
                <a:gd name="T19" fmla="*/ 227 h 278"/>
                <a:gd name="T20" fmla="+- 0 1179 1179"/>
                <a:gd name="T21" fmla="*/ T20 w 278"/>
                <a:gd name="T22" fmla="+- 0 260 203"/>
                <a:gd name="T23" fmla="*/ 260 h 278"/>
                <a:gd name="T24" fmla="+- 0 1179 1179"/>
                <a:gd name="T25" fmla="*/ T24 w 278"/>
                <a:gd name="T26" fmla="+- 0 424 203"/>
                <a:gd name="T27" fmla="*/ 424 h 278"/>
                <a:gd name="T28" fmla="+- 0 1180 1179"/>
                <a:gd name="T29" fmla="*/ T28 w 278"/>
                <a:gd name="T30" fmla="+- 0 457 203"/>
                <a:gd name="T31" fmla="*/ 457 h 278"/>
                <a:gd name="T32" fmla="+- 0 1186 1179"/>
                <a:gd name="T33" fmla="*/ T32 w 278"/>
                <a:gd name="T34" fmla="+- 0 474 203"/>
                <a:gd name="T35" fmla="*/ 474 h 278"/>
                <a:gd name="T36" fmla="+- 0 1203 1179"/>
                <a:gd name="T37" fmla="*/ T36 w 278"/>
                <a:gd name="T38" fmla="+- 0 480 203"/>
                <a:gd name="T39" fmla="*/ 480 h 278"/>
                <a:gd name="T40" fmla="+- 0 1236 1179"/>
                <a:gd name="T41" fmla="*/ T40 w 278"/>
                <a:gd name="T42" fmla="+- 0 481 203"/>
                <a:gd name="T43" fmla="*/ 481 h 278"/>
                <a:gd name="T44" fmla="+- 0 1400 1179"/>
                <a:gd name="T45" fmla="*/ T44 w 278"/>
                <a:gd name="T46" fmla="+- 0 481 203"/>
                <a:gd name="T47" fmla="*/ 481 h 278"/>
                <a:gd name="T48" fmla="+- 0 1433 1179"/>
                <a:gd name="T49" fmla="*/ T48 w 278"/>
                <a:gd name="T50" fmla="+- 0 480 203"/>
                <a:gd name="T51" fmla="*/ 480 h 278"/>
                <a:gd name="T52" fmla="+- 0 1450 1179"/>
                <a:gd name="T53" fmla="*/ T52 w 278"/>
                <a:gd name="T54" fmla="+- 0 474 203"/>
                <a:gd name="T55" fmla="*/ 474 h 278"/>
                <a:gd name="T56" fmla="+- 0 1456 1179"/>
                <a:gd name="T57" fmla="*/ T56 w 278"/>
                <a:gd name="T58" fmla="+- 0 457 203"/>
                <a:gd name="T59" fmla="*/ 457 h 278"/>
                <a:gd name="T60" fmla="+- 0 1457 1179"/>
                <a:gd name="T61" fmla="*/ T60 w 278"/>
                <a:gd name="T62" fmla="+- 0 424 203"/>
                <a:gd name="T63" fmla="*/ 424 h 278"/>
                <a:gd name="T64" fmla="+- 0 1457 1179"/>
                <a:gd name="T65" fmla="*/ T64 w 278"/>
                <a:gd name="T66" fmla="+- 0 260 203"/>
                <a:gd name="T67" fmla="*/ 260 h 278"/>
                <a:gd name="T68" fmla="+- 0 1456 1179"/>
                <a:gd name="T69" fmla="*/ T68 w 278"/>
                <a:gd name="T70" fmla="+- 0 227 203"/>
                <a:gd name="T71" fmla="*/ 227 h 278"/>
                <a:gd name="T72" fmla="+- 0 1450 1179"/>
                <a:gd name="T73" fmla="*/ T72 w 278"/>
                <a:gd name="T74" fmla="+- 0 211 203"/>
                <a:gd name="T75" fmla="*/ 211 h 278"/>
                <a:gd name="T76" fmla="+- 0 1433 1179"/>
                <a:gd name="T77" fmla="*/ T76 w 278"/>
                <a:gd name="T78" fmla="+- 0 204 203"/>
                <a:gd name="T79" fmla="*/ 204 h 278"/>
                <a:gd name="T80" fmla="+- 0 1400 1179"/>
                <a:gd name="T81" fmla="*/ T80 w 278"/>
                <a:gd name="T82" fmla="+- 0 203 203"/>
                <a:gd name="T83" fmla="*/ 203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1"/>
                  </a:lnTo>
                  <a:lnTo>
                    <a:pt x="7" y="8"/>
                  </a:lnTo>
                  <a:lnTo>
                    <a:pt x="1" y="24"/>
                  </a:lnTo>
                  <a:lnTo>
                    <a:pt x="0" y="57"/>
                  </a:lnTo>
                  <a:lnTo>
                    <a:pt x="0" y="221"/>
                  </a:lnTo>
                  <a:lnTo>
                    <a:pt x="1" y="254"/>
                  </a:lnTo>
                  <a:lnTo>
                    <a:pt x="7" y="271"/>
                  </a:lnTo>
                  <a:lnTo>
                    <a:pt x="24" y="277"/>
                  </a:lnTo>
                  <a:lnTo>
                    <a:pt x="57" y="278"/>
                  </a:lnTo>
                  <a:lnTo>
                    <a:pt x="221" y="278"/>
                  </a:lnTo>
                  <a:lnTo>
                    <a:pt x="254" y="277"/>
                  </a:lnTo>
                  <a:lnTo>
                    <a:pt x="271" y="271"/>
                  </a:lnTo>
                  <a:lnTo>
                    <a:pt x="277" y="254"/>
                  </a:lnTo>
                  <a:lnTo>
                    <a:pt x="278" y="221"/>
                  </a:lnTo>
                  <a:lnTo>
                    <a:pt x="278" y="57"/>
                  </a:lnTo>
                  <a:lnTo>
                    <a:pt x="277" y="24"/>
                  </a:lnTo>
                  <a:lnTo>
                    <a:pt x="271" y="8"/>
                  </a:lnTo>
                  <a:lnTo>
                    <a:pt x="254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179" y="203"/>
              <a:ext cx="278" cy="278"/>
            </a:xfrm>
            <a:custGeom>
              <a:avLst/>
              <a:gdLst>
                <a:gd name="T0" fmla="+- 0 1236 1179"/>
                <a:gd name="T1" fmla="*/ T0 w 278"/>
                <a:gd name="T2" fmla="+- 0 203 203"/>
                <a:gd name="T3" fmla="*/ 203 h 278"/>
                <a:gd name="T4" fmla="+- 0 1203 1179"/>
                <a:gd name="T5" fmla="*/ T4 w 278"/>
                <a:gd name="T6" fmla="+- 0 204 203"/>
                <a:gd name="T7" fmla="*/ 204 h 278"/>
                <a:gd name="T8" fmla="+- 0 1186 1179"/>
                <a:gd name="T9" fmla="*/ T8 w 278"/>
                <a:gd name="T10" fmla="+- 0 211 203"/>
                <a:gd name="T11" fmla="*/ 211 h 278"/>
                <a:gd name="T12" fmla="+- 0 1180 1179"/>
                <a:gd name="T13" fmla="*/ T12 w 278"/>
                <a:gd name="T14" fmla="+- 0 227 203"/>
                <a:gd name="T15" fmla="*/ 227 h 278"/>
                <a:gd name="T16" fmla="+- 0 1179 1179"/>
                <a:gd name="T17" fmla="*/ T16 w 278"/>
                <a:gd name="T18" fmla="+- 0 260 203"/>
                <a:gd name="T19" fmla="*/ 260 h 278"/>
                <a:gd name="T20" fmla="+- 0 1179 1179"/>
                <a:gd name="T21" fmla="*/ T20 w 278"/>
                <a:gd name="T22" fmla="+- 0 424 203"/>
                <a:gd name="T23" fmla="*/ 424 h 278"/>
                <a:gd name="T24" fmla="+- 0 1180 1179"/>
                <a:gd name="T25" fmla="*/ T24 w 278"/>
                <a:gd name="T26" fmla="+- 0 457 203"/>
                <a:gd name="T27" fmla="*/ 457 h 278"/>
                <a:gd name="T28" fmla="+- 0 1186 1179"/>
                <a:gd name="T29" fmla="*/ T28 w 278"/>
                <a:gd name="T30" fmla="+- 0 474 203"/>
                <a:gd name="T31" fmla="*/ 474 h 278"/>
                <a:gd name="T32" fmla="+- 0 1203 1179"/>
                <a:gd name="T33" fmla="*/ T32 w 278"/>
                <a:gd name="T34" fmla="+- 0 480 203"/>
                <a:gd name="T35" fmla="*/ 480 h 278"/>
                <a:gd name="T36" fmla="+- 0 1236 1179"/>
                <a:gd name="T37" fmla="*/ T36 w 278"/>
                <a:gd name="T38" fmla="+- 0 481 203"/>
                <a:gd name="T39" fmla="*/ 481 h 278"/>
                <a:gd name="T40" fmla="+- 0 1400 1179"/>
                <a:gd name="T41" fmla="*/ T40 w 278"/>
                <a:gd name="T42" fmla="+- 0 481 203"/>
                <a:gd name="T43" fmla="*/ 481 h 278"/>
                <a:gd name="T44" fmla="+- 0 1433 1179"/>
                <a:gd name="T45" fmla="*/ T44 w 278"/>
                <a:gd name="T46" fmla="+- 0 480 203"/>
                <a:gd name="T47" fmla="*/ 480 h 278"/>
                <a:gd name="T48" fmla="+- 0 1450 1179"/>
                <a:gd name="T49" fmla="*/ T48 w 278"/>
                <a:gd name="T50" fmla="+- 0 474 203"/>
                <a:gd name="T51" fmla="*/ 474 h 278"/>
                <a:gd name="T52" fmla="+- 0 1456 1179"/>
                <a:gd name="T53" fmla="*/ T52 w 278"/>
                <a:gd name="T54" fmla="+- 0 457 203"/>
                <a:gd name="T55" fmla="*/ 457 h 278"/>
                <a:gd name="T56" fmla="+- 0 1457 1179"/>
                <a:gd name="T57" fmla="*/ T56 w 278"/>
                <a:gd name="T58" fmla="+- 0 424 203"/>
                <a:gd name="T59" fmla="*/ 424 h 278"/>
                <a:gd name="T60" fmla="+- 0 1457 1179"/>
                <a:gd name="T61" fmla="*/ T60 w 278"/>
                <a:gd name="T62" fmla="+- 0 260 203"/>
                <a:gd name="T63" fmla="*/ 260 h 278"/>
                <a:gd name="T64" fmla="+- 0 1456 1179"/>
                <a:gd name="T65" fmla="*/ T64 w 278"/>
                <a:gd name="T66" fmla="+- 0 227 203"/>
                <a:gd name="T67" fmla="*/ 227 h 278"/>
                <a:gd name="T68" fmla="+- 0 1450 1179"/>
                <a:gd name="T69" fmla="*/ T68 w 278"/>
                <a:gd name="T70" fmla="+- 0 211 203"/>
                <a:gd name="T71" fmla="*/ 211 h 278"/>
                <a:gd name="T72" fmla="+- 0 1433 1179"/>
                <a:gd name="T73" fmla="*/ T72 w 278"/>
                <a:gd name="T74" fmla="+- 0 204 203"/>
                <a:gd name="T75" fmla="*/ 204 h 278"/>
                <a:gd name="T76" fmla="+- 0 1400 1179"/>
                <a:gd name="T77" fmla="*/ T76 w 278"/>
                <a:gd name="T78" fmla="+- 0 203 203"/>
                <a:gd name="T79" fmla="*/ 203 h 278"/>
                <a:gd name="T80" fmla="+- 0 1236 1179"/>
                <a:gd name="T81" fmla="*/ T80 w 278"/>
                <a:gd name="T82" fmla="+- 0 203 203"/>
                <a:gd name="T83" fmla="*/ 203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1"/>
                  </a:lnTo>
                  <a:lnTo>
                    <a:pt x="7" y="8"/>
                  </a:lnTo>
                  <a:lnTo>
                    <a:pt x="1" y="24"/>
                  </a:lnTo>
                  <a:lnTo>
                    <a:pt x="0" y="57"/>
                  </a:lnTo>
                  <a:lnTo>
                    <a:pt x="0" y="221"/>
                  </a:lnTo>
                  <a:lnTo>
                    <a:pt x="1" y="254"/>
                  </a:lnTo>
                  <a:lnTo>
                    <a:pt x="7" y="271"/>
                  </a:lnTo>
                  <a:lnTo>
                    <a:pt x="24" y="277"/>
                  </a:lnTo>
                  <a:lnTo>
                    <a:pt x="57" y="278"/>
                  </a:lnTo>
                  <a:lnTo>
                    <a:pt x="221" y="278"/>
                  </a:lnTo>
                  <a:lnTo>
                    <a:pt x="254" y="277"/>
                  </a:lnTo>
                  <a:lnTo>
                    <a:pt x="271" y="271"/>
                  </a:lnTo>
                  <a:lnTo>
                    <a:pt x="277" y="254"/>
                  </a:lnTo>
                  <a:lnTo>
                    <a:pt x="278" y="221"/>
                  </a:lnTo>
                  <a:lnTo>
                    <a:pt x="278" y="57"/>
                  </a:lnTo>
                  <a:lnTo>
                    <a:pt x="277" y="24"/>
                  </a:lnTo>
                  <a:lnTo>
                    <a:pt x="271" y="8"/>
                  </a:lnTo>
                  <a:lnTo>
                    <a:pt x="254" y="1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" y="1490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" y="415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" y="282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" y="2088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" y="1425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" y="940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1251" y="220"/>
              <a:ext cx="1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29905" y="5263138"/>
            <a:ext cx="10691567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295" marR="327025" algn="just">
              <a:lnSpc>
                <a:spcPct val="96000"/>
              </a:lnSpc>
              <a:spcBef>
                <a:spcPts val="575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Киста заполнена</a:t>
            </a:r>
            <a:r>
              <a:rPr lang="ru-RU" sz="2400" b="1" spc="-5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гипертрофированной</a:t>
            </a:r>
            <a:r>
              <a:rPr lang="ru-RU" sz="2400" b="1" spc="7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синовиальной</a:t>
            </a:r>
            <a:r>
              <a:rPr lang="ru-RU" sz="2400" b="1" spc="7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оболочкой,</a:t>
            </a:r>
            <a:r>
              <a:rPr lang="ru-RU" sz="2400" b="1" spc="7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spc="6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пациента</a:t>
            </a:r>
            <a:r>
              <a:rPr lang="ru-RU" sz="2400" b="1" spc="7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7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ревматоидным</a:t>
            </a:r>
            <a:r>
              <a:rPr lang="ru-RU" sz="2400" b="1" spc="7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артритом.</a:t>
            </a:r>
            <a:r>
              <a:rPr lang="ru-RU" sz="2400" b="1" spc="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</a:t>
            </a:r>
            <a:r>
              <a:rPr lang="ru-RU" sz="2400" b="1" spc="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400" b="1" spc="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средней</a:t>
            </a:r>
            <a:r>
              <a:rPr lang="ru-RU" sz="2400" b="1" spc="4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трети</a:t>
            </a:r>
            <a:r>
              <a:rPr lang="ru-RU" sz="2400" b="1" spc="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голени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3828" y="1320288"/>
            <a:ext cx="4060643" cy="32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7087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432</TotalTime>
  <Words>992</Words>
  <Application>Microsoft Office PowerPoint</Application>
  <PresentationFormat>Широкоэкранный</PresentationFormat>
  <Paragraphs>99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Tw Cen MT</vt:lpstr>
      <vt:lpstr>Капля</vt:lpstr>
      <vt:lpstr>Ультразвуковая диагностика синовиальной кисты подколенной области (кисты Бейкера)  часть 2</vt:lpstr>
      <vt:lpstr>Киста Бейкера</vt:lpstr>
      <vt:lpstr>Киста Бейкера при хроническом синовите и остеоартрозе коленного сустава. В-режим. ЦДК. ЭД. Продольное сканирование</vt:lpstr>
      <vt:lpstr>Киста Бейкера с внутрикистозными перемычками. В-режим. Поперечное и продольное сканирование </vt:lpstr>
      <vt:lpstr>Внутриполостные образования</vt:lpstr>
      <vt:lpstr>Кисты Бейкера с хондромными телами. В-режим. Продольное и поперечное сканирование</vt:lpstr>
      <vt:lpstr>Киста Бейкера с кальцификатами различного размера. В-режим. Поперечное и продольное сканирование</vt:lpstr>
      <vt:lpstr>Гипертрофия синовиальной оболочки  </vt:lpstr>
      <vt:lpstr>Киста Бейкера. В-режим. Продольное и поперечное сканирование</vt:lpstr>
      <vt:lpstr>2-камерная киста Бейкера. В-режим. Поперечное сканирование </vt:lpstr>
      <vt:lpstr>Киста Бейкера с геморрагическим содержимым. В-режим. Поперечное и продольное сканирование </vt:lpstr>
      <vt:lpstr>Осложнения кисты Бейкера </vt:lpstr>
      <vt:lpstr>Частичное расслоение нижнего отдела капсулы кисты Бейкера с воспалением стенки. B-режим. ЦДК. Продольное сканирование </vt:lpstr>
      <vt:lpstr>Разрыв кисты Бейкера </vt:lpstr>
      <vt:lpstr>Разрыв кисты Бейкера. В-режим. Продольное сканирование</vt:lpstr>
      <vt:lpstr>Лечение </vt:lpstr>
      <vt:lpstr>Аспирация содержимого кисты Бейкера под УЗИ- контролем</vt:lpstr>
      <vt:lpstr>Дифференциальная диагностика </vt:lpstr>
      <vt:lpstr>Заключение</vt:lpstr>
      <vt:lpstr>Список литературы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кудрин</dc:creator>
  <cp:lastModifiedBy>никита кудрин</cp:lastModifiedBy>
  <cp:revision>97</cp:revision>
  <dcterms:created xsi:type="dcterms:W3CDTF">2022-09-02T06:58:42Z</dcterms:created>
  <dcterms:modified xsi:type="dcterms:W3CDTF">2022-09-13T11:56:25Z</dcterms:modified>
</cp:coreProperties>
</file>