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20.01.2022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 smtClean="0">
                <a:latin typeface="+mn-lt"/>
              </a:rPr>
              <a:t/>
            </a:r>
            <a:br>
              <a:rPr lang="ru-RU" sz="1400" b="1" dirty="0" smtClean="0">
                <a:latin typeface="+mn-lt"/>
              </a:rPr>
            </a:br>
            <a:r>
              <a:rPr lang="ru-RU" sz="1400" b="1" dirty="0">
                <a:latin typeface="+mn-lt"/>
              </a:rPr>
              <a:t/>
            </a:r>
            <a:br>
              <a:rPr lang="ru-RU" sz="1400" b="1" dirty="0">
                <a:latin typeface="+mn-lt"/>
              </a:rPr>
            </a:b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</a:rPr>
              <a:t>ФЕДЕРАЛЬНОЕ </a:t>
            </a:r>
            <a:r>
              <a:rPr lang="ru-RU" sz="1400" b="1" dirty="0">
                <a:solidFill>
                  <a:schemeClr val="tx1"/>
                </a:solidFill>
                <a:latin typeface="Calibri" pitchFamily="34" charset="0"/>
              </a:rPr>
              <a:t>ГОСУДАРСТВЕННОЕ БЮДЖЕТНОЕ ОБРАЗОВАТЕЛЬНОЕ УЧРЕЖДЕНИЕ ВЫСШЕГО </a:t>
            </a:r>
            <a:br>
              <a:rPr lang="ru-RU" sz="14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1400" b="1" dirty="0">
                <a:solidFill>
                  <a:schemeClr val="tx1"/>
                </a:solidFill>
                <a:latin typeface="Calibri" pitchFamily="34" charset="0"/>
              </a:rPr>
              <a:t>ОБРАЗОВАНИЯ</a:t>
            </a:r>
            <a:br>
              <a:rPr lang="ru-RU" sz="14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1400" b="1" dirty="0">
                <a:solidFill>
                  <a:schemeClr val="tx1"/>
                </a:solidFill>
                <a:latin typeface="Calibri" pitchFamily="34" charset="0"/>
              </a:rPr>
              <a:t>«КРАСНОЯРСКИЙ ГОСУДАРСТВЕННЫЙ МЕДИЦИНСКИЙ УНИВЕРСИТЕТ </a:t>
            </a:r>
            <a:br>
              <a:rPr lang="ru-RU" sz="14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1400" b="1" dirty="0">
                <a:solidFill>
                  <a:schemeClr val="tx1"/>
                </a:solidFill>
                <a:latin typeface="Calibri" pitchFamily="34" charset="0"/>
              </a:rPr>
              <a:t>ИМЕНИ ПРОФЕССОРА В.Ф. ВОЙНО-ЯСЕНЕЦКОГО» </a:t>
            </a:r>
            <a:br>
              <a:rPr lang="ru-RU" sz="14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1400" b="1" dirty="0">
                <a:solidFill>
                  <a:schemeClr val="tx1"/>
                </a:solidFill>
                <a:latin typeface="Calibri" pitchFamily="34" charset="0"/>
              </a:rPr>
              <a:t>МИНИСТЕРСТВА ЗДРАВООХРАНЕНИЯ РОССИЙСКОЙ ФЕДЕРАЦИИ</a:t>
            </a:r>
            <a:br>
              <a:rPr lang="ru-RU" sz="14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1400" b="1" dirty="0">
                <a:solidFill>
                  <a:schemeClr val="tx1"/>
                </a:solidFill>
                <a:latin typeface="Calibri" pitchFamily="34" charset="0"/>
              </a:rPr>
              <a:t>ФАРМАЦЕВТИЧЕСКИЙ КОЛЛЕДЖ</a:t>
            </a:r>
            <a:r>
              <a:rPr lang="ru-RU" sz="1400" b="1" dirty="0">
                <a:latin typeface="Calibri" pitchFamily="34" charset="0"/>
              </a:rPr>
              <a:t/>
            </a:r>
            <a:br>
              <a:rPr lang="ru-RU" sz="1400" b="1" dirty="0">
                <a:latin typeface="Calibri" pitchFamily="34" charset="0"/>
              </a:rPr>
            </a:br>
            <a:endParaRPr lang="ru-RU" sz="1400" b="1" dirty="0">
              <a:latin typeface="Calibr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276872"/>
            <a:ext cx="6400800" cy="432048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Calibri" pitchFamily="34" charset="0"/>
              </a:rPr>
              <a:t>Лекция </a:t>
            </a:r>
            <a:r>
              <a:rPr lang="ru-RU" sz="1800" b="1" dirty="0" smtClean="0">
                <a:solidFill>
                  <a:schemeClr val="tx1"/>
                </a:solidFill>
                <a:latin typeface="Calibri" pitchFamily="34" charset="0"/>
              </a:rPr>
              <a:t>№4</a:t>
            </a:r>
          </a:p>
          <a:p>
            <a:pPr algn="ctr"/>
            <a:endParaRPr lang="ru-RU" sz="1800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Calibri" pitchFamily="34" charset="0"/>
              </a:rPr>
              <a:t>«Физиологические роды»</a:t>
            </a:r>
          </a:p>
          <a:p>
            <a:pPr algn="ctr"/>
            <a:endParaRPr lang="ru-RU" sz="1800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ru-RU" sz="1800" b="1" dirty="0">
                <a:solidFill>
                  <a:schemeClr val="tx1"/>
                </a:solidFill>
                <a:latin typeface="Calibri" pitchFamily="34" charset="0"/>
              </a:rPr>
              <a:t>для обучающихся по специальности</a:t>
            </a:r>
          </a:p>
          <a:p>
            <a:pPr algn="ctr"/>
            <a:r>
              <a:rPr lang="ru-RU" sz="1800" b="1" dirty="0">
                <a:solidFill>
                  <a:schemeClr val="tx1"/>
                </a:solidFill>
                <a:latin typeface="Calibri" pitchFamily="34" charset="0"/>
              </a:rPr>
              <a:t>34.02.01– Сестринское </a:t>
            </a:r>
            <a:r>
              <a:rPr lang="ru-RU" sz="1800" b="1" dirty="0" smtClean="0">
                <a:solidFill>
                  <a:schemeClr val="tx1"/>
                </a:solidFill>
                <a:latin typeface="Calibri" pitchFamily="34" charset="0"/>
              </a:rPr>
              <a:t>дело</a:t>
            </a:r>
          </a:p>
          <a:p>
            <a:endParaRPr lang="ru-RU" sz="1800" b="1" dirty="0">
              <a:solidFill>
                <a:schemeClr val="tx1"/>
              </a:solidFill>
              <a:latin typeface="Calibri" pitchFamily="34" charset="0"/>
            </a:endParaRPr>
          </a:p>
          <a:p>
            <a:endParaRPr lang="ru-RU" sz="18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endParaRPr lang="ru-RU" sz="1800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ru-RU" sz="1800" b="1" dirty="0" err="1" smtClean="0">
                <a:solidFill>
                  <a:schemeClr val="tx1"/>
                </a:solidFill>
                <a:latin typeface="Calibri" pitchFamily="34" charset="0"/>
              </a:rPr>
              <a:t>Ерушина</a:t>
            </a:r>
            <a:r>
              <a:rPr lang="ru-RU" sz="1800" b="1" dirty="0" smtClean="0">
                <a:solidFill>
                  <a:schemeClr val="tx1"/>
                </a:solidFill>
                <a:latin typeface="Calibri" pitchFamily="34" charset="0"/>
              </a:rPr>
              <a:t> Т.Е.</a:t>
            </a:r>
            <a:endParaRPr lang="ru-RU" sz="1800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Calibri" pitchFamily="34" charset="0"/>
              </a:rPr>
              <a:t>Красноярск 2022</a:t>
            </a:r>
            <a:endParaRPr lang="ru-RU" sz="1800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569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Родовая </a:t>
            </a:r>
            <a:r>
              <a:rPr lang="ru-RU" sz="3600" b="1" dirty="0"/>
              <a:t>деятельность осуществляется под </a:t>
            </a:r>
            <a:br>
              <a:rPr lang="ru-RU" sz="3600" b="1" dirty="0"/>
            </a:br>
            <a:r>
              <a:rPr lang="ru-RU" sz="3600" b="1" dirty="0"/>
              <a:t>действием двух родовых сил:</a:t>
            </a:r>
            <a:br>
              <a:rPr lang="ru-RU" sz="3600" b="1" dirty="0"/>
            </a:b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44824"/>
            <a:ext cx="762000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ru-RU" dirty="0" smtClean="0"/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endParaRPr lang="ru-RU" dirty="0" smtClean="0"/>
          </a:p>
          <a:p>
            <a:pPr marL="114300" indent="0">
              <a:buNone/>
            </a:pPr>
            <a:r>
              <a:rPr lang="ru-RU" dirty="0" smtClean="0"/>
              <a:t>• </a:t>
            </a:r>
            <a:r>
              <a:rPr lang="ru-RU" b="1" dirty="0"/>
              <a:t>Схватки</a:t>
            </a:r>
            <a:r>
              <a:rPr lang="ru-RU" dirty="0"/>
              <a:t> - это регулярные сокращения мышц матки, </a:t>
            </a:r>
            <a:r>
              <a:rPr lang="ru-RU" dirty="0" smtClean="0"/>
              <a:t>которые </a:t>
            </a:r>
            <a:r>
              <a:rPr lang="ru-RU" dirty="0"/>
              <a:t>не зависят от воли женщины. Начало родов </a:t>
            </a:r>
            <a:r>
              <a:rPr lang="ru-RU" dirty="0" smtClean="0"/>
              <a:t>характеризуется </a:t>
            </a:r>
            <a:r>
              <a:rPr lang="ru-RU" dirty="0"/>
              <a:t>появлением регулярных схваток, что </a:t>
            </a:r>
            <a:r>
              <a:rPr lang="ru-RU" dirty="0" smtClean="0"/>
              <a:t>длятся </a:t>
            </a:r>
            <a:r>
              <a:rPr lang="ru-RU" dirty="0"/>
              <a:t>по 10 – 15 сек. через 10 – 12 мин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8017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dirty="0"/>
              <a:t>• </a:t>
            </a:r>
            <a:r>
              <a:rPr lang="ru-RU" b="1" dirty="0"/>
              <a:t>Потуги</a:t>
            </a:r>
            <a:r>
              <a:rPr lang="ru-RU" dirty="0"/>
              <a:t> – это периодические сокращения мышц передней брюшной стенки, диафрагмы и тазового дна, что возникают под воздействием рефлекторного раздражения рецепторов тазового дна. Их можно регулировать. Сокращение этих мышц приводит к повышению внутрибрюшного давления и изгнанию </a:t>
            </a:r>
            <a:r>
              <a:rPr lang="ru-RU" dirty="0" smtClean="0"/>
              <a:t>плода из матки.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8052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Характеристики </a:t>
            </a:r>
            <a:r>
              <a:rPr lang="ru-RU" b="1" dirty="0"/>
              <a:t>сократительной </a:t>
            </a:r>
            <a:br>
              <a:rPr lang="ru-RU" b="1" dirty="0"/>
            </a:br>
            <a:r>
              <a:rPr lang="ru-RU" b="1" dirty="0"/>
              <a:t>деятельности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04864"/>
            <a:ext cx="7620000" cy="4800600"/>
          </a:xfrm>
        </p:spPr>
        <p:txBody>
          <a:bodyPr/>
          <a:lstStyle/>
          <a:p>
            <a:endParaRPr lang="ru-RU" dirty="0"/>
          </a:p>
          <a:p>
            <a:pPr marL="114300" indent="0">
              <a:buNone/>
            </a:pPr>
            <a:r>
              <a:rPr lang="ru-RU" dirty="0"/>
              <a:t>• </a:t>
            </a:r>
            <a:r>
              <a:rPr lang="ru-RU" dirty="0" smtClean="0"/>
              <a:t>Тонус </a:t>
            </a:r>
            <a:r>
              <a:rPr lang="ru-RU" dirty="0"/>
              <a:t>матки</a:t>
            </a:r>
          </a:p>
          <a:p>
            <a:pPr marL="114300" indent="0">
              <a:buNone/>
            </a:pPr>
            <a:r>
              <a:rPr lang="ru-RU" dirty="0"/>
              <a:t>• Интенсивность схваток</a:t>
            </a:r>
          </a:p>
          <a:p>
            <a:pPr marL="114300" indent="0">
              <a:buNone/>
            </a:pPr>
            <a:r>
              <a:rPr lang="ru-RU" dirty="0"/>
              <a:t>• Продолжительность схваток</a:t>
            </a:r>
          </a:p>
          <a:p>
            <a:pPr marL="114300" indent="0">
              <a:buNone/>
            </a:pPr>
            <a:r>
              <a:rPr lang="ru-RU" dirty="0" smtClean="0"/>
              <a:t>• </a:t>
            </a:r>
            <a:r>
              <a:rPr lang="ru-RU" dirty="0"/>
              <a:t>Интервал между схватками</a:t>
            </a:r>
          </a:p>
        </p:txBody>
      </p:sp>
    </p:spTree>
    <p:extLst>
      <p:ext uri="{BB962C8B-B14F-4D97-AF65-F5344CB8AC3E}">
        <p14:creationId xmlns:p14="http://schemas.microsoft.com/office/powerpoint/2010/main" val="3709918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Сократительная </a:t>
            </a:r>
            <a:r>
              <a:rPr lang="ru-RU" b="1" dirty="0"/>
              <a:t>деятельность матки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marL="114300" indent="0">
              <a:buNone/>
            </a:pPr>
            <a:r>
              <a:rPr lang="ru-RU" dirty="0" smtClean="0"/>
              <a:t>• Волна </a:t>
            </a:r>
            <a:r>
              <a:rPr lang="ru-RU" dirty="0"/>
              <a:t>сокращения обычно начинается в </a:t>
            </a:r>
            <a:r>
              <a:rPr lang="ru-RU" dirty="0" smtClean="0"/>
              <a:t>области </a:t>
            </a:r>
            <a:r>
              <a:rPr lang="ru-RU" dirty="0"/>
              <a:t>дна, вблизи трубного угла, чаще </a:t>
            </a:r>
            <a:r>
              <a:rPr lang="ru-RU" dirty="0" smtClean="0"/>
              <a:t>справа</a:t>
            </a:r>
            <a:r>
              <a:rPr lang="ru-RU" dirty="0"/>
              <a:t>. Отсюда импульсы </a:t>
            </a:r>
            <a:r>
              <a:rPr lang="ru-RU" dirty="0" smtClean="0"/>
              <a:t>распространяются </a:t>
            </a:r>
            <a:r>
              <a:rPr lang="ru-RU" dirty="0"/>
              <a:t>в сторону нижнего </a:t>
            </a:r>
            <a:r>
              <a:rPr lang="ru-RU" dirty="0" smtClean="0"/>
              <a:t>сегмента </a:t>
            </a:r>
            <a:r>
              <a:rPr lang="ru-RU" dirty="0"/>
              <a:t>со скоростью 2см/с, захватывая </a:t>
            </a:r>
            <a:r>
              <a:rPr lang="ru-RU" dirty="0" smtClean="0"/>
              <a:t>весь </a:t>
            </a:r>
            <a:r>
              <a:rPr lang="ru-RU" dirty="0"/>
              <a:t>орган в течение 15 с.</a:t>
            </a:r>
          </a:p>
        </p:txBody>
      </p:sp>
    </p:spTree>
    <p:extLst>
      <p:ext uri="{BB962C8B-B14F-4D97-AF65-F5344CB8AC3E}">
        <p14:creationId xmlns:p14="http://schemas.microsoft.com/office/powerpoint/2010/main" val="3747892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Характеристики </a:t>
            </a:r>
            <a:r>
              <a:rPr lang="ru-RU" b="1" dirty="0"/>
              <a:t>родовых сил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dirty="0" smtClean="0"/>
              <a:t>• регулярность</a:t>
            </a:r>
            <a:r>
              <a:rPr lang="ru-RU" dirty="0"/>
              <a:t>,</a:t>
            </a:r>
          </a:p>
          <a:p>
            <a:pPr marL="114300" indent="0">
              <a:buNone/>
            </a:pPr>
            <a:r>
              <a:rPr lang="ru-RU" dirty="0"/>
              <a:t>• частота,</a:t>
            </a:r>
          </a:p>
          <a:p>
            <a:pPr marL="114300" indent="0">
              <a:buNone/>
            </a:pPr>
            <a:r>
              <a:rPr lang="ru-RU" dirty="0"/>
              <a:t>• длительность,</a:t>
            </a:r>
          </a:p>
          <a:p>
            <a:pPr marL="114300" indent="0">
              <a:buNone/>
            </a:pPr>
            <a:r>
              <a:rPr lang="ru-RU" dirty="0"/>
              <a:t>• пауза,</a:t>
            </a:r>
          </a:p>
          <a:p>
            <a:pPr marL="114300" indent="0">
              <a:buNone/>
            </a:pPr>
            <a:r>
              <a:rPr lang="ru-RU" dirty="0"/>
              <a:t>• сила,</a:t>
            </a:r>
          </a:p>
          <a:p>
            <a:pPr marL="114300" indent="0">
              <a:buNone/>
            </a:pPr>
            <a:r>
              <a:rPr lang="ru-RU" dirty="0"/>
              <a:t>• интенсивность,</a:t>
            </a:r>
          </a:p>
          <a:p>
            <a:pPr marL="114300" indent="0">
              <a:buNone/>
            </a:pPr>
            <a:r>
              <a:rPr lang="ru-RU" dirty="0"/>
              <a:t>• болевые ощущения.</a:t>
            </a:r>
          </a:p>
        </p:txBody>
      </p:sp>
    </p:spTree>
    <p:extLst>
      <p:ext uri="{BB962C8B-B14F-4D97-AF65-F5344CB8AC3E}">
        <p14:creationId xmlns:p14="http://schemas.microsoft.com/office/powerpoint/2010/main" val="744283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Периоды родов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dirty="0" smtClean="0"/>
              <a:t>В </a:t>
            </a:r>
            <a:r>
              <a:rPr lang="ru-RU" dirty="0"/>
              <a:t>родильном акте выделяют три периода:</a:t>
            </a:r>
          </a:p>
          <a:p>
            <a:pPr marL="114300" indent="0">
              <a:buNone/>
            </a:pPr>
            <a:r>
              <a:rPr lang="ru-RU" dirty="0" smtClean="0"/>
              <a:t> І </a:t>
            </a:r>
            <a:r>
              <a:rPr lang="ru-RU" dirty="0"/>
              <a:t>период - раскрытия – от начала первых </a:t>
            </a:r>
            <a:r>
              <a:rPr lang="ru-RU" dirty="0" smtClean="0"/>
              <a:t>схваток </a:t>
            </a:r>
            <a:r>
              <a:rPr lang="ru-RU" dirty="0"/>
              <a:t>до полного раскрытия шейки матки.</a:t>
            </a:r>
          </a:p>
          <a:p>
            <a:pPr marL="114300" indent="0">
              <a:buNone/>
            </a:pPr>
            <a:r>
              <a:rPr lang="ru-RU" dirty="0" smtClean="0"/>
              <a:t> ІІ </a:t>
            </a:r>
            <a:r>
              <a:rPr lang="ru-RU" dirty="0"/>
              <a:t>период – изгнания – от полного </a:t>
            </a:r>
            <a:r>
              <a:rPr lang="ru-RU" dirty="0" smtClean="0"/>
              <a:t>раскрытия </a:t>
            </a:r>
            <a:r>
              <a:rPr lang="ru-RU" dirty="0"/>
              <a:t>шейки матки до рождения плода.</a:t>
            </a:r>
          </a:p>
          <a:p>
            <a:pPr marL="114300" indent="0">
              <a:buNone/>
            </a:pPr>
            <a:r>
              <a:rPr lang="ru-RU" dirty="0" smtClean="0"/>
              <a:t>ІІІ </a:t>
            </a:r>
            <a:r>
              <a:rPr lang="ru-RU" dirty="0"/>
              <a:t>период – последовый – от рождения </a:t>
            </a:r>
            <a:r>
              <a:rPr lang="ru-RU" dirty="0" smtClean="0"/>
              <a:t>плода </a:t>
            </a:r>
            <a:r>
              <a:rPr lang="ru-RU" dirty="0"/>
              <a:t>до рождения последа. </a:t>
            </a:r>
          </a:p>
        </p:txBody>
      </p:sp>
    </p:spTree>
    <p:extLst>
      <p:ext uri="{BB962C8B-B14F-4D97-AF65-F5344CB8AC3E}">
        <p14:creationId xmlns:p14="http://schemas.microsoft.com/office/powerpoint/2010/main" val="2607368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3200" dirty="0"/>
              <a:t>Началом родов считают время </a:t>
            </a:r>
            <a:r>
              <a:rPr lang="ru-RU" sz="3200" dirty="0" smtClean="0"/>
              <a:t>наступления </a:t>
            </a:r>
            <a:r>
              <a:rPr lang="ru-RU" sz="3200" dirty="0"/>
              <a:t>регулярных </a:t>
            </a:r>
            <a:r>
              <a:rPr lang="ru-RU" sz="3200" dirty="0" smtClean="0"/>
              <a:t>схваток </a:t>
            </a:r>
            <a:r>
              <a:rPr lang="ru-RU" sz="3200" dirty="0"/>
              <a:t>по 10 -15 сек. </a:t>
            </a:r>
            <a:r>
              <a:rPr lang="ru-RU" sz="3200" dirty="0" smtClean="0"/>
              <a:t>через </a:t>
            </a:r>
            <a:r>
              <a:rPr lang="ru-RU" sz="3200" dirty="0"/>
              <a:t>10 – 12 мин., что приводят </a:t>
            </a:r>
            <a:r>
              <a:rPr lang="ru-RU" sz="3200" dirty="0" smtClean="0"/>
              <a:t>до </a:t>
            </a:r>
            <a:r>
              <a:rPr lang="ru-RU" sz="3200" dirty="0"/>
              <a:t>сглаживания и раскрытия </a:t>
            </a:r>
            <a:r>
              <a:rPr lang="ru-RU" sz="3200" dirty="0" smtClean="0"/>
              <a:t>шейки </a:t>
            </a:r>
            <a:r>
              <a:rPr lang="ru-RU" sz="3200" dirty="0"/>
              <a:t>матки.</a:t>
            </a:r>
          </a:p>
        </p:txBody>
      </p:sp>
    </p:spTree>
    <p:extLst>
      <p:ext uri="{BB962C8B-B14F-4D97-AF65-F5344CB8AC3E}">
        <p14:creationId xmlns:p14="http://schemas.microsoft.com/office/powerpoint/2010/main" val="3296102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Первый период 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 </a:t>
            </a:r>
            <a:r>
              <a:rPr lang="ru-RU" dirty="0"/>
              <a:t>первых родах сначала происходит полное </a:t>
            </a:r>
            <a:r>
              <a:rPr lang="ru-RU" dirty="0" smtClean="0"/>
              <a:t>сглаживание </a:t>
            </a:r>
            <a:r>
              <a:rPr lang="ru-RU" dirty="0"/>
              <a:t>шейки матки (за счет раскрытия </a:t>
            </a:r>
            <a:r>
              <a:rPr lang="ru-RU" dirty="0" smtClean="0"/>
              <a:t>внутреннего </a:t>
            </a:r>
            <a:r>
              <a:rPr lang="ru-RU" dirty="0"/>
              <a:t>зева шейки матки), потом </a:t>
            </a:r>
            <a:r>
              <a:rPr lang="ru-RU" dirty="0" smtClean="0"/>
              <a:t>расширяется </a:t>
            </a:r>
            <a:r>
              <a:rPr lang="ru-RU" dirty="0"/>
              <a:t>канал шейки матки и только после </a:t>
            </a:r>
            <a:r>
              <a:rPr lang="ru-RU" dirty="0" smtClean="0"/>
              <a:t>этого </a:t>
            </a:r>
            <a:r>
              <a:rPr lang="ru-RU" dirty="0"/>
              <a:t>– раскрытие (за счет внешнего зева</a:t>
            </a:r>
            <a:r>
              <a:rPr lang="ru-RU" dirty="0" smtClean="0"/>
              <a:t>).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1" name="Picture 3" descr="C:\Users\gigiena4-55\Desktop\0047-033-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56992"/>
            <a:ext cx="7344817" cy="277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592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Раскрытие шейки матки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marL="114300" indent="0">
              <a:buNone/>
            </a:pPr>
            <a:r>
              <a:rPr lang="ru-RU" dirty="0"/>
              <a:t>• </a:t>
            </a:r>
            <a:r>
              <a:rPr lang="ru-RU" dirty="0" smtClean="0"/>
              <a:t>При </a:t>
            </a:r>
            <a:r>
              <a:rPr lang="ru-RU" dirty="0"/>
              <a:t>повторных родах сглаживание и </a:t>
            </a:r>
            <a:r>
              <a:rPr lang="ru-RU" dirty="0" smtClean="0"/>
              <a:t>раскрытие </a:t>
            </a:r>
            <a:r>
              <a:rPr lang="ru-RU" dirty="0"/>
              <a:t>внутреннего и внешнего </a:t>
            </a:r>
            <a:r>
              <a:rPr lang="ru-RU" dirty="0" smtClean="0"/>
              <a:t>зева </a:t>
            </a:r>
            <a:r>
              <a:rPr lang="ru-RU" dirty="0"/>
              <a:t>происходит одновременно</a:t>
            </a:r>
            <a:r>
              <a:rPr lang="ru-RU" dirty="0" smtClean="0"/>
              <a:t>.</a:t>
            </a:r>
          </a:p>
          <a:p>
            <a:pPr marL="114300" indent="0">
              <a:buNone/>
            </a:pPr>
            <a:endParaRPr lang="ru-RU" dirty="0"/>
          </a:p>
        </p:txBody>
      </p:sp>
      <p:pic>
        <p:nvPicPr>
          <p:cNvPr id="3074" name="Picture 2" descr="C:\Users\gigiena4-55\Desktop\image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748883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999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7620000" cy="4800600"/>
          </a:xfrm>
        </p:spPr>
        <p:txBody>
          <a:bodyPr/>
          <a:lstStyle/>
          <a:p>
            <a:r>
              <a:rPr lang="ru-RU" dirty="0" smtClean="0"/>
              <a:t>Полным </a:t>
            </a:r>
            <a:r>
              <a:rPr lang="ru-RU" dirty="0"/>
              <a:t>раскрытием шейки матки считается ее раскрытие </a:t>
            </a:r>
            <a:r>
              <a:rPr lang="ru-RU" dirty="0" smtClean="0"/>
              <a:t>на </a:t>
            </a:r>
            <a:r>
              <a:rPr lang="ru-RU" dirty="0"/>
              <a:t>10 – 12 см, при этом </a:t>
            </a:r>
            <a:r>
              <a:rPr lang="ru-RU" dirty="0" err="1"/>
              <a:t>краи</a:t>
            </a:r>
            <a:r>
              <a:rPr lang="ru-RU" dirty="0"/>
              <a:t> шейки матки при влагалищном </a:t>
            </a:r>
            <a:r>
              <a:rPr lang="ru-RU" dirty="0" smtClean="0"/>
              <a:t>исследовании </a:t>
            </a:r>
            <a:r>
              <a:rPr lang="ru-RU" dirty="0"/>
              <a:t>не определяются, пальпируется лишь </a:t>
            </a:r>
            <a:r>
              <a:rPr lang="ru-RU" dirty="0" smtClean="0"/>
              <a:t>предлежащая </a:t>
            </a:r>
            <a:r>
              <a:rPr lang="ru-RU" dirty="0"/>
              <a:t>часть плода.</a:t>
            </a:r>
          </a:p>
          <a:p>
            <a:r>
              <a:rPr lang="ru-RU" dirty="0" smtClean="0"/>
              <a:t>Место </a:t>
            </a:r>
            <a:r>
              <a:rPr lang="ru-RU" dirty="0" err="1"/>
              <a:t>стыкания</a:t>
            </a:r>
            <a:r>
              <a:rPr lang="ru-RU" dirty="0"/>
              <a:t> головки к стенкам нижнего сегмента </a:t>
            </a:r>
            <a:r>
              <a:rPr lang="ru-RU" dirty="0" smtClean="0"/>
              <a:t>матки </a:t>
            </a:r>
            <a:r>
              <a:rPr lang="ru-RU" dirty="0"/>
              <a:t>называют поясом соприкосновения. Он разделяет </a:t>
            </a:r>
            <a:r>
              <a:rPr lang="ru-RU" dirty="0" smtClean="0"/>
              <a:t>околоплодные </a:t>
            </a:r>
            <a:r>
              <a:rPr lang="ru-RU" dirty="0"/>
              <a:t>воды на передних и задних. Ниже его на </a:t>
            </a:r>
            <a:r>
              <a:rPr lang="ru-RU" dirty="0" smtClean="0"/>
              <a:t>головке </a:t>
            </a:r>
            <a:r>
              <a:rPr lang="ru-RU" dirty="0"/>
              <a:t>образуется родовая </a:t>
            </a:r>
            <a:r>
              <a:rPr lang="ru-RU" dirty="0" smtClean="0"/>
              <a:t>опухоль.</a:t>
            </a:r>
          </a:p>
          <a:p>
            <a:endParaRPr lang="ru-RU" dirty="0"/>
          </a:p>
        </p:txBody>
      </p:sp>
      <p:pic>
        <p:nvPicPr>
          <p:cNvPr id="4098" name="Picture 2" descr="C:\Users\gigiena4-55\Desktop\0019-003-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43033"/>
            <a:ext cx="7080472" cy="263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322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План лекции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marL="114300" indent="0">
              <a:buNone/>
            </a:pPr>
            <a:r>
              <a:rPr lang="ru-RU" dirty="0" smtClean="0"/>
              <a:t>1.  </a:t>
            </a:r>
            <a:r>
              <a:rPr lang="ru-RU" dirty="0"/>
              <a:t>Клиническое течение родов. </a:t>
            </a:r>
          </a:p>
          <a:p>
            <a:pPr marL="114300" indent="0">
              <a:buNone/>
            </a:pPr>
            <a:r>
              <a:rPr lang="ru-RU" dirty="0" smtClean="0"/>
              <a:t>2.  </a:t>
            </a:r>
            <a:r>
              <a:rPr lang="ru-RU" dirty="0"/>
              <a:t>Биомеханизм родов при переднем виде </a:t>
            </a:r>
            <a:r>
              <a:rPr lang="ru-RU" dirty="0" smtClean="0"/>
              <a:t>затылочного </a:t>
            </a:r>
            <a:r>
              <a:rPr lang="ru-RU" dirty="0" err="1"/>
              <a:t>предлежания</a:t>
            </a:r>
            <a:r>
              <a:rPr lang="ru-RU" dirty="0"/>
              <a:t>.</a:t>
            </a:r>
          </a:p>
          <a:p>
            <a:pPr marL="114300" indent="0">
              <a:buNone/>
            </a:pPr>
            <a:r>
              <a:rPr lang="ru-RU" dirty="0" smtClean="0"/>
              <a:t>3. Возможные </a:t>
            </a:r>
            <a:r>
              <a:rPr lang="ru-RU" dirty="0"/>
              <a:t>способы </a:t>
            </a:r>
            <a:r>
              <a:rPr lang="ru-RU" dirty="0" err="1" smtClean="0"/>
              <a:t>родоразрешения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665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0688"/>
            <a:ext cx="762000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dirty="0"/>
              <a:t> </a:t>
            </a:r>
          </a:p>
          <a:p>
            <a:r>
              <a:rPr lang="ru-RU" dirty="0"/>
              <a:t>При развитии интенсивных и регулярных </a:t>
            </a:r>
            <a:r>
              <a:rPr lang="ru-RU" dirty="0" smtClean="0"/>
              <a:t>схваток </a:t>
            </a:r>
            <a:r>
              <a:rPr lang="ru-RU" dirty="0"/>
              <a:t>и раскрытии шейки матки между </a:t>
            </a:r>
            <a:r>
              <a:rPr lang="ru-RU" dirty="0" smtClean="0"/>
              <a:t>верхним </a:t>
            </a:r>
            <a:r>
              <a:rPr lang="ru-RU" dirty="0"/>
              <a:t>сегментом матки (телом) и мягким </a:t>
            </a:r>
            <a:r>
              <a:rPr lang="ru-RU" dirty="0" smtClean="0"/>
              <a:t>нижним </a:t>
            </a:r>
            <a:r>
              <a:rPr lang="ru-RU" dirty="0"/>
              <a:t>сегментом образуется борозда в виде </a:t>
            </a:r>
            <a:r>
              <a:rPr lang="ru-RU" dirty="0" smtClean="0"/>
              <a:t>пограничного </a:t>
            </a:r>
            <a:r>
              <a:rPr lang="ru-RU" dirty="0"/>
              <a:t>или </a:t>
            </a:r>
            <a:r>
              <a:rPr lang="ru-RU" dirty="0" err="1"/>
              <a:t>контракционного</a:t>
            </a:r>
            <a:r>
              <a:rPr lang="ru-RU" dirty="0"/>
              <a:t> кольца. </a:t>
            </a:r>
            <a:r>
              <a:rPr lang="ru-RU" dirty="0" smtClean="0"/>
              <a:t>Оно</a:t>
            </a:r>
            <a:r>
              <a:rPr lang="ru-RU" dirty="0"/>
              <a:t>, как правило, образуется после </a:t>
            </a:r>
            <a:r>
              <a:rPr lang="ru-RU" dirty="0" smtClean="0"/>
              <a:t>отхождения </a:t>
            </a:r>
            <a:r>
              <a:rPr lang="ru-RU" dirty="0"/>
              <a:t>околоплодных вод, когда головка </a:t>
            </a:r>
            <a:r>
              <a:rPr lang="ru-RU" dirty="0" smtClean="0"/>
              <a:t>плода </a:t>
            </a:r>
            <a:r>
              <a:rPr lang="ru-RU" dirty="0"/>
              <a:t>плотно прилегает к шейке матки. Его </a:t>
            </a:r>
            <a:r>
              <a:rPr lang="ru-RU" dirty="0" smtClean="0"/>
              <a:t>можно </a:t>
            </a:r>
            <a:r>
              <a:rPr lang="ru-RU" dirty="0" err="1"/>
              <a:t>пропальпировать</a:t>
            </a:r>
            <a:r>
              <a:rPr lang="ru-RU" dirty="0"/>
              <a:t> через переднюю </a:t>
            </a:r>
            <a:r>
              <a:rPr lang="ru-RU" dirty="0" smtClean="0"/>
              <a:t>брюшную стенку </a:t>
            </a:r>
            <a:r>
              <a:rPr lang="ru-RU" dirty="0"/>
              <a:t>в виде поперечной борозды. </a:t>
            </a:r>
          </a:p>
          <a:p>
            <a:r>
              <a:rPr lang="ru-RU" dirty="0" smtClean="0"/>
              <a:t>Высота </a:t>
            </a:r>
            <a:r>
              <a:rPr lang="ru-RU" dirty="0" err="1"/>
              <a:t>контракционного</a:t>
            </a:r>
            <a:r>
              <a:rPr lang="ru-RU" dirty="0"/>
              <a:t> кольца над лобком </a:t>
            </a:r>
            <a:r>
              <a:rPr lang="ru-RU" dirty="0" smtClean="0"/>
              <a:t>приблизительно </a:t>
            </a:r>
            <a:r>
              <a:rPr lang="ru-RU" dirty="0"/>
              <a:t>отвечает открытию шейки </a:t>
            </a:r>
            <a:r>
              <a:rPr lang="ru-RU" dirty="0" smtClean="0"/>
              <a:t>матки </a:t>
            </a:r>
            <a:r>
              <a:rPr lang="ru-RU" dirty="0"/>
              <a:t>и составляет не больше 8 – 10 см (4 – 5 </a:t>
            </a:r>
            <a:r>
              <a:rPr lang="ru-RU" dirty="0" smtClean="0"/>
              <a:t>поперечных </a:t>
            </a:r>
            <a:r>
              <a:rPr lang="ru-RU" dirty="0"/>
              <a:t>пальца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6276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Положение роженицы</a:t>
            </a:r>
            <a:br>
              <a:rPr lang="ru-RU" b="1" dirty="0"/>
            </a:br>
            <a:r>
              <a:rPr lang="ru-RU" b="1" dirty="0"/>
              <a:t>в первом периоде</a:t>
            </a:r>
          </a:p>
        </p:txBody>
      </p:sp>
      <p:pic>
        <p:nvPicPr>
          <p:cNvPr id="5122" name="Picture 2" descr="C:\Users\gigiena4-55\Desktop\d180d0bed0b4d18b-d0b4d0bed0bcd0b0_5fc598cc47626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734481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780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Второй период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762000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dirty="0" smtClean="0"/>
              <a:t>• </a:t>
            </a:r>
            <a:r>
              <a:rPr lang="ru-RU" dirty="0"/>
              <a:t>Происходит продвижение головки и туловища плода по </a:t>
            </a:r>
            <a:r>
              <a:rPr lang="ru-RU" dirty="0" smtClean="0"/>
              <a:t>родовому </a:t>
            </a:r>
            <a:r>
              <a:rPr lang="ru-RU" dirty="0"/>
              <a:t>каналу и рождение ребенка. </a:t>
            </a:r>
          </a:p>
          <a:p>
            <a:pPr marL="114300" indent="0">
              <a:buNone/>
            </a:pPr>
            <a:r>
              <a:rPr lang="ru-RU" dirty="0"/>
              <a:t>• Второй период определяется совокупностью всех </a:t>
            </a:r>
            <a:r>
              <a:rPr lang="ru-RU" dirty="0" smtClean="0"/>
              <a:t>последовательных </a:t>
            </a:r>
            <a:r>
              <a:rPr lang="ru-RU" dirty="0"/>
              <a:t>движений, которые осуществляет плод </a:t>
            </a:r>
            <a:r>
              <a:rPr lang="ru-RU" dirty="0" smtClean="0"/>
              <a:t>при </a:t>
            </a:r>
            <a:r>
              <a:rPr lang="ru-RU" dirty="0"/>
              <a:t>прохождении через родовые пути матери и </a:t>
            </a:r>
            <a:r>
              <a:rPr lang="ru-RU" dirty="0" smtClean="0"/>
              <a:t>характеризуется </a:t>
            </a:r>
            <a:r>
              <a:rPr lang="ru-RU" dirty="0"/>
              <a:t>биомеханизмом родов.</a:t>
            </a:r>
          </a:p>
          <a:p>
            <a:pPr marL="114300" indent="0">
              <a:buNone/>
            </a:pPr>
            <a:r>
              <a:rPr lang="ru-RU" dirty="0"/>
              <a:t>• В зависимости от положения, </a:t>
            </a:r>
            <a:r>
              <a:rPr lang="ru-RU" dirty="0" err="1"/>
              <a:t>предлежания</a:t>
            </a:r>
            <a:r>
              <a:rPr lang="ru-RU" dirty="0"/>
              <a:t> плода, вида и </a:t>
            </a:r>
            <a:r>
              <a:rPr lang="ru-RU" dirty="0" smtClean="0"/>
              <a:t>позиции </a:t>
            </a:r>
            <a:r>
              <a:rPr lang="ru-RU" dirty="0"/>
              <a:t>биомеханизм родов будет разным.</a:t>
            </a:r>
          </a:p>
          <a:p>
            <a:pPr marL="114300" indent="0">
              <a:buNone/>
            </a:pPr>
            <a:r>
              <a:rPr lang="ru-RU" dirty="0"/>
              <a:t>• При опускании </a:t>
            </a:r>
            <a:r>
              <a:rPr lang="ru-RU" dirty="0" err="1"/>
              <a:t>передлежащей</a:t>
            </a:r>
            <a:r>
              <a:rPr lang="ru-RU" dirty="0"/>
              <a:t> части плода (головки) на </a:t>
            </a:r>
            <a:r>
              <a:rPr lang="ru-RU" dirty="0" smtClean="0"/>
              <a:t>тазовое </a:t>
            </a:r>
            <a:r>
              <a:rPr lang="ru-RU" dirty="0"/>
              <a:t>дно появляются потуги. Длительность схваток во </a:t>
            </a:r>
            <a:r>
              <a:rPr lang="ru-RU" dirty="0" smtClean="0"/>
              <a:t>ІІ </a:t>
            </a:r>
            <a:r>
              <a:rPr lang="ru-RU" dirty="0"/>
              <a:t>периоде составляет 40 – 80 сек., через 1 – 2 мин.</a:t>
            </a:r>
          </a:p>
        </p:txBody>
      </p:sp>
    </p:spTree>
    <p:extLst>
      <p:ext uri="{BB962C8B-B14F-4D97-AF65-F5344CB8AC3E}">
        <p14:creationId xmlns:p14="http://schemas.microsoft.com/office/powerpoint/2010/main" val="1996778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Третий период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/>
              <a:t>течении этого периода происходит </a:t>
            </a:r>
            <a:r>
              <a:rPr lang="ru-RU" dirty="0" smtClean="0"/>
              <a:t>отделение </a:t>
            </a:r>
            <a:r>
              <a:rPr lang="ru-RU" dirty="0"/>
              <a:t>и выделение последа из матки. </a:t>
            </a:r>
          </a:p>
          <a:p>
            <a:pPr marL="114300" indent="0">
              <a:buNone/>
            </a:pPr>
            <a:r>
              <a:rPr lang="ru-RU" dirty="0"/>
              <a:t>• Последовый период длится в среднем 15 – 30 </a:t>
            </a:r>
            <a:r>
              <a:rPr lang="ru-RU" dirty="0" smtClean="0"/>
              <a:t>мин</a:t>
            </a:r>
            <a:r>
              <a:rPr lang="ru-RU" dirty="0"/>
              <a:t>. Кровопотеря не должна превышать 0,5 % </a:t>
            </a:r>
            <a:r>
              <a:rPr lang="ru-RU" dirty="0" smtClean="0"/>
              <a:t>от </a:t>
            </a:r>
            <a:r>
              <a:rPr lang="ru-RU" dirty="0"/>
              <a:t>массы тела женщины, что в среднем </a:t>
            </a:r>
            <a:r>
              <a:rPr lang="ru-RU" dirty="0" smtClean="0"/>
              <a:t>составляет </a:t>
            </a:r>
            <a:r>
              <a:rPr lang="ru-RU" dirty="0"/>
              <a:t>250 – 300 мл.</a:t>
            </a:r>
          </a:p>
          <a:p>
            <a:pPr marL="114300" indent="0">
              <a:buNone/>
            </a:pPr>
            <a:r>
              <a:rPr lang="ru-RU" dirty="0"/>
              <a:t>• Сразу после рождения плода матка </a:t>
            </a:r>
            <a:r>
              <a:rPr lang="ru-RU" dirty="0" smtClean="0"/>
              <a:t>значительно </a:t>
            </a:r>
            <a:r>
              <a:rPr lang="ru-RU" dirty="0"/>
              <a:t>сокращается и уменьшается в </a:t>
            </a:r>
            <a:r>
              <a:rPr lang="ru-RU" dirty="0" smtClean="0"/>
              <a:t>размерах</a:t>
            </a:r>
            <a:r>
              <a:rPr lang="ru-RU" dirty="0"/>
              <a:t>, поэтому несколько минут матка </a:t>
            </a:r>
            <a:r>
              <a:rPr lang="ru-RU" dirty="0" smtClean="0"/>
              <a:t>находится </a:t>
            </a:r>
            <a:r>
              <a:rPr lang="ru-RU" dirty="0"/>
              <a:t>в состоянии тонического </a:t>
            </a:r>
            <a:r>
              <a:rPr lang="ru-RU" dirty="0" smtClean="0"/>
              <a:t>сокращения</a:t>
            </a:r>
            <a:r>
              <a:rPr lang="ru-RU" dirty="0"/>
              <a:t>, после чего начинаются </a:t>
            </a:r>
            <a:r>
              <a:rPr lang="ru-RU" dirty="0" smtClean="0"/>
              <a:t>"</a:t>
            </a:r>
            <a:r>
              <a:rPr lang="ru-RU" dirty="0"/>
              <a:t>последовые" схватки и рождается послед</a:t>
            </a:r>
          </a:p>
        </p:txBody>
      </p:sp>
    </p:spTree>
    <p:extLst>
      <p:ext uri="{BB962C8B-B14F-4D97-AF65-F5344CB8AC3E}">
        <p14:creationId xmlns:p14="http://schemas.microsoft.com/office/powerpoint/2010/main" val="3172677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Способы </a:t>
            </a:r>
            <a:r>
              <a:rPr lang="ru-RU" b="1" dirty="0" err="1"/>
              <a:t>родоразрешения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marL="114300" indent="0">
              <a:buNone/>
            </a:pPr>
            <a:r>
              <a:rPr lang="ru-RU" dirty="0" smtClean="0"/>
              <a:t> </a:t>
            </a:r>
            <a:r>
              <a:rPr lang="ru-RU" dirty="0" smtClean="0"/>
              <a:t>Выделяют </a:t>
            </a:r>
            <a:r>
              <a:rPr lang="ru-RU" dirty="0"/>
              <a:t>2 способа </a:t>
            </a:r>
            <a:r>
              <a:rPr lang="ru-RU" dirty="0" err="1"/>
              <a:t>родоразрешения</a:t>
            </a:r>
            <a:r>
              <a:rPr lang="ru-RU" dirty="0"/>
              <a:t>:</a:t>
            </a:r>
          </a:p>
          <a:p>
            <a:pPr marL="114300" indent="0">
              <a:buNone/>
            </a:pPr>
            <a:r>
              <a:rPr lang="ru-RU" dirty="0" smtClean="0"/>
              <a:t> </a:t>
            </a:r>
            <a:r>
              <a:rPr lang="ru-RU" dirty="0"/>
              <a:t>I – через естественные родовые пути </a:t>
            </a:r>
          </a:p>
          <a:p>
            <a:pPr marL="114300" indent="0">
              <a:buNone/>
            </a:pPr>
            <a:r>
              <a:rPr lang="ru-RU" dirty="0" smtClean="0"/>
              <a:t> </a:t>
            </a:r>
            <a:r>
              <a:rPr lang="ru-RU" dirty="0"/>
              <a:t>II – оперативный способ </a:t>
            </a:r>
            <a:r>
              <a:rPr lang="ru-RU" dirty="0" err="1" smtClean="0"/>
              <a:t>родоразрешения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9521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gigiena4-55\Desktop\htmlconvd-Scyk9B89x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684076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720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gigiena4-55\Desktop\0030-005- (1)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7304593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1094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Оперативные </a:t>
            </a:r>
            <a:r>
              <a:rPr lang="ru-RU" b="1" dirty="0"/>
              <a:t>методы </a:t>
            </a:r>
            <a:r>
              <a:rPr lang="ru-RU" b="1" dirty="0" err="1"/>
              <a:t>родоразрешения</a:t>
            </a:r>
            <a:r>
              <a:rPr lang="ru-RU" b="1" dirty="0"/>
              <a:t>. 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762000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dirty="0" smtClean="0"/>
              <a:t>1</a:t>
            </a:r>
            <a:r>
              <a:rPr lang="ru-RU" dirty="0"/>
              <a:t>) влагалищные </a:t>
            </a:r>
            <a:r>
              <a:rPr lang="ru-RU" dirty="0" err="1"/>
              <a:t>родоразрешающие</a:t>
            </a:r>
            <a:r>
              <a:rPr lang="ru-RU" dirty="0"/>
              <a:t> операции, </a:t>
            </a:r>
            <a:r>
              <a:rPr lang="ru-RU" dirty="0" smtClean="0"/>
              <a:t>такие </a:t>
            </a:r>
            <a:r>
              <a:rPr lang="ru-RU" dirty="0"/>
              <a:t>как: </a:t>
            </a:r>
          </a:p>
          <a:p>
            <a:pPr marL="114300" indent="0">
              <a:buNone/>
            </a:pPr>
            <a:r>
              <a:rPr lang="ru-RU" dirty="0" smtClean="0"/>
              <a:t>а</a:t>
            </a:r>
            <a:r>
              <a:rPr lang="ru-RU" dirty="0"/>
              <a:t>) наложение акушерских щипцов;</a:t>
            </a:r>
          </a:p>
          <a:p>
            <a:pPr marL="114300" indent="0">
              <a:buNone/>
            </a:pPr>
            <a:r>
              <a:rPr lang="ru-RU" dirty="0" smtClean="0"/>
              <a:t>б</a:t>
            </a:r>
            <a:r>
              <a:rPr lang="ru-RU" dirty="0"/>
              <a:t>) вакуум-экстракция плода;</a:t>
            </a:r>
          </a:p>
          <a:p>
            <a:pPr marL="114300" indent="0">
              <a:buNone/>
            </a:pPr>
            <a:r>
              <a:rPr lang="ru-RU" dirty="0" smtClean="0"/>
              <a:t>в</a:t>
            </a:r>
            <a:r>
              <a:rPr lang="ru-RU" dirty="0"/>
              <a:t>) экстракция (извлечение) плода за тазовый </a:t>
            </a:r>
            <a:r>
              <a:rPr lang="ru-RU" dirty="0" smtClean="0"/>
              <a:t>конец</a:t>
            </a:r>
            <a:r>
              <a:rPr lang="ru-RU" dirty="0"/>
              <a:t>.</a:t>
            </a:r>
          </a:p>
          <a:p>
            <a:pPr marL="114300" indent="0">
              <a:buNone/>
            </a:pPr>
            <a:r>
              <a:rPr lang="ru-RU" dirty="0"/>
              <a:t>2) абдоминальное </a:t>
            </a:r>
            <a:r>
              <a:rPr lang="ru-RU" dirty="0" err="1"/>
              <a:t>родоразрешение</a:t>
            </a:r>
            <a:r>
              <a:rPr lang="ru-RU" dirty="0"/>
              <a:t> – кесарево </a:t>
            </a:r>
            <a:r>
              <a:rPr lang="ru-RU" dirty="0" smtClean="0"/>
              <a:t>сечение</a:t>
            </a:r>
            <a:r>
              <a:rPr lang="ru-RU" dirty="0"/>
              <a:t>, оно может быть</a:t>
            </a:r>
          </a:p>
          <a:p>
            <a:pPr marL="114300" indent="0">
              <a:buNone/>
            </a:pPr>
            <a:r>
              <a:rPr lang="ru-RU" dirty="0" smtClean="0"/>
              <a:t>а</a:t>
            </a:r>
            <a:r>
              <a:rPr lang="ru-RU" dirty="0"/>
              <a:t>) </a:t>
            </a:r>
            <a:r>
              <a:rPr lang="ru-RU" dirty="0" smtClean="0"/>
              <a:t>плановым</a:t>
            </a:r>
          </a:p>
          <a:p>
            <a:pPr marL="114300" indent="0">
              <a:buNone/>
            </a:pPr>
            <a:r>
              <a:rPr lang="ru-RU" dirty="0" smtClean="0"/>
              <a:t>б</a:t>
            </a:r>
            <a:r>
              <a:rPr lang="ru-RU" dirty="0"/>
              <a:t>) экстренным.</a:t>
            </a:r>
          </a:p>
        </p:txBody>
      </p:sp>
    </p:spTree>
    <p:extLst>
      <p:ext uri="{BB962C8B-B14F-4D97-AF65-F5344CB8AC3E}">
        <p14:creationId xmlns:p14="http://schemas.microsoft.com/office/powerpoint/2010/main" val="23874679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Биомеханизм родов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marL="114300" indent="0">
              <a:buNone/>
            </a:pPr>
            <a:r>
              <a:rPr lang="ru-RU" dirty="0"/>
              <a:t>• </a:t>
            </a:r>
            <a:r>
              <a:rPr lang="ru-RU" dirty="0" smtClean="0"/>
              <a:t>Совокупность </a:t>
            </a:r>
            <a:r>
              <a:rPr lang="ru-RU" dirty="0"/>
              <a:t>движений, совершаемых </a:t>
            </a:r>
            <a:r>
              <a:rPr lang="ru-RU" dirty="0" smtClean="0"/>
              <a:t>плодом </a:t>
            </a:r>
            <a:r>
              <a:rPr lang="ru-RU" dirty="0"/>
              <a:t>при прохождении через родовые </a:t>
            </a:r>
            <a:r>
              <a:rPr lang="ru-RU" dirty="0" smtClean="0"/>
              <a:t>пути </a:t>
            </a:r>
            <a:r>
              <a:rPr lang="ru-RU" dirty="0"/>
              <a:t>матери, называется </a:t>
            </a:r>
            <a:r>
              <a:rPr lang="ru-RU" b="1" dirty="0" smtClean="0"/>
              <a:t>биомеханизмом </a:t>
            </a:r>
            <a:r>
              <a:rPr lang="ru-RU" b="1" dirty="0"/>
              <a:t>родов</a:t>
            </a:r>
            <a:r>
              <a:rPr lang="ru-RU" dirty="0"/>
              <a:t>. Наиболее часто </a:t>
            </a:r>
            <a:r>
              <a:rPr lang="ru-RU" dirty="0" smtClean="0"/>
              <a:t>встречаются </a:t>
            </a:r>
            <a:r>
              <a:rPr lang="ru-RU" dirty="0"/>
              <a:t>роды при переднем виде </a:t>
            </a:r>
            <a:r>
              <a:rPr lang="ru-RU" dirty="0" smtClean="0"/>
              <a:t>затылочного </a:t>
            </a:r>
            <a:r>
              <a:rPr lang="ru-RU" dirty="0" err="1"/>
              <a:t>предлежания</a:t>
            </a:r>
            <a:r>
              <a:rPr lang="ru-RU" dirty="0"/>
              <a:t>. Выделяют 4 </a:t>
            </a:r>
            <a:r>
              <a:rPr lang="ru-RU" dirty="0" smtClean="0"/>
              <a:t>основных </a:t>
            </a:r>
            <a:r>
              <a:rPr lang="ru-RU" dirty="0"/>
              <a:t>момента биомеханизма:</a:t>
            </a:r>
          </a:p>
        </p:txBody>
      </p:sp>
    </p:spTree>
    <p:extLst>
      <p:ext uri="{BB962C8B-B14F-4D97-AF65-F5344CB8AC3E}">
        <p14:creationId xmlns:p14="http://schemas.microsoft.com/office/powerpoint/2010/main" val="6480019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b="1" dirty="0" smtClean="0"/>
              <a:t>1. сгибание </a:t>
            </a:r>
            <a:r>
              <a:rPr lang="ru-RU" b="1" dirty="0"/>
              <a:t>головки плода</a:t>
            </a:r>
            <a:r>
              <a:rPr lang="ru-RU" dirty="0"/>
              <a:t>. При этом малый </a:t>
            </a:r>
            <a:r>
              <a:rPr lang="ru-RU" dirty="0" smtClean="0"/>
              <a:t>родничок </a:t>
            </a:r>
            <a:r>
              <a:rPr lang="ru-RU" dirty="0"/>
              <a:t>становится проводной (ведущей) </a:t>
            </a:r>
            <a:r>
              <a:rPr lang="ru-RU" dirty="0" smtClean="0"/>
              <a:t>точкой</a:t>
            </a:r>
            <a:r>
              <a:rPr lang="ru-RU" dirty="0"/>
              <a:t>. Проводной точкой называется та, </a:t>
            </a:r>
            <a:r>
              <a:rPr lang="ru-RU" dirty="0" smtClean="0"/>
              <a:t>которая </a:t>
            </a:r>
            <a:r>
              <a:rPr lang="ru-RU" dirty="0"/>
              <a:t>первая опускается в полость малого </a:t>
            </a:r>
            <a:r>
              <a:rPr lang="ru-RU" dirty="0" smtClean="0"/>
              <a:t>таза</a:t>
            </a:r>
            <a:r>
              <a:rPr lang="ru-RU" dirty="0"/>
              <a:t>, следует по проводной оси таза и первой </a:t>
            </a:r>
            <a:r>
              <a:rPr lang="ru-RU" dirty="0" smtClean="0"/>
              <a:t>показывается </a:t>
            </a:r>
            <a:r>
              <a:rPr lang="ru-RU" dirty="0"/>
              <a:t>из половой щели.</a:t>
            </a:r>
          </a:p>
          <a:p>
            <a:pPr marL="114300" indent="0">
              <a:buNone/>
            </a:pPr>
            <a:r>
              <a:rPr lang="ru-RU" b="1" dirty="0" smtClean="0"/>
              <a:t>2. внутренний </a:t>
            </a:r>
            <a:r>
              <a:rPr lang="ru-RU" b="1" dirty="0"/>
              <a:t>поворот головки </a:t>
            </a:r>
            <a:r>
              <a:rPr lang="ru-RU" dirty="0"/>
              <a:t>– происходит в </a:t>
            </a:r>
            <a:r>
              <a:rPr lang="ru-RU" dirty="0" smtClean="0"/>
              <a:t>полости </a:t>
            </a:r>
            <a:r>
              <a:rPr lang="ru-RU" dirty="0"/>
              <a:t>малого таза: начинается при переходе </a:t>
            </a:r>
            <a:r>
              <a:rPr lang="ru-RU" dirty="0" smtClean="0"/>
              <a:t>из </a:t>
            </a:r>
            <a:r>
              <a:rPr lang="ru-RU" dirty="0"/>
              <a:t>широкой части в узкую и заканчивается на </a:t>
            </a:r>
            <a:r>
              <a:rPr lang="ru-RU" dirty="0" smtClean="0"/>
              <a:t>тазовом </a:t>
            </a:r>
            <a:r>
              <a:rPr lang="ru-RU" dirty="0"/>
              <a:t>дне. Затылок плода поворачивается </a:t>
            </a:r>
            <a:r>
              <a:rPr lang="ru-RU" dirty="0" smtClean="0"/>
              <a:t>кпереди</a:t>
            </a:r>
            <a:r>
              <a:rPr lang="ru-RU" dirty="0"/>
              <a:t>, а личико – кзади (к крестцу) – это </a:t>
            </a:r>
            <a:r>
              <a:rPr lang="ru-RU" dirty="0" smtClean="0"/>
              <a:t>правильная </a:t>
            </a:r>
            <a:r>
              <a:rPr lang="ru-RU" dirty="0"/>
              <a:t>ротация</a:t>
            </a:r>
          </a:p>
        </p:txBody>
      </p:sp>
    </p:spTree>
    <p:extLst>
      <p:ext uri="{BB962C8B-B14F-4D97-AF65-F5344CB8AC3E}">
        <p14:creationId xmlns:p14="http://schemas.microsoft.com/office/powerpoint/2010/main" val="4215378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b="1" dirty="0" smtClean="0"/>
              <a:t>Роды </a:t>
            </a:r>
            <a:r>
              <a:rPr lang="ru-RU" dirty="0"/>
              <a:t>– это физиологический процесс </a:t>
            </a:r>
            <a:r>
              <a:rPr lang="ru-RU" dirty="0" smtClean="0"/>
              <a:t>изгнания </a:t>
            </a:r>
            <a:r>
              <a:rPr lang="ru-RU" dirty="0"/>
              <a:t>из матки плода, плаценты с </a:t>
            </a:r>
            <a:r>
              <a:rPr lang="ru-RU" dirty="0" smtClean="0"/>
              <a:t>плодными </a:t>
            </a:r>
            <a:r>
              <a:rPr lang="ru-RU" dirty="0"/>
              <a:t>оболочками и </a:t>
            </a:r>
            <a:r>
              <a:rPr lang="ru-RU" dirty="0" smtClean="0"/>
              <a:t>околоплодными </a:t>
            </a:r>
            <a:r>
              <a:rPr lang="ru-RU" dirty="0"/>
              <a:t>водами, через родовые </a:t>
            </a:r>
            <a:r>
              <a:rPr lang="ru-RU" dirty="0" smtClean="0"/>
              <a:t>пути </a:t>
            </a:r>
            <a:r>
              <a:rPr lang="ru-RU" dirty="0"/>
              <a:t>после достижения плодом </a:t>
            </a:r>
            <a:r>
              <a:rPr lang="ru-RU" dirty="0" smtClean="0"/>
              <a:t>жизнеспособности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60658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7620000" cy="633670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b="1" dirty="0" smtClean="0"/>
              <a:t>3. разгибание </a:t>
            </a:r>
            <a:r>
              <a:rPr lang="ru-RU" b="1" dirty="0"/>
              <a:t>головки </a:t>
            </a:r>
            <a:r>
              <a:rPr lang="ru-RU" dirty="0"/>
              <a:t>– происходит в выходе малого таза, </a:t>
            </a:r>
            <a:r>
              <a:rPr lang="ru-RU" dirty="0" smtClean="0"/>
              <a:t>после </a:t>
            </a:r>
            <a:r>
              <a:rPr lang="ru-RU" dirty="0"/>
              <a:t>того, как </a:t>
            </a:r>
            <a:r>
              <a:rPr lang="ru-RU" dirty="0" err="1"/>
              <a:t>подзатылочная</a:t>
            </a:r>
            <a:r>
              <a:rPr lang="ru-RU" dirty="0"/>
              <a:t> ямка установилась под </a:t>
            </a:r>
            <a:r>
              <a:rPr lang="ru-RU" dirty="0" smtClean="0"/>
              <a:t>нижним </a:t>
            </a:r>
            <a:r>
              <a:rPr lang="ru-RU" dirty="0"/>
              <a:t>краем лонного сочленения. </a:t>
            </a:r>
            <a:r>
              <a:rPr lang="ru-RU" dirty="0" err="1"/>
              <a:t>Подзатылочная</a:t>
            </a:r>
            <a:r>
              <a:rPr lang="ru-RU" dirty="0"/>
              <a:t> </a:t>
            </a:r>
            <a:r>
              <a:rPr lang="ru-RU" dirty="0" smtClean="0"/>
              <a:t>ямка- </a:t>
            </a:r>
            <a:r>
              <a:rPr lang="ru-RU" dirty="0"/>
              <a:t>это 1-я точка фиксации головки, вокруг которой </a:t>
            </a:r>
            <a:r>
              <a:rPr lang="ru-RU" dirty="0" smtClean="0"/>
              <a:t>происходит </a:t>
            </a:r>
            <a:r>
              <a:rPr lang="ru-RU" dirty="0"/>
              <a:t>её разгибание (клинически это </a:t>
            </a:r>
            <a:r>
              <a:rPr lang="ru-RU" dirty="0" smtClean="0"/>
              <a:t>соответствует </a:t>
            </a:r>
            <a:r>
              <a:rPr lang="ru-RU" dirty="0" err="1"/>
              <a:t>врезыванию</a:t>
            </a:r>
            <a:r>
              <a:rPr lang="ru-RU" dirty="0"/>
              <a:t> и прорезыванию </a:t>
            </a:r>
            <a:r>
              <a:rPr lang="ru-RU" dirty="0" smtClean="0"/>
              <a:t>головки</a:t>
            </a:r>
            <a:r>
              <a:rPr lang="ru-RU" dirty="0" smtClean="0"/>
              <a:t>). Совершив разгибание</a:t>
            </a:r>
            <a:r>
              <a:rPr lang="ru-RU" dirty="0"/>
              <a:t>, головка рождается малым </a:t>
            </a:r>
            <a:r>
              <a:rPr lang="ru-RU" dirty="0" smtClean="0"/>
              <a:t>косым </a:t>
            </a:r>
            <a:r>
              <a:rPr lang="ru-RU" dirty="0"/>
              <a:t>размером(9,5 см) и окружностью 32 см.</a:t>
            </a:r>
          </a:p>
          <a:p>
            <a:pPr marL="114300" indent="0">
              <a:buNone/>
            </a:pPr>
            <a:r>
              <a:rPr lang="ru-RU" b="1" dirty="0" smtClean="0"/>
              <a:t>4. наружный </a:t>
            </a:r>
            <a:r>
              <a:rPr lang="ru-RU" b="1" dirty="0"/>
              <a:t>поворот головки и внутренний поворот </a:t>
            </a:r>
            <a:r>
              <a:rPr lang="ru-RU" b="1" dirty="0" smtClean="0"/>
              <a:t>плечиков </a:t>
            </a:r>
            <a:r>
              <a:rPr lang="ru-RU" dirty="0"/>
              <a:t>Личико плода, в зависимости от позиции </a:t>
            </a:r>
            <a:r>
              <a:rPr lang="ru-RU" dirty="0" smtClean="0"/>
              <a:t>поворачивается </a:t>
            </a:r>
            <a:r>
              <a:rPr lang="ru-RU" dirty="0"/>
              <a:t>к левому бедру матери при II, к правому </a:t>
            </a:r>
            <a:r>
              <a:rPr lang="ru-RU" dirty="0" smtClean="0"/>
              <a:t>бедру- </a:t>
            </a:r>
            <a:r>
              <a:rPr lang="ru-RU" dirty="0"/>
              <a:t>при I позиции. Плечики поворачиваются из </a:t>
            </a:r>
            <a:r>
              <a:rPr lang="ru-RU" dirty="0" smtClean="0"/>
              <a:t>поперечного </a:t>
            </a:r>
            <a:r>
              <a:rPr lang="ru-RU" dirty="0"/>
              <a:t>размера в прямой. Передние плечико </a:t>
            </a:r>
            <a:r>
              <a:rPr lang="ru-RU" dirty="0" smtClean="0"/>
              <a:t>подходит </a:t>
            </a:r>
            <a:r>
              <a:rPr lang="ru-RU" dirty="0"/>
              <a:t>под лонную дугу – образуется 2-я точка </a:t>
            </a:r>
            <a:r>
              <a:rPr lang="ru-RU" dirty="0" smtClean="0"/>
              <a:t>фиксации</a:t>
            </a:r>
            <a:r>
              <a:rPr lang="ru-RU" dirty="0"/>
              <a:t>, туловище сгибается в шейно-грудинном отделе и рождается второе плечико, затем туловище и </a:t>
            </a:r>
            <a:r>
              <a:rPr lang="ru-RU" dirty="0" smtClean="0"/>
              <a:t>ножки.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85865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Контрольные </a:t>
            </a:r>
            <a:r>
              <a:rPr lang="ru-RU" b="1" dirty="0"/>
              <a:t>вопросы для закрепления: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dirty="0" smtClean="0"/>
              <a:t>1</a:t>
            </a:r>
            <a:r>
              <a:rPr lang="ru-RU" dirty="0"/>
              <a:t>. Процессы, происходящие в организме женщины в </a:t>
            </a:r>
            <a:r>
              <a:rPr lang="ru-RU" dirty="0" smtClean="0"/>
              <a:t>родах</a:t>
            </a:r>
            <a:r>
              <a:rPr lang="ru-RU" dirty="0"/>
              <a:t>.</a:t>
            </a:r>
          </a:p>
          <a:p>
            <a:pPr marL="114300" indent="0">
              <a:buNone/>
            </a:pPr>
            <a:r>
              <a:rPr lang="ru-RU" dirty="0"/>
              <a:t>2. Характеристики родового акта.</a:t>
            </a:r>
          </a:p>
          <a:p>
            <a:pPr marL="114300" indent="0">
              <a:buNone/>
            </a:pPr>
            <a:r>
              <a:rPr lang="ru-RU" dirty="0"/>
              <a:t>3. Сестринский процесс в каждом периоде родов </a:t>
            </a:r>
            <a:r>
              <a:rPr lang="ru-RU" dirty="0" smtClean="0"/>
              <a:t>(</a:t>
            </a:r>
            <a:r>
              <a:rPr lang="ru-RU" dirty="0"/>
              <a:t>раскрытия, изгнания, последовый).</a:t>
            </a:r>
          </a:p>
          <a:p>
            <a:pPr marL="114300" indent="0">
              <a:buNone/>
            </a:pPr>
            <a:r>
              <a:rPr lang="ru-RU" dirty="0"/>
              <a:t>4. </a:t>
            </a:r>
            <a:r>
              <a:rPr lang="ru-RU" dirty="0" err="1"/>
              <a:t>Членорасположение</a:t>
            </a:r>
            <a:r>
              <a:rPr lang="ru-RU" dirty="0"/>
              <a:t>, положение, позиция, вид, </a:t>
            </a:r>
            <a:r>
              <a:rPr lang="ru-RU" dirty="0" err="1" smtClean="0"/>
              <a:t>предлежания</a:t>
            </a:r>
            <a:r>
              <a:rPr lang="ru-RU" dirty="0" smtClean="0"/>
              <a:t> </a:t>
            </a:r>
            <a:r>
              <a:rPr lang="ru-RU" dirty="0"/>
              <a:t>плода</a:t>
            </a:r>
          </a:p>
          <a:p>
            <a:pPr marL="114300" indent="0">
              <a:buNone/>
            </a:pPr>
            <a:r>
              <a:rPr lang="ru-RU" dirty="0"/>
              <a:t>5. Современные методы исследования </a:t>
            </a:r>
            <a:r>
              <a:rPr lang="ru-RU" dirty="0" smtClean="0"/>
              <a:t>внутриутробного плода.</a:t>
            </a:r>
          </a:p>
          <a:p>
            <a:pPr marL="114300" indent="0">
              <a:buNone/>
            </a:pPr>
            <a:r>
              <a:rPr lang="ru-RU" dirty="0" smtClean="0"/>
              <a:t>6</a:t>
            </a:r>
            <a:r>
              <a:rPr lang="ru-RU" dirty="0"/>
              <a:t>. Биомеханизм родов при переднем виде </a:t>
            </a:r>
            <a:r>
              <a:rPr lang="ru-RU" dirty="0" smtClean="0"/>
              <a:t>затылочного </a:t>
            </a:r>
            <a:r>
              <a:rPr lang="ru-RU" dirty="0" err="1"/>
              <a:t>предлежания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43031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7620000" cy="480060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ru-RU" sz="4000" b="1" dirty="0" smtClean="0"/>
              <a:t>Спасибо за внимание!</a:t>
            </a:r>
          </a:p>
          <a:p>
            <a:pPr marL="114300" indent="0" algn="ctr">
              <a:buNone/>
            </a:pPr>
            <a:endParaRPr lang="ru-RU" sz="4000" b="1" dirty="0"/>
          </a:p>
        </p:txBody>
      </p:sp>
      <p:pic>
        <p:nvPicPr>
          <p:cNvPr id="8194" name="Picture 2" descr="C:\Users\gigiena4-55\Desktop\mamaimalish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88840"/>
            <a:ext cx="381642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605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Причины </a:t>
            </a:r>
            <a:r>
              <a:rPr lang="ru-RU" b="1" dirty="0"/>
              <a:t>наступления родов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dirty="0" smtClean="0"/>
              <a:t>В </a:t>
            </a:r>
            <a:r>
              <a:rPr lang="ru-RU" dirty="0"/>
              <a:t>конце беременности – за 2 недели до родов в </a:t>
            </a:r>
            <a:r>
              <a:rPr lang="ru-RU" dirty="0" smtClean="0"/>
              <a:t>организме </a:t>
            </a:r>
            <a:r>
              <a:rPr lang="ru-RU" dirty="0"/>
              <a:t>беременной проходят:</a:t>
            </a:r>
          </a:p>
          <a:p>
            <a:pPr marL="114300" indent="0">
              <a:buNone/>
            </a:pPr>
            <a:r>
              <a:rPr lang="ru-RU" dirty="0"/>
              <a:t>• </a:t>
            </a:r>
            <a:r>
              <a:rPr lang="ru-RU" dirty="0" smtClean="0"/>
              <a:t>гормональные </a:t>
            </a:r>
            <a:r>
              <a:rPr lang="ru-RU" dirty="0"/>
              <a:t>изменения </a:t>
            </a:r>
          </a:p>
          <a:p>
            <a:pPr marL="114300" indent="0">
              <a:buNone/>
            </a:pPr>
            <a:r>
              <a:rPr lang="ru-RU" dirty="0" smtClean="0"/>
              <a:t>• изменения </a:t>
            </a:r>
            <a:r>
              <a:rPr lang="ru-RU" dirty="0"/>
              <a:t>в коре головного мозга </a:t>
            </a:r>
          </a:p>
          <a:p>
            <a:pPr marL="114300" indent="0">
              <a:buNone/>
            </a:pPr>
            <a:r>
              <a:rPr lang="ru-RU" dirty="0" smtClean="0"/>
              <a:t>• эндокринные </a:t>
            </a:r>
            <a:r>
              <a:rPr lang="ru-RU" dirty="0"/>
              <a:t>нарушения в плаценте </a:t>
            </a:r>
          </a:p>
          <a:p>
            <a:pPr marL="114300" indent="0">
              <a:buNone/>
            </a:pPr>
            <a:r>
              <a:rPr lang="ru-RU" dirty="0" smtClean="0"/>
              <a:t>• повышение </a:t>
            </a:r>
            <a:r>
              <a:rPr lang="ru-RU" dirty="0"/>
              <a:t>концентрации </a:t>
            </a:r>
            <a:r>
              <a:rPr lang="ru-RU" dirty="0" err="1"/>
              <a:t>нейрогормонов</a:t>
            </a:r>
            <a:r>
              <a:rPr lang="ru-RU" dirty="0"/>
              <a:t>: </a:t>
            </a:r>
            <a:r>
              <a:rPr lang="ru-RU" dirty="0" smtClean="0"/>
              <a:t> окситоцина</a:t>
            </a:r>
            <a:r>
              <a:rPr lang="ru-RU" dirty="0"/>
              <a:t>, ацетилхолина, серотонина и </a:t>
            </a:r>
            <a:r>
              <a:rPr lang="ru-RU" dirty="0" smtClean="0"/>
              <a:t>катехоламинов</a:t>
            </a:r>
            <a:r>
              <a:rPr lang="ru-RU" dirty="0"/>
              <a:t>, которые </a:t>
            </a:r>
            <a:r>
              <a:rPr lang="ru-RU" dirty="0" smtClean="0"/>
              <a:t>возбуждают </a:t>
            </a:r>
            <a:r>
              <a:rPr lang="ru-RU" dirty="0" err="1" smtClean="0"/>
              <a:t>бетаадренорецепторы</a:t>
            </a:r>
            <a:r>
              <a:rPr lang="ru-RU" dirty="0" smtClean="0"/>
              <a:t> </a:t>
            </a:r>
            <a:r>
              <a:rPr lang="ru-RU" dirty="0"/>
              <a:t>матки и </a:t>
            </a:r>
            <a:r>
              <a:rPr lang="ru-RU" dirty="0" smtClean="0"/>
              <a:t>тормозят </a:t>
            </a:r>
            <a:r>
              <a:rPr lang="ru-RU" dirty="0" err="1" smtClean="0"/>
              <a:t>альфаадренорецептори</a:t>
            </a:r>
            <a:endParaRPr lang="ru-RU" dirty="0"/>
          </a:p>
          <a:p>
            <a:pPr marL="114300" indent="0">
              <a:buNone/>
            </a:pPr>
            <a:r>
              <a:rPr lang="ru-RU" dirty="0" smtClean="0"/>
              <a:t>• уменьшается </a:t>
            </a:r>
            <a:r>
              <a:rPr lang="ru-RU" dirty="0"/>
              <a:t>уровень прогестерона </a:t>
            </a:r>
          </a:p>
          <a:p>
            <a:pPr marL="114300" indent="0">
              <a:buNone/>
            </a:pPr>
            <a:r>
              <a:rPr lang="ru-RU" dirty="0" smtClean="0"/>
              <a:t>• </a:t>
            </a:r>
            <a:r>
              <a:rPr lang="ru-RU" dirty="0"/>
              <a:t>увеличивается количество эстрогенов</a:t>
            </a:r>
          </a:p>
        </p:txBody>
      </p:sp>
    </p:spTree>
    <p:extLst>
      <p:ext uri="{BB962C8B-B14F-4D97-AF65-F5344CB8AC3E}">
        <p14:creationId xmlns:p14="http://schemas.microsoft.com/office/powerpoint/2010/main" val="568659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Предвестники </a:t>
            </a:r>
            <a:r>
              <a:rPr lang="ru-RU" b="1" dirty="0"/>
              <a:t>родов и методы оценки </a:t>
            </a:r>
            <a:br>
              <a:rPr lang="ru-RU" b="1" dirty="0"/>
            </a:br>
            <a:r>
              <a:rPr lang="ru-RU" b="1" dirty="0"/>
              <a:t>готовности организма к родам: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034061"/>
            <a:ext cx="762000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ru-RU" dirty="0" smtClean="0"/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r>
              <a:rPr lang="ru-RU" dirty="0" smtClean="0"/>
              <a:t>• </a:t>
            </a:r>
            <a:r>
              <a:rPr lang="ru-RU" dirty="0"/>
              <a:t>Появляются нерегулярные, слабые ноющие боли </a:t>
            </a:r>
            <a:r>
              <a:rPr lang="ru-RU" dirty="0" smtClean="0"/>
              <a:t>внизу живота</a:t>
            </a:r>
            <a:r>
              <a:rPr lang="ru-RU" dirty="0"/>
              <a:t>.</a:t>
            </a:r>
          </a:p>
          <a:p>
            <a:pPr marL="114300" indent="0">
              <a:buNone/>
            </a:pPr>
            <a:r>
              <a:rPr lang="ru-RU" dirty="0"/>
              <a:t>• Отходит густая тягучая слизь (пробка </a:t>
            </a:r>
            <a:r>
              <a:rPr lang="ru-RU" dirty="0" err="1"/>
              <a:t>Кристеллера</a:t>
            </a:r>
            <a:r>
              <a:rPr lang="ru-RU" dirty="0"/>
              <a:t>).</a:t>
            </a:r>
          </a:p>
          <a:p>
            <a:pPr marL="114300" indent="0">
              <a:buNone/>
            </a:pPr>
            <a:r>
              <a:rPr lang="ru-RU" dirty="0"/>
              <a:t>• Определяется положительный </a:t>
            </a:r>
            <a:r>
              <a:rPr lang="ru-RU" dirty="0" err="1"/>
              <a:t>окситоциновий</a:t>
            </a:r>
            <a:r>
              <a:rPr lang="ru-RU" dirty="0"/>
              <a:t> </a:t>
            </a:r>
            <a:r>
              <a:rPr lang="ru-RU" dirty="0" smtClean="0"/>
              <a:t>тест (0,01 </a:t>
            </a:r>
            <a:r>
              <a:rPr lang="ru-RU" dirty="0"/>
              <a:t>ОД окситоцина на 1 мл физ. р-</a:t>
            </a:r>
            <a:r>
              <a:rPr lang="ru-RU" dirty="0" err="1"/>
              <a:t>ра</a:t>
            </a:r>
            <a:r>
              <a:rPr lang="ru-RU" dirty="0"/>
              <a:t>) набирают 10 </a:t>
            </a:r>
            <a:r>
              <a:rPr lang="ru-RU" dirty="0" smtClean="0"/>
              <a:t>мл приготовленного </a:t>
            </a:r>
            <a:r>
              <a:rPr lang="ru-RU" dirty="0"/>
              <a:t>раствора и вводят внутривенно по 1 </a:t>
            </a:r>
            <a:r>
              <a:rPr lang="ru-RU" dirty="0" smtClean="0"/>
              <a:t>мл через </a:t>
            </a:r>
            <a:r>
              <a:rPr lang="ru-RU" dirty="0"/>
              <a:t>каждую 1 минуту, если сокращение шейки матки </a:t>
            </a:r>
            <a:r>
              <a:rPr lang="ru-RU" dirty="0" smtClean="0"/>
              <a:t>наступает </a:t>
            </a:r>
            <a:r>
              <a:rPr lang="ru-RU" dirty="0"/>
              <a:t>до введения 5 мл раствора - тест позитивный </a:t>
            </a:r>
            <a:r>
              <a:rPr lang="ru-RU" dirty="0" smtClean="0"/>
              <a:t>(</a:t>
            </a:r>
            <a:r>
              <a:rPr lang="ru-RU" dirty="0"/>
              <a:t>роды состоятся через 1 – 2 суток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636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dirty="0"/>
              <a:t>• </a:t>
            </a:r>
            <a:r>
              <a:rPr lang="ru-RU" dirty="0" err="1"/>
              <a:t>Маммарный</a:t>
            </a:r>
            <a:r>
              <a:rPr lang="ru-RU" dirty="0"/>
              <a:t> тест: при раздражении сосков через 3 мин. </a:t>
            </a:r>
            <a:r>
              <a:rPr lang="ru-RU" dirty="0" smtClean="0"/>
              <a:t>появляются </a:t>
            </a:r>
            <a:r>
              <a:rPr lang="ru-RU" dirty="0"/>
              <a:t>сокращения матки (за 10 мин. – 3 схватки</a:t>
            </a:r>
            <a:r>
              <a:rPr lang="ru-RU" dirty="0" smtClean="0"/>
              <a:t>).</a:t>
            </a:r>
          </a:p>
          <a:p>
            <a:pPr marL="114300" indent="0">
              <a:buNone/>
            </a:pPr>
            <a:r>
              <a:rPr lang="ru-RU" dirty="0" smtClean="0"/>
              <a:t>• Цитологический тест – изменения соотношения клеток эпителия </a:t>
            </a:r>
            <a:r>
              <a:rPr lang="ru-RU" dirty="0"/>
              <a:t>влагалища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3179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Прелиминарный период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marL="114300" indent="0">
              <a:buNone/>
            </a:pPr>
            <a:r>
              <a:rPr lang="ru-RU" dirty="0"/>
              <a:t>І. Физиологический- 6-8 часов</a:t>
            </a:r>
          </a:p>
          <a:p>
            <a:pPr marL="114300" indent="0">
              <a:buNone/>
            </a:pPr>
            <a:r>
              <a:rPr lang="ru-RU" dirty="0"/>
              <a:t>ІІ. Патологический- 7-24 часов</a:t>
            </a:r>
          </a:p>
        </p:txBody>
      </p:sp>
    </p:spTree>
    <p:extLst>
      <p:ext uri="{BB962C8B-B14F-4D97-AF65-F5344CB8AC3E}">
        <p14:creationId xmlns:p14="http://schemas.microsoft.com/office/powerpoint/2010/main" val="3275142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Классификация родов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pPr marL="114300" indent="0">
              <a:buNone/>
            </a:pPr>
            <a:r>
              <a:rPr lang="ru-RU" dirty="0"/>
              <a:t>• </a:t>
            </a:r>
            <a:r>
              <a:rPr lang="ru-RU" dirty="0" smtClean="0"/>
              <a:t>срочные</a:t>
            </a:r>
            <a:r>
              <a:rPr lang="ru-RU" dirty="0"/>
              <a:t>– 37-42 </a:t>
            </a:r>
            <a:r>
              <a:rPr lang="ru-RU" dirty="0" err="1"/>
              <a:t>нед</a:t>
            </a:r>
            <a:r>
              <a:rPr lang="ru-RU" dirty="0"/>
              <a:t>.</a:t>
            </a:r>
          </a:p>
          <a:p>
            <a:pPr marL="114300" indent="0">
              <a:buNone/>
            </a:pPr>
            <a:r>
              <a:rPr lang="ru-RU" dirty="0"/>
              <a:t>• преждевременные – до 37нед.</a:t>
            </a:r>
          </a:p>
          <a:p>
            <a:pPr marL="114300" indent="0">
              <a:buNone/>
            </a:pPr>
            <a:r>
              <a:rPr lang="ru-RU" dirty="0"/>
              <a:t>• запоздалые – после 42нед.</a:t>
            </a:r>
          </a:p>
          <a:p>
            <a:pPr marL="114300" indent="0">
              <a:buNone/>
            </a:pPr>
            <a:r>
              <a:rPr lang="ru-RU" dirty="0"/>
              <a:t>• индуцированные – </a:t>
            </a:r>
            <a:r>
              <a:rPr lang="ru-RU" dirty="0" err="1"/>
              <a:t>искуственное</a:t>
            </a:r>
            <a:r>
              <a:rPr lang="ru-RU" dirty="0"/>
              <a:t> </a:t>
            </a:r>
            <a:r>
              <a:rPr lang="ru-RU" dirty="0" err="1" smtClean="0"/>
              <a:t>родозбуждение</a:t>
            </a:r>
            <a:r>
              <a:rPr lang="ru-RU" dirty="0" smtClean="0"/>
              <a:t> </a:t>
            </a:r>
            <a:r>
              <a:rPr lang="ru-RU" dirty="0"/>
              <a:t>по показаниям со стороны </a:t>
            </a:r>
            <a:r>
              <a:rPr lang="ru-RU" dirty="0" smtClean="0"/>
              <a:t>матери </a:t>
            </a:r>
            <a:r>
              <a:rPr lang="ru-RU" dirty="0"/>
              <a:t>или плода.</a:t>
            </a:r>
          </a:p>
          <a:p>
            <a:pPr marL="114300" indent="0">
              <a:buNone/>
            </a:pPr>
            <a:r>
              <a:rPr lang="ru-RU" dirty="0"/>
              <a:t>• программированные – предусматривают </a:t>
            </a:r>
            <a:r>
              <a:rPr lang="ru-RU" dirty="0" smtClean="0"/>
              <a:t> процесс </a:t>
            </a:r>
            <a:r>
              <a:rPr lang="ru-RU" dirty="0"/>
              <a:t>рождения плода в дневное, </a:t>
            </a:r>
            <a:r>
              <a:rPr lang="ru-RU" dirty="0" smtClean="0"/>
              <a:t>удобное для </a:t>
            </a:r>
            <a:r>
              <a:rPr lang="ru-RU" dirty="0"/>
              <a:t>врача время .</a:t>
            </a:r>
          </a:p>
        </p:txBody>
      </p:sp>
    </p:spTree>
    <p:extLst>
      <p:ext uri="{BB962C8B-B14F-4D97-AF65-F5344CB8AC3E}">
        <p14:creationId xmlns:p14="http://schemas.microsoft.com/office/powerpoint/2010/main" val="1402038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Периоды родов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7620000" cy="4800600"/>
          </a:xfrm>
        </p:spPr>
        <p:txBody>
          <a:bodyPr>
            <a:normAutofit/>
          </a:bodyPr>
          <a:lstStyle/>
          <a:p>
            <a:endParaRPr lang="ru-RU" dirty="0"/>
          </a:p>
          <a:p>
            <a:pPr marL="114300" indent="0">
              <a:buNone/>
            </a:pPr>
            <a:r>
              <a:rPr lang="ru-RU" dirty="0" smtClean="0"/>
              <a:t>І </a:t>
            </a:r>
            <a:r>
              <a:rPr lang="ru-RU" dirty="0"/>
              <a:t>период – раскрытия : длится у первородящих – 10-11 </a:t>
            </a:r>
            <a:r>
              <a:rPr lang="ru-RU" dirty="0" smtClean="0"/>
              <a:t>часов</a:t>
            </a:r>
            <a:r>
              <a:rPr lang="ru-RU" dirty="0"/>
              <a:t>, повторнородящих – 7-9 часов</a:t>
            </a:r>
          </a:p>
          <a:p>
            <a:pPr marL="114300" indent="0">
              <a:buNone/>
            </a:pPr>
            <a:r>
              <a:rPr lang="ru-RU" dirty="0" smtClean="0"/>
              <a:t>- фаза </a:t>
            </a:r>
            <a:r>
              <a:rPr lang="ru-RU" dirty="0"/>
              <a:t>– латентная -до 8 часов скорость раскрытия </a:t>
            </a:r>
            <a:r>
              <a:rPr lang="ru-RU" dirty="0" smtClean="0"/>
              <a:t>0,3-0,5 </a:t>
            </a:r>
            <a:r>
              <a:rPr lang="ru-RU" dirty="0"/>
              <a:t>см в час. Происходит сглаживание и раскрытие </a:t>
            </a:r>
            <a:r>
              <a:rPr lang="ru-RU" dirty="0" smtClean="0"/>
              <a:t>шейки </a:t>
            </a:r>
            <a:r>
              <a:rPr lang="ru-RU" dirty="0"/>
              <a:t>до 3 – 3,5 см </a:t>
            </a:r>
          </a:p>
          <a:p>
            <a:pPr marL="114300" indent="0">
              <a:buNone/>
            </a:pPr>
            <a:r>
              <a:rPr lang="ru-RU" dirty="0" smtClean="0"/>
              <a:t>- фаза </a:t>
            </a:r>
            <a:r>
              <a:rPr lang="ru-RU" dirty="0"/>
              <a:t>– активная, скорость раскрытия 1,0 -1,5 см / </a:t>
            </a:r>
            <a:r>
              <a:rPr lang="ru-RU" dirty="0" smtClean="0"/>
              <a:t>час, раскрытие </a:t>
            </a:r>
            <a:r>
              <a:rPr lang="ru-RU" dirty="0"/>
              <a:t>до 8 см.</a:t>
            </a:r>
          </a:p>
          <a:p>
            <a:pPr marL="114300" indent="0">
              <a:buNone/>
            </a:pPr>
            <a:r>
              <a:rPr lang="ru-RU" dirty="0" smtClean="0"/>
              <a:t>- фаза </a:t>
            </a:r>
            <a:r>
              <a:rPr lang="ru-RU" dirty="0"/>
              <a:t>замедления 1 –1,5 год длится до полного </a:t>
            </a:r>
            <a:r>
              <a:rPr lang="ru-RU" dirty="0" smtClean="0"/>
              <a:t>раскрытия </a:t>
            </a:r>
            <a:r>
              <a:rPr lang="ru-RU" dirty="0"/>
              <a:t>маточного зева, скорость раскрытия – </a:t>
            </a:r>
            <a:r>
              <a:rPr lang="ru-RU" dirty="0" smtClean="0"/>
              <a:t>0,8-1,0 </a:t>
            </a:r>
            <a:r>
              <a:rPr lang="ru-RU" dirty="0"/>
              <a:t>см/час </a:t>
            </a:r>
          </a:p>
          <a:p>
            <a:pPr marL="114300" indent="0">
              <a:buNone/>
            </a:pPr>
            <a:r>
              <a:rPr lang="ru-RU" dirty="0"/>
              <a:t>ІІ период </a:t>
            </a:r>
            <a:r>
              <a:rPr lang="ru-RU" dirty="0" smtClean="0"/>
              <a:t>– изгнания </a:t>
            </a:r>
            <a:r>
              <a:rPr lang="ru-RU" dirty="0"/>
              <a:t>1-2 часа</a:t>
            </a:r>
          </a:p>
          <a:p>
            <a:pPr marL="114300" indent="0">
              <a:buNone/>
            </a:pPr>
            <a:r>
              <a:rPr lang="ru-RU" dirty="0"/>
              <a:t>ІІІ период - последовый 15-30 мин</a:t>
            </a:r>
          </a:p>
        </p:txBody>
      </p:sp>
    </p:spTree>
    <p:extLst>
      <p:ext uri="{BB962C8B-B14F-4D97-AF65-F5344CB8AC3E}">
        <p14:creationId xmlns:p14="http://schemas.microsoft.com/office/powerpoint/2010/main" val="33975172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82</TotalTime>
  <Words>1367</Words>
  <Application>Microsoft Office PowerPoint</Application>
  <PresentationFormat>Экран (4:3)</PresentationFormat>
  <Paragraphs>130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Соседство</vt:lpstr>
      <vt:lpstr>  ФЕДЕРАЛЬНОЕ ГОСУДАРСТВЕННОЕ БЮДЖЕТНОЕ ОБРАЗОВАТЕЛЬНОЕ УЧРЕЖДЕНИЕ ВЫСШЕГО  ОБРАЗОВАНИЯ «КРАСНОЯРСКИЙ ГОСУДАРСТВЕННЫЙ МЕДИЦИНСКИЙ УНИВЕРСИТЕТ  ИМЕНИ ПРОФЕССОРА В.Ф. ВОЙНО-ЯСЕНЕЦКОГО»  МИНИСТЕРСТВА ЗДРАВООХРАНЕНИЯ РОССИЙСКОЙ ФЕДЕРАЦИИ ФАРМАЦЕВТИЧЕСКИЙ КОЛЛЕДЖ </vt:lpstr>
      <vt:lpstr>План лекции </vt:lpstr>
      <vt:lpstr>Презентация PowerPoint</vt:lpstr>
      <vt:lpstr> Причины наступления родов </vt:lpstr>
      <vt:lpstr>   Предвестники родов и методы оценки  готовности организма к родам: </vt:lpstr>
      <vt:lpstr>Презентация PowerPoint</vt:lpstr>
      <vt:lpstr>Прелиминарный период </vt:lpstr>
      <vt:lpstr>Классификация родов </vt:lpstr>
      <vt:lpstr>Периоды родов </vt:lpstr>
      <vt:lpstr> Родовая деятельность осуществляется под  действием двух родовых сил: </vt:lpstr>
      <vt:lpstr>Презентация PowerPoint</vt:lpstr>
      <vt:lpstr>  Характеристики сократительной  деятельности </vt:lpstr>
      <vt:lpstr> Сократительная деятельность матки </vt:lpstr>
      <vt:lpstr> Характеристики родовых сил </vt:lpstr>
      <vt:lpstr>Периоды родов </vt:lpstr>
      <vt:lpstr>Презентация PowerPoint</vt:lpstr>
      <vt:lpstr>Первый период  </vt:lpstr>
      <vt:lpstr>Раскрытие шейки матки </vt:lpstr>
      <vt:lpstr>Презентация PowerPoint</vt:lpstr>
      <vt:lpstr>Презентация PowerPoint</vt:lpstr>
      <vt:lpstr>Положение роженицы в первом периоде</vt:lpstr>
      <vt:lpstr>Второй период </vt:lpstr>
      <vt:lpstr>Третий период</vt:lpstr>
      <vt:lpstr>Способы родоразрешения </vt:lpstr>
      <vt:lpstr>Презентация PowerPoint</vt:lpstr>
      <vt:lpstr>Презентация PowerPoint</vt:lpstr>
      <vt:lpstr> Оперативные методы родоразрешения.  </vt:lpstr>
      <vt:lpstr>Биомеханизм родов </vt:lpstr>
      <vt:lpstr>Презентация PowerPoint</vt:lpstr>
      <vt:lpstr>Презентация PowerPoint</vt:lpstr>
      <vt:lpstr> Контрольные вопросы для закрепления: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 ОБРАЗОВАНИЯ «КРАСНОЯРСКИЙ ГОСУДАРСТВЕННЫЙ МЕДИЦИНСКИЙ УНИВЕРСИТЕТ  ИМЕНИ ПРОФЕССОРА В.Ф. ВОЙНО-ЯСЕНЕЦКОГО»  МИНИСТЕРСТВА ЗДРАВООХРАНЕНИЯ РОССИЙСКОЙ ФЕДЕРАЦИИ ФАРМАЦЕВТИЧЕСКИЙ КОЛЛЕДЖ</dc:title>
  <dc:creator>gigiena4-55</dc:creator>
  <cp:lastModifiedBy>Татьяна Е. Ерушина</cp:lastModifiedBy>
  <cp:revision>27</cp:revision>
  <dcterms:created xsi:type="dcterms:W3CDTF">2021-12-29T00:57:27Z</dcterms:created>
  <dcterms:modified xsi:type="dcterms:W3CDTF">2022-01-20T05:08:14Z</dcterms:modified>
</cp:coreProperties>
</file>