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C6E1A3-425D-4F56-8415-A41300FABBD8}">
          <p14:sldIdLst>
            <p14:sldId id="257"/>
            <p14:sldId id="258"/>
            <p14:sldId id="259"/>
            <p14:sldId id="266"/>
            <p14:sldId id="260"/>
            <p14:sldId id="261"/>
            <p14:sldId id="262"/>
            <p14:sldId id="263"/>
            <p14:sldId id="264"/>
            <p14:sldId id="269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3" autoAdjust="0"/>
    <p:restoredTop sz="79892" autoAdjust="0"/>
  </p:normalViewPr>
  <p:slideViewPr>
    <p:cSldViewPr snapToGrid="0">
      <p:cViewPr varScale="1">
        <p:scale>
          <a:sx n="59" d="100"/>
          <a:sy n="59" d="100"/>
        </p:scale>
        <p:origin x="11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75DF3-1FE7-4719-8AD9-93727F260617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7DA8F-0504-466A-8067-1D0D8C4DC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1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E1C88-3939-4832-BAAB-091D6FA96E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2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DA8F-0504-466A-8067-1D0D8C4DC2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0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В отдельных случаях происходит аномальное развитие одного из рогов двурогой матки.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===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Однако проведенные исследования не подтверждают этого положения и свидетельствуют о том, что в единичных случаях может определяться и третий рог.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DA8F-0504-466A-8067-1D0D8C4DC2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7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 о причинах возникновения данной патологии остается неясным. Исследователи</a:t>
            </a:r>
            <a:r>
              <a:rPr lang="ru-RU" baseline="0" dirty="0" smtClean="0"/>
              <a:t> предполагают, что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DA8F-0504-466A-8067-1D0D8C4DC2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0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Основной анатомической особенностью строения матки у этих женщин являлось наличие добавочного третьего рога матки. У всех обследованных женщин он исходил из боковой стенки матки на границе между ее телом и шейкой. </a:t>
            </a:r>
          </a:p>
          <a:p>
            <a:r>
              <a:rPr lang="ru-RU" dirty="0" smtClean="0"/>
              <a:t>==</a:t>
            </a:r>
          </a:p>
          <a:p>
            <a:endParaRPr lang="ru-RU" dirty="0" smtClean="0"/>
          </a:p>
          <a:p>
            <a:r>
              <a:rPr lang="ru-RU" dirty="0" smtClean="0"/>
              <a:t>Во всех наблюдениях результаты </a:t>
            </a:r>
            <a:r>
              <a:rPr lang="ru-RU" dirty="0" err="1" smtClean="0"/>
              <a:t>эхографии</a:t>
            </a:r>
            <a:r>
              <a:rPr lang="ru-RU" dirty="0" smtClean="0"/>
              <a:t> были верифицированы при лапароскопии.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DA8F-0504-466A-8067-1D0D8C4DC2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1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Рог</a:t>
            </a:r>
            <a:r>
              <a:rPr lang="ru-RU" baseline="0" dirty="0" smtClean="0"/>
              <a:t> определялся </a:t>
            </a:r>
            <a:r>
              <a:rPr lang="ru-RU" dirty="0" smtClean="0"/>
              <a:t>в виде тяжа средней </a:t>
            </a:r>
            <a:r>
              <a:rPr lang="ru-RU" dirty="0" err="1" smtClean="0"/>
              <a:t>эхогенности</a:t>
            </a:r>
            <a:r>
              <a:rPr lang="ru-RU" dirty="0" smtClean="0"/>
              <a:t>, идущего от основания шейки по направлению к боковым стенкам матки . Его длина в этих случаях варьировала от 1,4 до 3,8 см, а ширина и толщина составляли соответственно 1,0–1,5 см и 0,8–1,2 </a:t>
            </a:r>
            <a:r>
              <a:rPr lang="ru-RU" dirty="0" smtClean="0"/>
              <a:t>см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DA8F-0504-466A-8067-1D0D8C4DC2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5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Рог</a:t>
            </a:r>
            <a:r>
              <a:rPr lang="ru-RU" baseline="0" dirty="0" smtClean="0"/>
              <a:t> определялся в </a:t>
            </a:r>
            <a:r>
              <a:rPr lang="ru-RU" dirty="0" smtClean="0"/>
              <a:t>виде округлого, преимущественно </a:t>
            </a:r>
            <a:r>
              <a:rPr lang="ru-RU" dirty="0" err="1" smtClean="0"/>
              <a:t>гипоэхогенного</a:t>
            </a:r>
            <a:r>
              <a:rPr lang="ru-RU" dirty="0" smtClean="0"/>
              <a:t> образования диаметром 1,8–3,4 см, интимно примыкающего к боковой стенке матки на уровне перешейка . В центре этого образования определялась полость диаметром 0,6–1,6 см, заполненная однородным </a:t>
            </a:r>
            <a:r>
              <a:rPr lang="ru-RU" dirty="0" err="1" smtClean="0"/>
              <a:t>анэхогенным</a:t>
            </a:r>
            <a:r>
              <a:rPr lang="ru-RU" dirty="0" smtClean="0"/>
              <a:t> содержимым или с </a:t>
            </a:r>
            <a:r>
              <a:rPr lang="ru-RU" dirty="0" err="1" smtClean="0"/>
              <a:t>низкоэхогенной</a:t>
            </a:r>
            <a:r>
              <a:rPr lang="ru-RU" dirty="0" smtClean="0"/>
              <a:t> мелкодисперсной взвесью (кровь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DA8F-0504-466A-8067-1D0D8C4DC2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4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Рог</a:t>
            </a:r>
            <a:r>
              <a:rPr lang="ru-RU" baseline="0" dirty="0" smtClean="0"/>
              <a:t> определялся  в</a:t>
            </a:r>
            <a:r>
              <a:rPr lang="ru-RU" dirty="0" smtClean="0"/>
              <a:t> виде округлого, преимущественно </a:t>
            </a:r>
            <a:r>
              <a:rPr lang="ru-RU" dirty="0" err="1" smtClean="0"/>
              <a:t>гипоэхогенного</a:t>
            </a:r>
            <a:r>
              <a:rPr lang="ru-RU" dirty="0" smtClean="0"/>
              <a:t> образования, интимно примыкающего к боковой стенке матки на уровне перешейка. В центре этого образования определялась полость, заполненная однородным </a:t>
            </a:r>
            <a:r>
              <a:rPr lang="ru-RU" dirty="0" err="1" smtClean="0"/>
              <a:t>анэхогенным</a:t>
            </a:r>
            <a:r>
              <a:rPr lang="ru-RU" dirty="0" smtClean="0"/>
              <a:t> содержимым или с </a:t>
            </a:r>
            <a:r>
              <a:rPr lang="ru-RU" dirty="0" err="1" smtClean="0"/>
              <a:t>низкоэхогенной</a:t>
            </a:r>
            <a:r>
              <a:rPr lang="ru-RU" dirty="0" smtClean="0"/>
              <a:t> мелкодисперсной взвесью (кровь</a:t>
            </a:r>
            <a:r>
              <a:rPr lang="ru-RU" dirty="0" smtClean="0"/>
              <a:t>)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DA8F-0504-466A-8067-1D0D8C4DC2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основном это обусловлено</a:t>
            </a:r>
            <a:r>
              <a:rPr lang="ru-RU" baseline="0" dirty="0" smtClean="0"/>
              <a:t> </a:t>
            </a:r>
            <a:r>
              <a:rPr lang="ru-RU" dirty="0" smtClean="0"/>
              <a:t>тем, что практические врачи не знают о наличии данной патологии.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DA8F-0504-466A-8067-1D0D8C4DC2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7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FAC-A54A-4B56-9D7A-C5BE882BF4B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534-8E86-4820-BF2F-F6054C4D94A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98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FAC-A54A-4B56-9D7A-C5BE882BF4B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534-8E86-4820-BF2F-F6054C4D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6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FAC-A54A-4B56-9D7A-C5BE882BF4B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534-8E86-4820-BF2F-F6054C4D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6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FAC-A54A-4B56-9D7A-C5BE882BF4B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534-8E86-4820-BF2F-F6054C4D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9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FAC-A54A-4B56-9D7A-C5BE882BF4B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534-8E86-4820-BF2F-F6054C4D94A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52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FAC-A54A-4B56-9D7A-C5BE882BF4B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534-8E86-4820-BF2F-F6054C4D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8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FAC-A54A-4B56-9D7A-C5BE882BF4B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534-8E86-4820-BF2F-F6054C4D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FAC-A54A-4B56-9D7A-C5BE882BF4B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534-8E86-4820-BF2F-F6054C4D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9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FAC-A54A-4B56-9D7A-C5BE882BF4B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534-8E86-4820-BF2F-F6054C4D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6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34DFAC-A54A-4B56-9D7A-C5BE882BF4B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EF8534-8E86-4820-BF2F-F6054C4D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0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FAC-A54A-4B56-9D7A-C5BE882BF4B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534-8E86-4820-BF2F-F6054C4D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1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34DFAC-A54A-4B56-9D7A-C5BE882BF4B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DEF8534-8E86-4820-BF2F-F6054C4D94A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73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E9EA0F-FD88-464F-99D9-0E151D11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«Красноярский государственный медицинский университет имени профессора В.Ф. </a:t>
            </a:r>
            <a:r>
              <a:rPr lang="ru-RU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Войно-Ясенецкого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b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Министерства здравоохранения Российской Федерации</a:t>
            </a:r>
            <a:b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tx1"/>
                </a:solidFill>
              </a:rPr>
              <a:t>Кафедра лучевой диагностики ИПО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932A20C-8823-4E5C-BF21-C75BA56E76DE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437322" y="1906106"/>
            <a:ext cx="11290851" cy="2113168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Добавочный (третий) рог матки и его ультразвуковая диагностика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ru-RU" noProof="0" smtClean="0"/>
              <a:t>1</a:t>
            </a:fld>
            <a:endParaRPr lang="ru-RU" noProof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12718" y="4932032"/>
            <a:ext cx="8394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</a:rPr>
              <a:t>Выполнила: </a:t>
            </a:r>
          </a:p>
          <a:p>
            <a:pPr defTabSz="457200"/>
            <a:r>
              <a:rPr lang="ru-RU" dirty="0">
                <a:solidFill>
                  <a:prstClr val="black"/>
                </a:solidFill>
              </a:rPr>
              <a:t>Ординатор 1 года обучения </a:t>
            </a:r>
          </a:p>
          <a:p>
            <a:pPr defTabSz="457200"/>
            <a:r>
              <a:rPr lang="ru-RU" dirty="0">
                <a:solidFill>
                  <a:prstClr val="black"/>
                </a:solidFill>
              </a:rPr>
              <a:t>Специальности УЗД</a:t>
            </a:r>
          </a:p>
          <a:p>
            <a:pPr defTabSz="457200"/>
            <a:r>
              <a:rPr lang="ru-RU" dirty="0">
                <a:solidFill>
                  <a:prstClr val="black"/>
                </a:solidFill>
              </a:rPr>
              <a:t>Панкова Маргарита Юрьевна</a:t>
            </a:r>
          </a:p>
          <a:p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20223" y="637858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г. Красноярск, </a:t>
            </a:r>
            <a:r>
              <a:rPr lang="ru-RU" dirty="0" smtClean="0">
                <a:solidFill>
                  <a:schemeClr val="bg1"/>
                </a:solidFill>
              </a:rPr>
              <a:t>202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943" t="17160" r="30396" b="63980"/>
          <a:stretch/>
        </p:blipFill>
        <p:spPr>
          <a:xfrm>
            <a:off x="-1" y="4732421"/>
            <a:ext cx="6622929" cy="16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800" b="1" dirty="0"/>
              <a:t>Третий добавочный рог является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редкой патологией</a:t>
            </a:r>
            <a:r>
              <a:rPr lang="ru-RU" sz="2800" b="1" dirty="0"/>
              <a:t>, которая в единичных </a:t>
            </a:r>
            <a:r>
              <a:rPr lang="ru-RU" sz="2800" b="1" dirty="0" smtClean="0"/>
              <a:t>случаях обнаруживается </a:t>
            </a:r>
            <a:r>
              <a:rPr lang="ru-RU" sz="2800" b="1" dirty="0"/>
              <a:t>во время </a:t>
            </a:r>
            <a:r>
              <a:rPr lang="ru-RU" sz="2800" b="1" dirty="0" err="1"/>
              <a:t>эхографии</a:t>
            </a:r>
            <a:r>
              <a:rPr lang="ru-RU" sz="2800" b="1" dirty="0"/>
              <a:t> </a:t>
            </a:r>
            <a:r>
              <a:rPr lang="ru-RU" sz="2800" b="1" dirty="0" smtClean="0"/>
              <a:t>или оперативных вмешательств.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b="1" dirty="0"/>
              <a:t>Однако в </a:t>
            </a:r>
            <a:r>
              <a:rPr lang="ru-RU" sz="2800" b="1" dirty="0" smtClean="0"/>
              <a:t>подобных </a:t>
            </a:r>
            <a:r>
              <a:rPr lang="ru-RU" sz="2800" b="1" dirty="0"/>
              <a:t>случаях третий </a:t>
            </a:r>
            <a:r>
              <a:rPr lang="ru-RU" sz="2800" b="1" dirty="0" smtClean="0"/>
              <a:t>рог принимается </a:t>
            </a:r>
            <a:r>
              <a:rPr lang="ru-RU" sz="2800" b="1" dirty="0"/>
              <a:t>либо за </a:t>
            </a:r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эндометриоидный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узел</a:t>
            </a:r>
            <a:r>
              <a:rPr lang="ru-RU" sz="2800" b="1" dirty="0"/>
              <a:t>, либо за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гипоплазированный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рог</a:t>
            </a:r>
            <a:r>
              <a:rPr lang="ru-RU" sz="2800" b="1" dirty="0"/>
              <a:t> </a:t>
            </a:r>
            <a:r>
              <a:rPr lang="ru-RU" sz="2800" b="1" dirty="0" smtClean="0"/>
              <a:t>двурогой </a:t>
            </a:r>
            <a:r>
              <a:rPr lang="ru-RU" sz="2800" b="1" dirty="0"/>
              <a:t>матки. </a:t>
            </a:r>
            <a:endParaRPr lang="ru-RU" sz="28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b="1" dirty="0"/>
              <a:t>Против </a:t>
            </a:r>
            <a:r>
              <a:rPr lang="ru-RU" sz="2800" b="1" dirty="0" smtClean="0"/>
              <a:t>наличия </a:t>
            </a:r>
            <a:r>
              <a:rPr lang="ru-RU" sz="2800" b="1" dirty="0" err="1"/>
              <a:t>эндометриоза</a:t>
            </a:r>
            <a:r>
              <a:rPr lang="ru-RU" sz="2800" b="1" dirty="0"/>
              <a:t> могут </a:t>
            </a:r>
            <a:r>
              <a:rPr lang="ru-RU" sz="2800" b="1" dirty="0" smtClean="0"/>
              <a:t>свидетельствовать </a:t>
            </a:r>
            <a:r>
              <a:rPr lang="ru-RU" sz="2800" b="1" dirty="0"/>
              <a:t>довольно типичная локализация </a:t>
            </a:r>
            <a:r>
              <a:rPr lang="ru-RU" sz="2800" b="1" dirty="0" smtClean="0"/>
              <a:t>рога (практически </a:t>
            </a:r>
            <a:r>
              <a:rPr lang="ru-RU" sz="2800" b="1" dirty="0"/>
              <a:t>всегда сбоку от матки в </a:t>
            </a:r>
            <a:r>
              <a:rPr lang="ru-RU" sz="2800" b="1" dirty="0" smtClean="0"/>
              <a:t>области </a:t>
            </a:r>
            <a:r>
              <a:rPr lang="ru-RU" sz="2800" b="1" dirty="0"/>
              <a:t>ее перешейка) и появление его </a:t>
            </a:r>
            <a:r>
              <a:rPr lang="ru-RU" sz="2800" b="1" dirty="0" smtClean="0"/>
              <a:t>сразу после </a:t>
            </a:r>
            <a:r>
              <a:rPr lang="ru-RU" sz="2800" b="1" dirty="0"/>
              <a:t>начала менструальной </a:t>
            </a:r>
            <a:r>
              <a:rPr lang="ru-RU" sz="2800" b="1" dirty="0" smtClean="0"/>
              <a:t>функции</a:t>
            </a:r>
            <a:endParaRPr lang="ru-RU" sz="2800" b="1" dirty="0"/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Ультразвуковое исследование позволяет: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b="1" dirty="0" smtClean="0"/>
              <a:t>диагностировать такую редкую аномалию развития, как добавочный (третий) рог матки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b="1" dirty="0" smtClean="0"/>
              <a:t>основываясь на полученных данных, решить вопрос о наиболее оптимальной тактике ведения пациенток с этой патологией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986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406657"/>
            <a:ext cx="10058400" cy="1450757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5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Формирование нормальной матки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63" y="1737360"/>
            <a:ext cx="11375457" cy="4567187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b="1" dirty="0" smtClean="0"/>
              <a:t>Матка формируется из двух </a:t>
            </a:r>
            <a:r>
              <a:rPr lang="ru-RU" sz="2400" b="1" dirty="0" err="1" smtClean="0"/>
              <a:t>парамезонефральных</a:t>
            </a:r>
            <a:r>
              <a:rPr lang="ru-RU" sz="2400" b="1" dirty="0" smtClean="0"/>
              <a:t> каналов, на ранних стадиях эмбриогенеза располагающихся </a:t>
            </a:r>
            <a:r>
              <a:rPr lang="ru-RU" sz="2400" b="1" u="sng" dirty="0" smtClean="0"/>
              <a:t>раздельно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 smtClean="0"/>
              <a:t>В процессе развития они увеличиваются в размерах и сближаются. На начальных этапах эмбриогенеза оказываются сближенными только нижние отделы </a:t>
            </a:r>
            <a:r>
              <a:rPr lang="ru-RU" sz="2400" b="1" dirty="0" err="1" smtClean="0"/>
              <a:t>парамезонефральных</a:t>
            </a:r>
            <a:r>
              <a:rPr lang="ru-RU" sz="2400" b="1" dirty="0" smtClean="0"/>
              <a:t> каналов, а верхние остаются разделенными</a:t>
            </a:r>
            <a:r>
              <a:rPr lang="ru-RU" sz="2400" b="1" dirty="0"/>
              <a:t>. Если развитие останавливается на данном этапе, это приводит к образованию полной формы двурогой </a:t>
            </a:r>
            <a:r>
              <a:rPr lang="ru-RU" sz="2400" b="1" dirty="0" smtClean="0"/>
              <a:t>матки.</a:t>
            </a:r>
            <a:endParaRPr lang="ru-RU" sz="24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 smtClean="0"/>
              <a:t>В </a:t>
            </a:r>
            <a:r>
              <a:rPr lang="ru-RU" sz="2400" b="1" dirty="0"/>
              <a:t>норме продолжающееся сближение </a:t>
            </a:r>
            <a:r>
              <a:rPr lang="ru-RU" sz="2400" b="1" dirty="0" err="1"/>
              <a:t>парамезонефральных</a:t>
            </a:r>
            <a:r>
              <a:rPr lang="ru-RU" sz="2400" b="1" dirty="0"/>
              <a:t> каналов приводит </a:t>
            </a:r>
            <a:r>
              <a:rPr lang="ru-RU" sz="2400" b="1" dirty="0" smtClean="0"/>
              <a:t>к формированию </a:t>
            </a:r>
            <a:r>
              <a:rPr lang="ru-RU" sz="2400" b="1" dirty="0" err="1" smtClean="0"/>
              <a:t>двухполостной</a:t>
            </a:r>
            <a:r>
              <a:rPr lang="ru-RU" sz="2400" b="1" dirty="0" smtClean="0"/>
              <a:t> матки, разделенной продольной перегородкой. </a:t>
            </a:r>
            <a:r>
              <a:rPr lang="ru-RU" sz="2400" b="1" dirty="0"/>
              <a:t>В последующем перегородка исчезает, и матка становится однополостной.</a:t>
            </a:r>
            <a:endParaRPr lang="ru-RU" sz="24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 smtClean="0"/>
              <a:t>Таким </a:t>
            </a:r>
            <a:r>
              <a:rPr lang="ru-RU" sz="2400" b="1" dirty="0"/>
              <a:t>образом, формируется </a:t>
            </a:r>
            <a:r>
              <a:rPr lang="ru-RU" sz="2400" b="1" u="sng" dirty="0"/>
              <a:t>нормальная </a:t>
            </a:r>
            <a:r>
              <a:rPr lang="ru-RU" sz="2400" b="1" u="sng" dirty="0" smtClean="0"/>
              <a:t>матка.</a:t>
            </a:r>
            <a:r>
              <a:rPr lang="ru-RU" sz="2400" b="1" dirty="0"/>
              <a:t> Полное недоразвитие одного из </a:t>
            </a:r>
            <a:r>
              <a:rPr lang="ru-RU" sz="2400" b="1" dirty="0" err="1"/>
              <a:t>парамезонефральных</a:t>
            </a:r>
            <a:r>
              <a:rPr lang="ru-RU" sz="2400" b="1" dirty="0"/>
              <a:t> каналов приводит к образованию однорогой матки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3576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Аномальное развитие матки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674" y="1845734"/>
            <a:ext cx="11935326" cy="402336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Аномально </a:t>
            </a:r>
            <a:r>
              <a:rPr lang="ru-RU" sz="2400" b="1" dirty="0"/>
              <a:t>развитый рог может </a:t>
            </a:r>
            <a:r>
              <a:rPr lang="ru-RU" sz="2400" b="1" dirty="0" smtClean="0"/>
              <a:t>быть: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err="1"/>
              <a:t>гипоплазированным</a:t>
            </a:r>
            <a:r>
              <a:rPr lang="ru-RU" sz="2400" b="1" dirty="0"/>
              <a:t> или </a:t>
            </a:r>
            <a:r>
              <a:rPr lang="ru-RU" sz="2400" b="1" dirty="0" err="1"/>
              <a:t>гиперплазированным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функционирующим </a:t>
            </a:r>
            <a:r>
              <a:rPr lang="ru-RU" sz="2400" b="1" dirty="0"/>
              <a:t>или нефункционирующим, </a:t>
            </a:r>
            <a:endParaRPr lang="ru-RU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определяться </a:t>
            </a:r>
            <a:r>
              <a:rPr lang="ru-RU" sz="2400" b="1" dirty="0"/>
              <a:t>в виде тяжа или шнура, </a:t>
            </a:r>
            <a:endParaRPr lang="ru-RU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соединяться </a:t>
            </a:r>
            <a:r>
              <a:rPr lang="ru-RU" sz="2400" b="1" dirty="0"/>
              <a:t>с основным рогом посредством тяжа или быть полностью </a:t>
            </a:r>
            <a:br>
              <a:rPr lang="ru-RU" sz="2400" b="1" dirty="0"/>
            </a:br>
            <a:r>
              <a:rPr lang="ru-RU" sz="2400" b="1" dirty="0" smtClean="0"/>
              <a:t>изолированным </a:t>
            </a:r>
            <a:r>
              <a:rPr lang="ru-RU" sz="2400" b="1" dirty="0"/>
              <a:t>от основного рога и находиться на некотором расстоянии от </a:t>
            </a:r>
            <a:r>
              <a:rPr lang="ru-RU" sz="2400" b="1" dirty="0" smtClean="0"/>
              <a:t>него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Из представленных классификаций этой </a:t>
            </a:r>
            <a:r>
              <a:rPr lang="ru-RU" sz="2400" b="1" dirty="0"/>
              <a:t>патологии следует, что матка по своему строению может быть только однорогой или двурогой (</a:t>
            </a:r>
            <a:r>
              <a:rPr lang="ru-RU" sz="2400" b="1" dirty="0" err="1"/>
              <a:t>двухполостной</a:t>
            </a:r>
            <a:r>
              <a:rPr lang="ru-RU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40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Этиология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1. На </a:t>
            </a:r>
            <a:r>
              <a:rPr lang="ru-RU" sz="2400" b="1" dirty="0"/>
              <a:t>самых ранних стадиях </a:t>
            </a:r>
            <a:r>
              <a:rPr lang="ru-RU" sz="2400" b="1" dirty="0" smtClean="0"/>
              <a:t>эмбриогенеза </a:t>
            </a:r>
            <a:r>
              <a:rPr lang="ru-RU" sz="2400" b="1" dirty="0"/>
              <a:t>происходит </a:t>
            </a:r>
            <a:r>
              <a:rPr lang="ru-RU" sz="2400" b="1" u="sng" dirty="0" err="1"/>
              <a:t>отшнуровка</a:t>
            </a:r>
            <a:r>
              <a:rPr lang="ru-RU" sz="2400" b="1" u="sng" dirty="0"/>
              <a:t> </a:t>
            </a:r>
            <a:r>
              <a:rPr lang="ru-RU" sz="2400" b="1" dirty="0" smtClean="0"/>
              <a:t>небольшой </a:t>
            </a:r>
            <a:r>
              <a:rPr lang="ru-RU" sz="2400" b="1" dirty="0"/>
              <a:t>части </a:t>
            </a:r>
            <a:r>
              <a:rPr lang="ru-RU" sz="2400" b="1" dirty="0" err="1"/>
              <a:t>парамезонефрального</a:t>
            </a:r>
            <a:r>
              <a:rPr lang="ru-RU" sz="2400" b="1" dirty="0"/>
              <a:t> канала, который в дальнейшем превращается в добавочный (третий) рог. </a:t>
            </a:r>
            <a:endParaRPr lang="ru-RU" sz="2400" b="1" dirty="0" smtClean="0"/>
          </a:p>
          <a:p>
            <a:r>
              <a:rPr lang="ru-RU" sz="2400" b="1" dirty="0" smtClean="0"/>
              <a:t>ИЛИ</a:t>
            </a:r>
          </a:p>
          <a:p>
            <a:r>
              <a:rPr lang="ru-RU" sz="2400" b="1" dirty="0" smtClean="0"/>
              <a:t>2. Добавочный </a:t>
            </a:r>
            <a:r>
              <a:rPr lang="ru-RU" sz="2400" b="1" dirty="0"/>
              <a:t>(третий) рог </a:t>
            </a:r>
            <a:r>
              <a:rPr lang="ru-RU" sz="2400" b="1" dirty="0" smtClean="0"/>
              <a:t>возникает </a:t>
            </a:r>
            <a:r>
              <a:rPr lang="ru-RU" sz="2400" b="1" dirty="0"/>
              <a:t>из очень небольшого дополнительного фрагмента </a:t>
            </a:r>
            <a:r>
              <a:rPr lang="ru-RU" sz="2400" b="1" dirty="0" err="1"/>
              <a:t>парамезонефрального</a:t>
            </a:r>
            <a:r>
              <a:rPr lang="ru-RU" sz="2400" b="1" dirty="0"/>
              <a:t> </a:t>
            </a:r>
            <a:r>
              <a:rPr lang="ru-RU" sz="2400" b="1" dirty="0" smtClean="0"/>
              <a:t>канала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578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Материалы и методы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926" y="1845734"/>
            <a:ext cx="11598442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600" b="1" dirty="0" smtClean="0"/>
              <a:t>9 женщин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600" b="1" dirty="0" smtClean="0"/>
              <a:t>Детородного возраста, от </a:t>
            </a:r>
            <a:r>
              <a:rPr lang="ru-RU" sz="2600" b="1" dirty="0"/>
              <a:t>16 до 39 лет. Менструальная функция </a:t>
            </a:r>
            <a:r>
              <a:rPr lang="ru-RU" sz="2600" b="1" dirty="0" smtClean="0"/>
              <a:t>в </a:t>
            </a:r>
            <a:r>
              <a:rPr lang="ru-RU" sz="2600" b="1" dirty="0"/>
              <a:t>пределах нормы. </a:t>
            </a:r>
            <a:endParaRPr lang="ru-RU" sz="26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600" b="1" dirty="0" smtClean="0"/>
              <a:t>Жалобы </a:t>
            </a:r>
            <a:r>
              <a:rPr lang="ru-RU" sz="2600" b="1" dirty="0"/>
              <a:t>на выраженную </a:t>
            </a:r>
            <a:r>
              <a:rPr lang="ru-RU" sz="2600" b="1" u="sng" dirty="0"/>
              <a:t>болезненность</a:t>
            </a:r>
            <a:r>
              <a:rPr lang="ru-RU" sz="2600" b="1" dirty="0"/>
              <a:t> менструаций предъявляли 3 женщины</a:t>
            </a:r>
            <a:r>
              <a:rPr lang="ru-RU" sz="2600" b="1" dirty="0" smtClean="0"/>
              <a:t>, </a:t>
            </a:r>
            <a:r>
              <a:rPr lang="ru-RU" sz="2600" b="1" dirty="0"/>
              <a:t>боли </a:t>
            </a:r>
            <a:r>
              <a:rPr lang="ru-RU" sz="2600" b="1" dirty="0" smtClean="0"/>
              <a:t>локализовались </a:t>
            </a:r>
            <a:r>
              <a:rPr lang="ru-RU" sz="2600" b="1" dirty="0"/>
              <a:t>возле одной из боковых стенок матки</a:t>
            </a:r>
            <a:r>
              <a:rPr lang="ru-RU" sz="2600" b="1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600" b="1" dirty="0" smtClean="0"/>
              <a:t> Аборты у </a:t>
            </a:r>
            <a:r>
              <a:rPr lang="ru-RU" sz="2600" b="1" dirty="0"/>
              <a:t>2 женщин, роды (от 1 до 3) – у 5</a:t>
            </a:r>
            <a:r>
              <a:rPr lang="ru-RU" sz="2600" b="1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600" b="1" dirty="0" smtClean="0"/>
              <a:t>При </a:t>
            </a:r>
            <a:r>
              <a:rPr lang="ru-RU" sz="2600" b="1" dirty="0"/>
              <a:t>двуручном влагалищном исследовании и при осмотре в зеркалах </a:t>
            </a:r>
            <a:r>
              <a:rPr lang="ru-RU" sz="2600" b="1" dirty="0" smtClean="0"/>
              <a:t>патологии </a:t>
            </a:r>
            <a:r>
              <a:rPr lang="ru-RU" sz="2600" b="1" dirty="0"/>
              <a:t>со стороны внутренних половых органов заподозрено не было. </a:t>
            </a:r>
            <a:endParaRPr lang="ru-RU" sz="26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600" b="1" dirty="0" smtClean="0"/>
              <a:t>По результатам УЗИ: матка нормальных размеров, полость </a:t>
            </a:r>
            <a:r>
              <a:rPr lang="ru-RU" sz="2600" b="1" dirty="0"/>
              <a:t>матки имела обычную форму или была удвоенной, при этом </a:t>
            </a:r>
            <a:r>
              <a:rPr lang="ru-RU" sz="2600" b="1" u="sng" dirty="0"/>
              <a:t>области трубных углов </a:t>
            </a:r>
            <a:r>
              <a:rPr lang="ru-RU" sz="2600" b="1" dirty="0"/>
              <a:t>прослеживались с обеих сторон. </a:t>
            </a:r>
            <a:endParaRPr lang="ru-RU" sz="26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600" b="1" dirty="0" smtClean="0"/>
              <a:t>Однако </a:t>
            </a:r>
            <a:r>
              <a:rPr lang="ru-RU" sz="2600" b="1" dirty="0"/>
              <a:t>у всех выявлялась особенность при осмотре наружных контуров </a:t>
            </a:r>
            <a:r>
              <a:rPr lang="ru-RU" sz="2600" b="1" dirty="0" smtClean="0"/>
              <a:t>матки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0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Добавочный третий рог </a:t>
            </a:r>
            <a:r>
              <a:rPr lang="ru-RU" b="1" dirty="0"/>
              <a:t>матки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При </a:t>
            </a:r>
            <a:r>
              <a:rPr lang="ru-RU" sz="2800" b="1" dirty="0" err="1"/>
              <a:t>эхографии</a:t>
            </a:r>
            <a:r>
              <a:rPr lang="ru-RU" sz="2800" b="1" dirty="0"/>
              <a:t> он изображался в двух основных </a:t>
            </a:r>
            <a:r>
              <a:rPr lang="ru-RU" sz="2800" b="1" dirty="0" smtClean="0"/>
              <a:t>вариантах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853628"/>
              </p:ext>
            </p:extLst>
          </p:nvPr>
        </p:nvGraphicFramePr>
        <p:xfrm>
          <a:off x="192504" y="2374231"/>
          <a:ext cx="11999496" cy="43193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99748"/>
                <a:gridCol w="5999748"/>
              </a:tblGrid>
              <a:tr h="42912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 наблюдений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 наблюдения</a:t>
                      </a:r>
                      <a:endParaRPr lang="ru-RU" sz="2400" dirty="0"/>
                    </a:p>
                  </a:txBody>
                  <a:tcPr/>
                </a:tc>
              </a:tr>
              <a:tr h="3862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В виде тяжа средней </a:t>
                      </a:r>
                      <a:r>
                        <a:rPr lang="ru-RU" sz="2400" b="1" dirty="0" err="1" smtClean="0"/>
                        <a:t>эхогенности</a:t>
                      </a:r>
                      <a:r>
                        <a:rPr lang="ru-RU" sz="2400" b="1" dirty="0" smtClean="0"/>
                        <a:t>, </a:t>
                      </a:r>
                    </a:p>
                    <a:p>
                      <a:r>
                        <a:rPr lang="ru-RU" sz="2400" b="1" dirty="0" smtClean="0"/>
                        <a:t>идущего от основания шейки по направлению к боковым стенкам матки.</a:t>
                      </a:r>
                    </a:p>
                    <a:p>
                      <a:r>
                        <a:rPr lang="ru-RU" sz="2400" b="1" dirty="0" smtClean="0"/>
                        <a:t>Длина варьировала от 1,4 до 3,8 см, а ширина и толщина составляли соответственно 1,0–1,5 см и 0,8–1,2 </a:t>
                      </a:r>
                      <a:r>
                        <a:rPr lang="ru-RU" sz="2400" b="1" dirty="0" smtClean="0"/>
                        <a:t>см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 виде округлого, преимущественно </a:t>
                      </a:r>
                      <a:r>
                        <a:rPr lang="ru-RU" sz="2400" b="1" dirty="0" err="1" smtClean="0"/>
                        <a:t>гипоэхогенного</a:t>
                      </a:r>
                      <a:r>
                        <a:rPr lang="ru-RU" sz="2400" b="1" dirty="0" smtClean="0"/>
                        <a:t> образования диаметром 1,8–3,4 см, интимно примыкающего к боковой стенке матки на уровне перешейка.</a:t>
                      </a:r>
                    </a:p>
                    <a:p>
                      <a:r>
                        <a:rPr lang="ru-RU" sz="2400" b="1" dirty="0" smtClean="0"/>
                        <a:t>В центре этого образования определялась полость диаметром 0,6–1,6 см, заполненная однородным </a:t>
                      </a:r>
                      <a:r>
                        <a:rPr lang="ru-RU" sz="2400" b="1" dirty="0" err="1" smtClean="0"/>
                        <a:t>анэхогенным</a:t>
                      </a:r>
                      <a:r>
                        <a:rPr lang="ru-RU" sz="2400" b="1" dirty="0" smtClean="0"/>
                        <a:t> содержимым или с </a:t>
                      </a:r>
                      <a:r>
                        <a:rPr lang="ru-RU" sz="2400" b="1" dirty="0" err="1" smtClean="0"/>
                        <a:t>низкоэхогенной</a:t>
                      </a:r>
                      <a:r>
                        <a:rPr lang="ru-RU" sz="2400" b="1" dirty="0" smtClean="0"/>
                        <a:t> мелкодисперсной взвесью (кровь)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7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ТВУЗИ в В-режиме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835" t="34046" r="27191" b="38542"/>
          <a:stretch/>
        </p:blipFill>
        <p:spPr>
          <a:xfrm>
            <a:off x="888733" y="1884729"/>
            <a:ext cx="10956758" cy="3594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8921" y="5626836"/>
            <a:ext cx="9089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Двурогая матка с добавочным (третьим) </a:t>
            </a:r>
            <a:r>
              <a:rPr lang="ru-RU" sz="2000" b="1" dirty="0" smtClean="0"/>
              <a:t>рогом</a:t>
            </a:r>
          </a:p>
          <a:p>
            <a:r>
              <a:rPr lang="ru-RU" sz="2000" b="1" i="1" dirty="0"/>
              <a:t> 1 – матка, 2 – третий рог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623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ТВУЗИ в В-режиме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711" t="40625" r="26820" b="32182"/>
          <a:stretch/>
        </p:blipFill>
        <p:spPr>
          <a:xfrm>
            <a:off x="523062" y="2052677"/>
            <a:ext cx="11206836" cy="36094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3062" y="5662151"/>
            <a:ext cx="11428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Нормальная матка с добавочным (</a:t>
            </a:r>
            <a:r>
              <a:rPr lang="ru-RU" sz="2000" b="1" dirty="0" smtClean="0"/>
              <a:t>третьим) функционирующим замкнутым </a:t>
            </a:r>
            <a:r>
              <a:rPr lang="ru-RU" sz="2000" b="1" dirty="0" smtClean="0"/>
              <a:t>рогом</a:t>
            </a:r>
          </a:p>
          <a:p>
            <a:r>
              <a:rPr lang="ru-RU" sz="2000" b="1" i="1" dirty="0"/>
              <a:t>1 – матка, 2 – добавочный замкнутый функционирующий </a:t>
            </a:r>
            <a:r>
              <a:rPr lang="ru-RU" sz="2000" b="1" i="1" dirty="0" smtClean="0"/>
              <a:t>рог</a:t>
            </a:r>
            <a:endParaRPr lang="ru-RU" sz="2000" b="1" i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537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ТВУЗИ в В-режиме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Двурогая матка с добавочным (третьим) функционирующим замкнутым рогом при трансваги-</a:t>
            </a:r>
          </a:p>
          <a:p>
            <a:r>
              <a:rPr lang="ru-RU"/>
              <a:t>нальном сканировании. 1 – матка, 2 – добавочный замкнутый функционирующий рог.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080" t="38651" r="26944" b="33498"/>
          <a:stretch/>
        </p:blipFill>
        <p:spPr>
          <a:xfrm>
            <a:off x="625639" y="1845734"/>
            <a:ext cx="11309687" cy="37698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5638" y="5654302"/>
            <a:ext cx="11309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Двурогая матка с добавочным (третьим) функционирующим замкнутым </a:t>
            </a:r>
            <a:r>
              <a:rPr lang="ru-RU" sz="2000" b="1" dirty="0" smtClean="0"/>
              <a:t>рогом</a:t>
            </a:r>
          </a:p>
          <a:p>
            <a:r>
              <a:rPr lang="ru-RU" sz="2000" b="1" i="1" dirty="0"/>
              <a:t>1 – матка, 2 – добавочный замкнутый функционирующий рог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88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</TotalTime>
  <Words>861</Words>
  <Application>Microsoft Office PowerPoint</Application>
  <PresentationFormat>Широкоэкранный</PresentationFormat>
  <Paragraphs>82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Ретро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лучевой диагностики ИПО </vt:lpstr>
      <vt:lpstr>Формирование нормальной матки</vt:lpstr>
      <vt:lpstr>Аномальное развитие матки</vt:lpstr>
      <vt:lpstr>Этиология</vt:lpstr>
      <vt:lpstr>Материалы и методы</vt:lpstr>
      <vt:lpstr>Добавочный третий рог матки</vt:lpstr>
      <vt:lpstr>ТВУЗИ в В-режиме</vt:lpstr>
      <vt:lpstr>ТВУЗИ в В-режиме</vt:lpstr>
      <vt:lpstr>ТВУЗИ в В-режиме</vt:lpstr>
      <vt:lpstr>Заключение</vt:lpstr>
      <vt:lpstr>Заключение</vt:lpstr>
      <vt:lpstr>Благодарю за внимание!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лучевой диагностики ИПО</dc:title>
  <dc:creator>Admin</dc:creator>
  <cp:lastModifiedBy>Admin</cp:lastModifiedBy>
  <cp:revision>15</cp:revision>
  <dcterms:created xsi:type="dcterms:W3CDTF">2023-04-06T04:19:44Z</dcterms:created>
  <dcterms:modified xsi:type="dcterms:W3CDTF">2023-06-08T02:18:52Z</dcterms:modified>
</cp:coreProperties>
</file>