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0"/>
  </p:notesMasterIdLst>
  <p:sldIdLst>
    <p:sldId id="288" r:id="rId2"/>
    <p:sldId id="318" r:id="rId3"/>
    <p:sldId id="322" r:id="rId4"/>
    <p:sldId id="296" r:id="rId5"/>
    <p:sldId id="323" r:id="rId6"/>
    <p:sldId id="315" r:id="rId7"/>
    <p:sldId id="324" r:id="rId8"/>
    <p:sldId id="316" r:id="rId9"/>
    <p:sldId id="325" r:id="rId10"/>
    <p:sldId id="317" r:id="rId11"/>
    <p:sldId id="326" r:id="rId12"/>
    <p:sldId id="306" r:id="rId13"/>
    <p:sldId id="327" r:id="rId14"/>
    <p:sldId id="313" r:id="rId15"/>
    <p:sldId id="328" r:id="rId16"/>
    <p:sldId id="312" r:id="rId17"/>
    <p:sldId id="329" r:id="rId18"/>
    <p:sldId id="311" r:id="rId19"/>
    <p:sldId id="330" r:id="rId20"/>
    <p:sldId id="320" r:id="rId21"/>
    <p:sldId id="331" r:id="rId22"/>
    <p:sldId id="310" r:id="rId23"/>
    <p:sldId id="332" r:id="rId24"/>
    <p:sldId id="299" r:id="rId25"/>
    <p:sldId id="333" r:id="rId26"/>
    <p:sldId id="300" r:id="rId27"/>
    <p:sldId id="334" r:id="rId28"/>
    <p:sldId id="319" r:id="rId29"/>
    <p:sldId id="321" r:id="rId30"/>
    <p:sldId id="302" r:id="rId31"/>
    <p:sldId id="335" r:id="rId32"/>
    <p:sldId id="303" r:id="rId33"/>
    <p:sldId id="338" r:id="rId34"/>
    <p:sldId id="301" r:id="rId35"/>
    <p:sldId id="336" r:id="rId36"/>
    <p:sldId id="304" r:id="rId37"/>
    <p:sldId id="337" r:id="rId38"/>
    <p:sldId id="274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FBA"/>
    <a:srgbClr val="FF0066"/>
    <a:srgbClr val="D2AA00"/>
    <a:srgbClr val="CCECFF"/>
    <a:srgbClr val="CCCCFF"/>
    <a:srgbClr val="FFEB97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9" autoAdjust="0"/>
    <p:restoredTop sz="94660"/>
  </p:normalViewPr>
  <p:slideViewPr>
    <p:cSldViewPr>
      <p:cViewPr>
        <p:scale>
          <a:sx n="99" d="100"/>
          <a:sy n="99" d="100"/>
        </p:scale>
        <p:origin x="-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A34A235-7BEA-4CB8-81B5-1E45F56B28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50B0291-EAB6-4588-ADAE-AD0CF504963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35B9E20-7048-4B8B-93D7-2FAA9E3FF172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8A7CD48F-C505-4B65-ADA0-5F00C16BBF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0BBD29E6-808A-4844-8EFA-BFFAC4E8F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BEFEE9E-CA31-4BD1-8FB5-A65F1861EC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245573-1A17-4183-AA99-8D71B22F3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063BBC-5CFC-4A4D-B0E1-36DAAE2F977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713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:a16="http://schemas.microsoft.com/office/drawing/2014/main" xmlns="" id="{5488A65C-CB74-4F79-B784-30C9E75EA0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>
            <a:extLst>
              <a:ext uri="{FF2B5EF4-FFF2-40B4-BE49-F238E27FC236}">
                <a16:creationId xmlns:a16="http://schemas.microsoft.com/office/drawing/2014/main" xmlns="" id="{FD812434-6BD9-481E-AFF1-3A0B5268CB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xmlns="" id="{4E46D344-E434-4CA6-9526-A525786723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AE99EC-7B04-422E-B889-33DB5D726FBF}" type="slidenum">
              <a:rPr lang="ru-RU" altLang="en-US"/>
              <a:pPr eaLnBrk="1" hangingPunct="1"/>
              <a:t>2</a:t>
            </a:fld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B50346D4-D384-41E5-895A-ADEC6E21AD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CE747EBF-046E-4FEC-AFFD-EB5F81922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2DAE9FF5-921B-4297-B3FB-1B6DD2A3E9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C3647-017D-41E7-A53E-5FB7FDF5140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3078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4612E05-0BAF-40E5-97B1-3B8BB2C89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DAD1EAFA-F796-490E-938E-B8021675C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AC7FFFAF-C51A-41A9-80BB-A09BF1B4C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1A1D8-0915-48E3-B6AC-BEEAD4ECC6F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5922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E4C8E3F7-357B-41C8-A032-D9B2AB795E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1B566BA7-BCFA-47BF-977D-DDBE4A055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A8E2C4A7-D5A6-4F04-9053-63E024F5A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FAC42-2A9B-4C34-A9F7-7FC2C9ABC65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9012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FAA89FA8-9A46-4387-AFFC-F13860A8A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0BABC872-3079-440A-BD1A-23668412D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98E227A0-B035-4AD4-AE3A-24E5675C8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90419-98A2-4F36-A37A-142C739C26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0497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5C7C2593-B276-4B8E-8C4D-6A6C16543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0885F7B8-3443-4BAD-A874-C04F9B787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E7C320BB-765B-4BB5-81C7-FAAE6F180A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05607-18A3-48FF-8A61-D044E2EF691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5905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27B7647F-C00B-4642-9304-984B18E71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CF2B1644-4FC4-4CED-9092-B42EB2871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049141D3-D3EB-43D7-85CD-DA7AE0551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64FF0-6709-4BF0-8141-9922D1381DF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0307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AD577530-05B1-4951-9FCB-81FE45C73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60C633F1-9B17-4274-AF38-D4511BCA32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95CE6C4A-37DF-475E-BDAA-11D7E5CE57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D1038-1EB2-4883-A26F-F993DDA942E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9612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C61D7513-1E55-4967-9B84-169AE3B70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D46E7D05-6906-4E5F-BDBE-16FF71581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78F746BE-3181-4596-96BD-E16D243AD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0C488-67FA-47D0-B518-F8585E57360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741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0B113DBA-8CF6-4CC7-9E91-A43F8C092D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90DEAB66-1963-4732-800F-1C1849B31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C765299D-A1FC-4251-997E-A6087889FA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B0F37-7B0C-4B85-8338-11AEDA3807C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4033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87A4F712-A6A6-4E8F-9D69-1C3597988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6464A132-2EA4-4117-9A84-82C070E90F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8FB94F5B-3F42-4745-8785-64E61AF737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6FE53-A932-4BDF-AF0B-811F2158F6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899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D120FB78-B8E4-41B3-BD89-01F46A800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45BECC7C-D61F-400B-A156-19DC185618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0D3CEE1F-DA6D-48D4-B784-30BEB88D7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90858-D851-4AF0-9E8C-F239736D179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1246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08F70773-2806-4BC8-A8A1-830984FD7A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C269EC41-179F-47F2-B147-898C394DD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0E3539F0-3EBC-44EF-8874-142E0CDADE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A4890-494E-44DD-BF08-8A6FDF6AC4E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5514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B4269D94-122D-448C-8330-442445540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67F2BDD1-E896-490B-BEEC-FDBF93316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06D232BF-7724-452B-910C-67511E0DB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494F9-C363-4EFB-93F4-123F85DCB4E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5838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CFF"/>
            </a:gs>
            <a:gs pos="17999">
              <a:srgbClr val="CCECFF"/>
            </a:gs>
            <a:gs pos="36000">
              <a:srgbClr val="CCECFF"/>
            </a:gs>
            <a:gs pos="61000">
              <a:srgbClr val="CCCC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09400E6B-C8F8-400B-A69E-0C96F5592E1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8EA3816F-FEA9-4CA3-AD9D-A5A893BE608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xmlns="" id="{0564E7E1-88E6-4489-9B5E-8497CC5EF16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xmlns="" id="{42ED1CC2-9C7E-4348-A159-6766DF07640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xmlns="" id="{7EC44693-E3A6-464A-9B69-409B1F88443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xmlns="" id="{62751D1E-F23E-4ACC-A792-17DBC0BBEB7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xmlns="" id="{31C0B60E-2AC2-4E23-8122-E25D7D1C158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xmlns="" id="{0AA53249-609E-4D5F-8723-2C47CB442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xmlns="" id="{99103C3D-726A-42D0-8D85-E0801201D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xmlns="" id="{8451B34A-E9F8-468C-AEFA-94439A6123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24" name="Rectangle 12">
            <a:extLst>
              <a:ext uri="{FF2B5EF4-FFF2-40B4-BE49-F238E27FC236}">
                <a16:creationId xmlns:a16="http://schemas.microsoft.com/office/drawing/2014/main" xmlns="" id="{53584517-7818-4A1F-A22C-DB8E70F9F3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25" name="Rectangle 13">
            <a:extLst>
              <a:ext uri="{FF2B5EF4-FFF2-40B4-BE49-F238E27FC236}">
                <a16:creationId xmlns:a16="http://schemas.microsoft.com/office/drawing/2014/main" xmlns="" id="{5E592AD8-7C2A-4784-B319-424A93F5E8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D396361B-ECF5-4FB5-995C-1F2C05879A4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1A920B66-E2AB-4297-9226-61735EAC6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844675"/>
            <a:ext cx="7793037" cy="1893888"/>
          </a:xfrm>
        </p:spPr>
        <p:txBody>
          <a:bodyPr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Антидепрессанты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E2F2F69D-FA3E-417B-95E7-44E4B7130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42938"/>
            <a:ext cx="7793038" cy="676275"/>
          </a:xfrm>
        </p:spPr>
        <p:txBody>
          <a:bodyPr/>
          <a:lstStyle/>
          <a:p>
            <a:pPr algn="ctr">
              <a:defRPr/>
            </a:pP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Дофаминергическая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система</a:t>
            </a:r>
          </a:p>
        </p:txBody>
      </p:sp>
      <p:pic>
        <p:nvPicPr>
          <p:cNvPr id="9222" name="Picture 6" descr="G:\Лекция 12\Дофамин.jpg">
            <a:extLst>
              <a:ext uri="{FF2B5EF4-FFF2-40B4-BE49-F238E27FC236}">
                <a16:creationId xmlns:a16="http://schemas.microsoft.com/office/drawing/2014/main" xmlns="" id="{051C71FB-B836-43DE-9E99-DFCFA346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57375"/>
            <a:ext cx="5881688" cy="467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8573A0-42D4-4389-9B1B-1482A7999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786313"/>
            <a:ext cx="2357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/>
              <a:t>Мезокортикальный путь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BD8AC6-6A65-4F54-8F63-16EE2A877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785938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/>
              <a:t>Нигростриатный путь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0BB33A-6725-4034-BAFA-135008039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6215063"/>
            <a:ext cx="271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/>
              <a:t>Мезолимбический путь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23D840-CA4D-451C-8DE4-B217BD7A6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3197225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/>
              <a:t>ПТ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8C88C2-CD94-4E63-8736-F33B5BD20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738" y="4143375"/>
            <a:ext cx="92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/>
              <a:t>ЧС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17E617-1705-4A12-B809-9909BF1CA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4678363"/>
            <a:ext cx="928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/>
              <a:t>ГП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70FE2C-1812-4D9C-89C3-C17852939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3" y="49609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/>
              <a:t>Ам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F329D5C-F2E3-45D2-BD6C-7604A333D7E2}"/>
              </a:ext>
            </a:extLst>
          </p:cNvPr>
          <p:cNvSpPr txBox="1"/>
          <p:nvPr/>
        </p:nvSpPr>
        <p:spPr bwMode="auto">
          <a:xfrm>
            <a:off x="7143750" y="2435225"/>
            <a:ext cx="2214563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ПТ – </a:t>
            </a:r>
            <a:r>
              <a:rPr lang="ru-RU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полосатое тело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ЧС –</a:t>
            </a:r>
            <a:r>
              <a:rPr lang="ru-RU" alt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черная субстанция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Гип – </a:t>
            </a:r>
            <a:r>
              <a:rPr lang="ru-RU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гиппокамп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Ам -</a:t>
            </a:r>
            <a:r>
              <a:rPr lang="ru-RU" alt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амгдала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7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920751D8-C59A-451B-A879-6D142FC7F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05DB3565-B14A-4A2B-B6D9-39629119A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BD038847-07ED-4720-BAAF-3BD9AF5C1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психической депрессии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D9BF7911-B5A9-4DE1-9BF6-4E2648EAB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sz="28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Системные механизмы: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 системном уровне психическая депрессия определяется:</a:t>
            </a:r>
          </a:p>
          <a:p>
            <a:pPr lvl="2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нейрофизиологическими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хронобиологическими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гормональными нарушениями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7FE0F4F7-13D2-48CA-8709-6E8A258A5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A4F4D458-0DFD-4E52-A801-B9BCC682A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1D2F3D33-0841-467A-B96B-CD931F718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Нейрофизиологические нарушения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4EAB16AC-FC77-496B-AABF-C161436FF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Обусловлены дезорганизацией моноаминергического контроля за деятельностью коры полушарий, лимбических структур, базальных ганглиев (стриатума) с эмоциональными и двигательными расстройствами</a:t>
            </a:r>
          </a:p>
          <a:p>
            <a:endParaRPr lang="ru-RU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7924E127-F6A9-4C3A-891F-B8FBC52F3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9EE0DB54-CD1C-4935-9D1F-5AC57B2FE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5939515E-C243-416D-9CBA-E03484D2F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Хронобиологические нарушения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9E4600D9-7B07-40A4-ABAF-3EE33152D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Зависят от ослабления моноаминергического контроля за функцией супрахиазматических ядер гипоталамуса и эпифиза с формированием дизритмии в виде рассогласования биоритмов</a:t>
            </a:r>
          </a:p>
          <a:p>
            <a:endParaRPr lang="ru-RU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1C33A69A-DF14-4917-B18D-296B99B78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CE5D415B-A869-43B5-8F65-EFB5DEA36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177C8A35-4E06-40DE-A244-3B1E7AC6C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Гормональные нарушения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641C9FFB-A207-4BD0-8C14-E372A159F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ухудшением гипоталамической регуляции функции надпочечников, половых и щитовидной желёз, с развитием эндокринных расстройств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9CC59FB5-E092-46CE-8C67-8357D6C0E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38F8A551-4A9C-4A96-AA11-C2F5482E8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A2A0710-7CB7-44D6-80E0-780C7E988AD3}"/>
              </a:ext>
            </a:extLst>
          </p:cNvPr>
          <p:cNvSpPr/>
          <p:nvPr/>
        </p:nvSpPr>
        <p:spPr>
          <a:xfrm>
            <a:off x="5814857" y="1129580"/>
            <a:ext cx="3257832" cy="100013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4098" name="Rectangle 3">
            <a:extLst>
              <a:ext uri="{FF2B5EF4-FFF2-40B4-BE49-F238E27FC236}">
                <a16:creationId xmlns:a16="http://schemas.microsoft.com/office/drawing/2014/main" xmlns="" id="{49E3999F-30E9-4462-94D8-20664F002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29313" y="1268413"/>
            <a:ext cx="3000375" cy="669925"/>
          </a:xfrm>
        </p:spPr>
        <p:txBody>
          <a:bodyPr lIns="0" tIns="0" bIns="0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Винсент Ван Гог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 пороге вечности»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2" descr="G:\Лекция 12\Vincent_Willem_van_Gogh_002.bmp">
            <a:extLst>
              <a:ext uri="{FF2B5EF4-FFF2-40B4-BE49-F238E27FC236}">
                <a16:creationId xmlns:a16="http://schemas.microsoft.com/office/drawing/2014/main" xmlns="" id="{C8CC2AE3-9CB6-49DE-9633-091644912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"/>
            <a:ext cx="5143500" cy="659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Лекция 12\Синапс.bmp">
            <a:extLst>
              <a:ext uri="{FF2B5EF4-FFF2-40B4-BE49-F238E27FC236}">
                <a16:creationId xmlns:a16="http://schemas.microsoft.com/office/drawing/2014/main" xmlns="" id="{C6929BC7-43D9-4624-8E31-47E9DEED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143000"/>
            <a:ext cx="5629275" cy="54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BF8B5B5-BDEB-4433-BB53-098C67D7D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515350" cy="604838"/>
          </a:xfrm>
        </p:spPr>
        <p:txBody>
          <a:bodyPr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Клеточное действие антидепрессантов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86DCE2-401D-4C50-A580-D24CDAF396E9}"/>
              </a:ext>
            </a:extLst>
          </p:cNvPr>
          <p:cNvSpPr txBox="1"/>
          <p:nvPr/>
        </p:nvSpPr>
        <p:spPr bwMode="auto">
          <a:xfrm>
            <a:off x="857250" y="5100638"/>
            <a:ext cx="17145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Медиатор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0A10D9-AC23-4E21-A6D1-3CE0689AB04D}"/>
              </a:ext>
            </a:extLst>
          </p:cNvPr>
          <p:cNvSpPr txBox="1"/>
          <p:nvPr/>
        </p:nvSpPr>
        <p:spPr bwMode="auto">
          <a:xfrm>
            <a:off x="3571875" y="1538288"/>
            <a:ext cx="17145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Везикула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D1835F-1F01-41A5-8160-DC746FADF0E8}"/>
              </a:ext>
            </a:extLst>
          </p:cNvPr>
          <p:cNvSpPr txBox="1"/>
          <p:nvPr/>
        </p:nvSpPr>
        <p:spPr bwMode="auto">
          <a:xfrm>
            <a:off x="4643438" y="2500313"/>
            <a:ext cx="17145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Обратный захват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5213D3-5DC5-49EC-82E5-4D5E58845BD2}"/>
              </a:ext>
            </a:extLst>
          </p:cNvPr>
          <p:cNvSpPr txBox="1"/>
          <p:nvPr/>
        </p:nvSpPr>
        <p:spPr bwMode="auto">
          <a:xfrm>
            <a:off x="5214938" y="3386138"/>
            <a:ext cx="17145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Рецептор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300CFC-1485-4079-8E44-B08A70E72D6E}"/>
              </a:ext>
            </a:extLst>
          </p:cNvPr>
          <p:cNvSpPr txBox="1"/>
          <p:nvPr/>
        </p:nvSpPr>
        <p:spPr bwMode="auto">
          <a:xfrm>
            <a:off x="4286250" y="5715000"/>
            <a:ext cx="17145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9906FB02-E660-4E83-A779-F6CBAE099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1D0AB7FB-F3A7-47DA-BCFD-15107778E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C5735742-CF3D-47EE-BB4B-CA8D68925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1052513"/>
            <a:ext cx="7793037" cy="598487"/>
          </a:xfrm>
        </p:spPr>
        <p:txBody>
          <a:bodyPr/>
          <a:lstStyle/>
          <a:p>
            <a:r>
              <a:rPr lang="ru-RU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Клеточное действие антидепрессантов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5F9E74C8-B461-4946-83B4-E818DDBAC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483100"/>
          </a:xfrm>
        </p:spPr>
        <p:txBody>
          <a:bodyPr/>
          <a:lstStyle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 усиления ослабленного синаптического проведения за счёт повышенного накопления моноаминов в синаптической щели из-за подавления их ферментативной инактивации (ингибирование МАО) или ограничения обратного захвата медиатора пресинапсом</a:t>
            </a:r>
          </a:p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ослабления  чрезмерно усиленного синаптического проведения путёми понижения функции постсинаптических рецепторов при их  исходной гиперактивности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4E5F709-191C-4D7C-AD9E-55B3FE992678}"/>
              </a:ext>
            </a:extLst>
          </p:cNvPr>
          <p:cNvSpPr/>
          <p:nvPr/>
        </p:nvSpPr>
        <p:spPr>
          <a:xfrm>
            <a:off x="1331913" y="260350"/>
            <a:ext cx="6961187" cy="822325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en-US" sz="2400" b="1"/>
              <a:t>Нормализация моноаминергической передачи и </a:t>
            </a:r>
          </a:p>
          <a:p>
            <a:pPr algn="ctr" eaLnBrk="1" hangingPunct="1"/>
            <a:r>
              <a:rPr lang="ru-RU" altLang="en-US" sz="2400" b="1"/>
              <a:t>устранение межмедиаторного дисбаланса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0CD31983-486B-416A-AA98-D819E9C5B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2AFCF6C1-AE2D-4EFD-8907-5E4DA3696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FD5C50BF-65C5-4086-A9C7-2676069EA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механизм антидепрессивного эффекта</a:t>
            </a: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02CF5E4-7837-4565-BEA1-7CADA1640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340225"/>
          </a:xfrm>
        </p:spPr>
        <p:txBody>
          <a:bodyPr/>
          <a:lstStyle/>
          <a:p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настроения (тимолептический эффект) за счёт:</a:t>
            </a:r>
          </a:p>
          <a:p>
            <a:pPr lvl="1"/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устранения дезинтеграции в деятельности мозговых структур</a:t>
            </a:r>
          </a:p>
          <a:p>
            <a:pPr lvl="1"/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 хронобиологического дефекта с ресинхронизацией биоритмов</a:t>
            </a:r>
          </a:p>
          <a:p>
            <a:pPr lvl="1"/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восстановления гормонального статуса с ограничением гиперкортицизма и других эндокринных нарушений</a:t>
            </a:r>
            <a:endParaRPr lang="ru-RU" altLang="en-US" sz="24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87114990-0D94-4B62-88B1-FBFA0EDCD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7DE6B186-7918-4D8B-A270-EA4BFEEB5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3D4603FB-523F-4A2F-9AE5-23F08D927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Классификация антидепрессантов по механизму действия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7B1C4A40-D0E3-420D-8D0D-E559BCC86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Ингибиторы МАО</a:t>
            </a:r>
          </a:p>
          <a:p>
            <a:pPr lvl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Неизбирательного и необратимого угнетающего действия на МАО</a:t>
            </a:r>
          </a:p>
          <a:p>
            <a:pPr lvl="2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Ниаламид</a:t>
            </a:r>
          </a:p>
          <a:p>
            <a:pPr lvl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и обратимого угнетающего влияния на МАО</a:t>
            </a:r>
          </a:p>
          <a:p>
            <a:pPr lvl="2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Пиразидол</a:t>
            </a:r>
          </a:p>
          <a:p>
            <a:pPr lvl="2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Моклобемид.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F03FD8D2-3E9E-4475-AC54-01EBC262C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A2FAC91E-3D78-44DD-9FA6-E1A9252A0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30FBA6D6-7FDC-4B49-ADC2-551206DB6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Классификация антидепрессантов по механизму действия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B9BCAF2E-753C-44FE-9D95-98C345987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Блокаторы нейронального захвата</a:t>
            </a:r>
          </a:p>
          <a:p>
            <a:pPr lvl="1">
              <a:lnSpc>
                <a:spcPct val="90000"/>
              </a:lnSpc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Неизбирательные блокаторы любых моноаминов</a:t>
            </a:r>
          </a:p>
          <a:p>
            <a:pPr lvl="2">
              <a:lnSpc>
                <a:spcPct val="90000"/>
              </a:lnSpc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Имипрамин, амитриптилин, кломипрамин</a:t>
            </a:r>
          </a:p>
          <a:p>
            <a:pPr lvl="1">
              <a:lnSpc>
                <a:spcPct val="90000"/>
              </a:lnSpc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Избирательные ингибиторы обратного захвата отдельных моноаминов</a:t>
            </a:r>
          </a:p>
          <a:p>
            <a:pPr lvl="2">
              <a:lnSpc>
                <a:spcPct val="90000"/>
              </a:lnSpc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Норадреналина – дезипрамин</a:t>
            </a:r>
          </a:p>
          <a:p>
            <a:pPr lvl="2">
              <a:lnSpc>
                <a:spcPct val="90000"/>
              </a:lnSpc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Серотонина – флуоксетин, флувоксамин</a:t>
            </a:r>
          </a:p>
          <a:p>
            <a:pPr lvl="2">
              <a:lnSpc>
                <a:spcPct val="90000"/>
              </a:lnSpc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Дофамина - бупропион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A2DACE3C-2E94-4C02-820A-0F9E77AA3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FB7256B2-0B51-402D-AB49-32B4CD345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0D0D4EB9-15DA-4825-AE93-D5475FEE7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CC7A6E86-151B-4DE8-BB6F-8422C4D1B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C9E3753C-BBE7-43FB-BC3D-9C649FCFC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классификация антидепрессантов</a:t>
            </a:r>
            <a:r>
              <a:rPr lang="ru-RU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(по Кильхольцу)</a:t>
            </a:r>
            <a:r>
              <a:rPr lang="ru-RU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50DD47A0-68A9-4C04-82B1-8A585A57B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Возбуждающего действия  - ингибиторы МАО  </a:t>
            </a:r>
          </a:p>
          <a:p>
            <a:pPr lvl="1">
              <a:lnSpc>
                <a:spcPct val="90000"/>
              </a:lnSpc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моклобемид, ниаламид</a:t>
            </a:r>
          </a:p>
          <a:p>
            <a:pPr>
              <a:lnSpc>
                <a:spcPct val="90000"/>
              </a:lnSpc>
            </a:pP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Угнетающего действия (нейролептики с тимолептическим действием, анксиолитики бензодиазепинового ряда) </a:t>
            </a:r>
          </a:p>
          <a:p>
            <a:pPr lvl="1">
              <a:lnSpc>
                <a:spcPct val="90000"/>
              </a:lnSpc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левомепромазин, хлордиазепоксид и др.</a:t>
            </a:r>
          </a:p>
          <a:p>
            <a:pPr>
              <a:lnSpc>
                <a:spcPct val="90000"/>
              </a:lnSpc>
            </a:pP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Стимулирующе-угнетающего действия – трициклические  АД</a:t>
            </a:r>
          </a:p>
          <a:p>
            <a:pPr lvl="1">
              <a:lnSpc>
                <a:spcPct val="90000"/>
              </a:lnSpc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мапротилин, кломипрамин и др.</a:t>
            </a:r>
          </a:p>
          <a:p>
            <a:pPr>
              <a:lnSpc>
                <a:spcPct val="90000"/>
              </a:lnSpc>
            </a:pPr>
            <a:endParaRPr lang="ru-RU" altLang="en-US" sz="28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5E8BD466-0A2D-49BE-A79B-188EF7C3A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8965A619-7F93-40EA-AE5F-FE48B06CEE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xmlns="" id="{BC82F1EA-9FCC-4D1E-8CA8-9E112FBBB8D5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143000" y="2127250"/>
          <a:ext cx="7762875" cy="424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иаграмма" r:id="rId3" imgW="7801051" imgH="4267200" progId="Excel.Chart.8">
                  <p:embed/>
                </p:oleObj>
              </mc:Choice>
              <mc:Fallback>
                <p:oleObj name="Диаграмма" r:id="rId3" imgW="7801051" imgH="4267200" progId="Excel.Chart.8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xmlns="" id="{BC82F1EA-9FCC-4D1E-8CA8-9E112FBBB8D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27250"/>
                        <a:ext cx="7762875" cy="424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9B74D5B3-153A-4FD8-A9C5-70FD3743B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333375"/>
            <a:ext cx="7793037" cy="1462088"/>
          </a:xfrm>
        </p:spPr>
        <p:txBody>
          <a:bodyPr/>
          <a:lstStyle/>
          <a:p>
            <a:pPr algn="ctr"/>
            <a:r>
              <a:rPr lang="ru-RU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психотропной активности антидепрессантов по Кильхольцу</a:t>
            </a: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 animBg="0"/>
      <p:bldP spid="225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D3B4DCE6-541F-4D35-9960-EDAC9F7D9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61973BE9-868A-4A0C-9E8F-00B1D4562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F289A1F0-6FDD-43F1-8441-7391493CE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свойства антидепрессантов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A4AAE379-A228-4D2B-BA8E-74DF612A4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Тимолептическое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Противотревожное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Гипно-седативное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Психостимулирующее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Анальгетическое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Вегетотропное</a:t>
            </a:r>
          </a:p>
          <a:p>
            <a:endParaRPr lang="ru-RU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1FB450D5-E109-4035-A413-4E6C53B20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8FA1E2F1-597B-4CB0-B957-247E27EFE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0C40C570-7356-446A-935A-7806CC575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для применения</a:t>
            </a:r>
            <a:r>
              <a:rPr lang="ru-RU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1A34A2D6-A207-4AFD-A492-1D6C6E6A9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483100"/>
          </a:xfrm>
        </p:spPr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Депрессивные и субдепрессивные расстройства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Тревожные состояния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 боли (головные, миалгии, кардиалгии и др.)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 заболевания внутренних органов (ССС, ЖКТ и др.)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Эндокринные расстройства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80E926E3-035D-42B9-BC51-186FCFCBA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071E592B-DF64-44FC-A66B-ABE0BC7A0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9A6C1456-2879-4A92-81B6-983E91E65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1916113"/>
            <a:ext cx="7772400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en-US" sz="5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БЛАГОДАРЮ</a:t>
            </a:r>
            <a:r>
              <a:rPr lang="ru-RU" altLang="en-US" sz="5400" b="1" dirty="0">
                <a:latin typeface="Times New Roman" panose="02020603050405020304" pitchFamily="18" charset="0"/>
              </a:rPr>
              <a:t> </a:t>
            </a:r>
            <a:endParaRPr lang="en-US" altLang="en-US" sz="5400" b="1" dirty="0">
              <a:latin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en-US" sz="5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ЗА</a:t>
            </a:r>
            <a:r>
              <a:rPr lang="ru-RU" altLang="en-US" sz="5400" b="1" dirty="0">
                <a:latin typeface="Times New Roman" panose="02020603050405020304" pitchFamily="18" charset="0"/>
              </a:rPr>
              <a:t> </a:t>
            </a:r>
            <a:endParaRPr lang="en-US" altLang="en-US" sz="5400" b="1" dirty="0">
              <a:latin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en-US" sz="5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ВНИМАНИЕ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D418F9CA-E6E7-43BD-9062-E944E3B3E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92150"/>
            <a:ext cx="7793037" cy="1093788"/>
          </a:xfrm>
        </p:spPr>
        <p:txBody>
          <a:bodyPr/>
          <a:lstStyle/>
          <a:p>
            <a:pPr algn="ctr"/>
            <a:r>
              <a:rPr lang="ru-RU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Клеточные механизмы депрессии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80E23896-9AB2-4FA2-A873-0E3B49C52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3983037"/>
          </a:xfrm>
        </p:spPr>
        <p:txBody>
          <a:bodyPr/>
          <a:lstStyle/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На клеточном уровне   </a:t>
            </a:r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психическая депрессия</a:t>
            </a: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зависит от  изолированного или комплексного нарушения  в деятельности основных моноаминергических систем мозга</a:t>
            </a:r>
          </a:p>
          <a:p>
            <a:pPr lvl="1"/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норадренергической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серотонинергической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дофаминергической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формирования межмедиаторного дисбаланса</a:t>
            </a:r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5A691D-1B12-46D5-8219-418DDBDEB481}"/>
              </a:ext>
            </a:extLst>
          </p:cNvPr>
          <p:cNvSpPr txBox="1"/>
          <p:nvPr/>
        </p:nvSpPr>
        <p:spPr bwMode="auto">
          <a:xfrm>
            <a:off x="1854524" y="708303"/>
            <a:ext cx="6389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contrasting" dir="t"/>
          </a:scene3d>
          <a:sp3d>
            <a:bevelT w="254000"/>
            <a:bevelB w="292100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400" b="1"/>
              <a:t>Происхождение психической депрессии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66B22A76-B25D-4A54-8DC9-E9CA18FA3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8EA31126-DCA4-4ABB-9F99-244D4FC06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AD9C44D8-BF02-4C36-8E59-84AC07DA3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438" y="500063"/>
            <a:ext cx="7793037" cy="747712"/>
          </a:xfrm>
        </p:spPr>
        <p:txBody>
          <a:bodyPr/>
          <a:lstStyle/>
          <a:p>
            <a:pPr algn="ctr">
              <a:defRPr/>
            </a:pP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Норадренергическая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система</a:t>
            </a:r>
          </a:p>
        </p:txBody>
      </p:sp>
      <p:pic>
        <p:nvPicPr>
          <p:cNvPr id="7174" name="Picture 6" descr="G:\Лекция 12\Норадренергическая.jpg">
            <a:extLst>
              <a:ext uri="{FF2B5EF4-FFF2-40B4-BE49-F238E27FC236}">
                <a16:creationId xmlns:a16="http://schemas.microsoft.com/office/drawing/2014/main" xmlns="" id="{743FD32B-FBA3-4894-958C-FDCEF1057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906588"/>
            <a:ext cx="5715000" cy="482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E7FA57-7D1B-4C63-8D57-0AFD4162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029200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000"/>
              <a:t>РФ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69154E-6819-47C0-8CF5-FB15540F1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4429125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000"/>
              <a:t>ГП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3A96A6-6531-48A5-8442-C2243C3844DB}"/>
              </a:ext>
            </a:extLst>
          </p:cNvPr>
          <p:cNvSpPr txBox="1"/>
          <p:nvPr/>
        </p:nvSpPr>
        <p:spPr bwMode="auto">
          <a:xfrm>
            <a:off x="6715125" y="2071688"/>
            <a:ext cx="2428875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ГП –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голубое пятно</a:t>
            </a:r>
          </a:p>
          <a:p>
            <a:pPr algn="ctr">
              <a:spcBef>
                <a:spcPct val="50000"/>
              </a:spcBef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РФ –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ретикулярная       формация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5A576403-3C03-4209-B089-B25FF49C5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C5F9197A-6D30-43FE-91E3-66ECFA2B7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BCDBA3EB-B197-455C-AFAD-9F3141B63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428625"/>
            <a:ext cx="7993062" cy="81915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Серотонинергическая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8855CD-CAF2-41C8-9472-3914B01C2105}"/>
              </a:ext>
            </a:extLst>
          </p:cNvPr>
          <p:cNvSpPr txBox="1"/>
          <p:nvPr/>
        </p:nvSpPr>
        <p:spPr bwMode="auto">
          <a:xfrm>
            <a:off x="6715125" y="2205038"/>
            <a:ext cx="242887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 – </a:t>
            </a:r>
            <a:r>
              <a:rPr lang="ru-RU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перегородка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ГП – </a:t>
            </a:r>
            <a:r>
              <a:rPr lang="ru-RU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гиппокамп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АМ </a:t>
            </a:r>
            <a:r>
              <a:rPr lang="ru-RU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амигдала</a:t>
            </a:r>
          </a:p>
        </p:txBody>
      </p:sp>
      <p:pic>
        <p:nvPicPr>
          <p:cNvPr id="15" name="Picture 6" descr="G:\Лекция 12\Серотонин.jpg">
            <a:extLst>
              <a:ext uri="{FF2B5EF4-FFF2-40B4-BE49-F238E27FC236}">
                <a16:creationId xmlns:a16="http://schemas.microsoft.com/office/drawing/2014/main" xmlns="" id="{283A630E-8FA6-493E-96A0-953B007AA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000250"/>
            <a:ext cx="5857875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DE2A7B-2685-40AD-AD98-EAA9D9477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38" y="3797300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000"/>
              <a:t>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88A2CB-CE58-4FE7-92B6-1FA9F8B6A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538" y="4106863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000"/>
              <a:t>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406CFD-496F-47A0-9C96-0392481BC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652963"/>
            <a:ext cx="642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000"/>
              <a:t>ГП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E8E804CC-AE0B-4504-A5B2-97711653F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941888"/>
            <a:ext cx="642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000"/>
              <a:t>АМ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" grpId="0"/>
      <p:bldP spid="12" grpId="0"/>
      <p:bldP spid="1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C7C53C26-C939-4AEA-8AE2-7AE1A502B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576BA1D0-A8B1-4CFE-9F95-93E25D540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 algn="ctr">
          <a:noFill/>
          <a:miter lim="800000"/>
          <a:headEnd/>
          <a:tailEnd/>
        </a:ln>
        <a:effectLst/>
      </a:spPr>
      <a:bodyPr>
        <a:spAutoFit/>
      </a:bodyPr>
      <a:lstStyle>
        <a:defPPr algn="ctr">
          <a:spcBef>
            <a:spcPct val="50000"/>
          </a:spcBef>
          <a:defRPr sz="2000" b="1" dirty="0">
            <a:solidFill>
              <a:schemeClr val="hlink"/>
            </a:solidFill>
            <a:effectLst>
              <a:outerShdw blurRad="38100" dist="38100" dir="2700000" algn="tl">
                <a:srgbClr val="000000"/>
              </a:outerShdw>
            </a:effectLst>
          </a:defRPr>
        </a:defPPr>
      </a:lstStyle>
    </a:tx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3277</TotalTime>
  <Words>395</Words>
  <Application>Microsoft Office PowerPoint</Application>
  <PresentationFormat>Экран (4:3)</PresentationFormat>
  <Paragraphs>104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Палитра</vt:lpstr>
      <vt:lpstr>Диаграмма</vt:lpstr>
      <vt:lpstr>Антидепрессанты</vt:lpstr>
      <vt:lpstr>Презентация PowerPoint</vt:lpstr>
      <vt:lpstr>Презентация PowerPoint</vt:lpstr>
      <vt:lpstr>Клеточные механизмы депрессии</vt:lpstr>
      <vt:lpstr>Презентация PowerPoint</vt:lpstr>
      <vt:lpstr>Норадренергическая система</vt:lpstr>
      <vt:lpstr>Презентация PowerPoint</vt:lpstr>
      <vt:lpstr>Серотонинергическая система</vt:lpstr>
      <vt:lpstr>Презентация PowerPoint</vt:lpstr>
      <vt:lpstr>Дофаминергическая система</vt:lpstr>
      <vt:lpstr>Презентация PowerPoint</vt:lpstr>
      <vt:lpstr>Происхождение психической депрессии </vt:lpstr>
      <vt:lpstr>Презентация PowerPoint</vt:lpstr>
      <vt:lpstr>Нейрофизиологические нарушения</vt:lpstr>
      <vt:lpstr>Презентация PowerPoint</vt:lpstr>
      <vt:lpstr>Хронобиологические нарушения</vt:lpstr>
      <vt:lpstr>Презентация PowerPoint</vt:lpstr>
      <vt:lpstr>Гормональные нарушения</vt:lpstr>
      <vt:lpstr>Презентация PowerPoint</vt:lpstr>
      <vt:lpstr>Клеточное действие антидепрессантов</vt:lpstr>
      <vt:lpstr>Презентация PowerPoint</vt:lpstr>
      <vt:lpstr>Клеточное действие антидепрессантов</vt:lpstr>
      <vt:lpstr>Презентация PowerPoint</vt:lpstr>
      <vt:lpstr>Системный механизм антидепрессивного эффекта </vt:lpstr>
      <vt:lpstr>Презентация PowerPoint</vt:lpstr>
      <vt:lpstr>Классификация антидепрессантов по механизму действия</vt:lpstr>
      <vt:lpstr>Презентация PowerPoint</vt:lpstr>
      <vt:lpstr>Классификация антидепрессантов по механизму действия</vt:lpstr>
      <vt:lpstr>Презентация PowerPoint</vt:lpstr>
      <vt:lpstr>Клиническая классификация антидепрессантов  (по Кильхольцу) </vt:lpstr>
      <vt:lpstr>Презентация PowerPoint</vt:lpstr>
      <vt:lpstr>Спектр психотропной активности антидепрессантов по Кильхольцу </vt:lpstr>
      <vt:lpstr>Презентация PowerPoint</vt:lpstr>
      <vt:lpstr>Основные свойства антидепрессантов</vt:lpstr>
      <vt:lpstr>Презентация PowerPoint</vt:lpstr>
      <vt:lpstr>Показания для применения 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ФАРМАКОЛОГИЮ</dc:title>
  <dc:creator>Алексей</dc:creator>
  <cp:lastModifiedBy>User</cp:lastModifiedBy>
  <cp:revision>272</cp:revision>
  <dcterms:created xsi:type="dcterms:W3CDTF">2008-05-26T07:37:10Z</dcterms:created>
  <dcterms:modified xsi:type="dcterms:W3CDTF">2020-05-20T03:09:19Z</dcterms:modified>
</cp:coreProperties>
</file>