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2" autoAdjust="0"/>
    <p:restoredTop sz="94673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5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4D41F-4AA0-4D0D-BB3D-6AC6769E688C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2C0D5-5303-4AB8-83D1-A2970466CD5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i="0"/>
              <a:t>Например, гормональные контрацептивы предупреждают развитие рака трех локализаций: рака яичников, эндометрия, рака прямой и ободочной кишки.  Приче, для рака яичников и эндометрия выраженность профилактического эффекта КОК зависит от продолжительности его приема.</a:t>
            </a:r>
            <a:endParaRPr i="0"/>
          </a:p>
        </p:txBody>
      </p:sp>
      <p:sp>
        <p:nvSpPr>
          <p:cNvPr id="455" name="Google Shape;45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15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8" name="Google Shape;44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17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4" name="Google Shape;47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18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19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b243dabcec_2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b243dabcec_2_3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gb243dabcec_2_3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20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b243dabcec_2_819:notes"/>
          <p:cNvSpPr txBox="1">
            <a:spLocks noGrp="1"/>
          </p:cNvSpPr>
          <p:nvPr>
            <p:ph type="body" idx="1"/>
          </p:nvPr>
        </p:nvSpPr>
        <p:spPr>
          <a:xfrm>
            <a:off x="685480" y="4344135"/>
            <a:ext cx="54870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b243dabcec_2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b243dabcec_2_1129:notes"/>
          <p:cNvSpPr txBox="1"/>
          <p:nvPr/>
        </p:nvSpPr>
        <p:spPr>
          <a:xfrm>
            <a:off x="3883851" y="8685330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  <a:tabLst/>
                <a:defRPr/>
              </a:pPr>
              <a:t>22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8" name="Google Shape;508;gb243dabcec_2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Google Shape;509;gb243dabcec_2_1129:notes"/>
          <p:cNvSpPr txBox="1">
            <a:spLocks noGrp="1"/>
          </p:cNvSpPr>
          <p:nvPr>
            <p:ph type="body" idx="1"/>
          </p:nvPr>
        </p:nvSpPr>
        <p:spPr>
          <a:xfrm>
            <a:off x="914506" y="4344135"/>
            <a:ext cx="50289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Внутриматочные средства контрацепции являются одними из самых древних. Упоминания о них относятся к античным временам. Внутриматочная спираль вводится доктором в полость матки и остается там на длительный период (3-5 лет).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Механизм действия и степень надежности ВМС зависят от типа устройства (нейтральные, медьсодержащие и прогестинвыделяющие). В качестве примера можно привести спираль Мультилоад Ку-375. Ее форма, повторяющая форму матки позволяет не травмировать матку, усики не обрываются и уменьшают риск инфекции.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Преимущества: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·        ВМС начинает действовать сразу после введения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·        Длительная контрацепция 3-5 лет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.       Достаточно высокая надежность (выше, чем у презервативов, хотя и не самая высокая среди имеющихся методов)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Недостатки: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/>
              <a:t>нельзя применять у нерожавших женщин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/>
              <a:t>Может вводить только врач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/>
              <a:t>Возможно увеличение объема и продолжительности менструаций	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b243dabcec_2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b243dabcec_2_12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b243dabcec_2_12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b243dabcec_2_1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b243dabcec_2_13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b243dabcec_2_13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24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6" name="Google Shape;54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25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27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3" name="Google Shape;56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28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0" name="Google Shape;57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29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243dabcec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b243dabcec_0_3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b243dabcec_0_3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243dabcec_2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243dabcec_2_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b243dabcec_2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243dabcec_0_376:notes"/>
          <p:cNvSpPr txBox="1"/>
          <p:nvPr/>
        </p:nvSpPr>
        <p:spPr>
          <a:xfrm>
            <a:off x="3883851" y="8685330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  <a:tabLst/>
                <a:defRPr/>
              </a:pPr>
              <a:t>6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9" name="Google Shape;239;gb243dabcec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gb243dabcec_0_376:notes"/>
          <p:cNvSpPr txBox="1">
            <a:spLocks noGrp="1"/>
          </p:cNvSpPr>
          <p:nvPr>
            <p:ph type="body" idx="1"/>
          </p:nvPr>
        </p:nvSpPr>
        <p:spPr>
          <a:xfrm>
            <a:off x="685480" y="4344135"/>
            <a:ext cx="5487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В настоящее время гормональная контрацепция относится к наиболее эффективным методам предохранения от нежелательной беременности. Большинство женщин во всем мире отдают предпочтение этому методу контрацепции. </a:t>
            </a:r>
            <a:endParaRPr/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С момента своего первого появления в 60-х годах прошлого столетия и до сегодняшнего дня гормональные контрацептивы постоянно совершенствуются: уменьшается дозировка ,особенно, эстрогенного компонента, повышается селективность прогестагенного компонента. Гормональные контрацептивы совершенствуют в безопасности и приемлемости. </a:t>
            </a:r>
            <a:endParaRPr/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На сегодняшний день общепринятой является следующая классификация КОК: </a:t>
            </a:r>
            <a:endParaRPr/>
          </a:p>
          <a:p>
            <a:pPr marL="228600" lvl="0" indent="-1143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/>
              <a:t>По дозировке эстрогенного компонента КОК делятся на три класса: высоко-, низко- и микродозированные;</a:t>
            </a:r>
            <a:endParaRPr/>
          </a:p>
          <a:p>
            <a:pPr marL="228600" lvl="0" indent="-1143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/>
              <a:t>По прогестагену – на поколения в зависимости от селективности гестагена;</a:t>
            </a:r>
            <a:endParaRPr/>
          </a:p>
          <a:p>
            <a:pPr marL="228600" lvl="0" indent="-1143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/>
              <a:t>По фазности на моно- и многофазные.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b243dabce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52463"/>
            <a:ext cx="6173788" cy="3473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Google Shape;285;gb243dabcec_0_5:notes"/>
          <p:cNvSpPr txBox="1">
            <a:spLocks noGrp="1"/>
          </p:cNvSpPr>
          <p:nvPr>
            <p:ph type="body" idx="1"/>
          </p:nvPr>
        </p:nvSpPr>
        <p:spPr>
          <a:xfrm>
            <a:off x="910398" y="4344230"/>
            <a:ext cx="5007300" cy="41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75" tIns="45125" rIns="90275" bIns="45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В чем заключается механизм действия горм контрацептивов? Они подавляют функцию гипоталамо-гипофизарно-яичниковой системы Под влиянием синт стероидов предотвращаются пиковые колебания концентрации эндоген гормонов в течение менстр цикла. В результате блокируется созревание яйцеклетки в яичнике, подавляется рост домин фолликула и его последующая овуляция. также под действием горм контрацептивов не происходит циклическихьизменений эндометрия – пролиферация, секреторная трансформация и оттторжение, его толщина остается относительно постоянной на протяжении всего периода использования контрацептива.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ru-RU" b="0">
                <a:latin typeface="Times New Roman"/>
                <a:ea typeface="Times New Roman"/>
                <a:cs typeface="Times New Roman"/>
                <a:sym typeface="Times New Roman"/>
              </a:rPr>
              <a:t>Горм контрацептивы не приводят к полному блокированию ГГЯС и поэтому не вызывают симптомы эстрогендефицита</a:t>
            </a:r>
            <a:endParaRPr b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gb243dabcec_0_5:notes"/>
          <p:cNvSpPr txBox="1">
            <a:spLocks noGrp="1"/>
          </p:cNvSpPr>
          <p:nvPr>
            <p:ph type="sldNum" idx="12"/>
          </p:nvPr>
        </p:nvSpPr>
        <p:spPr>
          <a:xfrm>
            <a:off x="3869190" y="8688459"/>
            <a:ext cx="29589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75" tIns="45125" rIns="90275" bIns="451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b243dabcec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52463"/>
            <a:ext cx="6173788" cy="3473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5" name="Google Shape;335;gb243dabcec_0_149:notes"/>
          <p:cNvSpPr txBox="1">
            <a:spLocks noGrp="1"/>
          </p:cNvSpPr>
          <p:nvPr>
            <p:ph type="body" idx="1"/>
          </p:nvPr>
        </p:nvSpPr>
        <p:spPr>
          <a:xfrm>
            <a:off x="910398" y="4344230"/>
            <a:ext cx="5007300" cy="41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75" tIns="45125" rIns="90275" bIns="45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>
                <a:latin typeface="Times New Roman"/>
                <a:ea typeface="Times New Roman"/>
                <a:cs typeface="Times New Roman"/>
                <a:sym typeface="Times New Roman"/>
              </a:rPr>
              <a:t>непосредственно за контрацепцию отвечает гестаген компонент: а Эстрогенный компонент, потенцируя действие прогестагена, но в первую очередь обеспечивает контроль цикла. на отмену действия синтет стероидов и кратковременный выброс эндогенных гормонов Во время перерыва между приемом контр таблеток происходит менструально-подобное кровотечение. </a:t>
            </a:r>
            <a:endParaRPr/>
          </a:p>
        </p:txBody>
      </p:sp>
      <p:sp>
        <p:nvSpPr>
          <p:cNvPr id="336" name="Google Shape;336;gb243dabcec_0_149:notes"/>
          <p:cNvSpPr txBox="1">
            <a:spLocks noGrp="1"/>
          </p:cNvSpPr>
          <p:nvPr>
            <p:ph type="sldNum" idx="12"/>
          </p:nvPr>
        </p:nvSpPr>
        <p:spPr>
          <a:xfrm>
            <a:off x="3869190" y="8688459"/>
            <a:ext cx="29589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75" tIns="45125" rIns="90275" bIns="451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5" name="Google Shape;3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>
            <a:spLocks noGrp="1"/>
          </p:cNvSpPr>
          <p:nvPr>
            <p:ph type="title"/>
          </p:nvPr>
        </p:nvSpPr>
        <p:spPr>
          <a:xfrm>
            <a:off x="1888684" y="2328133"/>
            <a:ext cx="5377500" cy="21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8390735" y="6058225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5466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819151" y="1127467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819151" y="2654300"/>
            <a:ext cx="7505775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685800" lvl="1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2pPr>
            <a:lvl3pPr marL="1028700" lvl="2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3pPr>
            <a:lvl4pPr marL="1371600" lvl="3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4pPr>
            <a:lvl5pPr marL="1714500" lvl="4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5pPr>
            <a:lvl6pPr marL="2057400" lvl="5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6pPr>
            <a:lvl7pPr marL="2400300" lvl="6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7pPr>
            <a:lvl8pPr marL="2743200" lvl="7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8pPr>
            <a:lvl9pPr marL="3086100" lvl="8" indent="-242888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8390735" y="6058225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2821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схема или организационная диаграмма" type="dgm">
  <p:cSld name="Заголовок, схема или организационная диаграмма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685800" y="260351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6"/>
          <p:cNvSpPr>
            <a:spLocks noGrp="1"/>
          </p:cNvSpPr>
          <p:nvPr>
            <p:ph type="dgm" idx="2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dt" idx="10"/>
          </p:nvPr>
        </p:nvSpPr>
        <p:spPr>
          <a:xfrm>
            <a:off x="685801" y="6248400"/>
            <a:ext cx="19050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ftr" idx="11"/>
          </p:nvPr>
        </p:nvSpPr>
        <p:spPr>
          <a:xfrm>
            <a:off x="3124201" y="6248400"/>
            <a:ext cx="28955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ldNum" idx="12"/>
          </p:nvPr>
        </p:nvSpPr>
        <p:spPr>
          <a:xfrm>
            <a:off x="6553201" y="6248400"/>
            <a:ext cx="19050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sz="975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5027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819151" y="1127467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1"/>
          </p:nvPr>
        </p:nvSpPr>
        <p:spPr>
          <a:xfrm>
            <a:off x="819151" y="2654300"/>
            <a:ext cx="3686175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685800" lvl="1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2pPr>
            <a:lvl3pPr marL="1028700" lvl="2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3pPr>
            <a:lvl4pPr marL="1371600" lvl="3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4pPr>
            <a:lvl5pPr marL="1714500" lvl="4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5pPr>
            <a:lvl6pPr marL="2057400" lvl="5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6pPr>
            <a:lvl7pPr marL="2400300" lvl="6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7pPr>
            <a:lvl8pPr marL="2743200" lvl="7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8pPr>
            <a:lvl9pPr marL="3086100" lvl="8" indent="-242888" algn="l" rtl="0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2"/>
          </p:nvPr>
        </p:nvSpPr>
        <p:spPr>
          <a:xfrm>
            <a:off x="4638676" y="2654300"/>
            <a:ext cx="3686175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685800" lvl="1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2pPr>
            <a:lvl3pPr marL="1028700" lvl="2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3pPr>
            <a:lvl4pPr marL="1371600" lvl="3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4pPr>
            <a:lvl5pPr marL="1714500" lvl="4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5pPr>
            <a:lvl6pPr marL="2057400" lvl="5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6pPr>
            <a:lvl7pPr marL="2400300" lvl="6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7pPr>
            <a:lvl8pPr marL="2743200" lvl="7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8pPr>
            <a:lvl9pPr marL="3086100" lvl="8" indent="-242888" algn="l" rtl="0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ldNum" idx="12"/>
          </p:nvPr>
        </p:nvSpPr>
        <p:spPr>
          <a:xfrm>
            <a:off x="8390735" y="6058225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384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B8AE787-9693-4EB2-8D71-DF89415A5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" name="Google Shape;174;p20"/>
          <p:cNvSpPr txBox="1">
            <a:spLocks noGrp="1"/>
          </p:cNvSpPr>
          <p:nvPr>
            <p:ph type="title"/>
          </p:nvPr>
        </p:nvSpPr>
        <p:spPr>
          <a:xfrm>
            <a:off x="1514115" y="2331600"/>
            <a:ext cx="6115773" cy="219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>
              <a:lnSpc>
                <a:spcPct val="85000"/>
              </a:lnSpc>
              <a:buClr>
                <a:srgbClr val="FFFFFF"/>
              </a:buClr>
              <a:buSzPts val="7200"/>
            </a:pPr>
            <a:r>
              <a:rPr lang="ru-RU" sz="66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Гормональная  контрацепция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154694C-5D80-4A22-86E7-F9E3C08F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437" name="Google Shape;437;p34"/>
          <p:cNvSpPr txBox="1">
            <a:spLocks noGrp="1"/>
          </p:cNvSpPr>
          <p:nvPr>
            <p:ph type="title"/>
          </p:nvPr>
        </p:nvSpPr>
        <p:spPr>
          <a:xfrm>
            <a:off x="819114" y="772393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Преимущества применения КОК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34"/>
          <p:cNvSpPr txBox="1">
            <a:spLocks noGrp="1"/>
          </p:cNvSpPr>
          <p:nvPr>
            <p:ph type="body" idx="1"/>
          </p:nvPr>
        </p:nvSpPr>
        <p:spPr>
          <a:xfrm>
            <a:off x="819114" y="1761151"/>
            <a:ext cx="7505775" cy="3030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285750">
              <a:lnSpc>
                <a:spcPct val="130000"/>
              </a:lnSpc>
              <a:spcBef>
                <a:spcPts val="450"/>
              </a:spcBef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Надежное предотвращение от нежеланной беременности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Безопасные для большинства женщин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 не связан с половым актом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Возможность контролировать собственную фертильность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Полная обратимость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 удобный и легкий в применении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Достаточная изученность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7294231-DA97-40CB-93B4-B2168BF23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6" name="Google Shape;226;p26"/>
          <p:cNvSpPr txBox="1">
            <a:spLocks noGrp="1"/>
          </p:cNvSpPr>
          <p:nvPr>
            <p:ph type="title"/>
          </p:nvPr>
        </p:nvSpPr>
        <p:spPr>
          <a:xfrm>
            <a:off x="30069" y="-311939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accent1"/>
              </a:buClr>
              <a:buSzPts val="4400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КОК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" name="Google Shape;227;p26"/>
          <p:cNvGrpSpPr/>
          <p:nvPr/>
        </p:nvGrpSpPr>
        <p:grpSpPr>
          <a:xfrm>
            <a:off x="819113" y="885886"/>
            <a:ext cx="5927686" cy="5537189"/>
            <a:chOff x="1615179" y="0"/>
            <a:chExt cx="4459002" cy="4459002"/>
          </a:xfrm>
        </p:grpSpPr>
        <p:sp>
          <p:nvSpPr>
            <p:cNvPr id="228" name="Google Shape;228;p26"/>
            <p:cNvSpPr/>
            <p:nvPr/>
          </p:nvSpPr>
          <p:spPr>
            <a:xfrm>
              <a:off x="1615179" y="0"/>
              <a:ext cx="4459002" cy="4459002"/>
            </a:xfrm>
            <a:prstGeom prst="diamon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00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SzPts val="1400"/>
              </a:pPr>
              <a:endParaRPr sz="1050" kern="1200"/>
            </a:p>
          </p:txBody>
        </p:sp>
        <p:sp>
          <p:nvSpPr>
            <p:cNvPr id="229" name="Google Shape;229;p26"/>
            <p:cNvSpPr/>
            <p:nvPr/>
          </p:nvSpPr>
          <p:spPr>
            <a:xfrm>
              <a:off x="2038784" y="423605"/>
              <a:ext cx="1739010" cy="173901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4313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SzPts val="1400"/>
              </a:pPr>
              <a:endParaRPr sz="1050" kern="1200"/>
            </a:p>
          </p:txBody>
        </p:sp>
        <p:sp>
          <p:nvSpPr>
            <p:cNvPr id="230" name="Google Shape;230;p26"/>
            <p:cNvSpPr txBox="1"/>
            <p:nvPr/>
          </p:nvSpPr>
          <p:spPr>
            <a:xfrm>
              <a:off x="2123675" y="508496"/>
              <a:ext cx="1569228" cy="15692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39994" tIns="39994" rIns="39994" bIns="39994" anchor="ctr" anchorCtr="0">
              <a:noAutofit/>
            </a:bodyPr>
            <a:lstStyle/>
            <a:p>
              <a:pPr algn="ctr" defTabSz="685800">
                <a:lnSpc>
                  <a:spcPct val="90000"/>
                </a:lnSpc>
                <a:buSzPts val="2700"/>
              </a:pPr>
              <a:r>
                <a:rPr lang="ru-RU" sz="2025" b="1" kern="1200" dirty="0">
                  <a:solidFill>
                    <a:srgbClr val="44546A"/>
                  </a:solidFill>
                  <a:latin typeface="Times New Roman" panose="02020603050405020304" pitchFamily="18" charset="0"/>
                  <a:ea typeface="Book Antiqua"/>
                  <a:cs typeface="Times New Roman" panose="02020603050405020304" pitchFamily="18" charset="0"/>
                  <a:sym typeface="Book Antiqua"/>
                </a:rPr>
                <a:t>Косметический эффект</a:t>
              </a:r>
              <a:endParaRPr sz="2025" kern="1200" dirty="0">
                <a:solidFill>
                  <a:prstClr val="white"/>
                </a:solidFill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  <a:sym typeface="Corbel"/>
              </a:endParaRPr>
            </a:p>
          </p:txBody>
        </p:sp>
        <p:sp>
          <p:nvSpPr>
            <p:cNvPr id="231" name="Google Shape;231;p26"/>
            <p:cNvSpPr/>
            <p:nvPr/>
          </p:nvSpPr>
          <p:spPr>
            <a:xfrm>
              <a:off x="3911565" y="423605"/>
              <a:ext cx="1739010" cy="173901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4313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SzPts val="1400"/>
              </a:pPr>
              <a:endParaRPr sz="1050" kern="1200"/>
            </a:p>
          </p:txBody>
        </p:sp>
        <p:sp>
          <p:nvSpPr>
            <p:cNvPr id="232" name="Google Shape;232;p26"/>
            <p:cNvSpPr txBox="1"/>
            <p:nvPr/>
          </p:nvSpPr>
          <p:spPr>
            <a:xfrm>
              <a:off x="3996456" y="508496"/>
              <a:ext cx="1569228" cy="15692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39994" tIns="39994" rIns="39994" bIns="39994" anchor="ctr" anchorCtr="0">
              <a:noAutofit/>
            </a:bodyPr>
            <a:lstStyle/>
            <a:p>
              <a:pPr algn="ctr" defTabSz="685800">
                <a:lnSpc>
                  <a:spcPct val="90000"/>
                </a:lnSpc>
                <a:buSzPts val="2900"/>
              </a:pPr>
              <a:r>
                <a:rPr lang="ru-RU" sz="2175" b="1" kern="1200" dirty="0">
                  <a:solidFill>
                    <a:srgbClr val="44546A"/>
                  </a:solidFill>
                  <a:latin typeface="Times New Roman" panose="02020603050405020304" pitchFamily="18" charset="0"/>
                  <a:ea typeface="Book Antiqua"/>
                  <a:cs typeface="Times New Roman" panose="02020603050405020304" pitchFamily="18" charset="0"/>
                  <a:sym typeface="Book Antiqua"/>
                </a:rPr>
                <a:t>Лечебный эффект</a:t>
              </a:r>
              <a:endParaRPr sz="2175" kern="1200" dirty="0">
                <a:solidFill>
                  <a:prstClr val="white"/>
                </a:solidFill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  <a:sym typeface="Corbel"/>
              </a:endParaRPr>
            </a:p>
          </p:txBody>
        </p:sp>
        <p:sp>
          <p:nvSpPr>
            <p:cNvPr id="233" name="Google Shape;233;p26"/>
            <p:cNvSpPr/>
            <p:nvPr/>
          </p:nvSpPr>
          <p:spPr>
            <a:xfrm>
              <a:off x="2038784" y="2296386"/>
              <a:ext cx="1739010" cy="173901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4313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SzPts val="1400"/>
              </a:pPr>
              <a:endParaRPr sz="1050" kern="1200"/>
            </a:p>
          </p:txBody>
        </p:sp>
        <p:sp>
          <p:nvSpPr>
            <p:cNvPr id="234" name="Google Shape;234;p26"/>
            <p:cNvSpPr txBox="1"/>
            <p:nvPr/>
          </p:nvSpPr>
          <p:spPr>
            <a:xfrm>
              <a:off x="2123675" y="2381277"/>
              <a:ext cx="1569228" cy="15692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39994" tIns="39994" rIns="39994" bIns="39994" anchor="ctr" anchorCtr="0">
              <a:noAutofit/>
            </a:bodyPr>
            <a:lstStyle/>
            <a:p>
              <a:pPr algn="ctr" defTabSz="685800">
                <a:lnSpc>
                  <a:spcPct val="90000"/>
                </a:lnSpc>
                <a:buSzPts val="2000"/>
              </a:pPr>
              <a:r>
                <a:rPr lang="ru-RU" sz="1725" b="1" kern="1200" dirty="0">
                  <a:solidFill>
                    <a:srgbClr val="44546A"/>
                  </a:solidFill>
                  <a:latin typeface="Times New Roman" panose="02020603050405020304" pitchFamily="18" charset="0"/>
                  <a:ea typeface="Book Antiqua"/>
                  <a:cs typeface="Times New Roman" panose="02020603050405020304" pitchFamily="18" charset="0"/>
                  <a:sym typeface="Book Antiqua"/>
                </a:rPr>
                <a:t>Профилактический эффект</a:t>
              </a:r>
              <a:endParaRPr sz="1725" b="1" kern="1200" dirty="0">
                <a:solidFill>
                  <a:srgbClr val="44546A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endParaRPr>
            </a:p>
          </p:txBody>
        </p:sp>
        <p:sp>
          <p:nvSpPr>
            <p:cNvPr id="235" name="Google Shape;235;p26"/>
            <p:cNvSpPr/>
            <p:nvPr/>
          </p:nvSpPr>
          <p:spPr>
            <a:xfrm>
              <a:off x="3911565" y="2296386"/>
              <a:ext cx="1739010" cy="173901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4313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SzPts val="1400"/>
              </a:pPr>
              <a:endParaRPr sz="1050" kern="1200"/>
            </a:p>
          </p:txBody>
        </p:sp>
        <p:sp>
          <p:nvSpPr>
            <p:cNvPr id="236" name="Google Shape;236;p26"/>
            <p:cNvSpPr txBox="1"/>
            <p:nvPr/>
          </p:nvSpPr>
          <p:spPr>
            <a:xfrm>
              <a:off x="3996455" y="2444567"/>
              <a:ext cx="1569228" cy="15059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39994" tIns="39994" rIns="39994" bIns="39994" anchor="ctr" anchorCtr="0">
              <a:noAutofit/>
            </a:bodyPr>
            <a:lstStyle/>
            <a:p>
              <a:pPr algn="ctr" defTabSz="685800">
                <a:lnSpc>
                  <a:spcPct val="90000"/>
                </a:lnSpc>
                <a:buSzPts val="2200"/>
              </a:pPr>
              <a:r>
                <a:rPr lang="ru-RU" sz="1800" b="1" kern="1200" dirty="0">
                  <a:solidFill>
                    <a:srgbClr val="44546A"/>
                  </a:solidFill>
                  <a:latin typeface="Times New Roman" panose="02020603050405020304" pitchFamily="18" charset="0"/>
                  <a:ea typeface="Book Antiqua"/>
                  <a:cs typeface="Times New Roman" panose="02020603050405020304" pitchFamily="18" charset="0"/>
                  <a:sym typeface="Book Antiqua"/>
                </a:rPr>
                <a:t>Контрацептивный эффект</a:t>
              </a:r>
              <a:endParaRPr sz="1800" b="1" kern="1200" dirty="0">
                <a:solidFill>
                  <a:srgbClr val="44546A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3041357-0EFB-44F9-9AC7-46902CB3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414" name="Google Shape;414;p32" descr="image1"/>
          <p:cNvPicPr preferRelativeResize="0"/>
          <p:nvPr/>
        </p:nvPicPr>
        <p:blipFill rotWithShape="1">
          <a:blip r:embed="rId4" cstate="print">
            <a:alphaModFix/>
          </a:blip>
          <a:srcRect r="2200"/>
          <a:stretch/>
        </p:blipFill>
        <p:spPr>
          <a:xfrm>
            <a:off x="2934892" y="1766964"/>
            <a:ext cx="2733674" cy="4176712"/>
          </a:xfrm>
          <a:prstGeom prst="rect">
            <a:avLst/>
          </a:prstGeom>
          <a:solidFill>
            <a:srgbClr val="CCECFF"/>
          </a:solidFill>
          <a:ln>
            <a:noFill/>
          </a:ln>
        </p:spPr>
      </p:pic>
      <p:sp>
        <p:nvSpPr>
          <p:cNvPr id="415" name="Google Shape;415;p32"/>
          <p:cNvSpPr txBox="1"/>
          <p:nvPr/>
        </p:nvSpPr>
        <p:spPr>
          <a:xfrm>
            <a:off x="1494237" y="2276476"/>
            <a:ext cx="1426275" cy="3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Clr>
                <a:srgbClr val="0563C1"/>
              </a:buClr>
              <a:buSzPts val="1800"/>
            </a:pPr>
            <a:r>
              <a:rPr lang="ru-RU" sz="13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Связанные с менструацией</a:t>
            </a:r>
            <a:endParaRPr sz="1050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prstClr val="black"/>
              </a:buClr>
              <a:buSzPts val="1800"/>
            </a:pPr>
            <a:endParaRPr sz="135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цикла</a:t>
            </a:r>
            <a:endParaRPr sz="1050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prstClr val="black"/>
              </a:buClr>
              <a:buSzPts val="1800"/>
            </a:pPr>
            <a:endParaRPr sz="13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srgbClr val="0563C1"/>
              </a:buClr>
              <a:buSzPts val="1800"/>
            </a:pPr>
            <a:endParaRPr lang="ru-RU" sz="13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крови, анемия</a:t>
            </a:r>
            <a:endParaRPr sz="1050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prstClr val="black"/>
              </a:buClr>
              <a:buSzPts val="1800"/>
            </a:pPr>
            <a:endParaRPr sz="13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Дисменорея</a:t>
            </a:r>
            <a:endParaRPr sz="1050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Google Shape;416;p32"/>
          <p:cNvSpPr txBox="1"/>
          <p:nvPr/>
        </p:nvSpPr>
        <p:spPr>
          <a:xfrm>
            <a:off x="5760245" y="1989137"/>
            <a:ext cx="2075260" cy="408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Clr>
                <a:srgbClr val="0563C1"/>
              </a:buClr>
              <a:buSzPts val="1800"/>
            </a:pPr>
            <a:r>
              <a:rPr lang="ru-RU" sz="13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Связанные с угнетением овуляции</a:t>
            </a:r>
            <a:endParaRPr sz="105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prstClr val="black"/>
              </a:buClr>
              <a:buSzPts val="1800"/>
            </a:pPr>
            <a:endParaRPr sz="135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кисты</a:t>
            </a:r>
            <a:endParaRPr sz="10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ПМС </a:t>
            </a:r>
            <a:endParaRPr sz="10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СПЯ</a:t>
            </a:r>
            <a:endParaRPr sz="10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Эктопичная</a:t>
            </a: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беременность</a:t>
            </a:r>
            <a:endParaRPr sz="10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" name="Google Shape;417;p32"/>
          <p:cNvSpPr/>
          <p:nvPr/>
        </p:nvSpPr>
        <p:spPr>
          <a:xfrm>
            <a:off x="1331119" y="5589590"/>
            <a:ext cx="109538" cy="541337"/>
          </a:xfrm>
          <a:prstGeom prst="downArrow">
            <a:avLst>
              <a:gd name="adj1" fmla="val 50000"/>
              <a:gd name="adj2" fmla="val 92663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p32"/>
          <p:cNvSpPr/>
          <p:nvPr/>
        </p:nvSpPr>
        <p:spPr>
          <a:xfrm rot="10800000">
            <a:off x="1331082" y="3429139"/>
            <a:ext cx="109575" cy="541200"/>
          </a:xfrm>
          <a:prstGeom prst="downArrow">
            <a:avLst>
              <a:gd name="adj1" fmla="val 50000"/>
              <a:gd name="adj2" fmla="val 92663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32"/>
          <p:cNvSpPr/>
          <p:nvPr/>
        </p:nvSpPr>
        <p:spPr>
          <a:xfrm>
            <a:off x="1331119" y="4508500"/>
            <a:ext cx="109538" cy="541339"/>
          </a:xfrm>
          <a:prstGeom prst="downArrow">
            <a:avLst>
              <a:gd name="adj1" fmla="val 50000"/>
              <a:gd name="adj2" fmla="val 92663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32"/>
          <p:cNvSpPr/>
          <p:nvPr/>
        </p:nvSpPr>
        <p:spPr>
          <a:xfrm>
            <a:off x="6993682" y="4832587"/>
            <a:ext cx="119063" cy="541339"/>
          </a:xfrm>
          <a:prstGeom prst="downArrow">
            <a:avLst>
              <a:gd name="adj1" fmla="val 50000"/>
              <a:gd name="adj2" fmla="val 85250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32"/>
          <p:cNvSpPr/>
          <p:nvPr/>
        </p:nvSpPr>
        <p:spPr>
          <a:xfrm>
            <a:off x="6358292" y="3501232"/>
            <a:ext cx="109538" cy="541339"/>
          </a:xfrm>
          <a:prstGeom prst="downArrow">
            <a:avLst>
              <a:gd name="adj1" fmla="val 50000"/>
              <a:gd name="adj2" fmla="val 92663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3" name="Google Shape;423;p32"/>
          <p:cNvSpPr/>
          <p:nvPr/>
        </p:nvSpPr>
        <p:spPr>
          <a:xfrm>
            <a:off x="7855746" y="3158333"/>
            <a:ext cx="109538" cy="541337"/>
          </a:xfrm>
          <a:prstGeom prst="downArrow">
            <a:avLst>
              <a:gd name="adj1" fmla="val 50000"/>
              <a:gd name="adj2" fmla="val 92663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4" name="Google Shape;424;p32"/>
          <p:cNvSpPr/>
          <p:nvPr/>
        </p:nvSpPr>
        <p:spPr>
          <a:xfrm>
            <a:off x="1331081" y="250751"/>
            <a:ext cx="5818572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SzPts val="3600"/>
            </a:pPr>
            <a:r>
              <a:rPr lang="ru-RU" sz="30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Положительные </a:t>
            </a:r>
            <a:br>
              <a:rPr lang="ru-RU" sz="30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0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контрацептивные эффекты</a:t>
            </a:r>
            <a:endParaRPr sz="3000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Google Shape;414;p32" descr="image1">
            <a:extLst>
              <a:ext uri="{FF2B5EF4-FFF2-40B4-BE49-F238E27FC236}">
                <a16:creationId xmlns="" xmlns:a16="http://schemas.microsoft.com/office/drawing/2014/main" id="{DF190418-6ACE-4371-8B92-B1130EF665A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r="2200"/>
          <a:stretch/>
        </p:blipFill>
        <p:spPr>
          <a:xfrm>
            <a:off x="2934892" y="1683545"/>
            <a:ext cx="2733674" cy="4176712"/>
          </a:xfrm>
          <a:prstGeom prst="rect">
            <a:avLst/>
          </a:prstGeom>
          <a:solidFill>
            <a:srgbClr val="CCECFF"/>
          </a:solidFill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F17D1B-8C80-4EBC-B14E-F13808D4E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293" y="4110077"/>
            <a:ext cx="164606" cy="6035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665C047-3D67-46C4-8434-819C46B00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430" name="Google Shape;430;p33"/>
          <p:cNvSpPr txBox="1">
            <a:spLocks noGrp="1"/>
          </p:cNvSpPr>
          <p:nvPr>
            <p:ph type="title"/>
          </p:nvPr>
        </p:nvSpPr>
        <p:spPr>
          <a:xfrm>
            <a:off x="819114" y="503726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Clr>
                <a:srgbClr val="FF0000"/>
              </a:buClr>
              <a:buSzPts val="3200"/>
            </a:pP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Показания для приема КОК в пролонгированном режиме</a:t>
            </a:r>
            <a:endParaRPr sz="33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1" name="Google Shape;431;p33"/>
          <p:cNvSpPr txBox="1">
            <a:spLocks noGrp="1"/>
          </p:cNvSpPr>
          <p:nvPr>
            <p:ph type="body" idx="1"/>
          </p:nvPr>
        </p:nvSpPr>
        <p:spPr>
          <a:xfrm>
            <a:off x="819114" y="1703600"/>
            <a:ext cx="7505775" cy="2725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Эндометриоз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Предменструальный синдром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Дисфункциональные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маточные кровотечения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Анемия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Синдром поликистозных яичников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"Менструальная" мигрень</a:t>
            </a:r>
            <a:endParaRPr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Google Shape;371;p31"/>
          <p:cNvSpPr txBox="1"/>
          <p:nvPr/>
        </p:nvSpPr>
        <p:spPr>
          <a:xfrm>
            <a:off x="1373975" y="4851400"/>
            <a:ext cx="5976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>
                <a:srgbClr val="0563C1"/>
              </a:buClr>
              <a:buSzPts val="1800"/>
            </a:pPr>
            <a:r>
              <a:rPr lang="ru-RU" sz="1350" kern="1200" dirty="0">
                <a:solidFill>
                  <a:srgbClr val="E7E6E6"/>
                </a:solidFill>
              </a:rPr>
              <a:t>  </a:t>
            </a:r>
            <a:r>
              <a:rPr lang="ru-RU" sz="1800" b="1" kern="1200" dirty="0">
                <a:solidFill>
                  <a:srgbClr val="44546A">
                    <a:lumMod val="75000"/>
                  </a:srgbClr>
                </a:solidFill>
              </a:rPr>
              <a:t>Пролонгированный режим: (42–126) + 7</a:t>
            </a:r>
            <a:endParaRPr sz="1050" b="1" kern="12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6" name="Google Shape;358;p31"/>
          <p:cNvSpPr txBox="1"/>
          <p:nvPr/>
        </p:nvSpPr>
        <p:spPr>
          <a:xfrm>
            <a:off x="567564" y="5511800"/>
            <a:ext cx="2143125" cy="435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SzPts val="2400"/>
            </a:pPr>
            <a:r>
              <a:rPr lang="ru-RU" sz="18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r>
            <a:endParaRPr sz="1800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389;p31"/>
          <p:cNvSpPr txBox="1"/>
          <p:nvPr/>
        </p:nvSpPr>
        <p:spPr>
          <a:xfrm>
            <a:off x="2710688" y="5511800"/>
            <a:ext cx="503100" cy="4350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SzPts val="2400"/>
            </a:pPr>
            <a:r>
              <a:rPr lang="ru-RU" sz="18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1800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384;p31"/>
          <p:cNvSpPr txBox="1"/>
          <p:nvPr/>
        </p:nvSpPr>
        <p:spPr>
          <a:xfrm>
            <a:off x="3213789" y="5511800"/>
            <a:ext cx="4886325" cy="435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SzPts val="2400"/>
            </a:pPr>
            <a:r>
              <a:rPr lang="ru-RU" sz="18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126</a:t>
            </a:r>
            <a:endParaRPr sz="1800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360;p31"/>
          <p:cNvSpPr txBox="1"/>
          <p:nvPr/>
        </p:nvSpPr>
        <p:spPr>
          <a:xfrm>
            <a:off x="8100113" y="5511800"/>
            <a:ext cx="565200" cy="4350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SzPts val="2400"/>
            </a:pPr>
            <a:r>
              <a:rPr lang="ru-RU" sz="18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1800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795866E-6774-4D57-8AB4-8DDC91320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564" y="630931"/>
            <a:ext cx="7505775" cy="12729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Косметические эффекты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9145" y="1428750"/>
            <a:ext cx="7505775" cy="3803751"/>
          </a:xfrm>
        </p:spPr>
        <p:txBody>
          <a:bodyPr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КОК направленные на антиандрогенную активность с целью лечения угревой сыпи.</a:t>
            </a:r>
            <a:endParaRPr lang="ru-RU" dirty="0"/>
          </a:p>
        </p:txBody>
      </p:sp>
      <p:pic>
        <p:nvPicPr>
          <p:cNvPr id="1030" name="Picture 6" descr="https://static.tildacdn.com/tild3032-3031-4336-b438-666261353634/fter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751756"/>
            <a:ext cx="3333750" cy="34715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ycosmetologa.ru/wp-content/uploads/2018/02/%D0%9A%D0%BE%D0%BC%D0%B1%D0%B8%D0%BD%D0%B8%D1%80%D0%BE%D0%B2%D0%B0%D0%BD%D0%BD%D1%8B%D0%B5-%D0%BF%D1%80%D0%B5%D0%BF%D0%B0%D1%80%D0%B0%D1%82%D1%8B-%D0%B4%D0%BB%D1%8F-%D1%8D%D1%84%D1%84%D0%B5%D0%BA%D1%82%D0%B8%D0%B2%D0%BD%D0%BE%D0%B3%D0%BE-%D0%BB%D0%B5%D1%87%D0%B5%D0%BD%D0%B8%D1%8F-%D0%B0%D0%BA%D0%BD%D0%B5-%D0%BD%D0%B0-%D0%BB%D0%B8%D1%86%D0%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2887007"/>
            <a:ext cx="4205288" cy="3201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1401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46EC0A-CC95-419C-A1B6-C6CBA917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457" name="Google Shape;457;p37"/>
          <p:cNvSpPr txBox="1">
            <a:spLocks noGrp="1"/>
          </p:cNvSpPr>
          <p:nvPr>
            <p:ph type="title"/>
          </p:nvPr>
        </p:nvSpPr>
        <p:spPr>
          <a:xfrm>
            <a:off x="819151" y="464593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2"/>
              </a:buClr>
              <a:buSzPts val="4320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Прием КОК предотвращает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риск злокачественных новообразований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p37"/>
          <p:cNvSpPr/>
          <p:nvPr/>
        </p:nvSpPr>
        <p:spPr>
          <a:xfrm>
            <a:off x="1389294" y="2985693"/>
            <a:ext cx="2036073" cy="276748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905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SzPts val="1440"/>
            </a:pPr>
            <a:r>
              <a:rPr lang="ru-RU" sz="1080" b="1" kern="1200" dirty="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Прием КОК снижает риск рака яичников. </a:t>
            </a:r>
            <a:r>
              <a:rPr lang="ru-RU" sz="1080" kern="1200" dirty="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Начальный профилактический эффект уже через 3-6 мес. приема. Максимальная эффективность (снижение риска на 80%) отмечена через 10 лет приема.</a:t>
            </a:r>
            <a:endParaRPr sz="1050" kern="1200" dirty="0">
              <a:solidFill>
                <a:prstClr val="black"/>
              </a:solidFill>
            </a:endParaRPr>
          </a:p>
        </p:txBody>
      </p:sp>
      <p:sp>
        <p:nvSpPr>
          <p:cNvPr id="459" name="Google Shape;459;p37"/>
          <p:cNvSpPr/>
          <p:nvPr/>
        </p:nvSpPr>
        <p:spPr>
          <a:xfrm>
            <a:off x="3661123" y="2997272"/>
            <a:ext cx="2036073" cy="276748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905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SzPts val="1440"/>
            </a:pPr>
            <a:r>
              <a:rPr lang="ru-RU" sz="1080" b="1" kern="120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Даже 1 год приема КОК снижает риск рака эндометрия вдвое. </a:t>
            </a:r>
            <a:r>
              <a:rPr lang="ru-RU" sz="1080" kern="120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Протективный эффект сохраняется 20 лет и более. Его выраженность возрастает по мере увеличения длительности приема КОК.</a:t>
            </a:r>
            <a:endParaRPr sz="1050" kern="1200">
              <a:solidFill>
                <a:prstClr val="black"/>
              </a:solidFill>
            </a:endParaRPr>
          </a:p>
        </p:txBody>
      </p:sp>
      <p:sp>
        <p:nvSpPr>
          <p:cNvPr id="460" name="Google Shape;460;p37"/>
          <p:cNvSpPr/>
          <p:nvPr/>
        </p:nvSpPr>
        <p:spPr>
          <a:xfrm>
            <a:off x="5932952" y="3025537"/>
            <a:ext cx="2036073" cy="276748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905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SzPts val="1440"/>
            </a:pPr>
            <a:r>
              <a:rPr lang="ru-RU" sz="1080" b="1" kern="1200" dirty="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Прием КОК предупреждает развитие рака прямой и ободочной кишки.</a:t>
            </a:r>
            <a:endParaRPr sz="1050" kern="1200" dirty="0">
              <a:solidFill>
                <a:prstClr val="black"/>
              </a:solidFill>
            </a:endParaRPr>
          </a:p>
          <a:p>
            <a:pPr defTabSz="685800">
              <a:buSzPts val="1440"/>
            </a:pPr>
            <a:r>
              <a:rPr lang="ru-RU" sz="1080" kern="1200" dirty="0" err="1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Протективный</a:t>
            </a:r>
            <a:r>
              <a:rPr lang="ru-RU" sz="1080" kern="1200" dirty="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 эффект КОК в отношении </a:t>
            </a:r>
            <a:r>
              <a:rPr lang="ru-RU" sz="1080" kern="1200" dirty="0" err="1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колоректального</a:t>
            </a:r>
            <a:r>
              <a:rPr lang="ru-RU" sz="1080" kern="1200" dirty="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 рака сохраняется лишь во время приема препаратов.</a:t>
            </a:r>
            <a:endParaRPr sz="1050" kern="1200" dirty="0">
              <a:solidFill>
                <a:prstClr val="black"/>
              </a:solidFill>
            </a:endParaRPr>
          </a:p>
        </p:txBody>
      </p:sp>
      <p:pic>
        <p:nvPicPr>
          <p:cNvPr id="461" name="Google Shape;461;p37" descr="https://www.medigo.com/static/images/uploads/procedurefields/pictures/385/8e95fa9ed4b104b015e9abf1fca3736b.jpg"/>
          <p:cNvPicPr preferRelativeResize="0"/>
          <p:nvPr/>
        </p:nvPicPr>
        <p:blipFill rotWithShape="1">
          <a:blip r:embed="rId4">
            <a:alphaModFix/>
          </a:blip>
          <a:srcRect l="9333" t="7631" r="55994" b="48064"/>
          <a:stretch/>
        </p:blipFill>
        <p:spPr>
          <a:xfrm>
            <a:off x="1109825" y="1737491"/>
            <a:ext cx="1082249" cy="1382875"/>
          </a:xfrm>
          <a:prstGeom prst="ellipse">
            <a:avLst/>
          </a:prstGeom>
          <a:solidFill>
            <a:srgbClr val="3BA0BB"/>
          </a:solidFill>
          <a:ln w="381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2" name="Google Shape;462;p37" descr="http://www.women-medcenter.ru/userimages/Matka.jpg"/>
          <p:cNvPicPr preferRelativeResize="0"/>
          <p:nvPr/>
        </p:nvPicPr>
        <p:blipFill rotWithShape="1">
          <a:blip r:embed="rId5">
            <a:alphaModFix/>
          </a:blip>
          <a:srcRect l="25558" r="28625" b="32401"/>
          <a:stretch/>
        </p:blipFill>
        <p:spPr>
          <a:xfrm>
            <a:off x="3344773" y="1737491"/>
            <a:ext cx="1053320" cy="1382875"/>
          </a:xfrm>
          <a:prstGeom prst="ellipse">
            <a:avLst/>
          </a:prstGeom>
          <a:solidFill>
            <a:srgbClr val="3BA0BB"/>
          </a:solidFill>
          <a:ln w="381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3" name="Google Shape;463;p37" descr="http://medicinetrip.ru/wp-content/uploads/2015/05/Rak-obodochnoj-kishki.jpg"/>
          <p:cNvPicPr preferRelativeResize="0"/>
          <p:nvPr/>
        </p:nvPicPr>
        <p:blipFill rotWithShape="1">
          <a:blip r:embed="rId6">
            <a:alphaModFix/>
          </a:blip>
          <a:srcRect t="7120" b="8330"/>
          <a:stretch/>
        </p:blipFill>
        <p:spPr>
          <a:xfrm>
            <a:off x="5608917" y="1709229"/>
            <a:ext cx="1053225" cy="1439400"/>
          </a:xfrm>
          <a:prstGeom prst="ellipse">
            <a:avLst/>
          </a:prstGeom>
          <a:solidFill>
            <a:srgbClr val="3BA0BB"/>
          </a:solidFill>
          <a:ln w="381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661FF9D-07C1-4107-A2A6-9C5776AE6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443" name="Google Shape;443;p35"/>
          <p:cNvSpPr txBox="1">
            <a:spLocks noGrp="1"/>
          </p:cNvSpPr>
          <p:nvPr>
            <p:ph type="title"/>
          </p:nvPr>
        </p:nvSpPr>
        <p:spPr>
          <a:xfrm>
            <a:off x="1589720" y="634525"/>
            <a:ext cx="6735375" cy="9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lnSpc>
                <a:spcPct val="70000"/>
              </a:lnSpc>
              <a:buClr>
                <a:srgbClr val="FF0000"/>
              </a:buClr>
              <a:buSzPts val="3600"/>
            </a:pP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Абсолютные противопоказания к применению комбинированных ОК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4" name="Google Shape;444;p35"/>
          <p:cNvSpPr txBox="1">
            <a:spLocks noGrp="1"/>
          </p:cNvSpPr>
          <p:nvPr>
            <p:ph type="body" idx="1"/>
          </p:nvPr>
        </p:nvSpPr>
        <p:spPr>
          <a:xfrm>
            <a:off x="819114" y="1665251"/>
            <a:ext cx="7505775" cy="412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75" indent="-257175">
              <a:lnSpc>
                <a:spcPct val="100000"/>
              </a:lnSpc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Беременность;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Свежие тромбоэмболии;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Гормонально зависимые опухоли;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Врожденные дефекты выделительной функции печени;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Прогрессирующие заболевания печени;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Серповидно-клеточная анемия;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Выражена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гиперлипопротеинемия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Сосудистые заболевания мозга;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Инфаркты миокарда (в анамнезе);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Ишемическая болезнь сердца.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2389E38-FC79-4702-B85A-8F5BE335D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450" name="Google Shape;450;p36"/>
          <p:cNvSpPr txBox="1">
            <a:spLocks noGrp="1"/>
          </p:cNvSpPr>
          <p:nvPr>
            <p:ph type="title"/>
          </p:nvPr>
        </p:nvSpPr>
        <p:spPr>
          <a:xfrm>
            <a:off x="819114" y="676278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75000"/>
              </a:lnSpc>
              <a:buClr>
                <a:srgbClr val="FF0000"/>
              </a:buClr>
              <a:buSzPts val="3600"/>
            </a:pP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"/>
                <a:ea typeface="Times"/>
                <a:cs typeface="Times"/>
                <a:sym typeface="Times"/>
              </a:rPr>
              <a:t>Показания к прекращению гормональной контрацепции</a:t>
            </a:r>
            <a:endParaRPr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1" name="Google Shape;451;p36"/>
          <p:cNvSpPr txBox="1">
            <a:spLocks noGrp="1"/>
          </p:cNvSpPr>
          <p:nvPr>
            <p:ph type="body" idx="1"/>
          </p:nvPr>
        </p:nvSpPr>
        <p:spPr>
          <a:xfrm>
            <a:off x="819114" y="1545951"/>
            <a:ext cx="7505775" cy="326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257175" indent="-242888">
              <a:lnSpc>
                <a:spcPct val="90000"/>
              </a:lnSpc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Беременность;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Выраженная мигрень;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Внезапные острые нарушения зрения;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Острые тромбоэмболические осложнения;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Патология желчных путей;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Желтуха и острые заболевания печени;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Повышение артериального давления;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Продолжительная иммобилизация;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Плановые большие хирургические вмешательства;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Выраженная прибавка массы тела;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Изменения тембра голоса;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Рост </a:t>
            </a:r>
            <a:r>
              <a:rPr lang="ru-RU" sz="1575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лейомиомы</a:t>
            </a: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матки. </a:t>
            </a:r>
            <a:endParaRPr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B73224-F02E-4C07-B068-8132D4012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476" name="Google Shape;476;p39"/>
          <p:cNvSpPr txBox="1">
            <a:spLocks noGrp="1"/>
          </p:cNvSpPr>
          <p:nvPr>
            <p:ph type="title"/>
          </p:nvPr>
        </p:nvSpPr>
        <p:spPr>
          <a:xfrm>
            <a:off x="1" y="259814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algn="ctr">
              <a:spcBef>
                <a:spcPts val="1050"/>
              </a:spcBef>
            </a:pPr>
            <a:r>
              <a:rPr lang="ru-RU" sz="2594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Трансдермальные</a:t>
            </a:r>
            <a:r>
              <a:rPr lang="ru-RU" sz="2594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контрацептивные пластыри</a:t>
            </a:r>
            <a:endParaRPr sz="4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7" name="Google Shape;477;p39"/>
          <p:cNvSpPr txBox="1">
            <a:spLocks noGrp="1"/>
          </p:cNvSpPr>
          <p:nvPr>
            <p:ph type="body" idx="1"/>
          </p:nvPr>
        </p:nvSpPr>
        <p:spPr>
          <a:xfrm>
            <a:off x="1854372" y="1792525"/>
            <a:ext cx="5651404" cy="426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lang="ru-RU" sz="157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Чрескожная</a:t>
            </a:r>
            <a:r>
              <a:rPr lang="ru-RU" sz="157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контрацептивная система - контрацептивный пластырь EVRA</a:t>
            </a: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высоконадежный, удобный метод современной контрацепции. Эстроген и </a:t>
            </a:r>
            <a:r>
              <a:rPr lang="ru-RU" sz="1575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гестоген</a:t>
            </a: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содержащиеся в клейком слое проникают через кожу и оказывают эффективный противозачаточный эффект:</a:t>
            </a:r>
            <a:endParaRPr sz="15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1463">
              <a:spcBef>
                <a:spcPts val="1575"/>
              </a:spcBef>
              <a:buSzPts val="2100"/>
              <a:buFont typeface="Times New Roman"/>
              <a:buAutoNum type="arabicPeriod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Способствуют уменьшению объема, продолжительности и болезненности менструаций;</a:t>
            </a:r>
            <a:endParaRPr sz="15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1463">
              <a:buSzPts val="2100"/>
              <a:buFont typeface="Times New Roman"/>
              <a:buAutoNum type="arabicPeriod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Положительно влияют на течение предменструального периода;  </a:t>
            </a:r>
            <a:endParaRPr sz="15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1463">
              <a:buSzPts val="2100"/>
              <a:buFont typeface="Times New Roman"/>
              <a:buAutoNum type="arabicPeriod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Оказывают косметический эффект на кожу.</a:t>
            </a:r>
            <a:endParaRPr sz="15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8" name="Google Shape;478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2273" y="5181578"/>
            <a:ext cx="2079844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9"/>
          <p:cNvPicPr preferRelativeResize="0"/>
          <p:nvPr/>
        </p:nvPicPr>
        <p:blipFill rotWithShape="1">
          <a:blip r:embed="rId5">
            <a:alphaModFix/>
          </a:blip>
          <a:srcRect t="43449"/>
          <a:stretch/>
        </p:blipFill>
        <p:spPr>
          <a:xfrm>
            <a:off x="179325" y="1532714"/>
            <a:ext cx="1495725" cy="263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88546B1-78B4-4B13-9634-BAFCD77C6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4"/>
            <a:ext cx="9144000" cy="6857999"/>
          </a:xfrm>
          <a:prstGeom prst="rect">
            <a:avLst/>
          </a:prstGeom>
        </p:spPr>
      </p:pic>
      <p:sp>
        <p:nvSpPr>
          <p:cNvPr id="485" name="Google Shape;485;p40"/>
          <p:cNvSpPr txBox="1">
            <a:spLocks noGrp="1"/>
          </p:cNvSpPr>
          <p:nvPr>
            <p:ph type="title"/>
          </p:nvPr>
        </p:nvSpPr>
        <p:spPr>
          <a:xfrm>
            <a:off x="1185770" y="361399"/>
            <a:ext cx="7505775" cy="1272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>
              <a:spcBef>
                <a:spcPts val="1050"/>
              </a:spcBef>
            </a:pPr>
            <a:r>
              <a:rPr lang="ru-RU" sz="2669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Влагалищное кольцо Нова-ринг</a:t>
            </a:r>
            <a:endParaRPr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6" name="Google Shape;486;p40"/>
          <p:cNvSpPr txBox="1">
            <a:spLocks noGrp="1"/>
          </p:cNvSpPr>
          <p:nvPr>
            <p:ph type="body" idx="1"/>
          </p:nvPr>
        </p:nvSpPr>
        <p:spPr>
          <a:xfrm>
            <a:off x="727567" y="1852516"/>
            <a:ext cx="3483525" cy="50918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Влагалищное кольцо «Нова Ринг»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это гормональный контрацептив для вагинального применения.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spcAft>
                <a:spcPts val="1575"/>
              </a:spcAft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Каждое кольцо содержит два гормона -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эстроген и гестаген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FC65850-FBD0-4101-928B-6B0E114616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4911" y="1634299"/>
            <a:ext cx="4121524" cy="41215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D9372F7-3900-4FC0-B19E-846F32E46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93920" y="392343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accent1"/>
              </a:buClr>
              <a:buSzPts val="4400"/>
            </a:pPr>
            <a:r>
              <a:rPr lang="ru-RU" sz="405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Немного истории</a:t>
            </a:r>
            <a:endParaRPr sz="4050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4294967295"/>
          </p:nvPr>
        </p:nvSpPr>
        <p:spPr>
          <a:xfrm>
            <a:off x="412790" y="1665243"/>
            <a:ext cx="7186905" cy="43655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1920"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Людвиг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Хабербладт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еще в первые годы нашего столетия доказал в эксперименте, что экстракт желтого тела содержит прогестерон, который блокирует овуляцию, и рекомендовал в качестве метода «гормональной стерилизации» применение экстракта яичников. 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920"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Шмидт в 1929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г. при помощи экстракта желтого тела сумел предупредить овуляцию у крыс, тем самым подтвердив, что при наличии желтого тела овуляция не происходит. 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920"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Открытие половых гормонов (в 1929 г. — эстрогена, а затем — прогестерона, синтезированного в 1934 г.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Гутенахтом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было новым этапом в развитии контрацепции. Вслед за его открытием появилось большое количество сообщений о физиологических действиях этих гормонов.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1920"/>
              <a:buNone/>
            </a:pPr>
            <a:endParaRPr sz="195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BC34FCD-6A20-47B2-A67F-2B65A8437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495" name="Google Shape;495;p41"/>
          <p:cNvSpPr txBox="1">
            <a:spLocks noGrp="1"/>
          </p:cNvSpPr>
          <p:nvPr>
            <p:ph type="body" idx="1"/>
          </p:nvPr>
        </p:nvSpPr>
        <p:spPr>
          <a:xfrm>
            <a:off x="477675" y="1424734"/>
            <a:ext cx="3894750" cy="5521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ru-RU" sz="142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Механизм действия ВМК</a:t>
            </a: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направлен на: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spcBef>
                <a:spcPts val="1575"/>
              </a:spcBef>
              <a:buSzPts val="1900"/>
              <a:buFont typeface="Times New Roman"/>
              <a:buAutoNum type="arabicPeriod"/>
            </a:pP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Уменьшение активности и выживаемости сперматозоидов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buSzPts val="1900"/>
              <a:buFont typeface="Times New Roman"/>
              <a:buAutoNum type="arabicPeriod"/>
            </a:pP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Усиление </a:t>
            </a:r>
            <a:r>
              <a:rPr lang="ru-RU" sz="1425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спермицидного</a:t>
            </a: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эффекта слизи эндометрия; 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buSzPts val="1900"/>
              <a:buFont typeface="Times New Roman"/>
              <a:buAutoNum type="arabicPeriod"/>
            </a:pP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Уменьшение срока жизни яйцеклетки; 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buSzPts val="1900"/>
              <a:buFont typeface="Times New Roman"/>
              <a:buAutoNum type="arabicPeriod"/>
            </a:pP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Усиление перистальтики маточных труб; 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buSzPts val="1900"/>
              <a:buFont typeface="Times New Roman"/>
              <a:buAutoNum type="arabicPeriod"/>
            </a:pP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Нарушение имплантации яйцеклетки;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buSzPts val="1900"/>
              <a:buFont typeface="Times New Roman"/>
              <a:buAutoNum type="arabicPeriod"/>
            </a:pPr>
            <a:r>
              <a:rPr lang="ru-RU" sz="1425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Гормонсодержащие</a:t>
            </a: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ВМК приводят к угнетению пролиферативных процессов в эндометрии вплоть до атрофии. 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8" name="Google Shape;498;p41"/>
          <p:cNvSpPr txBox="1"/>
          <p:nvPr/>
        </p:nvSpPr>
        <p:spPr>
          <a:xfrm>
            <a:off x="477675" y="525599"/>
            <a:ext cx="818865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 defTabSz="685800">
              <a:buClrTx/>
            </a:pPr>
            <a:r>
              <a:rPr lang="ru-RU" sz="3075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Внутриматочная контрацепция</a:t>
            </a:r>
            <a:endParaRPr sz="1350" b="1" kern="1200" dirty="0">
              <a:solidFill>
                <a:srgbClr val="44546A">
                  <a:lumMod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03A16F0-BFE7-49E0-A09B-E7053C0AC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560" y="1512967"/>
            <a:ext cx="4143766" cy="420592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DF2530D-AD2F-41C9-BC42-DEC7E9295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503" name="Google Shape;503;p42"/>
          <p:cNvSpPr txBox="1"/>
          <p:nvPr/>
        </p:nvSpPr>
        <p:spPr>
          <a:xfrm>
            <a:off x="407196" y="587331"/>
            <a:ext cx="8330899" cy="54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 defTabSz="685800">
              <a:buClr>
                <a:srgbClr val="6600CC"/>
              </a:buClr>
              <a:buSzPts val="2400"/>
            </a:pPr>
            <a:r>
              <a:rPr lang="ru-RU" sz="2025" b="1" u="sng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Преимущества:</a:t>
            </a:r>
            <a:endParaRPr sz="1275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высокоэффективные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быстрое начало действия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контрацепция длительного действия: 3 – 5 лет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отсутствие системного влияния и на грудное вскармливание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 defTabSz="685800">
              <a:spcBef>
                <a:spcPts val="540"/>
              </a:spcBef>
              <a:buClr>
                <a:srgbClr val="6600CC"/>
              </a:buClr>
              <a:buSzPts val="2400"/>
            </a:pPr>
            <a:endParaRPr lang="ru-RU" sz="2025" u="sng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 defTabSz="685800">
              <a:spcBef>
                <a:spcPts val="540"/>
              </a:spcBef>
              <a:buClr>
                <a:srgbClr val="6600CC"/>
              </a:buClr>
              <a:buSzPts val="2400"/>
            </a:pPr>
            <a:r>
              <a:rPr lang="ru-RU" sz="2025" b="1" u="sng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Недостатки:</a:t>
            </a:r>
            <a:endParaRPr sz="1275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Повышается риск воспалительных заболеваний органов малого таза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рекомендуется женщинам молодым (до 20 лет), не рожавшим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Вводит только врач!!!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 усиление болезненности и обильности менструаций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4" name="Google Shape;504;p42"/>
          <p:cNvSpPr txBox="1"/>
          <p:nvPr/>
        </p:nvSpPr>
        <p:spPr>
          <a:xfrm>
            <a:off x="673419" y="4265713"/>
            <a:ext cx="8064675" cy="25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Tx/>
            </a:pPr>
            <a:endParaRPr sz="1800" i="1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5C84C3E-D421-4EEE-B4D9-95621BEE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511" name="Google Shape;511;p43"/>
          <p:cNvSpPr txBox="1"/>
          <p:nvPr/>
        </p:nvSpPr>
        <p:spPr>
          <a:xfrm>
            <a:off x="2805112" y="1909763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Tx/>
            </a:pPr>
            <a:endParaRPr sz="1800" i="1" kern="1200">
              <a:solidFill>
                <a:prstClr val="black"/>
              </a:solidFill>
            </a:endParaRPr>
          </a:p>
        </p:txBody>
      </p:sp>
      <p:sp>
        <p:nvSpPr>
          <p:cNvPr id="513" name="Google Shape;513;p43"/>
          <p:cNvSpPr txBox="1">
            <a:spLocks noGrp="1"/>
          </p:cNvSpPr>
          <p:nvPr>
            <p:ph type="body" idx="1"/>
          </p:nvPr>
        </p:nvSpPr>
        <p:spPr>
          <a:xfrm>
            <a:off x="614007" y="1232651"/>
            <a:ext cx="6864525" cy="1880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75" indent="-257175">
              <a:lnSpc>
                <a:spcPct val="100000"/>
              </a:lnSpc>
              <a:buClr>
                <a:schemeClr val="dk1"/>
              </a:buClr>
              <a:buSzPts val="2400"/>
              <a:buNone/>
            </a:pP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Обязательные условия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575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61938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500"/>
              <a:buFont typeface="Times New Roman"/>
              <a:buChar char="•"/>
            </a:pPr>
            <a:r>
              <a:rPr lang="ru-RU" sz="18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один половой партнер</a:t>
            </a:r>
            <a:endParaRPr sz="13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61938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500"/>
              <a:buFont typeface="Times New Roman"/>
              <a:buChar char="•"/>
            </a:pPr>
            <a:r>
              <a:rPr lang="ru-RU" sz="18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отсутствие ВЗОМТ</a:t>
            </a:r>
            <a:endParaRPr sz="13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61938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500"/>
              <a:buFont typeface="Times New Roman"/>
              <a:buChar char="•"/>
            </a:pPr>
            <a:r>
              <a:rPr lang="ru-RU" sz="18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отсутствие патологии матки </a:t>
            </a:r>
            <a:endParaRPr sz="18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>
              <a:lnSpc>
                <a:spcPct val="100000"/>
              </a:lnSpc>
              <a:spcBef>
                <a:spcPts val="360"/>
              </a:spcBef>
              <a:buNone/>
            </a:pPr>
            <a:r>
              <a:rPr lang="ru-RU" sz="18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шейки матки</a:t>
            </a:r>
            <a:endParaRPr sz="13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2100"/>
              </a:spcBef>
              <a:buClr>
                <a:srgbClr val="009900"/>
              </a:buClr>
              <a:buSzPts val="2800"/>
              <a:buNone/>
            </a:pPr>
            <a:r>
              <a:rPr lang="ru-RU" sz="2175" b="1" u="sng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кого</a:t>
            </a:r>
            <a:r>
              <a:rPr lang="ru-RU" sz="1875" b="1" u="sng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350" b="1" u="sng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61938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ts val="2500"/>
              <a:buFont typeface="Times New Roman"/>
              <a:buChar char="•"/>
            </a:pPr>
            <a:r>
              <a:rPr lang="ru-RU" sz="18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Женщинам, которым нужна длительная (~ 5 лет) контрацепция</a:t>
            </a:r>
            <a:endParaRPr sz="13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4" name="Google Shape;51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295" y="632801"/>
            <a:ext cx="4280081" cy="372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FD4AE8F-22AC-4DBE-8110-B7D18B7E4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533" name="Google Shape;533;p46"/>
          <p:cNvSpPr txBox="1">
            <a:spLocks noGrp="1"/>
          </p:cNvSpPr>
          <p:nvPr>
            <p:ph type="title"/>
          </p:nvPr>
        </p:nvSpPr>
        <p:spPr>
          <a:xfrm>
            <a:off x="819114" y="538443"/>
            <a:ext cx="7505775" cy="127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277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Перорольная</a:t>
            </a:r>
            <a:r>
              <a:rPr lang="ru-RU" sz="277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гормональная контрацепция</a:t>
            </a:r>
            <a:endParaRPr sz="4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34" name="Google Shape;534;p46"/>
          <p:cNvSpPr txBox="1">
            <a:spLocks noGrp="1"/>
          </p:cNvSpPr>
          <p:nvPr>
            <p:ph type="body" idx="1"/>
          </p:nvPr>
        </p:nvSpPr>
        <p:spPr>
          <a:xfrm>
            <a:off x="819114" y="1623500"/>
            <a:ext cx="7505775" cy="3264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3D3E4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ru-RU" sz="1800" b="1" u="sng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Чисто </a:t>
            </a:r>
            <a:r>
              <a:rPr lang="ru-RU" sz="18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прогестиновые</a:t>
            </a:r>
            <a:r>
              <a:rPr lang="ru-RU" sz="1800" b="1" u="sng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контрацептивы (ЧПК)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– это таблетки с содержанием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только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прогестина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Основная группа пациенток, которым подходят чисто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прогестиновые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оральные контрацептивы — кормящие мамы.</a:t>
            </a:r>
            <a:endParaRPr sz="2400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2250"/>
              </a:spcBef>
              <a:buNone/>
            </a:pPr>
            <a:endParaRPr dirty="0"/>
          </a:p>
        </p:txBody>
      </p:sp>
      <p:pic>
        <p:nvPicPr>
          <p:cNvPr id="535" name="Google Shape;53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6790" y="3606899"/>
            <a:ext cx="3488570" cy="219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8640" y="3429001"/>
            <a:ext cx="3488570" cy="2191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7DCA6FB-8994-4949-B610-B3D67A684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542" name="Google Shape;542;p47"/>
          <p:cNvSpPr txBox="1">
            <a:spLocks noGrp="1"/>
          </p:cNvSpPr>
          <p:nvPr>
            <p:ph type="body" idx="1"/>
          </p:nvPr>
        </p:nvSpPr>
        <p:spPr>
          <a:xfrm>
            <a:off x="819114" y="694251"/>
            <a:ext cx="7505775" cy="495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463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ЧПК могут применяться у ряда женщин, которым не рекомендуется или строго противопоказано принимать </a:t>
            </a:r>
            <a:r>
              <a:rPr lang="ru-RU" sz="1463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КОК</a:t>
            </a:r>
            <a:r>
              <a:rPr lang="ru-RU" sz="1463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463" b="1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4319" algn="just">
              <a:lnSpc>
                <a:spcPct val="100000"/>
              </a:lnSpc>
              <a:spcBef>
                <a:spcPts val="2250"/>
              </a:spcBef>
              <a:buClr>
                <a:srgbClr val="000000"/>
              </a:buClr>
              <a:buSzPts val="1950"/>
              <a:buFont typeface="Times New Roman"/>
              <a:buChar char="●"/>
            </a:pPr>
            <a:r>
              <a:rPr lang="ru-RU" sz="1463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во время лактации,</a:t>
            </a:r>
            <a:endParaRPr sz="1463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4319" algn="just">
              <a:lnSpc>
                <a:spcPct val="100000"/>
              </a:lnSpc>
              <a:buClr>
                <a:srgbClr val="000000"/>
              </a:buClr>
              <a:buSzPts val="1950"/>
              <a:buFont typeface="Times New Roman"/>
              <a:buChar char="●"/>
            </a:pPr>
            <a:r>
              <a:rPr lang="ru-RU" sz="1463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 женщин с артериальной гипертензией,</a:t>
            </a:r>
            <a:endParaRPr sz="1463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4319" algn="just">
              <a:lnSpc>
                <a:spcPct val="100000"/>
              </a:lnSpc>
              <a:buClr>
                <a:srgbClr val="000000"/>
              </a:buClr>
              <a:buSzPts val="1950"/>
              <a:buFont typeface="Times New Roman"/>
              <a:buChar char="●"/>
            </a:pPr>
            <a:r>
              <a:rPr lang="ru-RU" sz="1463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 женщин с мутациями в  генах системы свертывания крови,</a:t>
            </a:r>
            <a:endParaRPr sz="1463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4319" algn="just">
              <a:lnSpc>
                <a:spcPct val="100000"/>
              </a:lnSpc>
              <a:buClr>
                <a:srgbClr val="000000"/>
              </a:buClr>
              <a:buSzPts val="1950"/>
              <a:buFont typeface="Times New Roman"/>
              <a:buChar char="●"/>
            </a:pPr>
            <a:r>
              <a:rPr lang="ru-RU" sz="1463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 женщин с венозной тромбоэмболией в анамнезе.</a:t>
            </a:r>
            <a:endParaRPr sz="1463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1950"/>
              </a:spcBef>
              <a:buNone/>
            </a:pPr>
            <a:r>
              <a:rPr lang="ru-RU" sz="1988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Преимущества:</a:t>
            </a:r>
            <a:endParaRPr sz="1988" b="1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9081">
              <a:lnSpc>
                <a:spcPct val="100000"/>
              </a:lnSpc>
              <a:spcBef>
                <a:spcPts val="975"/>
              </a:spcBef>
              <a:buClr>
                <a:srgbClr val="000000"/>
              </a:buClr>
              <a:buSzPts val="2050"/>
              <a:buFont typeface="Times New Roman"/>
              <a:buChar char="●"/>
            </a:pP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Высокоэффективный методов контрацепции (эффективность не уступает </a:t>
            </a: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комбинированным гормональным контрацептивам</a:t>
            </a: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);</a:t>
            </a:r>
            <a:endParaRPr sz="1538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9081">
              <a:lnSpc>
                <a:spcPct val="100000"/>
              </a:lnSpc>
              <a:buClr>
                <a:srgbClr val="000000"/>
              </a:buClr>
              <a:buSzPts val="2050"/>
              <a:buFont typeface="Times New Roman"/>
              <a:buChar char="●"/>
            </a:pP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Эффект является обратимым (у большинства женщин возможно наступление беременности уже в первом месяце после отмены);</a:t>
            </a:r>
            <a:endParaRPr sz="1538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9081">
              <a:lnSpc>
                <a:spcPct val="100000"/>
              </a:lnSpc>
              <a:buClr>
                <a:srgbClr val="000000"/>
              </a:buClr>
              <a:buSzPts val="2050"/>
              <a:buFont typeface="Times New Roman"/>
              <a:buChar char="●"/>
            </a:pP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Не требует внимания во время полового контакта;</a:t>
            </a:r>
            <a:endParaRPr sz="1538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9081">
              <a:lnSpc>
                <a:spcPct val="100000"/>
              </a:lnSpc>
              <a:buClr>
                <a:srgbClr val="000000"/>
              </a:buClr>
              <a:buSzPts val="2050"/>
              <a:buFont typeface="Times New Roman"/>
              <a:buChar char="●"/>
            </a:pP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Возможно применение у женщин всех возрастов (как рожавших, так и нет);</a:t>
            </a:r>
            <a:endParaRPr sz="1538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9081">
              <a:lnSpc>
                <a:spcPct val="100000"/>
              </a:lnSpc>
              <a:buClr>
                <a:srgbClr val="000000"/>
              </a:buClr>
              <a:buSzPts val="2050"/>
              <a:buFont typeface="Times New Roman"/>
              <a:buChar char="●"/>
            </a:pP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Возможно применение у кормящих женщин;</a:t>
            </a:r>
            <a:endParaRPr sz="1538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endParaRPr sz="1688" dirty="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</a:pPr>
            <a:endParaRPr sz="15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1882C01-2C46-47AC-BAEB-534E65B165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5740" y="1507791"/>
            <a:ext cx="1518297" cy="280733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08C2707-B4D8-47D9-AD24-EFAEC11D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1600"/>
            <a:ext cx="9144000" cy="6857999"/>
          </a:xfrm>
          <a:prstGeom prst="rect">
            <a:avLst/>
          </a:prstGeom>
        </p:spPr>
      </p:pic>
      <p:sp>
        <p:nvSpPr>
          <p:cNvPr id="548" name="Google Shape;548;p48"/>
          <p:cNvSpPr txBox="1">
            <a:spLocks noGrp="1"/>
          </p:cNvSpPr>
          <p:nvPr>
            <p:ph type="title"/>
          </p:nvPr>
        </p:nvSpPr>
        <p:spPr>
          <a:xfrm>
            <a:off x="597282" y="359801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algn="ctr">
              <a:spcBef>
                <a:spcPts val="1050"/>
              </a:spcBef>
            </a:pPr>
            <a:r>
              <a:rPr lang="ru-RU" sz="2519" dirty="0">
                <a:solidFill>
                  <a:srgbClr val="38761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669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Пролонгированные гормональные контрацептивы, подкожные импланты</a:t>
            </a:r>
            <a:endParaRPr sz="4125" b="1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</a:endParaRPr>
          </a:p>
        </p:txBody>
      </p:sp>
      <p:sp>
        <p:nvSpPr>
          <p:cNvPr id="549" name="Google Shape;549;p48"/>
          <p:cNvSpPr txBox="1">
            <a:spLocks noGrp="1"/>
          </p:cNvSpPr>
          <p:nvPr>
            <p:ph type="body" idx="1"/>
          </p:nvPr>
        </p:nvSpPr>
        <p:spPr>
          <a:xfrm>
            <a:off x="819112" y="1632700"/>
            <a:ext cx="4347248" cy="326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71438" indent="0" algn="just">
              <a:lnSpc>
                <a:spcPct val="100000"/>
              </a:lnSpc>
              <a:buSzPts val="2100"/>
              <a:buNone/>
            </a:pPr>
            <a:r>
              <a:rPr lang="ru-RU" sz="157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Имплантационные (подкожный имплант </a:t>
            </a:r>
            <a:r>
              <a:rPr lang="ru-RU" sz="157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норплант</a:t>
            </a:r>
            <a:r>
              <a:rPr lang="ru-RU" sz="157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); </a:t>
            </a:r>
          </a:p>
          <a:p>
            <a:pPr indent="0" algn="just">
              <a:lnSpc>
                <a:spcPct val="100000"/>
              </a:lnSpc>
              <a:spcBef>
                <a:spcPts val="1575"/>
              </a:spcBef>
              <a:buNone/>
            </a:pPr>
            <a:r>
              <a:rPr lang="ru-RU" sz="15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Импланон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обратимый контрацептив пролонгированного действия, который обеспечивает целых 3 года надежной защиты от незапланированной беременности без каких-либо усилий со стороны женщины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.</a:t>
            </a:r>
          </a:p>
          <a:p>
            <a:pPr indent="0" algn="just">
              <a:lnSpc>
                <a:spcPct val="100000"/>
              </a:lnSpc>
              <a:spcBef>
                <a:spcPts val="1575"/>
              </a:spcBef>
              <a:buNone/>
            </a:pPr>
            <a:r>
              <a:rPr lang="ru-RU" sz="157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Инъекционные (пролонгированный инъекционный контрацептив Депо-</a:t>
            </a:r>
            <a:r>
              <a:rPr lang="ru-RU" sz="157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Провера</a:t>
            </a:r>
            <a:r>
              <a:rPr lang="ru-RU" sz="157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дозе 150 мг, </a:t>
            </a:r>
            <a:r>
              <a:rPr lang="ru-RU" sz="157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медроксипрогестерон</a:t>
            </a:r>
            <a:r>
              <a:rPr lang="ru-RU" sz="157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ацетата внутримышечно 1 раз в 3 мес.); </a:t>
            </a:r>
          </a:p>
          <a:p>
            <a:pPr marL="76200" indent="0" algn="just">
              <a:lnSpc>
                <a:spcPct val="100000"/>
              </a:lnSpc>
              <a:spcBef>
                <a:spcPts val="1575"/>
              </a:spcBef>
              <a:spcAft>
                <a:spcPts val="1575"/>
              </a:spcAft>
              <a:buClr>
                <a:srgbClr val="000000"/>
              </a:buClr>
              <a:buSzPts val="192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2DDAFED-3EE5-4AB9-9195-310CE156CC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807"/>
          <a:stretch/>
        </p:blipFill>
        <p:spPr>
          <a:xfrm>
            <a:off x="5251513" y="1860420"/>
            <a:ext cx="3825237" cy="37646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C6DF8DF-93E0-443C-A25E-BDCF7F827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2D0E8F0-BF7A-4EB6-9AAD-A4E6C56EC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14" y="660401"/>
            <a:ext cx="7505775" cy="4810860"/>
          </a:xfrm>
        </p:spPr>
        <p:txBody>
          <a:bodyPr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Импланон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представляет собой небольшой гибкий и очень тонкий имплантат, длиной около 4 сантиметра, который содержит только один компонент —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прогестаген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Врач вводит имплантат под кожу с внутренней стороны плеча, поэтому он незаметен для окружающих.</a:t>
            </a:r>
          </a:p>
          <a:p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Импланон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подавляет овуляцию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(то есть предотвращает выход яйцеклетки в яичниках), соответственно зачатие во время его применения не возможно.</a:t>
            </a:r>
          </a:p>
          <a:p>
            <a:pPr algn="just"/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Имплантат настолько маленький, что  его размер меньше простой спички или заколки-невидимки. Но он очень гибкий и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заметен под кожей. 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запланируете беременность раньше, имплантат всегда можно удалить.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зачатию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восстанавливается сразу:  уже в течение следующего месяца.</a:t>
            </a:r>
          </a:p>
        </p:txBody>
      </p:sp>
    </p:spTree>
    <p:extLst>
      <p:ext uri="{BB962C8B-B14F-4D97-AF65-F5344CB8AC3E}">
        <p14:creationId xmlns="" xmlns:p14="http://schemas.microsoft.com/office/powerpoint/2010/main" val="754362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70802E6-1234-4FA5-AEE0-BE84A7960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558" name="Google Shape;558;p49"/>
          <p:cNvSpPr txBox="1">
            <a:spLocks noGrp="1"/>
          </p:cNvSpPr>
          <p:nvPr>
            <p:ph type="title"/>
          </p:nvPr>
        </p:nvSpPr>
        <p:spPr>
          <a:xfrm>
            <a:off x="819114" y="835333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Недостатки использования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9" name="Google Shape;559;p49"/>
          <p:cNvSpPr txBox="1">
            <a:spLocks noGrp="1"/>
          </p:cNvSpPr>
          <p:nvPr>
            <p:ph type="body" idx="1"/>
          </p:nvPr>
        </p:nvSpPr>
        <p:spPr>
          <a:xfrm>
            <a:off x="819114" y="1723535"/>
            <a:ext cx="7505775" cy="4357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276225">
              <a:lnSpc>
                <a:spcPct val="100000"/>
              </a:lnSpc>
              <a:buSzPts val="2200"/>
              <a:buFont typeface="Times New Roman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Невозможность устранения любых побочных эффектов до окончания действия препаратов;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6225">
              <a:lnSpc>
                <a:spcPct val="100000"/>
              </a:lnSpc>
              <a:buSzPts val="2200"/>
              <a:buFont typeface="Times New Roman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Частые нарушения менструальной функции; 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6225">
              <a:lnSpc>
                <a:spcPct val="100000"/>
              </a:lnSpc>
              <a:buSzPts val="2200"/>
              <a:buFont typeface="Times New Roman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Задержка восстановления репродуктивной функции; 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6225">
              <a:lnSpc>
                <a:spcPct val="100000"/>
              </a:lnSpc>
              <a:buSzPts val="2200"/>
              <a:buFont typeface="Times New Roman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Другие побочные явления (головокружение, утомляемость, раздражительность, метеоризм, увеличение массы тела).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ctr">
              <a:lnSpc>
                <a:spcPct val="100000"/>
              </a:lnSpc>
              <a:spcBef>
                <a:spcPts val="1575"/>
              </a:spcBef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настоящее время эти препараты в основном применяются с лечебной, а не контрацептивной целью.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2" descr="https://avatars.mds.yandex.net/get-zen_doc/1703756/pub_5e558b3507d15006cd230cec_5e558bed6617c37cfdda63d3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064" y="1953253"/>
            <a:ext cx="170933" cy="154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3C6FB61-E95E-42E8-9629-E7958961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565" name="Google Shape;565;p50"/>
          <p:cNvSpPr txBox="1">
            <a:spLocks noGrp="1"/>
          </p:cNvSpPr>
          <p:nvPr>
            <p:ph type="title"/>
          </p:nvPr>
        </p:nvSpPr>
        <p:spPr>
          <a:xfrm>
            <a:off x="819151" y="519243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Посткоитальная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контрацепция 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6" name="Google Shape;566;p50"/>
          <p:cNvSpPr txBox="1">
            <a:spLocks noGrp="1"/>
          </p:cNvSpPr>
          <p:nvPr>
            <p:ph type="body" idx="1"/>
          </p:nvPr>
        </p:nvSpPr>
        <p:spPr>
          <a:xfrm>
            <a:off x="819151" y="1477825"/>
            <a:ext cx="7505775" cy="326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575"/>
              </a:spcAft>
              <a:buNone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Это собирательное понятие, включающее различные виды контрацепции, применение которых в первые сутки после незащищенного полового акта предупреждает наступление нежелательной беременности. 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59389" y="2916723"/>
            <a:ext cx="2591120" cy="193899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ru-RU" sz="4050" b="1" kern="1200" dirty="0">
                <a:ln w="22225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Не позднее 72 часов!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844E5EC-FAF9-4D1D-B1FC-DF5CD49426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0748" y="2761750"/>
            <a:ext cx="3055775" cy="30557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BEDE71F-5F65-4848-9227-8DFB31F38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573" name="Google Shape;573;p51"/>
          <p:cNvSpPr txBox="1">
            <a:spLocks noGrp="1"/>
          </p:cNvSpPr>
          <p:nvPr>
            <p:ph type="body" idx="1"/>
          </p:nvPr>
        </p:nvSpPr>
        <p:spPr>
          <a:xfrm>
            <a:off x="478633" y="688975"/>
            <a:ext cx="7499509" cy="54800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 этому виду контрацепции относятся: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Высокодозированный </a:t>
            </a:r>
            <a:r>
              <a:rPr lang="ru-RU" sz="15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гестагенный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препарат: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Постинор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принимается сразу (не позднее 72 часов) после полового акта и спустя 12 часов после первой таблетки;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Эскапел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 таблетка).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Оральные контрацептивы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(по 100 мкг эстрогена 2 раза с интервалом 12 часов): </a:t>
            </a: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r>
              <a:rPr lang="ru-RU" sz="15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КОКи</a:t>
            </a:r>
            <a:r>
              <a:rPr lang="ru-RU" sz="15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содержащие 20 мкг эстрогена - 5 таблеток не позднее 72 часов и 5 таблеток спустя 12 часов после приема первых.</a:t>
            </a:r>
            <a:endParaRPr sz="1500" i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Даназол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 400 мг 3 раза с интервалами 12 часов; 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Мифепристон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 600 мг однократно или по 200 мг в день в течение 5 дней во 11 фазу менструального цикла. 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None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Введение ВМС Сu-Т-380 или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мультилоад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первые 5 дней после коитуса.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9F01412-E881-4304-A83C-2551DC4B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xfrm>
            <a:off x="154035" y="247362"/>
            <a:ext cx="7505775" cy="127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Комбинированная гормональная контрацепция (КГК)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xfrm>
            <a:off x="819114" y="3521943"/>
            <a:ext cx="7505775" cy="3264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295275">
              <a:buSzPts val="2600"/>
              <a:buFont typeface="Times New Roman"/>
              <a:buAutoNum type="arabicPeriod"/>
            </a:pPr>
            <a:r>
              <a:rPr lang="ru-RU" sz="195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Пероральные</a:t>
            </a:r>
            <a:r>
              <a:rPr lang="ru-RU" sz="195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гормональные контрацептивы (КОК)</a:t>
            </a:r>
            <a:endParaRPr sz="19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5275">
              <a:buSzPts val="2600"/>
              <a:buFont typeface="Times New Roman"/>
              <a:buAutoNum type="arabicPeriod"/>
            </a:pPr>
            <a:r>
              <a:rPr lang="ru-RU" sz="195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Трансдермальные</a:t>
            </a:r>
            <a:r>
              <a:rPr lang="ru-RU" sz="195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95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гормональные контрацептивы (</a:t>
            </a:r>
            <a:r>
              <a:rPr lang="ru-RU" sz="195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трансдермальные</a:t>
            </a:r>
            <a:r>
              <a:rPr lang="ru-RU" sz="195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гормональные пластыри)</a:t>
            </a:r>
            <a:endParaRPr sz="19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5275">
              <a:buSzPts val="2600"/>
              <a:buFont typeface="Times New Roman"/>
              <a:buAutoNum type="arabicPeriod"/>
            </a:pPr>
            <a:r>
              <a:rPr lang="ru-RU" sz="195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Интравагинальные</a:t>
            </a:r>
            <a:r>
              <a:rPr lang="ru-RU" sz="195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95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гормональные контрацептивы (вагинальное кольцо)</a:t>
            </a:r>
            <a:endParaRPr sz="19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23"/>
          <p:cNvSpPr/>
          <p:nvPr/>
        </p:nvSpPr>
        <p:spPr>
          <a:xfrm>
            <a:off x="3947232" y="2063159"/>
            <a:ext cx="1120275" cy="12729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837A8EAF-C108-4B91-8BF9-97BAABA9E67A}"/>
              </a:ext>
            </a:extLst>
          </p:cNvPr>
          <p:cNvSpPr/>
          <p:nvPr/>
        </p:nvSpPr>
        <p:spPr>
          <a:xfrm>
            <a:off x="1591435" y="2156100"/>
            <a:ext cx="2008415" cy="108701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ru-RU" sz="13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ЭСТРОГЕНЫ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270178A8-7DFC-4908-AD3B-4A71F03165F5}"/>
              </a:ext>
            </a:extLst>
          </p:cNvPr>
          <p:cNvSpPr/>
          <p:nvPr/>
        </p:nvSpPr>
        <p:spPr>
          <a:xfrm>
            <a:off x="5407655" y="2156100"/>
            <a:ext cx="2008415" cy="108701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buClrTx/>
            </a:pPr>
            <a:r>
              <a:rPr lang="ru-RU" sz="13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ПРОГЕСТАГЕНЫ</a:t>
            </a:r>
          </a:p>
          <a:p>
            <a:pPr algn="ctr" defTabSz="685800">
              <a:buClrTx/>
            </a:pPr>
            <a:endParaRPr lang="ru-RU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7958AA1-86E3-442B-9D5D-2F8725575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grpSp>
        <p:nvGrpSpPr>
          <p:cNvPr id="2" name="Группа 11">
            <a:extLst>
              <a:ext uri="{FF2B5EF4-FFF2-40B4-BE49-F238E27FC236}">
                <a16:creationId xmlns="" xmlns:a16="http://schemas.microsoft.com/office/drawing/2014/main" id="{3DBA5CD1-0A36-4F98-8907-F70C4EB740ED}"/>
              </a:ext>
            </a:extLst>
          </p:cNvPr>
          <p:cNvGrpSpPr/>
          <p:nvPr/>
        </p:nvGrpSpPr>
        <p:grpSpPr>
          <a:xfrm>
            <a:off x="2282951" y="985818"/>
            <a:ext cx="4578098" cy="5272444"/>
            <a:chOff x="2956560" y="1014524"/>
            <a:chExt cx="6104130" cy="5272444"/>
          </a:xfrm>
        </p:grpSpPr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E1A7C3B6-8745-4433-A8F6-48CF0EF71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6560" y="1014524"/>
              <a:ext cx="6104130" cy="5272444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42EC7664-5500-4281-9F4B-D8475651B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3587" y="3429000"/>
              <a:ext cx="1404173" cy="140417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F213778C-22C6-4E21-9595-948BDC219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1054" y="2092959"/>
              <a:ext cx="1737360" cy="173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531847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E76632-12EC-4C7F-B048-DBC5EBCD2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208" name="Google Shape;208;p24"/>
          <p:cNvSpPr txBox="1">
            <a:spLocks noGrp="1"/>
          </p:cNvSpPr>
          <p:nvPr>
            <p:ph type="title"/>
          </p:nvPr>
        </p:nvSpPr>
        <p:spPr>
          <a:xfrm>
            <a:off x="539195" y="336667"/>
            <a:ext cx="7505775" cy="127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ru-RU" sz="382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Чистые </a:t>
            </a:r>
            <a:r>
              <a:rPr lang="ru-RU" sz="382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прогестагены</a:t>
            </a:r>
            <a:endParaRPr sz="3825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24"/>
          <p:cNvSpPr txBox="1">
            <a:spLocks noGrp="1"/>
          </p:cNvSpPr>
          <p:nvPr>
            <p:ph type="body" idx="1"/>
          </p:nvPr>
        </p:nvSpPr>
        <p:spPr>
          <a:xfrm>
            <a:off x="780299" y="3698769"/>
            <a:ext cx="7583400" cy="2110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280988">
              <a:buSzPts val="2300"/>
              <a:buFont typeface="Times New Roman"/>
              <a:buAutoNum type="arabicPeriod"/>
            </a:pPr>
            <a:r>
              <a:rPr lang="ru-RU" sz="172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Внутриматочная </a:t>
            </a:r>
            <a:r>
              <a:rPr lang="ru-RU" sz="17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гормональная контрацепция (внутриматочная спираль)</a:t>
            </a:r>
            <a:endParaRPr sz="17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0988">
              <a:buSzPts val="2300"/>
              <a:buFont typeface="Times New Roman"/>
              <a:buAutoNum type="arabicPeriod"/>
            </a:pPr>
            <a:r>
              <a:rPr lang="ru-RU" sz="172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Пероральная </a:t>
            </a:r>
            <a:r>
              <a:rPr lang="ru-RU" sz="17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гормональная контрацепция (ЧПОК)</a:t>
            </a:r>
            <a:endParaRPr sz="17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0988">
              <a:buSzPts val="2300"/>
              <a:buFont typeface="Times New Roman"/>
              <a:buAutoNum type="arabicPeriod"/>
            </a:pPr>
            <a:r>
              <a:rPr lang="ru-RU" sz="172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Инъекционная </a:t>
            </a:r>
            <a:r>
              <a:rPr lang="ru-RU" sz="17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гормональная контрацепция </a:t>
            </a:r>
          </a:p>
          <a:p>
            <a:pPr indent="-280988">
              <a:buSzPts val="2300"/>
              <a:buFont typeface="Times New Roman"/>
              <a:buAutoNum type="arabicPeriod"/>
            </a:pPr>
            <a:r>
              <a:rPr lang="ru-RU" sz="172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Импланты</a:t>
            </a:r>
            <a:endParaRPr sz="1725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A4940B66-2FEA-41ED-A423-B9CFEB8217B0}"/>
              </a:ext>
            </a:extLst>
          </p:cNvPr>
          <p:cNvSpPr/>
          <p:nvPr/>
        </p:nvSpPr>
        <p:spPr>
          <a:xfrm>
            <a:off x="3313815" y="1881668"/>
            <a:ext cx="2516368" cy="127289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ru-RU" sz="15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ПРОГЕСТАГЕНЫ</a:t>
            </a:r>
          </a:p>
          <a:p>
            <a:pPr algn="ctr" defTabSz="685800">
              <a:buClrTx/>
            </a:pPr>
            <a:endParaRPr lang="ru-RU" sz="135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369B91B-A7ED-4B71-8F53-636934105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41"/>
            <a:ext cx="9144000" cy="6858000"/>
          </a:xfrm>
          <a:prstGeom prst="rect">
            <a:avLst/>
          </a:prstGeom>
        </p:spPr>
      </p:pic>
      <p:sp>
        <p:nvSpPr>
          <p:cNvPr id="216" name="Google Shape;216;p25"/>
          <p:cNvSpPr txBox="1">
            <a:spLocks noGrp="1"/>
          </p:cNvSpPr>
          <p:nvPr>
            <p:ph type="title"/>
          </p:nvPr>
        </p:nvSpPr>
        <p:spPr>
          <a:xfrm>
            <a:off x="624826" y="509005"/>
            <a:ext cx="7505775" cy="127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4000"/>
            </a:pP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КОМБИНИРОВАННЫЕ ПЕРОРАЛЬНЫЕ КОНТРАЦЕПТИВЫ (КОК)</a:t>
            </a:r>
            <a:endParaRPr sz="3000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25"/>
          <p:cNvSpPr txBox="1">
            <a:spLocks noGrp="1"/>
          </p:cNvSpPr>
          <p:nvPr>
            <p:ph type="body" idx="4294967295"/>
          </p:nvPr>
        </p:nvSpPr>
        <p:spPr>
          <a:xfrm>
            <a:off x="731045" y="2595919"/>
            <a:ext cx="7681913" cy="21510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1700"/>
              <a:buNone/>
            </a:pPr>
            <a:r>
              <a:rPr lang="ru-RU" sz="1425" dirty="0">
                <a:latin typeface="Times New Roman"/>
                <a:ea typeface="Times New Roman"/>
                <a:cs typeface="Times New Roman"/>
                <a:sym typeface="Times New Roman"/>
              </a:rPr>
              <a:t>          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Комбинированные оральные контрацептивы (КОК)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комбинированные препараты, содержащие малые дозы двух гормонов –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прогестина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эстрогена, являющихся по действию искусственными аналогами естественных гормонов прогестерона и эстрогена.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spcAft>
                <a:spcPts val="1575"/>
              </a:spcAft>
              <a:buSzPts val="1700"/>
              <a:buNone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endParaRPr sz="17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C2A111D-C81A-4CBE-9E78-A099F4F2E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15" y="3986928"/>
            <a:ext cx="3520751" cy="264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CBF045-8186-4F5B-A888-613424423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2" name="Google Shape;242;p27"/>
          <p:cNvSpPr txBox="1">
            <a:spLocks noGrp="1"/>
          </p:cNvSpPr>
          <p:nvPr>
            <p:ph type="title"/>
          </p:nvPr>
        </p:nvSpPr>
        <p:spPr>
          <a:xfrm>
            <a:off x="1257307" y="269789"/>
            <a:ext cx="5818275" cy="124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100000"/>
              </a:lnSpc>
              <a:buClr>
                <a:srgbClr val="6600CC"/>
              </a:buClr>
              <a:buSzPts val="3600"/>
            </a:pPr>
            <a:r>
              <a:rPr lang="ru-RU" b="1" i="0" u="non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Классификация КОК</a:t>
            </a:r>
            <a:endParaRPr sz="40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" name="Google Shape;243;p27"/>
          <p:cNvGrpSpPr/>
          <p:nvPr/>
        </p:nvGrpSpPr>
        <p:grpSpPr>
          <a:xfrm>
            <a:off x="211260" y="1979125"/>
            <a:ext cx="8652532" cy="3552825"/>
            <a:chOff x="-427" y="717"/>
            <a:chExt cx="7648" cy="2238"/>
          </a:xfrm>
          <a:solidFill>
            <a:schemeClr val="accent2">
              <a:lumMod val="40000"/>
              <a:lumOff val="60000"/>
            </a:schemeClr>
          </a:solidFill>
        </p:grpSpPr>
        <p:cxnSp>
          <p:nvCxnSpPr>
            <p:cNvPr id="244" name="Google Shape;244;p27"/>
            <p:cNvCxnSpPr/>
            <p:nvPr/>
          </p:nvCxnSpPr>
          <p:spPr>
            <a:xfrm rot="5400000" flipH="1">
              <a:off x="2319" y="1938"/>
              <a:ext cx="15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45" name="Google Shape;245;p27"/>
            <p:cNvCxnSpPr/>
            <p:nvPr/>
          </p:nvCxnSpPr>
          <p:spPr>
            <a:xfrm rot="5400000" flipH="1">
              <a:off x="2619" y="1701"/>
              <a:ext cx="9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46" name="Google Shape;246;p27"/>
            <p:cNvCxnSpPr/>
            <p:nvPr/>
          </p:nvCxnSpPr>
          <p:spPr>
            <a:xfrm rot="5400000" flipH="1">
              <a:off x="2919" y="1464"/>
              <a:ext cx="3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47" name="Google Shape;247;p27"/>
            <p:cNvCxnSpPr/>
            <p:nvPr/>
          </p:nvCxnSpPr>
          <p:spPr>
            <a:xfrm rot="5400000" flipH="1">
              <a:off x="4822" y="1701"/>
              <a:ext cx="9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48" name="Google Shape;248;p27"/>
            <p:cNvCxnSpPr/>
            <p:nvPr/>
          </p:nvCxnSpPr>
          <p:spPr>
            <a:xfrm rot="5400000" flipH="1">
              <a:off x="5122" y="1464"/>
              <a:ext cx="3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49" name="Google Shape;249;p27"/>
            <p:cNvCxnSpPr/>
            <p:nvPr/>
          </p:nvCxnSpPr>
          <p:spPr>
            <a:xfrm rot="-5400000">
              <a:off x="1013" y="1701"/>
              <a:ext cx="9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50" name="Google Shape;250;p27"/>
            <p:cNvCxnSpPr/>
            <p:nvPr/>
          </p:nvCxnSpPr>
          <p:spPr>
            <a:xfrm rot="-5400000">
              <a:off x="713" y="1938"/>
              <a:ext cx="15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51" name="Google Shape;251;p27"/>
            <p:cNvCxnSpPr/>
            <p:nvPr/>
          </p:nvCxnSpPr>
          <p:spPr>
            <a:xfrm rot="-5400000">
              <a:off x="1313" y="1464"/>
              <a:ext cx="3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52" name="Google Shape;252;p27"/>
            <p:cNvCxnSpPr/>
            <p:nvPr/>
          </p:nvCxnSpPr>
          <p:spPr>
            <a:xfrm rot="10800000">
              <a:off x="3435" y="1149"/>
              <a:ext cx="1800" cy="0"/>
            </a:xfrm>
            <a:prstGeom prst="bentConnector3">
              <a:avLst>
                <a:gd name="adj1" fmla="val 50000"/>
              </a:avLst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53" name="Google Shape;253;p27"/>
            <p:cNvCxnSpPr/>
            <p:nvPr/>
          </p:nvCxnSpPr>
          <p:spPr>
            <a:xfrm>
              <a:off x="3033" y="1149"/>
              <a:ext cx="300" cy="0"/>
            </a:xfrm>
            <a:prstGeom prst="bentConnector3">
              <a:avLst>
                <a:gd name="adj1" fmla="val 50000"/>
              </a:avLst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54" name="Google Shape;254;p27"/>
            <p:cNvCxnSpPr/>
            <p:nvPr/>
          </p:nvCxnSpPr>
          <p:spPr>
            <a:xfrm>
              <a:off x="1592" y="1149"/>
              <a:ext cx="1800" cy="0"/>
            </a:xfrm>
            <a:prstGeom prst="bentConnector3">
              <a:avLst>
                <a:gd name="adj1" fmla="val 50000"/>
              </a:avLst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55" name="Google Shape;255;p27"/>
            <p:cNvSpPr/>
            <p:nvPr/>
          </p:nvSpPr>
          <p:spPr>
            <a:xfrm>
              <a:off x="2960" y="717"/>
              <a:ext cx="9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425" tIns="15713" rIns="31425" bIns="15713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КОК</a:t>
              </a:r>
              <a:endParaRPr sz="13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952" y="1149"/>
              <a:ext cx="12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425" tIns="15713" rIns="31425" bIns="15713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Эстрогены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2394" y="1149"/>
              <a:ext cx="12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425" tIns="15713" rIns="31425" bIns="15713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 err="1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Прогестагены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4597" y="1149"/>
              <a:ext cx="12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425" tIns="15713" rIns="31425" bIns="15713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 err="1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Фазность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-427" y="1581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9769" tIns="19875" rIns="39769" bIns="19875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300"/>
              </a:pPr>
              <a:r>
                <a:rPr lang="ru-RU" sz="12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Высокодозированные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35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35 мкг ЭЭ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-427" y="2655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9769" tIns="19875" rIns="39769" bIns="19875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300"/>
              </a:pPr>
              <a:r>
                <a:rPr lang="ru-RU" sz="12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Микродозированные</a:t>
              </a:r>
              <a:endParaRPr sz="18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35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30 мкг ЭЭ</a:t>
              </a:r>
              <a:endParaRPr sz="18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-427" y="2118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9769" tIns="19875" rIns="39769" bIns="19875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300"/>
              </a:pPr>
              <a:r>
                <a:rPr lang="ru-RU" sz="1200" b="1" kern="1200" dirty="0" err="1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Низкодозированные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35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 – 35 мкг ЭЭ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5421" y="1581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0988" tIns="20494" rIns="40988" bIns="20494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Монофазные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5421" y="2118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2931" tIns="26456" rIns="52931" bIns="26456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Многофазные</a:t>
              </a:r>
              <a:endParaRPr sz="13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3218" y="1581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2931" tIns="26456" rIns="52931" bIns="26456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поколение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3218" y="2118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4581" tIns="27281" rIns="54581" bIns="27281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поколение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3218" y="2655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4581" tIns="27281" rIns="54581" bIns="27281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поколение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Знак умножения 1">
            <a:extLst>
              <a:ext uri="{FF2B5EF4-FFF2-40B4-BE49-F238E27FC236}">
                <a16:creationId xmlns="" xmlns:a16="http://schemas.microsoft.com/office/drawing/2014/main" id="{201A4095-B900-4DD2-AEF9-6D63F6B61CE5}"/>
              </a:ext>
            </a:extLst>
          </p:cNvPr>
          <p:cNvSpPr/>
          <p:nvPr/>
        </p:nvSpPr>
        <p:spPr>
          <a:xfrm>
            <a:off x="1648126" y="3164985"/>
            <a:ext cx="1330406" cy="105800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EA2A8A9-1FF9-44D1-95B5-1486E9BA4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7F3C2D3-9383-4529-A4A7-A162232504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07"/>
          <a:stretch/>
        </p:blipFill>
        <p:spPr>
          <a:xfrm>
            <a:off x="3650550" y="689677"/>
            <a:ext cx="5047915" cy="44600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F9D16B9-97CF-4D14-9761-82B7FB7B2D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70" r="14479" b="55145"/>
          <a:stretch/>
        </p:blipFill>
        <p:spPr>
          <a:xfrm>
            <a:off x="601826" y="689678"/>
            <a:ext cx="3352023" cy="429287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A8C1277-FB53-48A5-810B-2C9D419341F7}"/>
              </a:ext>
            </a:extLst>
          </p:cNvPr>
          <p:cNvSpPr/>
          <p:nvPr/>
        </p:nvSpPr>
        <p:spPr>
          <a:xfrm>
            <a:off x="2281862" y="4254761"/>
            <a:ext cx="965719" cy="7277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9B47C2-8209-4D99-9047-E24D2B2B1D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3010253" y="4613708"/>
            <a:ext cx="973921" cy="3688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41D8480-C8AD-48EC-A66C-E55DC09D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43" y="2"/>
            <a:ext cx="9144000" cy="6857999"/>
          </a:xfrm>
          <a:prstGeom prst="rect">
            <a:avLst/>
          </a:prstGeom>
        </p:spPr>
      </p:pic>
      <p:sp>
        <p:nvSpPr>
          <p:cNvPr id="338" name="Google Shape;338;p30"/>
          <p:cNvSpPr txBox="1"/>
          <p:nvPr/>
        </p:nvSpPr>
        <p:spPr>
          <a:xfrm>
            <a:off x="937845" y="766353"/>
            <a:ext cx="693464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638" tIns="38081" rIns="66638" bIns="38081" anchor="b" anchorCtr="0">
            <a:noAutofit/>
          </a:bodyPr>
          <a:lstStyle/>
          <a:p>
            <a:pPr algn="ctr" defTabSz="685800">
              <a:lnSpc>
                <a:spcPct val="98843"/>
              </a:lnSpc>
              <a:buClrTx/>
            </a:pPr>
            <a:r>
              <a:rPr lang="ru-RU" sz="2625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Механизм действия гормональной контрацепции</a:t>
            </a:r>
            <a:endParaRPr sz="2625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9" name="Google Shape;339;p30"/>
          <p:cNvSpPr txBox="1"/>
          <p:nvPr/>
        </p:nvSpPr>
        <p:spPr>
          <a:xfrm>
            <a:off x="4565158" y="4200179"/>
            <a:ext cx="3816225" cy="21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638" tIns="38081" rIns="66638" bIns="38081" anchor="t" anchorCtr="0">
            <a:noAutofit/>
          </a:bodyPr>
          <a:lstStyle/>
          <a:p>
            <a:pPr marL="255984" indent="-265509" defTabSz="685800">
              <a:lnSpc>
                <a:spcPct val="110000"/>
              </a:lnSpc>
              <a:buClrTx/>
              <a:buSzPts val="2200"/>
              <a:buFont typeface="Times New Roman"/>
              <a:buChar char="•"/>
            </a:pPr>
            <a:r>
              <a:rPr lang="ru-RU" sz="165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Предотвращает пик ЛГ и  подавляет овуляцию</a:t>
            </a:r>
            <a:endParaRPr sz="1650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5984" indent="-265509" defTabSz="685800">
              <a:lnSpc>
                <a:spcPct val="110000"/>
              </a:lnSpc>
              <a:spcBef>
                <a:spcPts val="206"/>
              </a:spcBef>
              <a:buClrTx/>
              <a:buSzPts val="2200"/>
              <a:buFont typeface="Times New Roman"/>
              <a:buChar char="•"/>
            </a:pPr>
            <a:r>
              <a:rPr lang="ru-RU" sz="165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Повышает вязкость цервикальной слизи, нарушая транспорт спермы</a:t>
            </a:r>
            <a:endParaRPr sz="1200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5984" indent="-265509" defTabSz="685800">
              <a:lnSpc>
                <a:spcPct val="110000"/>
              </a:lnSpc>
              <a:spcBef>
                <a:spcPts val="206"/>
              </a:spcBef>
              <a:buClrTx/>
              <a:buSzPts val="2200"/>
              <a:buFont typeface="Times New Roman"/>
              <a:buChar char="•"/>
            </a:pPr>
            <a:r>
              <a:rPr lang="ru-RU" sz="165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атрофия эндометрия</a:t>
            </a:r>
            <a:endParaRPr sz="1650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0" name="Google Shape;340;p30"/>
          <p:cNvSpPr/>
          <p:nvPr/>
        </p:nvSpPr>
        <p:spPr>
          <a:xfrm>
            <a:off x="653533" y="4344179"/>
            <a:ext cx="3911625" cy="18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638" tIns="38081" rIns="66638" bIns="38081" anchor="t" anchorCtr="0">
            <a:noAutofit/>
          </a:bodyPr>
          <a:lstStyle/>
          <a:p>
            <a:pPr marL="129778" indent="-139303" defTabSz="685800">
              <a:lnSpc>
                <a:spcPct val="110000"/>
              </a:lnSpc>
              <a:buClrTx/>
              <a:buSzPts val="2200"/>
              <a:buFont typeface="Times New Roman"/>
              <a:buChar char="•"/>
            </a:pPr>
            <a:r>
              <a:rPr lang="ru-RU" sz="165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Подавляет секрецию ФСГ и рост доминантного фолликула</a:t>
            </a:r>
            <a:endParaRPr sz="1200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9778" indent="-139303" defTabSz="685800">
              <a:lnSpc>
                <a:spcPct val="110000"/>
              </a:lnSpc>
              <a:spcBef>
                <a:spcPts val="206"/>
              </a:spcBef>
              <a:buClrTx/>
              <a:buSzPts val="2200"/>
              <a:buFont typeface="Times New Roman"/>
              <a:buChar char="•"/>
            </a:pPr>
            <a:r>
              <a:rPr lang="ru-RU" sz="165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Пролиферация эндометрия и его стабилизация за счет повышения концентрации ПР </a:t>
            </a:r>
            <a:endParaRPr sz="1200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9778" indent="-34528" defTabSz="685800">
              <a:lnSpc>
                <a:spcPct val="110000"/>
              </a:lnSpc>
              <a:spcBef>
                <a:spcPts val="206"/>
              </a:spcBef>
              <a:buClr>
                <a:srgbClr val="C00000"/>
              </a:buClr>
              <a:buSzPts val="2000"/>
            </a:pPr>
            <a:endParaRPr sz="1500" kern="1200" dirty="0">
              <a:solidFill>
                <a:prstClr val="white"/>
              </a:solidFill>
            </a:endParaRPr>
          </a:p>
        </p:txBody>
      </p:sp>
      <p:sp>
        <p:nvSpPr>
          <p:cNvPr id="341" name="Google Shape;341;p30"/>
          <p:cNvSpPr/>
          <p:nvPr/>
        </p:nvSpPr>
        <p:spPr>
          <a:xfrm>
            <a:off x="3429471" y="1869868"/>
            <a:ext cx="2271375" cy="10080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>
            <a:solidFill>
              <a:schemeClr val="lt1"/>
            </a:solidFill>
            <a:prstDash val="solid"/>
            <a:miter lim="0"/>
            <a:headEnd type="none" w="sm" len="sm"/>
            <a:tailEnd type="none" w="sm" len="sm"/>
          </a:ln>
        </p:spPr>
        <p:txBody>
          <a:bodyPr spcFirstLastPara="1" wrap="square" lIns="48188" tIns="24094" rIns="48188" bIns="24094" anchor="t" anchorCtr="0">
            <a:noAutofit/>
          </a:bodyPr>
          <a:lstStyle/>
          <a:p>
            <a:pPr algn="ctr" defTabSz="685800">
              <a:buClrTx/>
            </a:pPr>
            <a:r>
              <a:rPr lang="ru-RU" sz="21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 овуляции</a:t>
            </a:r>
            <a:endParaRPr sz="1500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2" name="Google Shape;342;p30"/>
          <p:cNvSpPr/>
          <p:nvPr/>
        </p:nvSpPr>
        <p:spPr>
          <a:xfrm>
            <a:off x="653533" y="3097123"/>
            <a:ext cx="3542625" cy="10278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schemeClr val="lt1">
                <a:alpha val="40000"/>
              </a:schemeClr>
            </a:outerShdw>
          </a:effectLst>
        </p:spPr>
        <p:txBody>
          <a:bodyPr spcFirstLastPara="1" wrap="square" lIns="48188" tIns="24094" rIns="48188" bIns="24094" anchor="t" anchorCtr="0">
            <a:noAutofit/>
          </a:bodyPr>
          <a:lstStyle/>
          <a:p>
            <a:pPr algn="ctr" defTabSz="685800">
              <a:buClrTx/>
            </a:pPr>
            <a:r>
              <a:rPr lang="ru-RU" sz="21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ЭСТРОГЕН: </a:t>
            </a:r>
            <a:endParaRPr sz="210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Bef>
                <a:spcPts val="206"/>
              </a:spcBef>
              <a:buClrTx/>
            </a:pPr>
            <a:r>
              <a:rPr lang="ru-RU" sz="21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цикла</a:t>
            </a:r>
            <a:endParaRPr sz="210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Google Shape;343;p30"/>
          <p:cNvSpPr/>
          <p:nvPr/>
        </p:nvSpPr>
        <p:spPr>
          <a:xfrm>
            <a:off x="4405166" y="3097123"/>
            <a:ext cx="3858525" cy="10278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chemeClr val="lt1">
                <a:alpha val="31760"/>
              </a:schemeClr>
            </a:outerShdw>
          </a:effectLst>
        </p:spPr>
        <p:txBody>
          <a:bodyPr spcFirstLastPara="1" wrap="square" lIns="48188" tIns="24094" rIns="48188" bIns="24094" anchor="t" anchorCtr="0">
            <a:noAutofit/>
          </a:bodyPr>
          <a:lstStyle/>
          <a:p>
            <a:pPr algn="ctr" defTabSz="685800">
              <a:buClrTx/>
            </a:pPr>
            <a:r>
              <a:rPr lang="ru-RU" sz="21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ПРОГЕСТАГЕН: </a:t>
            </a:r>
            <a:endParaRPr sz="210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Bef>
                <a:spcPts val="206"/>
              </a:spcBef>
              <a:buClrTx/>
            </a:pPr>
            <a:r>
              <a:rPr lang="ru-RU" sz="21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 овуляции</a:t>
            </a:r>
            <a:endParaRPr sz="210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5" name="Google Shape;345;p30" descr="FOIDART_Slide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27530" y="1520125"/>
            <a:ext cx="2052229" cy="1478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30"/>
          <p:cNvCxnSpPr/>
          <p:nvPr/>
        </p:nvCxnSpPr>
        <p:spPr>
          <a:xfrm>
            <a:off x="1959725" y="1356708"/>
            <a:ext cx="698400" cy="626400"/>
          </a:xfrm>
          <a:prstGeom prst="straightConnector1">
            <a:avLst/>
          </a:prstGeom>
          <a:solidFill>
            <a:schemeClr val="accent1"/>
          </a:solidFill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DF59EA92-EAE4-47AE-A12A-4120951407B8}"/>
              </a:ext>
            </a:extLst>
          </p:cNvPr>
          <p:cNvGrpSpPr/>
          <p:nvPr/>
        </p:nvGrpSpPr>
        <p:grpSpPr>
          <a:xfrm>
            <a:off x="449161" y="1356708"/>
            <a:ext cx="2160184" cy="792088"/>
            <a:chOff x="4463819" y="1412776"/>
            <a:chExt cx="2880245" cy="792088"/>
          </a:xfrm>
        </p:grpSpPr>
        <p:cxnSp>
          <p:nvCxnSpPr>
            <p:cNvPr id="347" name="Google Shape;347;p30"/>
            <p:cNvCxnSpPr/>
            <p:nvPr/>
          </p:nvCxnSpPr>
          <p:spPr>
            <a:xfrm rot="10800000" flipH="1">
              <a:off x="4655840" y="1484864"/>
              <a:ext cx="672000" cy="720000"/>
            </a:xfrm>
            <a:prstGeom prst="straightConnector1">
              <a:avLst/>
            </a:prstGeom>
            <a:solidFill>
              <a:schemeClr val="accent1"/>
            </a:solidFill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8" name="Google Shape;348;p30"/>
            <p:cNvCxnSpPr/>
            <p:nvPr/>
          </p:nvCxnSpPr>
          <p:spPr>
            <a:xfrm>
              <a:off x="4463819" y="1412776"/>
              <a:ext cx="931200" cy="626400"/>
            </a:xfrm>
            <a:prstGeom prst="straightConnector1">
              <a:avLst/>
            </a:prstGeom>
            <a:solidFill>
              <a:schemeClr val="accent1"/>
            </a:solidFill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9" name="Google Shape;349;p30"/>
            <p:cNvCxnSpPr/>
            <p:nvPr/>
          </p:nvCxnSpPr>
          <p:spPr>
            <a:xfrm rot="10800000" flipH="1">
              <a:off x="6672064" y="1484864"/>
              <a:ext cx="672000" cy="720000"/>
            </a:xfrm>
            <a:prstGeom prst="straightConnector1">
              <a:avLst/>
            </a:prstGeom>
            <a:solidFill>
              <a:schemeClr val="accent1"/>
            </a:solidFill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DFF2A1F-876B-46DB-8B26-6B24195CF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357" name="Google Shape;357;p31"/>
          <p:cNvSpPr/>
          <p:nvPr/>
        </p:nvSpPr>
        <p:spPr>
          <a:xfrm>
            <a:off x="-2133575" y="1870075"/>
            <a:ext cx="10836225" cy="4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31"/>
          <p:cNvSpPr txBox="1"/>
          <p:nvPr/>
        </p:nvSpPr>
        <p:spPr>
          <a:xfrm>
            <a:off x="8027988" y="5300663"/>
            <a:ext cx="184275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31"/>
          <p:cNvSpPr txBox="1"/>
          <p:nvPr/>
        </p:nvSpPr>
        <p:spPr>
          <a:xfrm>
            <a:off x="876300" y="547370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94" tIns="32138" rIns="64294" bIns="32138" anchor="ctr" anchorCtr="0">
            <a:noAutofit/>
          </a:bodyPr>
          <a:lstStyle/>
          <a:p>
            <a:pPr defTabSz="685800"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p31"/>
          <p:cNvSpPr txBox="1"/>
          <p:nvPr/>
        </p:nvSpPr>
        <p:spPr>
          <a:xfrm>
            <a:off x="977900" y="541020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94" tIns="32138" rIns="64294" bIns="32138" anchor="ctr" anchorCtr="0">
            <a:noAutofit/>
          </a:bodyPr>
          <a:lstStyle/>
          <a:p>
            <a:pPr defTabSz="685800"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31"/>
          <p:cNvSpPr txBox="1">
            <a:spLocks noGrp="1"/>
          </p:cNvSpPr>
          <p:nvPr>
            <p:ph type="title"/>
          </p:nvPr>
        </p:nvSpPr>
        <p:spPr>
          <a:xfrm>
            <a:off x="676413" y="655551"/>
            <a:ext cx="7632675" cy="5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1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ts val="3600"/>
            </a:pPr>
            <a:r>
              <a:rPr lang="ru-RU" b="1" i="0" u="non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Возможные режимы </a:t>
            </a:r>
            <a:br>
              <a:rPr lang="ru-RU" b="1" i="0" u="non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b="1" i="0" u="non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приема КОК</a:t>
            </a:r>
            <a:endParaRPr sz="4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Группа 3">
            <a:extLst>
              <a:ext uri="{FF2B5EF4-FFF2-40B4-BE49-F238E27FC236}">
                <a16:creationId xmlns="" xmlns:a16="http://schemas.microsoft.com/office/drawing/2014/main" id="{12A0F6D1-996F-407A-BB7E-CDB12BAC501C}"/>
              </a:ext>
            </a:extLst>
          </p:cNvPr>
          <p:cNvGrpSpPr/>
          <p:nvPr/>
        </p:nvGrpSpPr>
        <p:grpSpPr>
          <a:xfrm>
            <a:off x="521081" y="2118700"/>
            <a:ext cx="8101838" cy="3548563"/>
            <a:chOff x="645575" y="1412875"/>
            <a:chExt cx="10802450" cy="3548562"/>
          </a:xfrm>
        </p:grpSpPr>
        <p:sp>
          <p:nvSpPr>
            <p:cNvPr id="358" name="Google Shape;358;p31"/>
            <p:cNvSpPr txBox="1"/>
            <p:nvPr/>
          </p:nvSpPr>
          <p:spPr>
            <a:xfrm>
              <a:off x="661166" y="4502150"/>
              <a:ext cx="2857500" cy="435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9" name="Google Shape;359;p31"/>
            <p:cNvSpPr txBox="1"/>
            <p:nvPr/>
          </p:nvSpPr>
          <p:spPr>
            <a:xfrm>
              <a:off x="645583" y="2057400"/>
              <a:ext cx="1634100" cy="4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0" name="Google Shape;360;p31"/>
            <p:cNvSpPr txBox="1"/>
            <p:nvPr/>
          </p:nvSpPr>
          <p:spPr>
            <a:xfrm>
              <a:off x="10689125" y="4526425"/>
              <a:ext cx="7536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 defTabSz="685800">
                <a:buSzPts val="2400"/>
              </a:pPr>
              <a:r>
                <a:rPr lang="ru-RU" sz="1800" kern="1200">
                  <a:solidFill>
                    <a:srgbClr val="07376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7</a:t>
              </a:r>
              <a:endParaRPr sz="1800" kern="12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1" name="Google Shape;361;p31"/>
            <p:cNvSpPr txBox="1"/>
            <p:nvPr/>
          </p:nvSpPr>
          <p:spPr>
            <a:xfrm>
              <a:off x="2184400" y="2057400"/>
              <a:ext cx="5439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2" name="Google Shape;362;p31"/>
            <p:cNvSpPr txBox="1"/>
            <p:nvPr/>
          </p:nvSpPr>
          <p:spPr>
            <a:xfrm>
              <a:off x="2728383" y="2057400"/>
              <a:ext cx="1635900" cy="4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3" name="Google Shape;363;p31"/>
            <p:cNvSpPr txBox="1"/>
            <p:nvPr/>
          </p:nvSpPr>
          <p:spPr>
            <a:xfrm>
              <a:off x="4364567" y="2057400"/>
              <a:ext cx="5421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4" name="Google Shape;364;p31"/>
            <p:cNvSpPr txBox="1"/>
            <p:nvPr/>
          </p:nvSpPr>
          <p:spPr>
            <a:xfrm>
              <a:off x="4906433" y="2057400"/>
              <a:ext cx="1635900" cy="4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5" name="Google Shape;365;p31"/>
            <p:cNvSpPr txBox="1"/>
            <p:nvPr/>
          </p:nvSpPr>
          <p:spPr>
            <a:xfrm>
              <a:off x="6542616" y="2057400"/>
              <a:ext cx="5460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6" name="Google Shape;366;p31"/>
            <p:cNvSpPr txBox="1"/>
            <p:nvPr/>
          </p:nvSpPr>
          <p:spPr>
            <a:xfrm>
              <a:off x="7088716" y="2057400"/>
              <a:ext cx="1632000" cy="4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7" name="Google Shape;367;p31"/>
            <p:cNvSpPr txBox="1"/>
            <p:nvPr/>
          </p:nvSpPr>
          <p:spPr>
            <a:xfrm>
              <a:off x="8720667" y="2057400"/>
              <a:ext cx="5460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8" name="Google Shape;368;p31"/>
            <p:cNvSpPr txBox="1"/>
            <p:nvPr/>
          </p:nvSpPr>
          <p:spPr>
            <a:xfrm>
              <a:off x="9266767" y="2057400"/>
              <a:ext cx="1632000" cy="4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9" name="Google Shape;369;p31"/>
            <p:cNvSpPr txBox="1"/>
            <p:nvPr/>
          </p:nvSpPr>
          <p:spPr>
            <a:xfrm>
              <a:off x="10898716" y="2057400"/>
              <a:ext cx="5460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0" name="Google Shape;370;p31"/>
            <p:cNvSpPr txBox="1"/>
            <p:nvPr/>
          </p:nvSpPr>
          <p:spPr>
            <a:xfrm>
              <a:off x="3888316" y="1412875"/>
              <a:ext cx="52260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8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24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Циклический режим 21+7</a:t>
              </a:r>
              <a:endParaRPr sz="13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1" name="Google Shape;371;p31"/>
            <p:cNvSpPr txBox="1"/>
            <p:nvPr/>
          </p:nvSpPr>
          <p:spPr>
            <a:xfrm>
              <a:off x="2241541" y="3849288"/>
              <a:ext cx="79692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E7E6E6"/>
                  </a:solidFill>
                </a:rPr>
                <a:t>  </a:t>
              </a:r>
              <a:r>
                <a:rPr lang="ru-RU" sz="24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Пролонгированный режим: (42–126) + 7</a:t>
              </a:r>
              <a:endParaRPr sz="10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2" name="Google Shape;372;p31"/>
            <p:cNvSpPr txBox="1"/>
            <p:nvPr/>
          </p:nvSpPr>
          <p:spPr>
            <a:xfrm>
              <a:off x="1708149" y="2128837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500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sz="10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3" name="Google Shape;373;p31"/>
            <p:cNvSpPr txBox="1"/>
            <p:nvPr/>
          </p:nvSpPr>
          <p:spPr>
            <a:xfrm>
              <a:off x="2241549" y="2128837"/>
              <a:ext cx="4149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</a:rPr>
                <a:t>7</a:t>
              </a:r>
              <a:endParaRPr sz="1050" kern="1200"/>
            </a:p>
          </p:txBody>
        </p:sp>
        <p:sp>
          <p:nvSpPr>
            <p:cNvPr id="374" name="Google Shape;374;p31"/>
            <p:cNvSpPr txBox="1"/>
            <p:nvPr/>
          </p:nvSpPr>
          <p:spPr>
            <a:xfrm>
              <a:off x="3886200" y="2128837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sz="10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5" name="Google Shape;375;p31"/>
            <p:cNvSpPr txBox="1"/>
            <p:nvPr/>
          </p:nvSpPr>
          <p:spPr>
            <a:xfrm>
              <a:off x="4379383" y="2128837"/>
              <a:ext cx="4149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</a:rPr>
                <a:t>7</a:t>
              </a:r>
              <a:endParaRPr sz="1050" kern="1200"/>
            </a:p>
          </p:txBody>
        </p:sp>
        <p:sp>
          <p:nvSpPr>
            <p:cNvPr id="376" name="Google Shape;376;p31"/>
            <p:cNvSpPr txBox="1"/>
            <p:nvPr/>
          </p:nvSpPr>
          <p:spPr>
            <a:xfrm>
              <a:off x="6036733" y="2128837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sz="10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7" name="Google Shape;377;p31"/>
            <p:cNvSpPr txBox="1"/>
            <p:nvPr/>
          </p:nvSpPr>
          <p:spPr>
            <a:xfrm>
              <a:off x="6512983" y="2128837"/>
              <a:ext cx="4149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</a:rPr>
                <a:t>7</a:t>
              </a:r>
              <a:endParaRPr sz="1050" kern="1200"/>
            </a:p>
          </p:txBody>
        </p:sp>
        <p:sp>
          <p:nvSpPr>
            <p:cNvPr id="378" name="Google Shape;378;p31"/>
            <p:cNvSpPr txBox="1"/>
            <p:nvPr/>
          </p:nvSpPr>
          <p:spPr>
            <a:xfrm>
              <a:off x="8142816" y="2128837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sz="10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" name="Google Shape;379;p31"/>
            <p:cNvSpPr txBox="1"/>
            <p:nvPr/>
          </p:nvSpPr>
          <p:spPr>
            <a:xfrm>
              <a:off x="8669867" y="2128837"/>
              <a:ext cx="4149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</a:rPr>
                <a:t>7</a:t>
              </a:r>
              <a:endParaRPr sz="1050" kern="1200"/>
            </a:p>
          </p:txBody>
        </p:sp>
        <p:sp>
          <p:nvSpPr>
            <p:cNvPr id="380" name="Google Shape;380;p31"/>
            <p:cNvSpPr txBox="1"/>
            <p:nvPr/>
          </p:nvSpPr>
          <p:spPr>
            <a:xfrm>
              <a:off x="10316633" y="2128837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sz="10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1" name="Google Shape;381;p31"/>
            <p:cNvSpPr txBox="1"/>
            <p:nvPr/>
          </p:nvSpPr>
          <p:spPr>
            <a:xfrm>
              <a:off x="10898716" y="2128837"/>
              <a:ext cx="4149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</a:rPr>
                <a:t>7</a:t>
              </a:r>
              <a:endParaRPr sz="1050" kern="1200"/>
            </a:p>
          </p:txBody>
        </p:sp>
        <p:sp>
          <p:nvSpPr>
            <p:cNvPr id="382" name="Google Shape;382;p31"/>
            <p:cNvSpPr txBox="1"/>
            <p:nvPr/>
          </p:nvSpPr>
          <p:spPr>
            <a:xfrm>
              <a:off x="2656458" y="4526425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b="1" kern="1200">
                  <a:solidFill>
                    <a:srgbClr val="FFFFFF"/>
                  </a:solidFill>
                </a:rPr>
                <a:t>42</a:t>
              </a:r>
              <a:endParaRPr sz="1050" kern="1200">
                <a:solidFill>
                  <a:srgbClr val="FFFFFF"/>
                </a:solidFill>
              </a:endParaRPr>
            </a:p>
          </p:txBody>
        </p:sp>
        <p:sp>
          <p:nvSpPr>
            <p:cNvPr id="384" name="Google Shape;384;p31"/>
            <p:cNvSpPr txBox="1"/>
            <p:nvPr/>
          </p:nvSpPr>
          <p:spPr>
            <a:xfrm>
              <a:off x="4173875" y="4526425"/>
              <a:ext cx="6515100" cy="435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5" name="Google Shape;385;p31"/>
            <p:cNvSpPr txBox="1"/>
            <p:nvPr/>
          </p:nvSpPr>
          <p:spPr>
            <a:xfrm>
              <a:off x="9263424" y="4526425"/>
              <a:ext cx="7536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b="1" kern="1200">
                  <a:solidFill>
                    <a:srgbClr val="FFFFFF"/>
                  </a:solidFill>
                </a:rPr>
                <a:t>126</a:t>
              </a:r>
              <a:endParaRPr sz="1050" kern="1200">
                <a:solidFill>
                  <a:srgbClr val="FFFFFF"/>
                </a:solidFill>
              </a:endParaRPr>
            </a:p>
          </p:txBody>
        </p:sp>
        <p:sp>
          <p:nvSpPr>
            <p:cNvPr id="389" name="Google Shape;389;p31"/>
            <p:cNvSpPr txBox="1"/>
            <p:nvPr/>
          </p:nvSpPr>
          <p:spPr>
            <a:xfrm>
              <a:off x="3481933" y="4526437"/>
              <a:ext cx="6708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 defTabSz="685800">
                <a:buSzPts val="2400"/>
              </a:pPr>
              <a:r>
                <a:rPr lang="ru-RU" sz="1800" kern="1200" dirty="0">
                  <a:solidFill>
                    <a:srgbClr val="07376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7</a:t>
              </a:r>
              <a:endParaRPr sz="1800" kern="12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0" name="Google Shape;390;p31"/>
            <p:cNvSpPr txBox="1"/>
            <p:nvPr/>
          </p:nvSpPr>
          <p:spPr>
            <a:xfrm>
              <a:off x="645575" y="2639525"/>
              <a:ext cx="1665300" cy="435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r>
                <a:rPr lang="ru-RU" sz="1800" kern="1200" dirty="0">
                  <a:solidFill>
                    <a:srgbClr val="E7E6E6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     </a:t>
              </a: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1" name="Google Shape;391;p31"/>
            <p:cNvSpPr txBox="1"/>
            <p:nvPr/>
          </p:nvSpPr>
          <p:spPr>
            <a:xfrm>
              <a:off x="9263424" y="2639525"/>
              <a:ext cx="1807800" cy="435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2" name="Google Shape;392;p31"/>
            <p:cNvSpPr txBox="1"/>
            <p:nvPr/>
          </p:nvSpPr>
          <p:spPr>
            <a:xfrm>
              <a:off x="7097175" y="2639525"/>
              <a:ext cx="1730400" cy="435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3" name="Google Shape;393;p31"/>
            <p:cNvSpPr txBox="1"/>
            <p:nvPr/>
          </p:nvSpPr>
          <p:spPr>
            <a:xfrm>
              <a:off x="4930925" y="2639525"/>
              <a:ext cx="1807800" cy="435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4" name="Google Shape;394;p31"/>
            <p:cNvSpPr txBox="1"/>
            <p:nvPr/>
          </p:nvSpPr>
          <p:spPr>
            <a:xfrm>
              <a:off x="2776449" y="2639525"/>
              <a:ext cx="1730400" cy="435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r>
                <a:rPr lang="ru-RU" sz="1800" kern="1200" dirty="0">
                  <a:solidFill>
                    <a:srgbClr val="E7E6E6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     </a:t>
              </a: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5" name="Google Shape;395;p31"/>
            <p:cNvSpPr txBox="1"/>
            <p:nvPr/>
          </p:nvSpPr>
          <p:spPr>
            <a:xfrm>
              <a:off x="2336213" y="2639525"/>
              <a:ext cx="407289" cy="4350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  <a:endParaRPr sz="1050" kern="1200"/>
            </a:p>
          </p:txBody>
        </p:sp>
        <p:sp>
          <p:nvSpPr>
            <p:cNvPr id="396" name="Google Shape;396;p31"/>
            <p:cNvSpPr txBox="1"/>
            <p:nvPr/>
          </p:nvSpPr>
          <p:spPr>
            <a:xfrm>
              <a:off x="11027875" y="2639525"/>
              <a:ext cx="414900" cy="4350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7" name="Google Shape;397;p31"/>
            <p:cNvSpPr txBox="1"/>
            <p:nvPr/>
          </p:nvSpPr>
          <p:spPr>
            <a:xfrm>
              <a:off x="6693147" y="2639525"/>
              <a:ext cx="414900" cy="4350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  <a:endParaRPr sz="1050" kern="1200" dirty="0"/>
            </a:p>
          </p:txBody>
        </p:sp>
        <p:sp>
          <p:nvSpPr>
            <p:cNvPr id="398" name="Google Shape;398;p31"/>
            <p:cNvSpPr txBox="1"/>
            <p:nvPr/>
          </p:nvSpPr>
          <p:spPr>
            <a:xfrm>
              <a:off x="4495956" y="2639525"/>
              <a:ext cx="479120" cy="4350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  <a:endParaRPr sz="1050" kern="1200"/>
            </a:p>
          </p:txBody>
        </p:sp>
        <p:sp>
          <p:nvSpPr>
            <p:cNvPr id="399" name="Google Shape;399;p31"/>
            <p:cNvSpPr txBox="1"/>
            <p:nvPr/>
          </p:nvSpPr>
          <p:spPr>
            <a:xfrm>
              <a:off x="8860522" y="2639525"/>
              <a:ext cx="414900" cy="4350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0" name="Google Shape;400;p31"/>
            <p:cNvSpPr txBox="1"/>
            <p:nvPr/>
          </p:nvSpPr>
          <p:spPr>
            <a:xfrm>
              <a:off x="661175" y="3218625"/>
              <a:ext cx="1807800" cy="435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1" name="Google Shape;401;p31"/>
            <p:cNvSpPr txBox="1"/>
            <p:nvPr/>
          </p:nvSpPr>
          <p:spPr>
            <a:xfrm>
              <a:off x="2468975" y="3221650"/>
              <a:ext cx="342050" cy="4572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endParaRPr sz="1050" kern="1200"/>
            </a:p>
          </p:txBody>
        </p:sp>
        <p:sp>
          <p:nvSpPr>
            <p:cNvPr id="402" name="Google Shape;402;p31"/>
            <p:cNvSpPr txBox="1"/>
            <p:nvPr/>
          </p:nvSpPr>
          <p:spPr>
            <a:xfrm>
              <a:off x="2784153" y="3224123"/>
              <a:ext cx="1807800" cy="435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3" name="Google Shape;403;p31"/>
            <p:cNvSpPr txBox="1"/>
            <p:nvPr/>
          </p:nvSpPr>
          <p:spPr>
            <a:xfrm>
              <a:off x="6761875" y="3221650"/>
              <a:ext cx="442250" cy="4572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4" name="Google Shape;404;p31"/>
            <p:cNvSpPr txBox="1"/>
            <p:nvPr/>
          </p:nvSpPr>
          <p:spPr>
            <a:xfrm>
              <a:off x="4984574" y="3218625"/>
              <a:ext cx="1807800" cy="435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5" name="Google Shape;405;p31"/>
            <p:cNvSpPr txBox="1"/>
            <p:nvPr/>
          </p:nvSpPr>
          <p:spPr>
            <a:xfrm>
              <a:off x="9307974" y="3243850"/>
              <a:ext cx="1807800" cy="435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6" name="Google Shape;406;p31"/>
            <p:cNvSpPr txBox="1"/>
            <p:nvPr/>
          </p:nvSpPr>
          <p:spPr>
            <a:xfrm>
              <a:off x="4557825" y="3221650"/>
              <a:ext cx="414900" cy="4572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7" name="Google Shape;407;p31"/>
            <p:cNvSpPr txBox="1"/>
            <p:nvPr/>
          </p:nvSpPr>
          <p:spPr>
            <a:xfrm>
              <a:off x="11115774" y="3218625"/>
              <a:ext cx="332251" cy="4572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8" name="Google Shape;408;p31"/>
            <p:cNvSpPr txBox="1"/>
            <p:nvPr/>
          </p:nvSpPr>
          <p:spPr>
            <a:xfrm>
              <a:off x="8860525" y="3232750"/>
              <a:ext cx="447448" cy="4572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9" name="Google Shape;409;p31"/>
            <p:cNvSpPr txBox="1"/>
            <p:nvPr/>
          </p:nvSpPr>
          <p:spPr>
            <a:xfrm>
              <a:off x="7204125" y="3218625"/>
              <a:ext cx="1665300" cy="435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1695</Words>
  <PresentationFormat>Экран (4:3)</PresentationFormat>
  <Paragraphs>270</Paragraphs>
  <Slides>30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Гормональная  контрацепция</vt:lpstr>
      <vt:lpstr>Немного истории</vt:lpstr>
      <vt:lpstr>Комбинированная гормональная контрацепция (КГК)</vt:lpstr>
      <vt:lpstr>Чистые прогестагены</vt:lpstr>
      <vt:lpstr>КОМБИНИРОВАННЫЕ ПЕРОРАЛЬНЫЕ КОНТРАЦЕПТИВЫ (КОК)</vt:lpstr>
      <vt:lpstr>Классификация КОК</vt:lpstr>
      <vt:lpstr>Слайд 7</vt:lpstr>
      <vt:lpstr>Слайд 8</vt:lpstr>
      <vt:lpstr>Возможные режимы  приема КОК</vt:lpstr>
      <vt:lpstr>Преимущества применения КОК</vt:lpstr>
      <vt:lpstr>Возможности КОК</vt:lpstr>
      <vt:lpstr>Слайд 12</vt:lpstr>
      <vt:lpstr>Показания для приема КОК в пролонгированном режиме</vt:lpstr>
      <vt:lpstr>Косметические эффекты </vt:lpstr>
      <vt:lpstr>Прием КОК предотвращает  риск злокачественных новообразований</vt:lpstr>
      <vt:lpstr>Абсолютные противопоказания к применению комбинированных ОК</vt:lpstr>
      <vt:lpstr>Показания к прекращению гормональной контрацепции</vt:lpstr>
      <vt:lpstr>Трансдермальные контрацептивные пластыри</vt:lpstr>
      <vt:lpstr>Влагалищное кольцо Нова-ринг</vt:lpstr>
      <vt:lpstr>Слайд 20</vt:lpstr>
      <vt:lpstr>Слайд 21</vt:lpstr>
      <vt:lpstr>Слайд 22</vt:lpstr>
      <vt:lpstr>Перорольная гормональная контрацепция</vt:lpstr>
      <vt:lpstr>Слайд 24</vt:lpstr>
      <vt:lpstr> Пролонгированные гормональные контрацептивы, подкожные импланты</vt:lpstr>
      <vt:lpstr>Слайд 26</vt:lpstr>
      <vt:lpstr>Недостатки использования</vt:lpstr>
      <vt:lpstr>Посткоитальная контрацепция 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Гормональная  контрацепция</dc:title>
  <dc:creator>Admin</dc:creator>
  <cp:lastModifiedBy>Admin</cp:lastModifiedBy>
  <cp:revision>1</cp:revision>
  <dcterms:created xsi:type="dcterms:W3CDTF">2022-02-17T14:52:16Z</dcterms:created>
  <dcterms:modified xsi:type="dcterms:W3CDTF">2022-02-17T14:52:58Z</dcterms:modified>
</cp:coreProperties>
</file>