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F2E9A-5E49-4757-89A8-82E25D24C1E7}" type="datetimeFigureOut">
              <a:rPr lang="ru-RU" smtClean="0"/>
              <a:t>27.10.2015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AC8344-34B3-4FAF-B8D4-CBFA6F4A67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05104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8F2E9A-5E49-4757-89A8-82E25D24C1E7}" type="datetimeFigureOut">
              <a:rPr lang="ru-RU" smtClean="0"/>
              <a:t>27.10.2015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AC8344-34B3-4FAF-B8D4-CBFA6F4A67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39139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ru-RU" sz="4000" b="1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/>
            </a:r>
            <a:br>
              <a:rPr lang="ru-RU" sz="4000" b="1" smtClean="0"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ru-RU" sz="4000" b="1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Лекция №5.</a:t>
            </a:r>
            <a:br>
              <a:rPr lang="ru-RU" sz="4000" b="1" smtClean="0"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ru-RU" sz="2400" b="1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для студентов 3 курса, специальность -060201 Стоматология.</a:t>
            </a:r>
            <a:r>
              <a:rPr lang="ru-RU" sz="4000" b="1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/>
            </a:r>
            <a:br>
              <a:rPr lang="ru-RU" sz="4000" b="1" smtClean="0"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ru-RU" sz="4000" b="1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Лучевая диагностика травм челюстно-лицевой области.</a:t>
            </a:r>
            <a:endParaRPr lang="ru-RU" sz="4000" b="1" dirty="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148687"/>
      </p:ext>
    </p:extLst>
  </p:cSld>
  <p:clrMapOvr>
    <a:masterClrMapping/>
  </p:clrMapOvr>
  <p:transition>
    <p:random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ru-RU" sz="380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Классификация травм костей челюстно-лицевой области </a:t>
            </a:r>
            <a:r>
              <a:rPr lang="ru-RU" sz="320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(1984 г.).</a:t>
            </a:r>
            <a:endParaRPr lang="ru-RU" sz="320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091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ru-RU" sz="380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Классификация травм челюстно-лицевой области </a:t>
            </a:r>
            <a:r>
              <a:rPr lang="ru-RU" sz="320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(1984 г.).</a:t>
            </a:r>
            <a:endParaRPr lang="ru-RU" sz="320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2317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z="380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Классификация переломов челюстно-лицевой области.</a:t>
            </a:r>
            <a:endParaRPr lang="ru-RU" sz="380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4378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z="380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Классификация переломов челюстно-лицевой области.</a:t>
            </a:r>
            <a:endParaRPr lang="ru-RU" sz="3800" dirty="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6269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319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z="340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Задачи лучевой диагностики</a:t>
            </a:r>
            <a:r>
              <a:rPr lang="ru-RU" sz="3400" smtClean="0">
                <a:solidFill>
                  <a:srgbClr val="808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ru-RU" sz="340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в выявлении повреждений челюстно - лицевой области.</a:t>
            </a:r>
            <a:endParaRPr lang="ru-RU" sz="340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1534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Основные методы исследования</a:t>
            </a:r>
            <a:endParaRPr lang="ru-RU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014835"/>
      </p:ext>
    </p:extLst>
  </p:cSld>
  <p:clrMapOvr>
    <a:masterClrMapping/>
  </p:clrMapOvr>
  <p:transition>
    <p:random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z="3000" b="1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Методы лучевой диагностики  повреждений челюстно-лицевой области.</a:t>
            </a:r>
            <a:endParaRPr lang="ru-RU" sz="3000" b="1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8398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z="3000" b="1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Методы лучевой диагностики  повреждений челюстно-лицевой области.</a:t>
            </a:r>
            <a:endParaRPr lang="ru-RU" sz="3000" b="1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5039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z="3000" b="1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Методы лучевой диагностики  повреждений челюстно-лицевой области.</a:t>
            </a:r>
            <a:endParaRPr lang="ru-RU" sz="3000" b="1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0896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ru-RU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Задачи лекции.</a:t>
            </a:r>
            <a:endParaRPr lang="ru-RU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6480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z="3000" b="1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Методы лучевой диагностики  повреждений челюстно-лицевой области.</a:t>
            </a:r>
            <a:endParaRPr lang="ru-RU" sz="3000" b="1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4847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z="3000" b="1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Методы лучевой диагностики  повреждений челюстно-лицевой области.</a:t>
            </a:r>
            <a:endParaRPr lang="ru-RU" sz="3000" b="1" dirty="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6311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z="2900" b="1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Диагностическая эффективность методов лучевой диагностики в выявлении костно-травматических изменений.</a:t>
            </a:r>
            <a:endParaRPr lang="ru-RU" sz="2900" b="1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79495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altLang="ru-RU" smtClean="0"/>
              <a:t>Сочетанная травма. РКТ.</a:t>
            </a:r>
            <a:endParaRPr lang="ru-RU" altLang="ru-RU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30082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935843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863379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134308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z="3000" b="1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Методы лучевой диагностики  повреждений челюстно-лицевой области.</a:t>
            </a:r>
            <a:endParaRPr lang="ru-RU" sz="3000" b="1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22139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92062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3400" smtClean="0"/>
              <a:t>Рентгенологическая семиотика повреждений челюстно-лицевой области.</a:t>
            </a:r>
            <a:br>
              <a:rPr lang="ru-RU" altLang="ru-RU" sz="3400" smtClean="0"/>
            </a:br>
            <a:endParaRPr lang="ru-RU" altLang="ru-RU" sz="3400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430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ru-RU" altLang="ru-RU" smtClean="0"/>
              <a:t>План лекции.</a:t>
            </a:r>
            <a:endParaRPr lang="ru-RU" altLang="ru-RU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3259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85785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3000" smtClean="0"/>
              <a:t>Рентгенологическая семиотика повреждений челюстно-лицевой области.</a:t>
            </a:r>
            <a:endParaRPr lang="ru-RU" altLang="ru-RU" sz="3000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98338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3000" smtClean="0"/>
              <a:t>Рентгенологическая семиотика повреждений челюстно-лицевой области.</a:t>
            </a:r>
            <a:endParaRPr lang="ru-RU" altLang="ru-RU" sz="3000" dirty="0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87134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3000" smtClean="0"/>
              <a:t>Рентгенологическая семиотика повреждений челюстно-лицевой области.</a:t>
            </a:r>
            <a:endParaRPr lang="ru-RU" altLang="ru-RU" sz="3000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17243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mtClean="0"/>
              <a:t>Переломы верхней челюсти.</a:t>
            </a:r>
            <a:endParaRPr lang="ru-RU" altLang="ru-RU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32809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ru-RU" altLang="ru-RU" smtClean="0"/>
              <a:t> Нижний перелом (субназальный) - Лефор </a:t>
            </a:r>
            <a:r>
              <a:rPr lang="en-GB" altLang="ru-RU" smtClean="0"/>
              <a:t>I.</a:t>
            </a:r>
            <a:endParaRPr lang="ru-RU" altLang="ru-RU" dirty="0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4481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ru-RU" altLang="ru-RU" smtClean="0"/>
              <a:t>Перелом по Лефор </a:t>
            </a:r>
            <a:r>
              <a:rPr lang="en-GB" altLang="ru-RU" smtClean="0"/>
              <a:t>I</a:t>
            </a:r>
            <a:endParaRPr lang="ru-RU" altLang="ru-RU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18267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3800" b="1" smtClean="0"/>
              <a:t>Средний тип перелома - Лефор </a:t>
            </a:r>
            <a:r>
              <a:rPr lang="en-US" altLang="ru-RU" sz="3800" b="1" smtClean="0"/>
              <a:t>II</a:t>
            </a:r>
            <a:r>
              <a:rPr lang="ru-RU" altLang="ru-RU" sz="3800" b="1" smtClean="0"/>
              <a:t>.</a:t>
            </a:r>
            <a:endParaRPr lang="ru-RU" altLang="ru-RU" sz="3800" b="1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22903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ru-RU" altLang="ru-RU" smtClean="0"/>
              <a:t>Перелом по Лефор </a:t>
            </a:r>
            <a:r>
              <a:rPr lang="en-GB" altLang="ru-RU" smtClean="0"/>
              <a:t>II</a:t>
            </a:r>
            <a:endParaRPr lang="ru-RU" altLang="ru-RU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19746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3800" b="1" smtClean="0"/>
              <a:t>Верхний тип перелома - Лефор </a:t>
            </a:r>
            <a:r>
              <a:rPr lang="en-US" altLang="ru-RU" sz="3800" b="1" smtClean="0"/>
              <a:t>III</a:t>
            </a:r>
            <a:r>
              <a:rPr lang="ru-RU" altLang="ru-RU" sz="3800" b="1" smtClean="0"/>
              <a:t>.</a:t>
            </a:r>
            <a:endParaRPr lang="ru-RU" altLang="ru-RU" sz="3800" b="1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4801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Актуальность проблемы.</a:t>
            </a:r>
            <a:endParaRPr lang="ru-RU" dirty="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322237"/>
      </p:ext>
    </p:extLst>
  </p:cSld>
  <p:clrMapOvr>
    <a:masterClrMapping/>
  </p:clrMapOvr>
  <p:transition>
    <p:random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z="3800" b="1" smtClean="0">
                <a:solidFill>
                  <a:srgbClr val="FFFFFF"/>
                </a:solidFill>
              </a:rPr>
              <a:t>Верхний тип перелома - Лефор </a:t>
            </a:r>
            <a:r>
              <a:rPr lang="en-US" altLang="ru-RU" sz="3800" b="1" smtClean="0">
                <a:solidFill>
                  <a:srgbClr val="FFFFFF"/>
                </a:solidFill>
              </a:rPr>
              <a:t>III</a:t>
            </a:r>
            <a:r>
              <a:rPr lang="ru-RU" altLang="ru-RU" sz="3800" b="1" smtClean="0">
                <a:solidFill>
                  <a:srgbClr val="FFFFFF"/>
                </a:solidFill>
              </a:rPr>
              <a:t>.</a:t>
            </a:r>
            <a:endParaRPr lang="ru-RU" altLang="ru-RU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29619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mtClean="0"/>
              <a:t>Переломы нижней челюсти.</a:t>
            </a:r>
            <a:endParaRPr lang="ru-RU" altLang="ru-RU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969011"/>
      </p:ext>
    </p:extLst>
  </p:cSld>
  <p:clrMapOvr>
    <a:masterClrMapping/>
  </p:clrMapOvr>
  <p:transition>
    <p:random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13298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ru-RU" altLang="ru-RU" smtClean="0"/>
              <a:t>Переломы нижней челюсти.</a:t>
            </a:r>
            <a:endParaRPr lang="ru-RU" altLang="ru-RU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74328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ru-RU" altLang="ru-RU" smtClean="0"/>
              <a:t>Переломы нижней челюсти.</a:t>
            </a:r>
            <a:endParaRPr lang="ru-RU" altLang="ru-RU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96204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ru-RU" altLang="ru-RU" smtClean="0"/>
              <a:t>Переломы нижней челюсти.</a:t>
            </a:r>
            <a:endParaRPr lang="ru-RU" altLang="ru-RU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48896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ru-RU" altLang="ru-RU" sz="3800" b="1" smtClean="0"/>
              <a:t>Изолированные переломы скуловых костей.</a:t>
            </a:r>
            <a:r>
              <a:rPr lang="ru-RU" altLang="ru-RU" sz="3800" smtClean="0"/>
              <a:t> </a:t>
            </a:r>
            <a:endParaRPr lang="ru-RU" altLang="ru-RU" sz="3800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36182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b="1" smtClean="0"/>
              <a:t>Переломы скуловых костей.</a:t>
            </a:r>
            <a:endParaRPr lang="ru-RU" altLang="ru-RU" b="1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63796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ru-RU" altLang="ru-RU" sz="3800" smtClean="0"/>
              <a:t>Изолированные переломы костей носа.</a:t>
            </a:r>
            <a:endParaRPr lang="ru-RU" altLang="ru-RU" sz="3800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93768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b="1" smtClean="0"/>
              <a:t>Заживление переломов.</a:t>
            </a:r>
            <a:endParaRPr lang="ru-RU" altLang="ru-RU" b="1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6874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Актуальность проблемы.</a:t>
            </a:r>
            <a:endParaRPr lang="ru-RU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39785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Заживление переломов.</a:t>
            </a:r>
            <a:endParaRPr lang="ru-RU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805957"/>
      </p:ext>
    </p:extLst>
  </p:cSld>
  <p:clrMapOvr>
    <a:masterClrMapping/>
  </p:clrMapOvr>
  <p:transition>
    <p:random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ru-RU" sz="3800" b="1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Заживление переломов.</a:t>
            </a:r>
            <a:endParaRPr lang="ru-RU" sz="3800" b="1" dirty="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91070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Заживление переломов.</a:t>
            </a:r>
            <a:endParaRPr lang="ru-RU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99677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z="3400" b="1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Патологическое заживление и осложнения переломов.</a:t>
            </a:r>
            <a:endParaRPr lang="ru-RU" sz="3400" b="1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610542"/>
      </p:ext>
    </p:extLst>
  </p:cSld>
  <p:clrMapOvr>
    <a:masterClrMapping/>
  </p:clrMapOvr>
  <p:transition>
    <p:random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ru-RU" sz="3400" b="1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Патологическое заживление переломов.</a:t>
            </a:r>
            <a:endParaRPr lang="ru-RU" sz="3400" b="1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19236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3800" smtClean="0"/>
              <a:t>Патологическое заживление переломов. </a:t>
            </a:r>
            <a:endParaRPr lang="ru-RU" altLang="ru-RU" sz="3800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29605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3800" smtClean="0"/>
              <a:t>Осложнения переломов - остеомиелит</a:t>
            </a:r>
            <a:endParaRPr lang="ru-RU" altLang="ru-RU" sz="3800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35535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3800" smtClean="0"/>
              <a:t>Патологическое заживление переломов.</a:t>
            </a:r>
            <a:endParaRPr lang="ru-RU" altLang="ru-RU" sz="3800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34073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z="3400" b="1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Патологическое заживление переломов - остеомиелит.</a:t>
            </a:r>
            <a:endParaRPr lang="ru-RU" sz="3400" b="1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34289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z="380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Травматические повреждения височно-нижнечелюстного сустава.</a:t>
            </a:r>
            <a:endParaRPr lang="ru-RU" sz="380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4319"/>
      </p:ext>
    </p:extLst>
  </p:cSld>
  <p:clrMapOvr>
    <a:masterClrMapping/>
  </p:clrMapOvr>
  <p:transition>
    <p:random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mtClean="0"/>
              <a:t>Характеристика травм челюстно-лицевой области.</a:t>
            </a:r>
            <a:endParaRPr lang="ru-RU" altLang="ru-RU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884031"/>
      </p:ext>
    </p:extLst>
  </p:cSld>
  <p:clrMapOvr>
    <a:masterClrMapping/>
  </p:clrMapOvr>
  <p:transition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z="340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Травматические повреждения височно-нижнечелюстного сустава.</a:t>
            </a:r>
            <a:endParaRPr lang="ru-RU" sz="340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57921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z="340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Повреждения височно-нижнечелюстного сустава.</a:t>
            </a:r>
            <a:endParaRPr lang="ru-RU" sz="340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35608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ru-RU" altLang="ru-RU" b="1" smtClean="0"/>
              <a:t>Вывихи и переломы зубов.</a:t>
            </a:r>
            <a:r>
              <a:rPr lang="ru-RU" altLang="ru-RU" smtClean="0"/>
              <a:t> </a:t>
            </a:r>
            <a:endParaRPr lang="ru-RU" altLang="ru-RU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44868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b="1" smtClean="0"/>
              <a:t>Вывихи и переломы зубов.</a:t>
            </a:r>
            <a:endParaRPr lang="ru-RU" altLang="ru-RU" b="1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01449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mtClean="0"/>
              <a:t>Вторичные (патологические переломы зубов).</a:t>
            </a:r>
            <a:endParaRPr lang="ru-RU" altLang="ru-RU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48096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mtClean="0">
                <a:solidFill>
                  <a:srgbClr val="FFFFFF"/>
                </a:solidFill>
              </a:rPr>
              <a:t>Вторичные (патологические переломы зубов).</a:t>
            </a:r>
            <a:endParaRPr lang="ru-RU" altLang="ru-RU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34241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mtClean="0">
                <a:solidFill>
                  <a:srgbClr val="FFFFFF"/>
                </a:solidFill>
              </a:rPr>
              <a:t>Вторичные (патологические переломы зубов).</a:t>
            </a:r>
            <a:endParaRPr lang="ru-RU" altLang="ru-RU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55165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ru-RU" altLang="ru-RU" smtClean="0">
                <a:solidFill>
                  <a:srgbClr val="FFFFFF"/>
                </a:solidFill>
              </a:rPr>
              <a:t>Вторичные (патологические переломы зубов). РКТ.</a:t>
            </a:r>
            <a:endParaRPr lang="ru-RU" altLang="ru-RU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39617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51280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416269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mtClean="0"/>
              <a:t>Характеристика травм челюстно-лицевой области.</a:t>
            </a:r>
            <a:endParaRPr lang="ru-RU" altLang="ru-RU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62354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3800" smtClean="0"/>
              <a:t>РЕНТГЕНОГРАФИЯ</a:t>
            </a:r>
            <a:endParaRPr lang="ru-RU" altLang="ru-RU" sz="3800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666343"/>
      </p:ext>
    </p:extLst>
  </p:cSld>
  <p:clrMapOvr>
    <a:masterClrMapping/>
  </p:clrMapOvr>
  <p:transition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3800" smtClean="0"/>
              <a:t>РЕНТГЕНОГРАФИЯ</a:t>
            </a:r>
            <a:endParaRPr lang="ru-RU" altLang="ru-RU" sz="3800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237496"/>
      </p:ext>
    </p:extLst>
  </p:cSld>
  <p:clrMapOvr>
    <a:masterClrMapping/>
  </p:clrMapOvr>
  <p:transition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lnSpc>
                <a:spcPct val="110000"/>
              </a:lnSpc>
            </a:pPr>
            <a:r>
              <a:rPr lang="ru-RU" altLang="ru-RU" sz="3800" smtClean="0"/>
              <a:t>СПИРАЛЬНАЯ КОМПЬЮТЕРНАЯ ТОМОГРАФИЯ – </a:t>
            </a:r>
            <a:r>
              <a:rPr lang="ru-RU" altLang="ru-RU" sz="3000" smtClean="0"/>
              <a:t>ОСНОВНОЙ МЕТОД ВЫЯВЛЕНИЯ ИНОРОДНЫХ ТЕЛ ЧЛО.</a:t>
            </a:r>
            <a:endParaRPr lang="ru-RU" altLang="ru-RU" sz="3000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829859"/>
      </p:ext>
    </p:extLst>
  </p:cSld>
  <p:clrMapOvr>
    <a:masterClrMapping/>
  </p:clrMapOvr>
  <p:transition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lnSpc>
                <a:spcPct val="110000"/>
              </a:lnSpc>
            </a:pPr>
            <a:r>
              <a:rPr lang="ru-RU" altLang="ru-RU" sz="3800" smtClean="0"/>
              <a:t>СПИРАЛЬНАЯ КОМПЬЮТЕРНАЯ ТОМОГРАФИЯ</a:t>
            </a:r>
            <a:endParaRPr lang="ru-RU" altLang="ru-RU" sz="3800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656500"/>
      </p:ext>
    </p:extLst>
  </p:cSld>
  <p:clrMapOvr>
    <a:masterClrMapping/>
  </p:clrMapOvr>
  <p:transition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lnSpc>
                <a:spcPct val="110000"/>
              </a:lnSpc>
            </a:pPr>
            <a:r>
              <a:rPr lang="ru-RU" altLang="ru-RU" sz="3800" smtClean="0"/>
              <a:t>СПИРАЛЬНАЯ КОМПЬЮТЕРНАЯ ТОМОГРАФИЯ.</a:t>
            </a:r>
            <a:endParaRPr lang="ru-RU" altLang="ru-RU" sz="3800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588590"/>
      </p:ext>
    </p:extLst>
  </p:cSld>
  <p:clrMapOvr>
    <a:masterClrMapping/>
  </p:clrMapOvr>
  <p:transition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lnSpc>
                <a:spcPct val="110000"/>
              </a:lnSpc>
            </a:pPr>
            <a:r>
              <a:rPr lang="ru-RU" altLang="ru-RU" b="1" u="sng" smtClean="0"/>
              <a:t>УЗИ   </a:t>
            </a:r>
            <a:r>
              <a:rPr lang="ru-RU" altLang="ru-RU" sz="3400" b="1" u="sng" smtClean="0"/>
              <a:t>ГЛАЗНЫХ ЯБЛОК</a:t>
            </a:r>
            <a:endParaRPr lang="ru-RU" altLang="ru-RU" b="1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813222"/>
      </p:ext>
    </p:extLst>
  </p:cSld>
  <p:clrMapOvr>
    <a:masterClrMapping/>
  </p:clrMapOvr>
  <p:transition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ru-RU" altLang="ru-RU" sz="540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"/>
                <a:ea typeface="Arial Unicode MS"/>
                <a:cs typeface="Arial Unicode MS"/>
              </a:rPr>
              <a:t>Заключение (выводы).</a:t>
            </a:r>
            <a:endParaRPr lang="ru-RU" sz="54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83925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958234"/>
      </p:ext>
    </p:extLst>
  </p:cSld>
  <p:clrMapOvr>
    <a:masterClrMapping/>
  </p:clrMapOvr>
  <p:transition spd="med"/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mtClean="0"/>
              <a:t>Список литературы </a:t>
            </a:r>
            <a:endParaRPr lang="ru-RU" altLang="ru-RU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118069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2485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3800" smtClean="0"/>
              <a:t>Характеристика травм челюстно-лицевой области.</a:t>
            </a:r>
            <a:endParaRPr lang="ru-RU" altLang="ru-RU" sz="3800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8834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z="380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Классификация травм костей челюстно-лицевой области.</a:t>
            </a:r>
            <a:endParaRPr lang="ru-RU" sz="380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3917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347</Words>
  <Application>Microsoft Office PowerPoint</Application>
  <PresentationFormat>Экран (4:3)</PresentationFormat>
  <Paragraphs>68</Paragraphs>
  <Slides>79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79</vt:i4>
      </vt:variant>
    </vt:vector>
  </HeadingPairs>
  <TitlesOfParts>
    <vt:vector size="80" baseType="lpstr">
      <vt:lpstr>Тема Office</vt:lpstr>
      <vt:lpstr> Лекция №5. для студентов 3 курса, специальность -060201 Стоматология. Лучевая диагностика травм челюстно-лицевой области.</vt:lpstr>
      <vt:lpstr>Задачи лекции.</vt:lpstr>
      <vt:lpstr>План лекции.</vt:lpstr>
      <vt:lpstr>Актуальность проблемы.</vt:lpstr>
      <vt:lpstr>Актуальность проблемы.</vt:lpstr>
      <vt:lpstr>Характеристика травм челюстно-лицевой области.</vt:lpstr>
      <vt:lpstr>Характеристика травм челюстно-лицевой области.</vt:lpstr>
      <vt:lpstr>Характеристика травм челюстно-лицевой области.</vt:lpstr>
      <vt:lpstr>Классификация травм костей челюстно-лицевой области.</vt:lpstr>
      <vt:lpstr>Классификация травм костей челюстно-лицевой области (1984 г.).</vt:lpstr>
      <vt:lpstr>Классификация травм челюстно-лицевой области (1984 г.).</vt:lpstr>
      <vt:lpstr>Классификация переломов челюстно-лицевой области.</vt:lpstr>
      <vt:lpstr>Классификация переломов челюстно-лицевой области.</vt:lpstr>
      <vt:lpstr>Презентация PowerPoint</vt:lpstr>
      <vt:lpstr>Задачи лучевой диагностики в выявлении повреждений челюстно - лицевой области.</vt:lpstr>
      <vt:lpstr>Основные методы исследования</vt:lpstr>
      <vt:lpstr>Методы лучевой диагностики  повреждений челюстно-лицевой области.</vt:lpstr>
      <vt:lpstr>Методы лучевой диагностики  повреждений челюстно-лицевой области.</vt:lpstr>
      <vt:lpstr>Методы лучевой диагностики  повреждений челюстно-лицевой области.</vt:lpstr>
      <vt:lpstr>Методы лучевой диагностики  повреждений челюстно-лицевой области.</vt:lpstr>
      <vt:lpstr>Методы лучевой диагностики  повреждений челюстно-лицевой области.</vt:lpstr>
      <vt:lpstr>Диагностическая эффективность методов лучевой диагностики в выявлении костно-травматических изменений.</vt:lpstr>
      <vt:lpstr>Сочетанная травма. РКТ.</vt:lpstr>
      <vt:lpstr>Презентация PowerPoint</vt:lpstr>
      <vt:lpstr>Презентация PowerPoint</vt:lpstr>
      <vt:lpstr>Презентация PowerPoint</vt:lpstr>
      <vt:lpstr>Методы лучевой диагностики  повреждений челюстно-лицевой области.</vt:lpstr>
      <vt:lpstr>Презентация PowerPoint</vt:lpstr>
      <vt:lpstr>Рентгенологическая семиотика повреждений челюстно-лицевой области. </vt:lpstr>
      <vt:lpstr>Презентация PowerPoint</vt:lpstr>
      <vt:lpstr>Рентгенологическая семиотика повреждений челюстно-лицевой области.</vt:lpstr>
      <vt:lpstr>Рентгенологическая семиотика повреждений челюстно-лицевой области.</vt:lpstr>
      <vt:lpstr>Рентгенологическая семиотика повреждений челюстно-лицевой области.</vt:lpstr>
      <vt:lpstr>Переломы верхней челюсти.</vt:lpstr>
      <vt:lpstr> Нижний перелом (субназальный) - Лефор I.</vt:lpstr>
      <vt:lpstr>Перелом по Лефор I</vt:lpstr>
      <vt:lpstr>Средний тип перелома - Лефор II.</vt:lpstr>
      <vt:lpstr>Перелом по Лефор II</vt:lpstr>
      <vt:lpstr>Верхний тип перелома - Лефор III.</vt:lpstr>
      <vt:lpstr>Верхний тип перелома - Лефор III.</vt:lpstr>
      <vt:lpstr>Переломы нижней челюсти.</vt:lpstr>
      <vt:lpstr>Презентация PowerPoint</vt:lpstr>
      <vt:lpstr>Переломы нижней челюсти.</vt:lpstr>
      <vt:lpstr>Переломы нижней челюсти.</vt:lpstr>
      <vt:lpstr>Переломы нижней челюсти.</vt:lpstr>
      <vt:lpstr>Изолированные переломы скуловых костей. </vt:lpstr>
      <vt:lpstr>Переломы скуловых костей.</vt:lpstr>
      <vt:lpstr>Изолированные переломы костей носа.</vt:lpstr>
      <vt:lpstr>Заживление переломов.</vt:lpstr>
      <vt:lpstr>Заживление переломов.</vt:lpstr>
      <vt:lpstr>Заживление переломов.</vt:lpstr>
      <vt:lpstr>Заживление переломов.</vt:lpstr>
      <vt:lpstr>Патологическое заживление и осложнения переломов.</vt:lpstr>
      <vt:lpstr>Патологическое заживление переломов.</vt:lpstr>
      <vt:lpstr>Патологическое заживление переломов. </vt:lpstr>
      <vt:lpstr>Осложнения переломов - остеомиелит</vt:lpstr>
      <vt:lpstr>Патологическое заживление переломов.</vt:lpstr>
      <vt:lpstr>Патологическое заживление переломов - остеомиелит.</vt:lpstr>
      <vt:lpstr>Травматические повреждения височно-нижнечелюстного сустава.</vt:lpstr>
      <vt:lpstr>Травматические повреждения височно-нижнечелюстного сустава.</vt:lpstr>
      <vt:lpstr>Повреждения височно-нижнечелюстного сустава.</vt:lpstr>
      <vt:lpstr>Вывихи и переломы зубов. </vt:lpstr>
      <vt:lpstr>Вывихи и переломы зубов.</vt:lpstr>
      <vt:lpstr>Вторичные (патологические переломы зубов).</vt:lpstr>
      <vt:lpstr>Вторичные (патологические переломы зубов).</vt:lpstr>
      <vt:lpstr>Вторичные (патологические переломы зубов).</vt:lpstr>
      <vt:lpstr>Вторичные (патологические переломы зубов). РКТ.</vt:lpstr>
      <vt:lpstr>Презентация PowerPoint</vt:lpstr>
      <vt:lpstr>Презентация PowerPoint</vt:lpstr>
      <vt:lpstr>РЕНТГЕНОГРАФИЯ</vt:lpstr>
      <vt:lpstr>РЕНТГЕНОГРАФИЯ</vt:lpstr>
      <vt:lpstr>СПИРАЛЬНАЯ КОМПЬЮТЕРНАЯ ТОМОГРАФИЯ – ОСНОВНОЙ МЕТОД ВЫЯВЛЕНИЯ ИНОРОДНЫХ ТЕЛ ЧЛО.</vt:lpstr>
      <vt:lpstr>СПИРАЛЬНАЯ КОМПЬЮТЕРНАЯ ТОМОГРАФИЯ</vt:lpstr>
      <vt:lpstr>СПИРАЛЬНАЯ КОМПЬЮТЕРНАЯ ТОМОГРАФИЯ.</vt:lpstr>
      <vt:lpstr>УЗИ   ГЛАЗНЫХ ЯБЛОК</vt:lpstr>
      <vt:lpstr>Заключение (выводы).</vt:lpstr>
      <vt:lpstr>Презентация PowerPoint</vt:lpstr>
      <vt:lpstr>Список литературы 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Лекция №5. для студентов 3 курса, специальность -060201 Стоматология. Лучевая диагностика травм челюстно-лицевой области.</dc:title>
  <dc:creator>User</dc:creator>
  <cp:lastModifiedBy>User</cp:lastModifiedBy>
  <cp:revision>1</cp:revision>
  <dcterms:created xsi:type="dcterms:W3CDTF">2015-10-27T12:20:14Z</dcterms:created>
  <dcterms:modified xsi:type="dcterms:W3CDTF">2015-10-27T12:20:14Z</dcterms:modified>
</cp:coreProperties>
</file>