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8" r:id="rId4"/>
    <p:sldId id="259" r:id="rId5"/>
    <p:sldId id="273" r:id="rId6"/>
    <p:sldId id="272" r:id="rId7"/>
    <p:sldId id="271" r:id="rId8"/>
    <p:sldId id="27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282" r:id="rId19"/>
    <p:sldId id="283" r:id="rId20"/>
    <p:sldId id="285" r:id="rId21"/>
    <p:sldId id="286" r:id="rId22"/>
    <p:sldId id="256" r:id="rId23"/>
    <p:sldId id="260" r:id="rId24"/>
    <p:sldId id="290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350" dirty="0"/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</a:t>
            </a:r>
            <a:r>
              <a:rPr lang="ru-RU" sz="1350" dirty="0" err="1"/>
              <a:t>Войно-Ясенецкого</a:t>
            </a:r>
            <a:r>
              <a:rPr lang="ru-RU" sz="1350" dirty="0"/>
              <a:t>» Министерства здравоохранения Российской Федерации Кафедра стоматологии ортопедической</a:t>
            </a:r>
            <a:br>
              <a:rPr lang="ru-RU" sz="1350" dirty="0"/>
            </a:br>
            <a:endParaRPr lang="ru-RU" sz="135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err="1"/>
              <a:t>Виниры</a:t>
            </a:r>
            <a:endParaRPr lang="ru-RU" sz="5400" dirty="0"/>
          </a:p>
          <a:p>
            <a:pPr marL="0" indent="0" algn="r">
              <a:buNone/>
            </a:pPr>
            <a:endParaRPr lang="ru-RU" sz="1350" dirty="0"/>
          </a:p>
          <a:p>
            <a:pPr marL="0" indent="0" algn="r">
              <a:buNone/>
            </a:pPr>
            <a:endParaRPr lang="ru-RU" sz="1350" dirty="0"/>
          </a:p>
          <a:p>
            <a:pPr marL="0" indent="0" algn="r">
              <a:buNone/>
            </a:pPr>
            <a:endParaRPr lang="ru-RU" sz="1350" dirty="0"/>
          </a:p>
          <a:p>
            <a:pPr marL="2743200" lvl="8" indent="0">
              <a:buNone/>
            </a:pPr>
            <a:endParaRPr lang="ru-RU" sz="1500" dirty="0" smtClean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 smtClean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 smtClean="0"/>
          </a:p>
          <a:p>
            <a:pPr marL="2743200" lvl="8" indent="0">
              <a:buNone/>
            </a:pPr>
            <a:r>
              <a:rPr lang="ru-RU" sz="1500" dirty="0" smtClean="0"/>
              <a:t>Выполнил </a:t>
            </a:r>
            <a:r>
              <a:rPr lang="ru-RU" sz="1500" dirty="0"/>
              <a:t>ординатор 1-го года обучения по специальности «стоматология ортопедическая» Тихомиров Андрей  Николаевич рецензент профессор Чижов Юрий Васильевич </a:t>
            </a:r>
            <a:endParaRPr lang="ru-RU" sz="1500" dirty="0" smtClean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 smtClean="0"/>
          </a:p>
          <a:p>
            <a:pPr marL="2743200" lvl="8" indent="0">
              <a:buNone/>
            </a:pPr>
            <a:endParaRPr lang="ru-RU" sz="1500" dirty="0"/>
          </a:p>
          <a:p>
            <a:pPr marL="2743200" lvl="8" indent="0">
              <a:buNone/>
            </a:pPr>
            <a:endParaRPr lang="ru-RU" sz="1500" dirty="0" smtClean="0"/>
          </a:p>
          <a:p>
            <a:pPr marL="2743200" lvl="8" indent="0">
              <a:buNone/>
            </a:pPr>
            <a:r>
              <a:rPr lang="ru-RU" sz="1500" dirty="0" smtClean="0"/>
              <a:t>г. </a:t>
            </a:r>
            <a:r>
              <a:rPr lang="ru-RU" sz="1500" smtClean="0"/>
              <a:t>Красноярск, 2021</a:t>
            </a:r>
            <a:endParaRPr lang="ru-RU" sz="1500" dirty="0" smtClean="0"/>
          </a:p>
          <a:p>
            <a:pPr marL="2743200" lvl="8" indent="0">
              <a:buNone/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29994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Ретракция десны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Припасовка </a:t>
            </a:r>
            <a:r>
              <a:rPr lang="ru-RU" dirty="0" err="1" smtClean="0"/>
              <a:t>виниров</a:t>
            </a:r>
            <a:r>
              <a:rPr lang="ru-RU" dirty="0" smtClean="0"/>
              <a:t> на гипсовой </a:t>
            </a:r>
            <a:r>
              <a:rPr lang="ru-RU" dirty="0" err="1" smtClean="0"/>
              <a:t>моделе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Адгезивный</a:t>
            </a:r>
            <a:r>
              <a:rPr lang="ru-RU" dirty="0" smtClean="0"/>
              <a:t> протокол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протравливание плавиковой кислотой в течении 20 секунд. (концентрация около 5%). Затем ее смывают, </a:t>
            </a:r>
            <a:r>
              <a:rPr lang="ru-RU" dirty="0" err="1" smtClean="0"/>
              <a:t>винир</a:t>
            </a:r>
            <a:r>
              <a:rPr lang="ru-RU" dirty="0" smtClean="0"/>
              <a:t> высушивают и очищают его </a:t>
            </a:r>
            <a:r>
              <a:rPr lang="ru-RU" dirty="0" err="1" smtClean="0"/>
              <a:t>адгезивную</a:t>
            </a:r>
            <a:r>
              <a:rPr lang="ru-RU" dirty="0" smtClean="0"/>
              <a:t> поверхность ортофосфорной кислотой 37 %.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Протравка керамического </a:t>
            </a:r>
            <a:r>
              <a:rPr lang="ru-RU" dirty="0" err="1" smtClean="0"/>
              <a:t>винира</a:t>
            </a:r>
            <a:r>
              <a:rPr lang="ru-RU" dirty="0" smtClean="0"/>
              <a:t> плавиковой кислотой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2906" b="16636"/>
          <a:stretch/>
        </p:blipFill>
        <p:spPr bwMode="auto">
          <a:xfrm>
            <a:off x="546957" y="2636913"/>
            <a:ext cx="80500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Затем кислоту смывают, </a:t>
            </a:r>
            <a:r>
              <a:rPr lang="ru-RU" dirty="0" err="1" smtClean="0"/>
              <a:t>высущивают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Протравка ортофосфорной кислотой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4497" b="16636"/>
          <a:stretch/>
        </p:blipFill>
        <p:spPr bwMode="auto">
          <a:xfrm>
            <a:off x="546957" y="2708921"/>
            <a:ext cx="80500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Нанесение </a:t>
            </a:r>
            <a:r>
              <a:rPr lang="ru-RU" dirty="0" err="1" smtClean="0"/>
              <a:t>силана</a:t>
            </a:r>
            <a:r>
              <a:rPr lang="ru-RU" dirty="0" smtClean="0"/>
              <a:t> на 1-2 мин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4497" b="16636"/>
          <a:stretch/>
        </p:blipFill>
        <p:spPr bwMode="auto">
          <a:xfrm>
            <a:off x="546957" y="2708921"/>
            <a:ext cx="80500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11862"/>
          <a:stretch/>
        </p:blipFill>
        <p:spPr bwMode="auto">
          <a:xfrm>
            <a:off x="546957" y="2060849"/>
            <a:ext cx="76974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Нанесение </a:t>
            </a:r>
            <a:r>
              <a:rPr lang="ru-RU" dirty="0" err="1" smtClean="0"/>
              <a:t>адгезива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OptiBond</a:t>
            </a:r>
            <a:r>
              <a:rPr lang="en-US" dirty="0" smtClean="0"/>
              <a:t> FL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2906" b="16636"/>
          <a:stretch/>
        </p:blipFill>
        <p:spPr bwMode="auto">
          <a:xfrm>
            <a:off x="546957" y="2636913"/>
            <a:ext cx="80500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раздувания </a:t>
            </a:r>
            <a:r>
              <a:rPr lang="ru-RU" dirty="0" err="1" smtClean="0"/>
              <a:t>адгезива</a:t>
            </a:r>
            <a:r>
              <a:rPr lang="ru-RU" dirty="0" smtClean="0"/>
              <a:t>, его засвечивают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что такое </a:t>
            </a:r>
            <a:r>
              <a:rPr lang="ru-RU" dirty="0" err="1" smtClean="0"/>
              <a:t>виниры</a:t>
            </a:r>
            <a:endParaRPr lang="ru-RU" dirty="0" smtClean="0"/>
          </a:p>
          <a:p>
            <a:r>
              <a:rPr lang="ru-RU" dirty="0" smtClean="0"/>
              <a:t>Показания к их использованию</a:t>
            </a:r>
          </a:p>
          <a:p>
            <a:r>
              <a:rPr lang="ru-RU" dirty="0" smtClean="0"/>
              <a:t>Изучить технику препарирования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00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Припасовка </a:t>
            </a:r>
            <a:r>
              <a:rPr lang="ru-RU" dirty="0" err="1" smtClean="0"/>
              <a:t>винира</a:t>
            </a:r>
            <a:r>
              <a:rPr lang="ru-RU" dirty="0" smtClean="0"/>
              <a:t>, нанесение цемента двойного отверждения на поверхности </a:t>
            </a:r>
            <a:r>
              <a:rPr lang="ru-RU" dirty="0" err="1" smtClean="0"/>
              <a:t>отпрепарированного</a:t>
            </a:r>
            <a:r>
              <a:rPr lang="ru-RU" dirty="0" smtClean="0"/>
              <a:t> зуба и засвечивание материала. Важно на этом этапе убрать излишки цемента!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Примеры цементов двойного отверждения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speedex.ru/UserFiles/Image/img94_1256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ругой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692" y="1928802"/>
            <a:ext cx="6485689" cy="371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изготовке </a:t>
            </a:r>
            <a:r>
              <a:rPr lang="ru-RU" dirty="0" err="1" smtClean="0"/>
              <a:t>виниров</a:t>
            </a:r>
            <a:r>
              <a:rPr lang="ru-RU" dirty="0" smtClean="0"/>
              <a:t>, необходимо учитывать высокие эстетические </a:t>
            </a:r>
            <a:r>
              <a:rPr lang="ru-RU" smtClean="0"/>
              <a:t>требования пациентов. </a:t>
            </a:r>
          </a:p>
          <a:p>
            <a:r>
              <a:rPr lang="ru-RU" dirty="0" smtClean="0"/>
              <a:t>Изготовка и установка </a:t>
            </a:r>
            <a:r>
              <a:rPr lang="ru-RU" dirty="0" err="1" smtClean="0"/>
              <a:t>виниров</a:t>
            </a:r>
            <a:r>
              <a:rPr lang="ru-RU" dirty="0" smtClean="0"/>
              <a:t> требует большого опыта работы, как зубного техника, так и стоматолога-ортопеда.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44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Виниры</a:t>
            </a:r>
            <a:r>
              <a:rPr lang="ru-RU" dirty="0" smtClean="0"/>
              <a:t> - </a:t>
            </a:r>
            <a:r>
              <a:rPr lang="ru-RU" dirty="0" err="1" smtClean="0"/>
              <a:t>микропротезы</a:t>
            </a:r>
            <a:r>
              <a:rPr lang="ru-RU" dirty="0" smtClean="0"/>
              <a:t>, замещающие внешний слой зубов. Они позволяют корректировать нарушения формы и цвета зуба, а также защищают зубы.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Препарирование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7"/>
            <a:ext cx="7697451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178" r="4381" b="8680"/>
          <a:stretch/>
        </p:blipFill>
        <p:spPr bwMode="auto">
          <a:xfrm>
            <a:off x="546957" y="2060849"/>
            <a:ext cx="7697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209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vt:lpstr>
      <vt:lpstr>Цели</vt:lpstr>
      <vt:lpstr>Презентация PowerPoint</vt:lpstr>
      <vt:lpstr>Препарирование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Ретракция десны</vt:lpstr>
      <vt:lpstr>Припасовка виниров на гипсовой моделе</vt:lpstr>
      <vt:lpstr>Адгезивный протокол</vt:lpstr>
      <vt:lpstr>Протравка керамического винира плавиковой кислотой</vt:lpstr>
      <vt:lpstr>Презентация PowerPoint</vt:lpstr>
      <vt:lpstr>Протравка ортофосфорной кислотой</vt:lpstr>
      <vt:lpstr>Нанесение силана на 1-2 мин</vt:lpstr>
      <vt:lpstr>Презентация PowerPoint</vt:lpstr>
      <vt:lpstr>Нанесение адгезива OptiBond FL</vt:lpstr>
      <vt:lpstr>Презентация PowerPoint</vt:lpstr>
      <vt:lpstr>Фиксация</vt:lpstr>
      <vt:lpstr>Презентация PowerPoint</vt:lpstr>
      <vt:lpstr>Презентация PowerPoint</vt:lpstr>
      <vt:lpstr>Презентация PowerPoint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Виниры</dc:title>
  <dc:creator>Nike</dc:creator>
  <cp:lastModifiedBy>Андрей-PC</cp:lastModifiedBy>
  <cp:revision>8</cp:revision>
  <dcterms:created xsi:type="dcterms:W3CDTF">2020-04-16T04:38:54Z</dcterms:created>
  <dcterms:modified xsi:type="dcterms:W3CDTF">2021-02-10T11:59:15Z</dcterms:modified>
</cp:coreProperties>
</file>