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69" r:id="rId4"/>
    <p:sldId id="258" r:id="rId5"/>
    <p:sldId id="273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B386-5EEE-4CCC-8386-52908D5EF7A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FBC2-52BE-4329-B973-26C500FF2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095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840EFC-E46D-4410-8D7A-3292842F2C0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458200" cy="9144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u="sng" dirty="0" smtClean="0">
                <a:solidFill>
                  <a:schemeClr val="tx1"/>
                </a:solidFill>
              </a:rPr>
              <a:t>План работы МК по хирургии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r>
              <a:rPr lang="ru-RU" sz="2800" b="1" dirty="0" smtClean="0">
                <a:solidFill>
                  <a:schemeClr val="tx1"/>
                </a:solidFill>
              </a:rPr>
              <a:t>а 2017-2018 </a:t>
            </a:r>
            <a:r>
              <a:rPr lang="ru-RU" sz="2800" b="1" dirty="0" smtClean="0">
                <a:solidFill>
                  <a:schemeClr val="tx1"/>
                </a:solidFill>
              </a:rPr>
              <a:t>учебный год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596" y="4143380"/>
            <a:ext cx="8458200" cy="914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000" b="1" dirty="0" smtClean="0">
                <a:solidFill>
                  <a:schemeClr val="tx2">
                    <a:shade val="75000"/>
                  </a:schemeClr>
                </a:solidFill>
              </a:rPr>
              <a:t>Председатель МК по хирургии</a:t>
            </a:r>
          </a:p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Коновалов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В.Н.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051720" y="5733256"/>
            <a:ext cx="5398368" cy="57606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1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 год</a:t>
            </a:r>
            <a:endParaRPr kumimoji="0" lang="ru-RU" sz="16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464347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1800" b="1" dirty="0" smtClean="0"/>
              <a:t>1) Кафедра общей хирургии им. проф. М.И. </a:t>
            </a:r>
            <a:r>
              <a:rPr lang="ru-RU" sz="1800" b="1" dirty="0" err="1" smtClean="0"/>
              <a:t>Гульмана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Завуч к.м.н., проф. </a:t>
            </a:r>
            <a:r>
              <a:rPr lang="ru-RU" sz="1800" dirty="0" err="1" smtClean="0"/>
              <a:t>Кочетова</a:t>
            </a:r>
            <a:r>
              <a:rPr lang="ru-RU" sz="1800" dirty="0" smtClean="0"/>
              <a:t> Людмила Викторовна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lvl="0">
              <a:buNone/>
            </a:pPr>
            <a:r>
              <a:rPr lang="ru-RU" sz="1800" b="1" dirty="0" smtClean="0"/>
              <a:t>2) Кафедра и клиника хирургических болезней им. проф. </a:t>
            </a:r>
            <a:r>
              <a:rPr lang="ru-RU" sz="1800" b="1" dirty="0" err="1" smtClean="0"/>
              <a:t>А.М.Дыхно</a:t>
            </a:r>
            <a:r>
              <a:rPr lang="ru-RU" sz="1800" b="1" dirty="0" smtClean="0"/>
              <a:t> с курсом эндоскопии и </a:t>
            </a:r>
            <a:r>
              <a:rPr lang="ru-RU" sz="1800" b="1" dirty="0" err="1" smtClean="0"/>
              <a:t>эндохирургии</a:t>
            </a:r>
            <a:r>
              <a:rPr lang="ru-RU" sz="1800" b="1" dirty="0" smtClean="0"/>
              <a:t> ПО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Завуч к.м.н., доц. Коваленко Альберт Александрович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lvl="0">
              <a:buNone/>
            </a:pPr>
            <a:r>
              <a:rPr lang="ru-RU" sz="1800" b="1" dirty="0" smtClean="0"/>
              <a:t>3) Кафедра и клиника хирургических болезней им. проф. </a:t>
            </a:r>
            <a:r>
              <a:rPr lang="ru-RU" sz="1800" b="1" dirty="0" err="1" smtClean="0"/>
              <a:t>Ю.М.Лубенского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Завуч к.м.н., доц. </a:t>
            </a:r>
            <a:r>
              <a:rPr lang="ru-RU" sz="1800" dirty="0" err="1" smtClean="0"/>
              <a:t>Кембель</a:t>
            </a:r>
            <a:r>
              <a:rPr lang="ru-RU" sz="1800" dirty="0" smtClean="0"/>
              <a:t> Вера Родионовна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lvl="0">
              <a:buNone/>
            </a:pPr>
            <a:r>
              <a:rPr lang="ru-RU" sz="1800" b="1" dirty="0" smtClean="0"/>
              <a:t>4) Кафедра детской хирургии с курсом ПО им. проф. В.П.Красовской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Завуч к.м.н., доц. Портнягина Эльвира Васильевна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1800" b="1" dirty="0" smtClean="0"/>
              <a:t>5) Кафедра </a:t>
            </a:r>
            <a:r>
              <a:rPr lang="ru-RU" sz="1800" b="1" dirty="0" smtClean="0"/>
              <a:t>травматологии, ортопедии и нейрохирургии с курсом ПО</a:t>
            </a:r>
          </a:p>
          <a:p>
            <a:pPr>
              <a:buNone/>
            </a:pPr>
            <a:r>
              <a:rPr lang="ru-RU" sz="1600" dirty="0" smtClean="0"/>
              <a:t>Завуч асс. Ермакова </a:t>
            </a:r>
            <a:r>
              <a:rPr lang="ru-RU" sz="1600" dirty="0" err="1" smtClean="0"/>
              <a:t>Илона</a:t>
            </a:r>
            <a:r>
              <a:rPr lang="ru-RU" sz="1600" dirty="0" smtClean="0"/>
              <a:t> Евгеньевна 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lvl="0">
              <a:buNone/>
            </a:pPr>
            <a:r>
              <a:rPr lang="ru-RU" sz="1800" b="1" dirty="0" smtClean="0"/>
              <a:t>6) Кафедра </a:t>
            </a:r>
            <a:r>
              <a:rPr lang="ru-RU" sz="1800" b="1" dirty="0" err="1" smtClean="0"/>
              <a:t>перинатологии</a:t>
            </a:r>
            <a:r>
              <a:rPr lang="ru-RU" sz="1800" b="1" dirty="0" smtClean="0"/>
              <a:t>, акушерства и гинекологии лечебного факультета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Зав. каф. д.м.н., проф. </a:t>
            </a:r>
            <a:r>
              <a:rPr lang="ru-RU" sz="1800" dirty="0" err="1" smtClean="0"/>
              <a:t>Цхай</a:t>
            </a:r>
            <a:r>
              <a:rPr lang="ru-RU" sz="1800" dirty="0" smtClean="0"/>
              <a:t> Виталий Борисович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 smtClean="0"/>
          </a:p>
          <a:p>
            <a:pPr marL="514350" indent="-514350">
              <a:buAutoNum type="arabicParenR"/>
            </a:pPr>
            <a:endParaRPr lang="ru-RU" sz="1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Кафедры входящие в компетенцию </a:t>
            </a:r>
            <a:br>
              <a:rPr lang="ru-RU" sz="2400" u="sng" dirty="0" smtClean="0">
                <a:solidFill>
                  <a:schemeClr val="tx1"/>
                </a:solidFill>
              </a:rPr>
            </a:br>
            <a:r>
              <a:rPr lang="ru-RU" sz="2400" u="sng" dirty="0" smtClean="0">
                <a:solidFill>
                  <a:schemeClr val="tx1"/>
                </a:solidFill>
              </a:rPr>
              <a:t>МК </a:t>
            </a:r>
            <a:r>
              <a:rPr lang="ru-RU" sz="2400" u="sng" dirty="0" smtClean="0">
                <a:solidFill>
                  <a:schemeClr val="tx1"/>
                </a:solidFill>
              </a:rPr>
              <a:t>по хирургии</a:t>
            </a:r>
            <a:endParaRPr lang="ru-RU" sz="24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86808" cy="504056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1400" b="1" dirty="0" smtClean="0"/>
              <a:t>7) Кафедра акушерства и гинекологии ИПО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Завуч к.м.н., доц. Жирова Наталья Владимировна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 lvl="0">
              <a:buNone/>
            </a:pPr>
            <a:r>
              <a:rPr lang="ru-RU" sz="1400" b="1" dirty="0" smtClean="0"/>
              <a:t>8) Кафедра офтальмологии с курсом ПО им. проф. М.А. Дмитриева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Завуч асс. Кох Ирина Андреевна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 lvl="0">
              <a:buNone/>
            </a:pPr>
            <a:r>
              <a:rPr lang="ru-RU" sz="1400" b="1" dirty="0" smtClean="0"/>
              <a:t>9) Кафедра анестезиологии и реаниматологии ИПО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Завуч к.м.н., доц. Васильева Елена Олеговна</a:t>
            </a:r>
          </a:p>
          <a:p>
            <a:endParaRPr lang="ru-RU" sz="1400" dirty="0" smtClean="0"/>
          </a:p>
          <a:p>
            <a:pPr lvl="0">
              <a:buNone/>
            </a:pPr>
            <a:r>
              <a:rPr lang="ru-RU" sz="1400" b="1" dirty="0" smtClean="0"/>
              <a:t>10) Кафедра урологии, андрологии и сексологии ИПО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Завуч к.м.н., асс. Алексеева Екатерина Александровна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 lvl="0">
              <a:buNone/>
            </a:pPr>
            <a:r>
              <a:rPr lang="ru-RU" sz="1400" b="1" dirty="0" smtClean="0"/>
              <a:t>11) Кафедра онкологии и лучевой терапии с курсом ПО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Завуч к.м.н., доц. Гаврилюк Дмитрий Владимирович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 lvl="0">
              <a:buNone/>
            </a:pPr>
            <a:r>
              <a:rPr lang="ru-RU" sz="1400" b="1" dirty="0" smtClean="0"/>
              <a:t>12) Кафедра </a:t>
            </a:r>
            <a:r>
              <a:rPr lang="ru-RU" sz="1400" b="1" dirty="0" err="1" smtClean="0"/>
              <a:t>ЛОР-болезней</a:t>
            </a:r>
            <a:r>
              <a:rPr lang="ru-RU" sz="1400" b="1" dirty="0" smtClean="0"/>
              <a:t> с курсом ПО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Завуч к.м.н., асс. </a:t>
            </a:r>
            <a:r>
              <a:rPr lang="ru-RU" sz="1400" dirty="0" err="1" smtClean="0"/>
              <a:t>Хорольская</a:t>
            </a:r>
            <a:r>
              <a:rPr lang="ru-RU" sz="1400" dirty="0" smtClean="0"/>
              <a:t> Марина </a:t>
            </a:r>
            <a:r>
              <a:rPr lang="ru-RU" sz="1400" dirty="0" smtClean="0"/>
              <a:t>Александровна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13</a:t>
            </a:r>
            <a:r>
              <a:rPr lang="ru-RU" sz="1400" b="1" dirty="0" smtClean="0"/>
              <a:t>) Кафедра и клиника </a:t>
            </a:r>
            <a:r>
              <a:rPr lang="ru-RU" sz="1400" b="1" dirty="0" err="1" smtClean="0"/>
              <a:t>сердечно-сосудистой</a:t>
            </a:r>
            <a:r>
              <a:rPr lang="ru-RU" sz="1400" b="1" dirty="0" smtClean="0"/>
              <a:t> хирургии ИПО</a:t>
            </a:r>
          </a:p>
          <a:p>
            <a:pPr>
              <a:buNone/>
            </a:pPr>
            <a:r>
              <a:rPr lang="ru-RU" sz="1400" dirty="0" smtClean="0"/>
              <a:t>Завуч д.м.н., проф. </a:t>
            </a:r>
            <a:r>
              <a:rPr lang="ru-RU" sz="1400" dirty="0" err="1" smtClean="0"/>
              <a:t>Дробот</a:t>
            </a:r>
            <a:r>
              <a:rPr lang="ru-RU" sz="1400" dirty="0" smtClean="0"/>
              <a:t> Дмитрий Борисович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b="1" dirty="0" smtClean="0"/>
              <a:t>14) Кафедра оперативной хирургии и топографической анатомии</a:t>
            </a:r>
          </a:p>
          <a:p>
            <a:pPr>
              <a:buNone/>
            </a:pPr>
            <a:r>
              <a:rPr lang="ru-RU" sz="1400" dirty="0" smtClean="0"/>
              <a:t>Завуч асс. </a:t>
            </a:r>
            <a:r>
              <a:rPr lang="ru-RU" sz="1400" dirty="0" err="1" smtClean="0"/>
              <a:t>Архипкин</a:t>
            </a:r>
            <a:r>
              <a:rPr lang="ru-RU" sz="1400" dirty="0" smtClean="0"/>
              <a:t> Сергей Викторович</a:t>
            </a:r>
            <a:endParaRPr lang="ru-RU" sz="14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pPr marL="514350" indent="-514350">
              <a:buAutoNum type="arabicParenR"/>
            </a:pPr>
            <a:endParaRPr lang="ru-RU" sz="1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Кафедры входящие в </a:t>
            </a:r>
            <a:r>
              <a:rPr lang="ru-RU" sz="2400" u="sng" dirty="0" smtClean="0">
                <a:solidFill>
                  <a:schemeClr val="tx1"/>
                </a:solidFill>
              </a:rPr>
              <a:t>компетенцию </a:t>
            </a:r>
            <a:r>
              <a:rPr lang="ru-RU" sz="2400" u="sng" dirty="0" smtClean="0">
                <a:solidFill>
                  <a:schemeClr val="tx1"/>
                </a:solidFill>
              </a:rPr>
              <a:t/>
            </a:r>
            <a:br>
              <a:rPr lang="ru-RU" sz="2400" u="sng" dirty="0" smtClean="0">
                <a:solidFill>
                  <a:schemeClr val="tx1"/>
                </a:solidFill>
              </a:rPr>
            </a:br>
            <a:r>
              <a:rPr lang="ru-RU" sz="2400" u="sng" dirty="0" smtClean="0">
                <a:solidFill>
                  <a:schemeClr val="tx1"/>
                </a:solidFill>
              </a:rPr>
              <a:t>МК по хирургии</a:t>
            </a:r>
            <a:endParaRPr lang="ru-RU" sz="24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Запланированные направления работы МК по хирургии в </a:t>
            </a:r>
            <a:r>
              <a:rPr lang="ru-RU" sz="2400" u="sng" dirty="0" smtClean="0">
                <a:solidFill>
                  <a:schemeClr val="tx1"/>
                </a:solidFill>
              </a:rPr>
              <a:t>2017-2018 </a:t>
            </a:r>
            <a:r>
              <a:rPr lang="ru-RU" sz="2400" u="sng" dirty="0" smtClean="0">
                <a:solidFill>
                  <a:schemeClr val="tx1"/>
                </a:solidFill>
              </a:rPr>
              <a:t>учебном году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5748" y="2256918"/>
            <a:ext cx="8072494" cy="4918392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457200" indent="-457200">
              <a:spcBef>
                <a:spcPct val="0"/>
              </a:spcBef>
              <a:buFontTx/>
              <a:buAutoNum type="arabicParenR"/>
              <a:defRPr/>
            </a:pPr>
            <a:r>
              <a:rPr lang="ru-RU" sz="1700" b="1" dirty="0" smtClean="0">
                <a:latin typeface="Arial Black" panose="020B0A04020102020204" pitchFamily="34" charset="0"/>
                <a:ea typeface="+mj-ea"/>
                <a:cs typeface="+mj-cs"/>
              </a:rPr>
              <a:t>Реализация мероприятий направленных на повышение качества подготовки студентов за счет внедрения новых образовательных технологий и </a:t>
            </a:r>
            <a:r>
              <a:rPr lang="ru-RU" sz="1700" b="1" dirty="0" err="1" smtClean="0">
                <a:latin typeface="Arial Black" panose="020B0A04020102020204" pitchFamily="34" charset="0"/>
                <a:ea typeface="+mj-ea"/>
                <a:cs typeface="+mj-cs"/>
              </a:rPr>
              <a:t>межкафедрального</a:t>
            </a:r>
            <a:r>
              <a:rPr lang="ru-RU" sz="1700" b="1" dirty="0" smtClean="0">
                <a:latin typeface="Arial Black" panose="020B0A04020102020204" pitchFamily="34" charset="0"/>
                <a:ea typeface="+mj-ea"/>
                <a:cs typeface="+mj-cs"/>
              </a:rPr>
              <a:t> взаимодействия:</a:t>
            </a:r>
          </a:p>
          <a:p>
            <a:pPr marL="457200" indent="-457200">
              <a:spcBef>
                <a:spcPct val="0"/>
              </a:spcBef>
              <a:buFontTx/>
              <a:buAutoNum type="arabicParenR"/>
              <a:defRPr/>
            </a:pPr>
            <a:endParaRPr lang="ru-RU" sz="17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ru-RU" sz="1700" b="1" dirty="0" smtClean="0">
                <a:latin typeface="Arial Black" panose="020B0A04020102020204" pitchFamily="34" charset="0"/>
                <a:ea typeface="+mj-ea"/>
                <a:cs typeface="+mj-cs"/>
              </a:rPr>
              <a:t>     - </a:t>
            </a:r>
            <a:r>
              <a:rPr lang="ru-RU" sz="1700" b="1" dirty="0" smtClean="0">
                <a:latin typeface="Arial Black" panose="020B0A04020102020204" pitchFamily="34" charset="0"/>
                <a:ea typeface="+mj-ea"/>
                <a:cs typeface="+mj-cs"/>
              </a:rPr>
              <a:t>пополнение банка</a:t>
            </a:r>
            <a:r>
              <a:rPr lang="ru-RU" sz="1700" b="1" dirty="0" smtClean="0">
                <a:latin typeface="Arial Black" panose="020B0A04020102020204" pitchFamily="34" charset="0"/>
              </a:rPr>
              <a:t> </a:t>
            </a:r>
            <a:r>
              <a:rPr lang="ru-RU" sz="1700" b="1" dirty="0" err="1" smtClean="0">
                <a:latin typeface="Arial Black" panose="020B0A04020102020204" pitchFamily="34" charset="0"/>
              </a:rPr>
              <a:t>видеолекций</a:t>
            </a:r>
            <a:r>
              <a:rPr lang="ru-RU" sz="1700" b="1" dirty="0" smtClean="0">
                <a:latin typeface="Arial Black" panose="020B0A04020102020204" pitchFamily="34" charset="0"/>
              </a:rPr>
              <a:t> по </a:t>
            </a:r>
            <a:r>
              <a:rPr lang="ru-RU" sz="1700" b="1" dirty="0" err="1" smtClean="0">
                <a:latin typeface="Arial Black" panose="020B0A04020102020204" pitchFamily="34" charset="0"/>
              </a:rPr>
              <a:t>ургентной</a:t>
            </a:r>
            <a:r>
              <a:rPr lang="ru-RU" sz="1700" b="1" dirty="0" smtClean="0">
                <a:latin typeface="Arial Black" panose="020B0A04020102020204" pitchFamily="34" charset="0"/>
              </a:rPr>
              <a:t> патологии;</a:t>
            </a:r>
          </a:p>
          <a:p>
            <a:pPr marL="457200" indent="-457200">
              <a:spcBef>
                <a:spcPct val="0"/>
              </a:spcBef>
              <a:defRPr/>
            </a:pPr>
            <a:endParaRPr lang="ru-RU" sz="1700" b="1" dirty="0" smtClean="0">
              <a:latin typeface="Arial Black" panose="020B0A04020102020204" pitchFamily="34" charset="0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ru-RU" sz="1700" b="1" dirty="0" smtClean="0">
                <a:latin typeface="Arial Black" panose="020B0A04020102020204" pitchFamily="34" charset="0"/>
              </a:rPr>
              <a:t>     - </a:t>
            </a:r>
            <a:r>
              <a:rPr lang="ru-RU" sz="1700" b="1" dirty="0" smtClean="0">
                <a:latin typeface="Arial Black" panose="020B0A04020102020204" pitchFamily="34" charset="0"/>
              </a:rPr>
              <a:t>систематизация </a:t>
            </a:r>
            <a:r>
              <a:rPr lang="ru-RU" sz="1700" b="1" dirty="0" err="1" smtClean="0">
                <a:latin typeface="Arial Black" panose="020B0A04020102020204" pitchFamily="34" charset="0"/>
              </a:rPr>
              <a:t>видеоуроков</a:t>
            </a:r>
            <a:r>
              <a:rPr lang="ru-RU" sz="1700" b="1" dirty="0" smtClean="0">
                <a:latin typeface="Arial Black" panose="020B0A04020102020204" pitchFamily="34" charset="0"/>
              </a:rPr>
              <a:t> по практическим навыкам (для производственных практик и ГИА);</a:t>
            </a:r>
          </a:p>
          <a:p>
            <a:pPr marL="457200" indent="-457200">
              <a:spcBef>
                <a:spcPct val="0"/>
              </a:spcBef>
              <a:defRPr/>
            </a:pPr>
            <a:endParaRPr lang="ru-RU" sz="1700" b="1" dirty="0" smtClean="0">
              <a:latin typeface="Arial Black" panose="020B0A04020102020204" pitchFamily="34" charset="0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ru-RU" sz="1700" b="1" dirty="0" smtClean="0"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1700" b="1" dirty="0" smtClean="0">
                <a:latin typeface="Arial Black" panose="020B0A04020102020204" pitchFamily="34" charset="0"/>
                <a:ea typeface="+mj-ea"/>
                <a:cs typeface="+mj-cs"/>
              </a:rPr>
              <a:t>    - систематизация банка </a:t>
            </a:r>
            <a:r>
              <a:rPr lang="ru-RU" sz="1700" b="1" dirty="0" err="1" smtClean="0">
                <a:latin typeface="Arial Black" panose="020B0A04020102020204" pitchFamily="34" charset="0"/>
                <a:ea typeface="+mj-ea"/>
                <a:cs typeface="+mj-cs"/>
              </a:rPr>
              <a:t>чек-листов</a:t>
            </a:r>
            <a:r>
              <a:rPr lang="ru-RU" sz="1700" b="1" dirty="0" smtClean="0">
                <a:latin typeface="Arial Black" panose="020B0A04020102020204" pitchFamily="34" charset="0"/>
                <a:ea typeface="+mj-ea"/>
                <a:cs typeface="+mj-cs"/>
              </a:rPr>
              <a:t>;</a:t>
            </a:r>
            <a:endParaRPr lang="ru-RU" sz="17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indent="-457200">
              <a:spcBef>
                <a:spcPct val="0"/>
              </a:spcBef>
              <a:buFontTx/>
              <a:buAutoNum type="arabicParenR"/>
              <a:defRPr/>
            </a:pPr>
            <a:endParaRPr lang="ru-RU" sz="17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indent="-457200">
              <a:spcBef>
                <a:spcPct val="0"/>
              </a:spcBef>
              <a:buFontTx/>
              <a:buAutoNum type="arabicParenR"/>
              <a:defRPr/>
            </a:pPr>
            <a:endParaRPr lang="ru-RU" sz="17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ru-RU" sz="17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Контроль и оптимизация методической обеспеченности кафедр в рамках преподаваемых </a:t>
            </a:r>
            <a:r>
              <a:rPr kumimoji="0" lang="ru-RU" sz="17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дисциплин</a:t>
            </a:r>
            <a:endParaRPr lang="ru-RU" sz="17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ru-RU" sz="1700" b="1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lang="ru-RU" sz="1700" b="1" baseline="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ru-RU" sz="17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Реализация замечаний ГЭК </a:t>
            </a:r>
            <a:r>
              <a:rPr kumimoji="0" lang="ru-RU" sz="17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2017 </a:t>
            </a:r>
            <a:r>
              <a:rPr kumimoji="0" lang="ru-RU" sz="17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и подготовка </a:t>
            </a:r>
            <a:r>
              <a:rPr kumimoji="0" lang="ru-RU" sz="17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выпускающих кафедр к ГИА </a:t>
            </a:r>
            <a:r>
              <a:rPr kumimoji="0" lang="ru-RU" sz="17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2018</a:t>
            </a:r>
            <a:endParaRPr kumimoji="0" lang="ru-RU" sz="1700" b="1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ru-RU" sz="1700" b="1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ru-RU" sz="17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Обсуждение учебно-методических материалов предоставляемых кафедрами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lang="ru-RU" sz="19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lang="ru-RU" sz="19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lang="ru-RU" sz="1900" b="1" dirty="0" smtClean="0"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2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Запланированные направления работы МК по хирургии в </a:t>
            </a:r>
            <a:r>
              <a:rPr lang="ru-RU" sz="2400" u="sng" dirty="0" smtClean="0">
                <a:solidFill>
                  <a:schemeClr val="tx1"/>
                </a:solidFill>
              </a:rPr>
              <a:t>201-2018 </a:t>
            </a:r>
            <a:r>
              <a:rPr lang="ru-RU" sz="2400" u="sng" dirty="0" smtClean="0">
                <a:solidFill>
                  <a:schemeClr val="tx1"/>
                </a:solidFill>
              </a:rPr>
              <a:t>учебном году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484784"/>
            <a:ext cx="8072494" cy="435771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ru-RU" sz="19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arenR" startAt="5"/>
              <a:defRPr/>
            </a:pPr>
            <a:r>
              <a:rPr lang="ru-RU" sz="1600" b="1" dirty="0" err="1" smtClean="0">
                <a:latin typeface="Arial Black" pitchFamily="34" charset="0"/>
                <a:ea typeface="+mj-ea"/>
                <a:cs typeface="+mj-cs"/>
              </a:rPr>
              <a:t>М</a:t>
            </a:r>
            <a:r>
              <a:rPr lang="ru-RU" sz="1600" dirty="0" err="1" smtClean="0">
                <a:latin typeface="Arial Black" pitchFamily="34" charset="0"/>
              </a:rPr>
              <a:t>ежкафедральный</a:t>
            </a:r>
            <a:r>
              <a:rPr lang="ru-RU" sz="1600" dirty="0" smtClean="0">
                <a:latin typeface="Arial Black" pitchFamily="34" charset="0"/>
              </a:rPr>
              <a:t> обмен педагогическим опытом в рамках проведения открытых занятий, лекций, мастер-классов 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arenR" startAt="5"/>
              <a:defRPr/>
            </a:pPr>
            <a:endParaRPr lang="ru-RU" sz="1600" dirty="0" smtClean="0">
              <a:latin typeface="Arial Black" pitchFamily="34" charset="0"/>
            </a:endParaRPr>
          </a:p>
          <a:p>
            <a:pPr marL="457200" lvl="0" indent="-457200">
              <a:spcBef>
                <a:spcPct val="0"/>
              </a:spcBef>
              <a:buFontTx/>
              <a:buAutoNum type="arabicParenR" startAt="5"/>
              <a:defRPr/>
            </a:pPr>
            <a:r>
              <a:rPr lang="ru-RU" sz="1600" b="1" dirty="0" smtClean="0">
                <a:latin typeface="Arial Black" pitchFamily="34" charset="0"/>
                <a:ea typeface="+mj-ea"/>
                <a:cs typeface="+mj-cs"/>
              </a:rPr>
              <a:t>Мониторинг воспитательной работы на кафедрах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b="1" dirty="0" smtClean="0">
              <a:latin typeface="Arial Black" pitchFamily="34" charset="0"/>
              <a:ea typeface="+mj-ea"/>
              <a:cs typeface="+mj-cs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arenR" startAt="7"/>
              <a:defRPr/>
            </a:pPr>
            <a:r>
              <a:rPr lang="ru-RU" sz="1600" b="1" dirty="0" smtClean="0">
                <a:latin typeface="Arial Black" pitchFamily="34" charset="0"/>
                <a:ea typeface="+mj-ea"/>
                <a:cs typeface="+mj-cs"/>
              </a:rPr>
              <a:t>Оптимизация методического обеспечения производственных практик </a:t>
            </a:r>
          </a:p>
          <a:p>
            <a:pPr marL="457200" lvl="0" indent="-457200">
              <a:spcBef>
                <a:spcPct val="0"/>
              </a:spcBef>
              <a:buFontTx/>
              <a:buAutoNum type="arabicParenR" startAt="7"/>
              <a:defRPr/>
            </a:pPr>
            <a:endParaRPr lang="ru-RU" sz="1600" b="1" dirty="0" smtClean="0">
              <a:latin typeface="Arial Black" pitchFamily="34" charset="0"/>
              <a:ea typeface="+mj-ea"/>
              <a:cs typeface="+mj-cs"/>
            </a:endParaRPr>
          </a:p>
          <a:p>
            <a:pPr marL="457200" lvl="0" indent="-457200">
              <a:spcBef>
                <a:spcPct val="0"/>
              </a:spcBef>
              <a:buFontTx/>
              <a:buAutoNum type="arabicParenR" startAt="7"/>
              <a:defRPr/>
            </a:pPr>
            <a:r>
              <a:rPr lang="ru-RU" sz="1600" dirty="0" smtClean="0">
                <a:latin typeface="Arial Black" pitchFamily="34" charset="0"/>
              </a:rPr>
              <a:t>Мониторинг практической подготовки студентов  в рамках работы комиссии по мониторингу освоения практических навыков </a:t>
            </a:r>
            <a:r>
              <a:rPr lang="ru-RU" sz="1600" dirty="0" smtClean="0">
                <a:latin typeface="Arial Black" pitchFamily="34" charset="0"/>
              </a:rPr>
              <a:t>студентами</a:t>
            </a:r>
          </a:p>
          <a:p>
            <a:pPr marL="457200" lvl="0" indent="-457200">
              <a:spcBef>
                <a:spcPct val="0"/>
              </a:spcBef>
              <a:defRPr/>
            </a:pPr>
            <a:endParaRPr lang="ru-RU" sz="1600" dirty="0" smtClean="0">
              <a:latin typeface="Arial Black" pitchFamily="34" charset="0"/>
            </a:endParaRPr>
          </a:p>
          <a:p>
            <a:pPr marL="457200" lvl="0" indent="-457200">
              <a:spcBef>
                <a:spcPct val="0"/>
              </a:spcBef>
              <a:defRPr/>
            </a:pPr>
            <a:r>
              <a:rPr lang="ru-RU" sz="1600" b="1" dirty="0" smtClean="0">
                <a:latin typeface="Arial Black" pitchFamily="34" charset="0"/>
                <a:ea typeface="+mj-ea"/>
                <a:cs typeface="+mj-cs"/>
              </a:rPr>
              <a:t>9)    Экспертиза содержания и качества реализации ОП по специальности «Лечебное дело»</a:t>
            </a:r>
            <a:endParaRPr lang="ru-RU" sz="1600" b="1" dirty="0" smtClean="0">
              <a:latin typeface="Arial Black" pitchFamily="34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/>
              <a:defRPr/>
            </a:pPr>
            <a:endParaRPr lang="ru-RU" sz="1900" b="1" dirty="0" smtClean="0"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2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</TotalTime>
  <Words>209</Words>
  <Application>Microsoft Office PowerPoint</Application>
  <PresentationFormat>Экран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Кафедры входящие в компетенцию  МК по хирургии</vt:lpstr>
      <vt:lpstr>Кафедры входящие в компетенцию  МК по хирургии</vt:lpstr>
      <vt:lpstr>Запланированные направления работы МК по хирургии в 2017-2018 учебном году</vt:lpstr>
      <vt:lpstr>Запланированные направления работы МК по хирургии в 201-2018 учебном году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SLAVKA</dc:creator>
  <cp:lastModifiedBy>KAFEDRA</cp:lastModifiedBy>
  <cp:revision>65</cp:revision>
  <dcterms:created xsi:type="dcterms:W3CDTF">2015-05-27T17:59:17Z</dcterms:created>
  <dcterms:modified xsi:type="dcterms:W3CDTF">2017-10-19T05:58:42Z</dcterms:modified>
</cp:coreProperties>
</file>