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1" r:id="rId5"/>
    <p:sldId id="259" r:id="rId6"/>
    <p:sldId id="274" r:id="rId7"/>
    <p:sldId id="275" r:id="rId8"/>
    <p:sldId id="276" r:id="rId9"/>
    <p:sldId id="277" r:id="rId10"/>
    <p:sldId id="278" r:id="rId11"/>
    <p:sldId id="279" r:id="rId12"/>
    <p:sldId id="280" r:id="rId13"/>
    <p:sldId id="281" r:id="rId14"/>
    <p:sldId id="260" r:id="rId15"/>
    <p:sldId id="261" r:id="rId16"/>
    <p:sldId id="263" r:id="rId17"/>
    <p:sldId id="264" r:id="rId18"/>
    <p:sldId id="262" r:id="rId19"/>
    <p:sldId id="265" r:id="rId20"/>
    <p:sldId id="266" r:id="rId21"/>
    <p:sldId id="267" r:id="rId22"/>
    <p:sldId id="268" r:id="rId23"/>
    <p:sldId id="270" r:id="rId24"/>
    <p:sldId id="269" r:id="rId25"/>
    <p:sldId id="272" r:id="rId26"/>
    <p:sldId id="273" r:id="rId27"/>
    <p:sldId id="282" r:id="rId28"/>
    <p:sldId id="316" r:id="rId29"/>
    <p:sldId id="283" r:id="rId30"/>
    <p:sldId id="284" r:id="rId31"/>
    <p:sldId id="285" r:id="rId32"/>
    <p:sldId id="288" r:id="rId33"/>
    <p:sldId id="289" r:id="rId34"/>
    <p:sldId id="286" r:id="rId35"/>
    <p:sldId id="287" r:id="rId36"/>
    <p:sldId id="290" r:id="rId37"/>
    <p:sldId id="291" r:id="rId38"/>
    <p:sldId id="292" r:id="rId39"/>
    <p:sldId id="293" r:id="rId40"/>
    <p:sldId id="295" r:id="rId41"/>
    <p:sldId id="296" r:id="rId42"/>
    <p:sldId id="294" r:id="rId43"/>
    <p:sldId id="297" r:id="rId44"/>
    <p:sldId id="300" r:id="rId45"/>
    <p:sldId id="301" r:id="rId46"/>
    <p:sldId id="305" r:id="rId47"/>
    <p:sldId id="306" r:id="rId48"/>
    <p:sldId id="302" r:id="rId49"/>
    <p:sldId id="310" r:id="rId50"/>
    <p:sldId id="311" r:id="rId51"/>
    <p:sldId id="312" r:id="rId52"/>
    <p:sldId id="313" r:id="rId53"/>
    <p:sldId id="314" r:id="rId54"/>
    <p:sldId id="315" r:id="rId55"/>
    <p:sldId id="298" r:id="rId56"/>
    <p:sldId id="307" r:id="rId57"/>
    <p:sldId id="317" r:id="rId58"/>
    <p:sldId id="318" r:id="rId59"/>
    <p:sldId id="320" r:id="rId60"/>
    <p:sldId id="321" r:id="rId61"/>
    <p:sldId id="332" r:id="rId62"/>
    <p:sldId id="370" r:id="rId63"/>
    <p:sldId id="330" r:id="rId64"/>
    <p:sldId id="329" r:id="rId65"/>
    <p:sldId id="328" r:id="rId66"/>
    <p:sldId id="327" r:id="rId67"/>
    <p:sldId id="326" r:id="rId68"/>
    <p:sldId id="325" r:id="rId69"/>
    <p:sldId id="324" r:id="rId70"/>
    <p:sldId id="322" r:id="rId71"/>
    <p:sldId id="333" r:id="rId72"/>
    <p:sldId id="366" r:id="rId73"/>
    <p:sldId id="371" r:id="rId74"/>
    <p:sldId id="372" r:id="rId75"/>
    <p:sldId id="369" r:id="rId76"/>
    <p:sldId id="319" r:id="rId77"/>
    <p:sldId id="373" r:id="rId78"/>
    <p:sldId id="334" r:id="rId79"/>
    <p:sldId id="341" r:id="rId80"/>
    <p:sldId id="374" r:id="rId81"/>
    <p:sldId id="337" r:id="rId82"/>
    <p:sldId id="343" r:id="rId83"/>
    <p:sldId id="345" r:id="rId84"/>
    <p:sldId id="344" r:id="rId85"/>
    <p:sldId id="342" r:id="rId86"/>
    <p:sldId id="346" r:id="rId87"/>
    <p:sldId id="349" r:id="rId88"/>
    <p:sldId id="350" r:id="rId89"/>
    <p:sldId id="351" r:id="rId90"/>
    <p:sldId id="353" r:id="rId91"/>
    <p:sldId id="354" r:id="rId92"/>
    <p:sldId id="355" r:id="rId93"/>
    <p:sldId id="356" r:id="rId94"/>
    <p:sldId id="357" r:id="rId95"/>
    <p:sldId id="358" r:id="rId96"/>
    <p:sldId id="360" r:id="rId97"/>
    <p:sldId id="362" r:id="rId98"/>
    <p:sldId id="364" r:id="rId99"/>
    <p:sldId id="365" r:id="rId100"/>
    <p:sldId id="375" r:id="rId101"/>
    <p:sldId id="376" r:id="rId10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80" y="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114FC83-EFC9-4926-B62E-E95CCED24C6D}" type="doc">
      <dgm:prSet loTypeId="urn:microsoft.com/office/officeart/2005/8/layout/radial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6E20EB8-E57A-441B-AE73-68599292CBE6}">
      <dgm:prSet phldrT="[Текст]" custT="1"/>
      <dgm:spPr>
        <a:solidFill>
          <a:schemeClr val="accent3">
            <a:lumMod val="20000"/>
            <a:lumOff val="80000"/>
          </a:schemeClr>
        </a:solidFill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r>
            <a:rPr lang="ru-RU" sz="1700" b="1" kern="1200" dirty="0">
              <a:solidFill>
                <a:srgbClr val="9BBB59">
                  <a:lumMod val="50000"/>
                </a:srgbClr>
              </a:solidFill>
              <a:latin typeface="Times New Roman" pitchFamily="18" charset="0"/>
              <a:ea typeface="+mn-ea"/>
              <a:cs typeface="Times New Roman" pitchFamily="18" charset="0"/>
            </a:rPr>
            <a:t>Внимание</a:t>
          </a:r>
          <a:r>
            <a:rPr lang="ru-RU" sz="1700" kern="12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</a:p>
      </dgm:t>
    </dgm:pt>
    <dgm:pt modelId="{9C4AE3E6-E1B5-47C0-8A0F-D0D8F226C53F}" type="parTrans" cxnId="{3D843512-4C67-4B14-B4D0-22223C11732C}">
      <dgm:prSet/>
      <dgm:spPr/>
      <dgm:t>
        <a:bodyPr/>
        <a:lstStyle/>
        <a:p>
          <a:endParaRPr lang="ru-RU"/>
        </a:p>
      </dgm:t>
    </dgm:pt>
    <dgm:pt modelId="{2A0E6128-75D0-45E9-921F-9FB742F2AEDB}" type="sibTrans" cxnId="{3D843512-4C67-4B14-B4D0-22223C11732C}">
      <dgm:prSet/>
      <dgm:spPr/>
      <dgm:t>
        <a:bodyPr/>
        <a:lstStyle/>
        <a:p>
          <a:endParaRPr lang="ru-RU"/>
        </a:p>
      </dgm:t>
    </dgm:pt>
    <dgm:pt modelId="{5024FC52-F441-467F-A10E-118077639EB1}">
      <dgm:prSet phldrT="[Текст]"/>
      <dgm:spPr>
        <a:solidFill>
          <a:schemeClr val="accent3">
            <a:lumMod val="20000"/>
            <a:lumOff val="80000"/>
          </a:schemeClr>
        </a:solidFill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r>
            <a:rPr lang="ru-RU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Концентрация</a:t>
          </a:r>
          <a:r>
            <a:rPr lang="ru-RU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</a:p>
      </dgm:t>
    </dgm:pt>
    <dgm:pt modelId="{B2013B68-57D6-418F-8135-5CF88AC23CB7}" type="parTrans" cxnId="{8EE6FD58-8C15-4DE6-BCC0-1A2D927FF3BB}">
      <dgm:prSet/>
      <dgm:spPr/>
      <dgm:t>
        <a:bodyPr/>
        <a:lstStyle/>
        <a:p>
          <a:endParaRPr lang="ru-RU"/>
        </a:p>
      </dgm:t>
    </dgm:pt>
    <dgm:pt modelId="{106035E7-34FF-4034-A73A-0783A5A33508}" type="sibTrans" cxnId="{8EE6FD58-8C15-4DE6-BCC0-1A2D927FF3BB}">
      <dgm:prSet/>
      <dgm:spPr/>
      <dgm:t>
        <a:bodyPr/>
        <a:lstStyle/>
        <a:p>
          <a:endParaRPr lang="ru-RU"/>
        </a:p>
      </dgm:t>
    </dgm:pt>
    <dgm:pt modelId="{FD5DF0C3-4B8D-4FC0-B75A-93B39E81FFA0}">
      <dgm:prSet phldrT="[Текст]" custT="1"/>
      <dgm:spPr>
        <a:solidFill>
          <a:schemeClr val="accent3">
            <a:lumMod val="20000"/>
            <a:lumOff val="80000"/>
          </a:schemeClr>
        </a:solidFill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r>
            <a:rPr lang="ru-RU" sz="14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Переключаемость</a:t>
          </a:r>
        </a:p>
      </dgm:t>
    </dgm:pt>
    <dgm:pt modelId="{F3A70A76-4A7F-4142-A16E-F4F41656677B}" type="parTrans" cxnId="{1A1DB920-B41A-40F1-91DF-1275624A84DE}">
      <dgm:prSet/>
      <dgm:spPr/>
      <dgm:t>
        <a:bodyPr/>
        <a:lstStyle/>
        <a:p>
          <a:endParaRPr lang="ru-RU"/>
        </a:p>
      </dgm:t>
    </dgm:pt>
    <dgm:pt modelId="{8DC2B25D-C0C0-4B89-945F-9642C709D1E9}" type="sibTrans" cxnId="{1A1DB920-B41A-40F1-91DF-1275624A84DE}">
      <dgm:prSet/>
      <dgm:spPr/>
      <dgm:t>
        <a:bodyPr/>
        <a:lstStyle/>
        <a:p>
          <a:endParaRPr lang="ru-RU"/>
        </a:p>
      </dgm:t>
    </dgm:pt>
    <dgm:pt modelId="{AA65A359-6F31-452B-B0B7-C3ADDB047363}">
      <dgm:prSet phldrT="[Текст]" custT="1"/>
      <dgm:spPr>
        <a:solidFill>
          <a:schemeClr val="accent3">
            <a:lumMod val="20000"/>
            <a:lumOff val="80000"/>
          </a:schemeClr>
        </a:solidFill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r>
            <a:rPr lang="ru-RU" sz="14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Устойчивость</a:t>
          </a:r>
          <a:r>
            <a:rPr lang="ru-RU" sz="11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</a:p>
      </dgm:t>
    </dgm:pt>
    <dgm:pt modelId="{B3BAD4C3-502C-40E0-A99D-62B67AD321AE}" type="parTrans" cxnId="{56B5254C-E3EE-4B1B-930A-3A7A977EE048}">
      <dgm:prSet/>
      <dgm:spPr/>
      <dgm:t>
        <a:bodyPr/>
        <a:lstStyle/>
        <a:p>
          <a:endParaRPr lang="ru-RU"/>
        </a:p>
      </dgm:t>
    </dgm:pt>
    <dgm:pt modelId="{34048919-2EE8-429A-AAAB-1F1CCE3DACBB}" type="sibTrans" cxnId="{56B5254C-E3EE-4B1B-930A-3A7A977EE048}">
      <dgm:prSet/>
      <dgm:spPr/>
      <dgm:t>
        <a:bodyPr/>
        <a:lstStyle/>
        <a:p>
          <a:endParaRPr lang="ru-RU"/>
        </a:p>
      </dgm:t>
    </dgm:pt>
    <dgm:pt modelId="{5DD409AB-9829-46BE-98B9-B666EF114EBA}">
      <dgm:prSet phldrT="[Текст]" custT="1"/>
      <dgm:spPr>
        <a:solidFill>
          <a:schemeClr val="accent3">
            <a:lumMod val="20000"/>
            <a:lumOff val="80000"/>
          </a:schemeClr>
        </a:solidFill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r>
            <a:rPr lang="ru-RU" sz="1700" b="1" kern="1200" dirty="0">
              <a:solidFill>
                <a:srgbClr val="9BBB59">
                  <a:lumMod val="50000"/>
                </a:srgbClr>
              </a:solidFill>
              <a:latin typeface="Times New Roman" pitchFamily="18" charset="0"/>
              <a:ea typeface="+mn-ea"/>
              <a:cs typeface="Times New Roman" pitchFamily="18" charset="0"/>
            </a:rPr>
            <a:t>Объем</a:t>
          </a:r>
        </a:p>
      </dgm:t>
    </dgm:pt>
    <dgm:pt modelId="{913B3F02-196A-43F1-81E0-D32739D1C83D}" type="parTrans" cxnId="{97EC6D32-7C6D-4105-B4A7-429358C6924D}">
      <dgm:prSet/>
      <dgm:spPr/>
      <dgm:t>
        <a:bodyPr/>
        <a:lstStyle/>
        <a:p>
          <a:endParaRPr lang="ru-RU"/>
        </a:p>
      </dgm:t>
    </dgm:pt>
    <dgm:pt modelId="{DD85ADD2-9991-42AB-B67D-E8A03559C3A4}" type="sibTrans" cxnId="{97EC6D32-7C6D-4105-B4A7-429358C6924D}">
      <dgm:prSet/>
      <dgm:spPr/>
      <dgm:t>
        <a:bodyPr/>
        <a:lstStyle/>
        <a:p>
          <a:endParaRPr lang="ru-RU"/>
        </a:p>
      </dgm:t>
    </dgm:pt>
    <dgm:pt modelId="{7D461D4A-1392-4E88-931A-BF04474E72A8}" type="pres">
      <dgm:prSet presAssocID="{A114FC83-EFC9-4926-B62E-E95CCED24C6D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9637B144-DE07-41A5-8AB0-CDF5A93EC763}" type="pres">
      <dgm:prSet presAssocID="{F6E20EB8-E57A-441B-AE73-68599292CBE6}" presName="centerShape" presStyleLbl="node0" presStyleIdx="0" presStyleCnt="1" custScaleX="96915" custLinFactNeighborX="1146" custLinFactNeighborY="-1010"/>
      <dgm:spPr/>
    </dgm:pt>
    <dgm:pt modelId="{6426AB00-DB71-4875-B1B0-C1C5DB441348}" type="pres">
      <dgm:prSet presAssocID="{B2013B68-57D6-418F-8135-5CF88AC23CB7}" presName="Name9" presStyleLbl="parChTrans1D2" presStyleIdx="0" presStyleCnt="4"/>
      <dgm:spPr/>
    </dgm:pt>
    <dgm:pt modelId="{20DA8720-B8BD-4079-AD78-A5009F7C038A}" type="pres">
      <dgm:prSet presAssocID="{B2013B68-57D6-418F-8135-5CF88AC23CB7}" presName="connTx" presStyleLbl="parChTrans1D2" presStyleIdx="0" presStyleCnt="4"/>
      <dgm:spPr/>
    </dgm:pt>
    <dgm:pt modelId="{D706B262-5531-4FD4-B7EF-359FF4CA0024}" type="pres">
      <dgm:prSet presAssocID="{5024FC52-F441-467F-A10E-118077639EB1}" presName="node" presStyleLbl="node1" presStyleIdx="0" presStyleCnt="4" custScaleX="140100">
        <dgm:presLayoutVars>
          <dgm:bulletEnabled val="1"/>
        </dgm:presLayoutVars>
      </dgm:prSet>
      <dgm:spPr/>
    </dgm:pt>
    <dgm:pt modelId="{6E855768-F4DA-44F7-9557-873B39318771}" type="pres">
      <dgm:prSet presAssocID="{F3A70A76-4A7F-4142-A16E-F4F41656677B}" presName="Name9" presStyleLbl="parChTrans1D2" presStyleIdx="1" presStyleCnt="4"/>
      <dgm:spPr/>
    </dgm:pt>
    <dgm:pt modelId="{65963B2B-F5C1-4C0E-9DDF-5CDBF7C81186}" type="pres">
      <dgm:prSet presAssocID="{F3A70A76-4A7F-4142-A16E-F4F41656677B}" presName="connTx" presStyleLbl="parChTrans1D2" presStyleIdx="1" presStyleCnt="4"/>
      <dgm:spPr/>
    </dgm:pt>
    <dgm:pt modelId="{A889202E-7E73-4D2A-8408-20A3624CBB47}" type="pres">
      <dgm:prSet presAssocID="{FD5DF0C3-4B8D-4FC0-B75A-93B39E81FFA0}" presName="node" presStyleLbl="node1" presStyleIdx="1" presStyleCnt="4" custScaleX="140599">
        <dgm:presLayoutVars>
          <dgm:bulletEnabled val="1"/>
        </dgm:presLayoutVars>
      </dgm:prSet>
      <dgm:spPr/>
    </dgm:pt>
    <dgm:pt modelId="{D4705618-6417-4B07-81F4-47C9F8E54105}" type="pres">
      <dgm:prSet presAssocID="{B3BAD4C3-502C-40E0-A99D-62B67AD321AE}" presName="Name9" presStyleLbl="parChTrans1D2" presStyleIdx="2" presStyleCnt="4"/>
      <dgm:spPr/>
    </dgm:pt>
    <dgm:pt modelId="{A825E5C0-B606-4512-B098-97A8C3FC8331}" type="pres">
      <dgm:prSet presAssocID="{B3BAD4C3-502C-40E0-A99D-62B67AD321AE}" presName="connTx" presStyleLbl="parChTrans1D2" presStyleIdx="2" presStyleCnt="4"/>
      <dgm:spPr/>
    </dgm:pt>
    <dgm:pt modelId="{CF0A8192-1996-4BBF-B8F6-B5FCF48F36EC}" type="pres">
      <dgm:prSet presAssocID="{AA65A359-6F31-452B-B0B7-C3ADDB047363}" presName="node" presStyleLbl="node1" presStyleIdx="2" presStyleCnt="4" custScaleX="140100">
        <dgm:presLayoutVars>
          <dgm:bulletEnabled val="1"/>
        </dgm:presLayoutVars>
      </dgm:prSet>
      <dgm:spPr/>
    </dgm:pt>
    <dgm:pt modelId="{F9A2A0F0-1F4C-454B-B053-AED6E25F496E}" type="pres">
      <dgm:prSet presAssocID="{913B3F02-196A-43F1-81E0-D32739D1C83D}" presName="Name9" presStyleLbl="parChTrans1D2" presStyleIdx="3" presStyleCnt="4"/>
      <dgm:spPr/>
    </dgm:pt>
    <dgm:pt modelId="{0133DC3F-7369-4A37-97D2-4CF79AC75B06}" type="pres">
      <dgm:prSet presAssocID="{913B3F02-196A-43F1-81E0-D32739D1C83D}" presName="connTx" presStyleLbl="parChTrans1D2" presStyleIdx="3" presStyleCnt="4"/>
      <dgm:spPr/>
    </dgm:pt>
    <dgm:pt modelId="{A9265CD5-D2EC-469E-B773-6D4CD146FFB3}" type="pres">
      <dgm:prSet presAssocID="{5DD409AB-9829-46BE-98B9-B666EF114EBA}" presName="node" presStyleLbl="node1" presStyleIdx="3" presStyleCnt="4" custScaleX="145921" custRadScaleRad="98837" custRadScaleInc="1547">
        <dgm:presLayoutVars>
          <dgm:bulletEnabled val="1"/>
        </dgm:presLayoutVars>
      </dgm:prSet>
      <dgm:spPr/>
    </dgm:pt>
  </dgm:ptLst>
  <dgm:cxnLst>
    <dgm:cxn modelId="{3D843512-4C67-4B14-B4D0-22223C11732C}" srcId="{A114FC83-EFC9-4926-B62E-E95CCED24C6D}" destId="{F6E20EB8-E57A-441B-AE73-68599292CBE6}" srcOrd="0" destOrd="0" parTransId="{9C4AE3E6-E1B5-47C0-8A0F-D0D8F226C53F}" sibTransId="{2A0E6128-75D0-45E9-921F-9FB742F2AEDB}"/>
    <dgm:cxn modelId="{20D9D915-59B6-4286-BC1C-443A9CF0D25C}" type="presOf" srcId="{FD5DF0C3-4B8D-4FC0-B75A-93B39E81FFA0}" destId="{A889202E-7E73-4D2A-8408-20A3624CBB47}" srcOrd="0" destOrd="0" presId="urn:microsoft.com/office/officeart/2005/8/layout/radial1"/>
    <dgm:cxn modelId="{2F5BB417-05C0-4658-9F16-8A7EEF75BC5E}" type="presOf" srcId="{B3BAD4C3-502C-40E0-A99D-62B67AD321AE}" destId="{D4705618-6417-4B07-81F4-47C9F8E54105}" srcOrd="0" destOrd="0" presId="urn:microsoft.com/office/officeart/2005/8/layout/radial1"/>
    <dgm:cxn modelId="{1A1DB920-B41A-40F1-91DF-1275624A84DE}" srcId="{F6E20EB8-E57A-441B-AE73-68599292CBE6}" destId="{FD5DF0C3-4B8D-4FC0-B75A-93B39E81FFA0}" srcOrd="1" destOrd="0" parTransId="{F3A70A76-4A7F-4142-A16E-F4F41656677B}" sibTransId="{8DC2B25D-C0C0-4B89-945F-9642C709D1E9}"/>
    <dgm:cxn modelId="{E0840F31-8E2F-4D45-A8E3-D9BA1EA48C5A}" type="presOf" srcId="{B3BAD4C3-502C-40E0-A99D-62B67AD321AE}" destId="{A825E5C0-B606-4512-B098-97A8C3FC8331}" srcOrd="1" destOrd="0" presId="urn:microsoft.com/office/officeart/2005/8/layout/radial1"/>
    <dgm:cxn modelId="{97EC6D32-7C6D-4105-B4A7-429358C6924D}" srcId="{F6E20EB8-E57A-441B-AE73-68599292CBE6}" destId="{5DD409AB-9829-46BE-98B9-B666EF114EBA}" srcOrd="3" destOrd="0" parTransId="{913B3F02-196A-43F1-81E0-D32739D1C83D}" sibTransId="{DD85ADD2-9991-42AB-B67D-E8A03559C3A4}"/>
    <dgm:cxn modelId="{479E463A-D60A-4043-A07F-C9767D7C856C}" type="presOf" srcId="{F3A70A76-4A7F-4142-A16E-F4F41656677B}" destId="{65963B2B-F5C1-4C0E-9DDF-5CDBF7C81186}" srcOrd="1" destOrd="0" presId="urn:microsoft.com/office/officeart/2005/8/layout/radial1"/>
    <dgm:cxn modelId="{312F1A3B-1FFC-438D-BDDE-A83CB8F4FBA8}" type="presOf" srcId="{F3A70A76-4A7F-4142-A16E-F4F41656677B}" destId="{6E855768-F4DA-44F7-9557-873B39318771}" srcOrd="0" destOrd="0" presId="urn:microsoft.com/office/officeart/2005/8/layout/radial1"/>
    <dgm:cxn modelId="{E25E8A3C-1E16-435C-B891-8105DA208CC0}" type="presOf" srcId="{AA65A359-6F31-452B-B0B7-C3ADDB047363}" destId="{CF0A8192-1996-4BBF-B8F6-B5FCF48F36EC}" srcOrd="0" destOrd="0" presId="urn:microsoft.com/office/officeart/2005/8/layout/radial1"/>
    <dgm:cxn modelId="{81461F62-7AEC-4B51-99F4-2789F421DB86}" type="presOf" srcId="{913B3F02-196A-43F1-81E0-D32739D1C83D}" destId="{F9A2A0F0-1F4C-454B-B053-AED6E25F496E}" srcOrd="0" destOrd="0" presId="urn:microsoft.com/office/officeart/2005/8/layout/radial1"/>
    <dgm:cxn modelId="{56B5254C-E3EE-4B1B-930A-3A7A977EE048}" srcId="{F6E20EB8-E57A-441B-AE73-68599292CBE6}" destId="{AA65A359-6F31-452B-B0B7-C3ADDB047363}" srcOrd="2" destOrd="0" parTransId="{B3BAD4C3-502C-40E0-A99D-62B67AD321AE}" sibTransId="{34048919-2EE8-429A-AAAB-1F1CCE3DACBB}"/>
    <dgm:cxn modelId="{272FD971-9E91-4E3B-8DA2-A54836DF52A9}" type="presOf" srcId="{913B3F02-196A-43F1-81E0-D32739D1C83D}" destId="{0133DC3F-7369-4A37-97D2-4CF79AC75B06}" srcOrd="1" destOrd="0" presId="urn:microsoft.com/office/officeart/2005/8/layout/radial1"/>
    <dgm:cxn modelId="{4B14BD54-3D4B-4700-ADFA-CCAB6EB3887A}" type="presOf" srcId="{F6E20EB8-E57A-441B-AE73-68599292CBE6}" destId="{9637B144-DE07-41A5-8AB0-CDF5A93EC763}" srcOrd="0" destOrd="0" presId="urn:microsoft.com/office/officeart/2005/8/layout/radial1"/>
    <dgm:cxn modelId="{8EE6FD58-8C15-4DE6-BCC0-1A2D927FF3BB}" srcId="{F6E20EB8-E57A-441B-AE73-68599292CBE6}" destId="{5024FC52-F441-467F-A10E-118077639EB1}" srcOrd="0" destOrd="0" parTransId="{B2013B68-57D6-418F-8135-5CF88AC23CB7}" sibTransId="{106035E7-34FF-4034-A73A-0783A5A33508}"/>
    <dgm:cxn modelId="{DB521C7C-ACE1-4FC0-8C9D-06640376925F}" type="presOf" srcId="{5DD409AB-9829-46BE-98B9-B666EF114EBA}" destId="{A9265CD5-D2EC-469E-B773-6D4CD146FFB3}" srcOrd="0" destOrd="0" presId="urn:microsoft.com/office/officeart/2005/8/layout/radial1"/>
    <dgm:cxn modelId="{8CC52C8C-0347-4EDC-A3F4-F0B8778E5DBB}" type="presOf" srcId="{A114FC83-EFC9-4926-B62E-E95CCED24C6D}" destId="{7D461D4A-1392-4E88-931A-BF04474E72A8}" srcOrd="0" destOrd="0" presId="urn:microsoft.com/office/officeart/2005/8/layout/radial1"/>
    <dgm:cxn modelId="{7C63D3AC-7B56-450A-A725-2CD4AF36966C}" type="presOf" srcId="{B2013B68-57D6-418F-8135-5CF88AC23CB7}" destId="{20DA8720-B8BD-4079-AD78-A5009F7C038A}" srcOrd="1" destOrd="0" presId="urn:microsoft.com/office/officeart/2005/8/layout/radial1"/>
    <dgm:cxn modelId="{3184AABB-0C88-4620-BCDB-24E69A4E3EA4}" type="presOf" srcId="{5024FC52-F441-467F-A10E-118077639EB1}" destId="{D706B262-5531-4FD4-B7EF-359FF4CA0024}" srcOrd="0" destOrd="0" presId="urn:microsoft.com/office/officeart/2005/8/layout/radial1"/>
    <dgm:cxn modelId="{970F33EE-089D-4EDC-A346-B0867379EAA6}" type="presOf" srcId="{B2013B68-57D6-418F-8135-5CF88AC23CB7}" destId="{6426AB00-DB71-4875-B1B0-C1C5DB441348}" srcOrd="0" destOrd="0" presId="urn:microsoft.com/office/officeart/2005/8/layout/radial1"/>
    <dgm:cxn modelId="{881BEF8A-D8F3-4398-80C7-CB202D62770B}" type="presParOf" srcId="{7D461D4A-1392-4E88-931A-BF04474E72A8}" destId="{9637B144-DE07-41A5-8AB0-CDF5A93EC763}" srcOrd="0" destOrd="0" presId="urn:microsoft.com/office/officeart/2005/8/layout/radial1"/>
    <dgm:cxn modelId="{F2CBB43B-F7B7-4B53-91D4-06F6E95662FF}" type="presParOf" srcId="{7D461D4A-1392-4E88-931A-BF04474E72A8}" destId="{6426AB00-DB71-4875-B1B0-C1C5DB441348}" srcOrd="1" destOrd="0" presId="urn:microsoft.com/office/officeart/2005/8/layout/radial1"/>
    <dgm:cxn modelId="{32199FBD-3F56-4011-B2FB-E3D0008ECF9F}" type="presParOf" srcId="{6426AB00-DB71-4875-B1B0-C1C5DB441348}" destId="{20DA8720-B8BD-4079-AD78-A5009F7C038A}" srcOrd="0" destOrd="0" presId="urn:microsoft.com/office/officeart/2005/8/layout/radial1"/>
    <dgm:cxn modelId="{6AAB9AFD-8B8F-4E02-884B-43BCAF053A65}" type="presParOf" srcId="{7D461D4A-1392-4E88-931A-BF04474E72A8}" destId="{D706B262-5531-4FD4-B7EF-359FF4CA0024}" srcOrd="2" destOrd="0" presId="urn:microsoft.com/office/officeart/2005/8/layout/radial1"/>
    <dgm:cxn modelId="{779D146A-3993-42D9-BA03-00C1F4445998}" type="presParOf" srcId="{7D461D4A-1392-4E88-931A-BF04474E72A8}" destId="{6E855768-F4DA-44F7-9557-873B39318771}" srcOrd="3" destOrd="0" presId="urn:microsoft.com/office/officeart/2005/8/layout/radial1"/>
    <dgm:cxn modelId="{BE565A63-09B8-435E-BA3E-A9191A199C84}" type="presParOf" srcId="{6E855768-F4DA-44F7-9557-873B39318771}" destId="{65963B2B-F5C1-4C0E-9DDF-5CDBF7C81186}" srcOrd="0" destOrd="0" presId="urn:microsoft.com/office/officeart/2005/8/layout/radial1"/>
    <dgm:cxn modelId="{43940A4B-B954-4342-AF93-DC77E7B0A052}" type="presParOf" srcId="{7D461D4A-1392-4E88-931A-BF04474E72A8}" destId="{A889202E-7E73-4D2A-8408-20A3624CBB47}" srcOrd="4" destOrd="0" presId="urn:microsoft.com/office/officeart/2005/8/layout/radial1"/>
    <dgm:cxn modelId="{E3803018-AF59-4DC0-87A3-98B8E1A1721D}" type="presParOf" srcId="{7D461D4A-1392-4E88-931A-BF04474E72A8}" destId="{D4705618-6417-4B07-81F4-47C9F8E54105}" srcOrd="5" destOrd="0" presId="urn:microsoft.com/office/officeart/2005/8/layout/radial1"/>
    <dgm:cxn modelId="{3B7AE690-076A-43D7-BD44-1BB9AEBB65EF}" type="presParOf" srcId="{D4705618-6417-4B07-81F4-47C9F8E54105}" destId="{A825E5C0-B606-4512-B098-97A8C3FC8331}" srcOrd="0" destOrd="0" presId="urn:microsoft.com/office/officeart/2005/8/layout/radial1"/>
    <dgm:cxn modelId="{0625F901-9D4B-4597-B4B4-407F4A7C7AA5}" type="presParOf" srcId="{7D461D4A-1392-4E88-931A-BF04474E72A8}" destId="{CF0A8192-1996-4BBF-B8F6-B5FCF48F36EC}" srcOrd="6" destOrd="0" presId="urn:microsoft.com/office/officeart/2005/8/layout/radial1"/>
    <dgm:cxn modelId="{614A08E8-D38B-4560-BA9E-3EBD4E5C59E2}" type="presParOf" srcId="{7D461D4A-1392-4E88-931A-BF04474E72A8}" destId="{F9A2A0F0-1F4C-454B-B053-AED6E25F496E}" srcOrd="7" destOrd="0" presId="urn:microsoft.com/office/officeart/2005/8/layout/radial1"/>
    <dgm:cxn modelId="{AD42C111-51C8-4A46-B0E4-628F56FFAE87}" type="presParOf" srcId="{F9A2A0F0-1F4C-454B-B053-AED6E25F496E}" destId="{0133DC3F-7369-4A37-97D2-4CF79AC75B06}" srcOrd="0" destOrd="0" presId="urn:microsoft.com/office/officeart/2005/8/layout/radial1"/>
    <dgm:cxn modelId="{9ECD863D-247C-4C34-AA86-525FD943634E}" type="presParOf" srcId="{7D461D4A-1392-4E88-931A-BF04474E72A8}" destId="{A9265CD5-D2EC-469E-B773-6D4CD146FFB3}" srcOrd="8" destOrd="0" presId="urn:microsoft.com/office/officeart/2005/8/layout/radial1"/>
  </dgm:cxnLst>
  <dgm:bg/>
  <dgm:whole>
    <a:ln>
      <a:solidFill>
        <a:schemeClr val="accent3">
          <a:lumMod val="50000"/>
        </a:schemeClr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37B144-DE07-41A5-8AB0-CDF5A93EC763}">
      <dsp:nvSpPr>
        <dsp:cNvPr id="0" name=""/>
        <dsp:cNvSpPr/>
      </dsp:nvSpPr>
      <dsp:spPr>
        <a:xfrm>
          <a:off x="3870699" y="1939765"/>
          <a:ext cx="1456071" cy="1502421"/>
        </a:xfrm>
        <a:prstGeom prst="ellipse">
          <a:avLst/>
        </a:prstGeom>
        <a:solidFill>
          <a:schemeClr val="accent3">
            <a:lumMod val="20000"/>
            <a:lumOff val="80000"/>
          </a:schemeClr>
        </a:solidFill>
        <a:ln w="25400" cap="flat" cmpd="sng" algn="ctr">
          <a:solidFill>
            <a:schemeClr val="accent3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b="1" kern="1200" dirty="0">
              <a:solidFill>
                <a:srgbClr val="9BBB59">
                  <a:lumMod val="50000"/>
                </a:srgbClr>
              </a:solidFill>
              <a:latin typeface="Times New Roman" pitchFamily="18" charset="0"/>
              <a:ea typeface="+mn-ea"/>
              <a:cs typeface="Times New Roman" pitchFamily="18" charset="0"/>
            </a:rPr>
            <a:t>Внимание</a:t>
          </a:r>
          <a:r>
            <a:rPr lang="ru-RU" sz="1700" kern="12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</a:p>
      </dsp:txBody>
      <dsp:txXfrm>
        <a:off x="4083936" y="2159789"/>
        <a:ext cx="1029597" cy="1062373"/>
      </dsp:txXfrm>
    </dsp:sp>
    <dsp:sp modelId="{6426AB00-DB71-4875-B1B0-C1C5DB441348}">
      <dsp:nvSpPr>
        <dsp:cNvPr id="0" name=""/>
        <dsp:cNvSpPr/>
      </dsp:nvSpPr>
      <dsp:spPr>
        <a:xfrm rot="16119597">
          <a:off x="4368762" y="1717577"/>
          <a:ext cx="415102" cy="29823"/>
        </a:xfrm>
        <a:custGeom>
          <a:avLst/>
          <a:gdLst/>
          <a:ahLst/>
          <a:cxnLst/>
          <a:rect l="0" t="0" r="0" b="0"/>
          <a:pathLst>
            <a:path>
              <a:moveTo>
                <a:pt x="0" y="14911"/>
              </a:moveTo>
              <a:lnTo>
                <a:pt x="415102" y="1491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 rot="10800000">
        <a:off x="4565936" y="1722112"/>
        <a:ext cx="20755" cy="20755"/>
      </dsp:txXfrm>
    </dsp:sp>
    <dsp:sp modelId="{D706B262-5531-4FD4-B7EF-359FF4CA0024}">
      <dsp:nvSpPr>
        <dsp:cNvPr id="0" name=""/>
        <dsp:cNvSpPr/>
      </dsp:nvSpPr>
      <dsp:spPr>
        <a:xfrm>
          <a:off x="3501443" y="22678"/>
          <a:ext cx="2104892" cy="1502421"/>
        </a:xfrm>
        <a:prstGeom prst="ellipse">
          <a:avLst/>
        </a:prstGeom>
        <a:solidFill>
          <a:schemeClr val="accent3">
            <a:lumMod val="20000"/>
            <a:lumOff val="80000"/>
          </a:schemeClr>
        </a:solidFill>
        <a:ln w="25400" cap="flat" cmpd="sng" algn="ctr">
          <a:solidFill>
            <a:schemeClr val="accent3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Концентрация</a:t>
          </a:r>
          <a:r>
            <a:rPr lang="ru-RU" sz="1600" kern="12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</a:p>
      </dsp:txBody>
      <dsp:txXfrm>
        <a:off x="3809697" y="242702"/>
        <a:ext cx="1488384" cy="1062373"/>
      </dsp:txXfrm>
    </dsp:sp>
    <dsp:sp modelId="{6E855768-F4DA-44F7-9557-873B39318771}">
      <dsp:nvSpPr>
        <dsp:cNvPr id="0" name=""/>
        <dsp:cNvSpPr/>
      </dsp:nvSpPr>
      <dsp:spPr>
        <a:xfrm rot="71061">
          <a:off x="5326611" y="2692437"/>
          <a:ext cx="128153" cy="29823"/>
        </a:xfrm>
        <a:custGeom>
          <a:avLst/>
          <a:gdLst/>
          <a:ahLst/>
          <a:cxnLst/>
          <a:rect l="0" t="0" r="0" b="0"/>
          <a:pathLst>
            <a:path>
              <a:moveTo>
                <a:pt x="0" y="14911"/>
              </a:moveTo>
              <a:lnTo>
                <a:pt x="128153" y="1491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5387484" y="2704145"/>
        <a:ext cx="6407" cy="6407"/>
      </dsp:txXfrm>
    </dsp:sp>
    <dsp:sp modelId="{A889202E-7E73-4D2A-8408-20A3624CBB47}">
      <dsp:nvSpPr>
        <dsp:cNvPr id="0" name=""/>
        <dsp:cNvSpPr/>
      </dsp:nvSpPr>
      <dsp:spPr>
        <a:xfrm>
          <a:off x="5454305" y="1979289"/>
          <a:ext cx="2112389" cy="1502421"/>
        </a:xfrm>
        <a:prstGeom prst="ellipse">
          <a:avLst/>
        </a:prstGeom>
        <a:solidFill>
          <a:schemeClr val="accent3">
            <a:lumMod val="20000"/>
            <a:lumOff val="80000"/>
          </a:schemeClr>
        </a:solidFill>
        <a:ln w="25400" cap="flat" cmpd="sng" algn="ctr">
          <a:solidFill>
            <a:schemeClr val="accent3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Переключаемость</a:t>
          </a:r>
        </a:p>
      </dsp:txBody>
      <dsp:txXfrm>
        <a:off x="5763657" y="2199313"/>
        <a:ext cx="1493685" cy="1062373"/>
      </dsp:txXfrm>
    </dsp:sp>
    <dsp:sp modelId="{D4705618-6417-4B07-81F4-47C9F8E54105}">
      <dsp:nvSpPr>
        <dsp:cNvPr id="0" name=""/>
        <dsp:cNvSpPr/>
      </dsp:nvSpPr>
      <dsp:spPr>
        <a:xfrm rot="5477220">
          <a:off x="4329245" y="3674079"/>
          <a:ext cx="494135" cy="29823"/>
        </a:xfrm>
        <a:custGeom>
          <a:avLst/>
          <a:gdLst/>
          <a:ahLst/>
          <a:cxnLst/>
          <a:rect l="0" t="0" r="0" b="0"/>
          <a:pathLst>
            <a:path>
              <a:moveTo>
                <a:pt x="0" y="14911"/>
              </a:moveTo>
              <a:lnTo>
                <a:pt x="494135" y="1491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 rot="10800000">
        <a:off x="4563960" y="3676637"/>
        <a:ext cx="24706" cy="24706"/>
      </dsp:txXfrm>
    </dsp:sp>
    <dsp:sp modelId="{CF0A8192-1996-4BBF-B8F6-B5FCF48F36EC}">
      <dsp:nvSpPr>
        <dsp:cNvPr id="0" name=""/>
        <dsp:cNvSpPr/>
      </dsp:nvSpPr>
      <dsp:spPr>
        <a:xfrm>
          <a:off x="3501443" y="3935900"/>
          <a:ext cx="2104892" cy="1502421"/>
        </a:xfrm>
        <a:prstGeom prst="ellipse">
          <a:avLst/>
        </a:prstGeom>
        <a:solidFill>
          <a:schemeClr val="accent3">
            <a:lumMod val="20000"/>
            <a:lumOff val="80000"/>
          </a:schemeClr>
        </a:solidFill>
        <a:ln w="25400" cap="flat" cmpd="sng" algn="ctr">
          <a:solidFill>
            <a:schemeClr val="accent3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Устойчивость</a:t>
          </a:r>
          <a:r>
            <a:rPr lang="ru-RU" sz="1100" kern="12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</a:p>
      </dsp:txBody>
      <dsp:txXfrm>
        <a:off x="3809697" y="4155924"/>
        <a:ext cx="1488384" cy="1062373"/>
      </dsp:txXfrm>
    </dsp:sp>
    <dsp:sp modelId="{F9A2A0F0-1F4C-454B-B053-AED6E25F496E}">
      <dsp:nvSpPr>
        <dsp:cNvPr id="0" name=""/>
        <dsp:cNvSpPr/>
      </dsp:nvSpPr>
      <dsp:spPr>
        <a:xfrm rot="10772153">
          <a:off x="3716272" y="2682587"/>
          <a:ext cx="154452" cy="29823"/>
        </a:xfrm>
        <a:custGeom>
          <a:avLst/>
          <a:gdLst/>
          <a:ahLst/>
          <a:cxnLst/>
          <a:rect l="0" t="0" r="0" b="0"/>
          <a:pathLst>
            <a:path>
              <a:moveTo>
                <a:pt x="0" y="14911"/>
              </a:moveTo>
              <a:lnTo>
                <a:pt x="154452" y="1491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 rot="10800000">
        <a:off x="3789636" y="2693638"/>
        <a:ext cx="7722" cy="7722"/>
      </dsp:txXfrm>
    </dsp:sp>
    <dsp:sp modelId="{A9265CD5-D2EC-469E-B773-6D4CD146FFB3}">
      <dsp:nvSpPr>
        <dsp:cNvPr id="0" name=""/>
        <dsp:cNvSpPr/>
      </dsp:nvSpPr>
      <dsp:spPr>
        <a:xfrm>
          <a:off x="1524002" y="1955793"/>
          <a:ext cx="2192348" cy="1502421"/>
        </a:xfrm>
        <a:prstGeom prst="ellipse">
          <a:avLst/>
        </a:prstGeom>
        <a:solidFill>
          <a:schemeClr val="accent3">
            <a:lumMod val="20000"/>
            <a:lumOff val="80000"/>
          </a:schemeClr>
        </a:solidFill>
        <a:ln w="25400" cap="flat" cmpd="sng" algn="ctr">
          <a:solidFill>
            <a:schemeClr val="accent3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b="1" kern="1200" dirty="0">
              <a:solidFill>
                <a:srgbClr val="9BBB59">
                  <a:lumMod val="50000"/>
                </a:srgbClr>
              </a:solidFill>
              <a:latin typeface="Times New Roman" pitchFamily="18" charset="0"/>
              <a:ea typeface="+mn-ea"/>
              <a:cs typeface="Times New Roman" pitchFamily="18" charset="0"/>
            </a:rPr>
            <a:t>Объем</a:t>
          </a:r>
        </a:p>
      </dsp:txBody>
      <dsp:txXfrm>
        <a:off x="1845064" y="2175817"/>
        <a:ext cx="1550224" cy="10623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5F896-FB99-42F4-B5E8-63067300574A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B1645-146B-4DBE-87E4-1791E4152F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388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5F896-FB99-42F4-B5E8-63067300574A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B1645-146B-4DBE-87E4-1791E4152F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346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5F896-FB99-42F4-B5E8-63067300574A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B1645-146B-4DBE-87E4-1791E4152F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7147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5F896-FB99-42F4-B5E8-63067300574A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B1645-146B-4DBE-87E4-1791E4152F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9358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5F896-FB99-42F4-B5E8-63067300574A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B1645-146B-4DBE-87E4-1791E4152F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4042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5F896-FB99-42F4-B5E8-63067300574A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B1645-146B-4DBE-87E4-1791E4152F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4754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5F896-FB99-42F4-B5E8-63067300574A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B1645-146B-4DBE-87E4-1791E4152F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9939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5F896-FB99-42F4-B5E8-63067300574A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B1645-146B-4DBE-87E4-1791E4152F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736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5F896-FB99-42F4-B5E8-63067300574A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B1645-146B-4DBE-87E4-1791E4152F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2162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5F896-FB99-42F4-B5E8-63067300574A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B1645-146B-4DBE-87E4-1791E4152F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5491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5F896-FB99-42F4-B5E8-63067300574A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B1645-146B-4DBE-87E4-1791E4152F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0803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55F896-FB99-42F4-B5E8-63067300574A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4B1645-146B-4DBE-87E4-1791E4152F9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838200"/>
            <a:ext cx="9144000" cy="60198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  <a:alpha val="0"/>
                </a:schemeClr>
              </a:gs>
              <a:gs pos="25000">
                <a:srgbClr val="EBEBEB"/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0"/>
            <a:ext cx="914400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312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ru.wikipedia.org/wiki/%D0%90%D0%BD%D1%82%D0%B8%D0%BF%D0%BE%D0%B4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ru.wikipedia.org/wiki/%D0%9F%D0%B0%D0%BC%D1%8F%D1%82%D1%8C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"/>
            <a:ext cx="9144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43200"/>
            <a:ext cx="9144000" cy="411480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53790" y="5137428"/>
            <a:ext cx="8461610" cy="132343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anose="02030602050306030303" pitchFamily="18" charset="0"/>
              </a:rPr>
              <a:t>Интеллект: </a:t>
            </a:r>
          </a:p>
          <a:p>
            <a:r>
              <a:rPr lang="ru-RU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anose="02030602050306030303" pitchFamily="18" charset="0"/>
              </a:rPr>
              <a:t>рациональный и  эмоциональный</a:t>
            </a:r>
            <a:endParaRPr lang="en-US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nstantia" panose="02030602050306030303" pitchFamily="18" charset="0"/>
            </a:endParaRPr>
          </a:p>
        </p:txBody>
      </p:sp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CD5A251C-C721-4015-BD78-8B4D2DC9D9B8}"/>
              </a:ext>
            </a:extLst>
          </p:cNvPr>
          <p:cNvSpPr/>
          <p:nvPr/>
        </p:nvSpPr>
        <p:spPr>
          <a:xfrm>
            <a:off x="152400" y="0"/>
            <a:ext cx="6390640" cy="13716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i="1" dirty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</a:rPr>
              <a:t>Наталья Федоровна Яковлева, доцент КГПУ им. В.П. Астафьева</a:t>
            </a:r>
          </a:p>
        </p:txBody>
      </p:sp>
    </p:spTree>
    <p:extLst>
      <p:ext uri="{BB962C8B-B14F-4D97-AF65-F5344CB8AC3E}">
        <p14:creationId xmlns:p14="http://schemas.microsoft.com/office/powerpoint/2010/main" val="31842390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082D15-F53C-4498-9208-830DA28160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>
                <a:latin typeface="Constantia" panose="02030602050306030303" pitchFamily="18" charset="0"/>
              </a:rPr>
              <a:t>Нарушения рационального мышления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5664947-4BD8-4935-B9BF-53CEED9FEF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7680" y="1600200"/>
            <a:ext cx="8229600" cy="4525963"/>
          </a:xfrm>
        </p:spPr>
        <p:txBody>
          <a:bodyPr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При </a:t>
            </a:r>
            <a:r>
              <a:rPr lang="ru-RU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бессвязном мышлении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отсутствуют не только логические, но и грамматические связи между словами. Речь превращается в набор отдельных слов или даже звуков: «возьму… сама попаду…день-пень… ах-ха-ха… лень» и т.п. </a:t>
            </a:r>
            <a:endParaRPr lang="ru-RU" dirty="0">
              <a:solidFill>
                <a:srgbClr val="202122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7194040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7BAAC1-7361-4E98-ACBC-081C6D6C9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>
                <a:latin typeface="Constantia" panose="02030602050306030303" pitchFamily="18" charset="0"/>
              </a:rPr>
              <a:t>РЕЗЮМЕ</a:t>
            </a:r>
            <a:endParaRPr lang="ru-RU" sz="28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645208C-AD12-43AA-95EF-5DD527CB07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1905000"/>
            <a:ext cx="8229600" cy="4525963"/>
          </a:xfrm>
        </p:spPr>
        <p:txBody>
          <a:bodyPr>
            <a:normAutofit/>
          </a:bodyPr>
          <a:lstStyle/>
          <a:p>
            <a:pPr marL="514350" indent="-514350" algn="l" fontAlgn="base">
              <a:buAutoNum type="arabicPeriod"/>
            </a:pPr>
            <a:r>
              <a:rPr lang="ru-RU" b="0" i="0" dirty="0">
                <a:solidFill>
                  <a:srgbClr val="222222"/>
                </a:solidFill>
                <a:effectLst/>
                <a:latin typeface="Constantia" panose="02030602050306030303" pitchFamily="18" charset="0"/>
              </a:rPr>
              <a:t>Что представляет собой эмоциональный интеллект?</a:t>
            </a:r>
          </a:p>
          <a:p>
            <a:pPr marL="514350" indent="-514350" algn="l" fontAlgn="base">
              <a:buAutoNum type="arabicPeriod"/>
            </a:pPr>
            <a:r>
              <a:rPr lang="ru-RU" dirty="0">
                <a:solidFill>
                  <a:srgbClr val="222222"/>
                </a:solidFill>
                <a:latin typeface="Constantia" panose="02030602050306030303" pitchFamily="18" charset="0"/>
              </a:rPr>
              <a:t>Какие навыки развиты у человека с высоким </a:t>
            </a:r>
            <a:r>
              <a:rPr lang="en-US" dirty="0">
                <a:solidFill>
                  <a:srgbClr val="222222"/>
                </a:solidFill>
                <a:latin typeface="Constantia" panose="02030602050306030303" pitchFamily="18" charset="0"/>
              </a:rPr>
              <a:t>EQ</a:t>
            </a:r>
            <a:r>
              <a:rPr lang="ru-RU" dirty="0">
                <a:solidFill>
                  <a:srgbClr val="222222"/>
                </a:solidFill>
                <a:latin typeface="Constantia" panose="02030602050306030303" pitchFamily="18" charset="0"/>
              </a:rPr>
              <a:t>?</a:t>
            </a:r>
          </a:p>
          <a:p>
            <a:pPr marL="514350" indent="-514350" fontAlgn="base">
              <a:buFont typeface="Arial" panose="020B0604020202020204" pitchFamily="34" charset="0"/>
              <a:buAutoNum type="arabicPeriod"/>
            </a:pPr>
            <a:r>
              <a:rPr lang="ru-RU" b="0" i="0" dirty="0">
                <a:solidFill>
                  <a:srgbClr val="222222"/>
                </a:solidFill>
                <a:effectLst/>
                <a:latin typeface="Constantia" panose="02030602050306030303" pitchFamily="18" charset="0"/>
              </a:rPr>
              <a:t>Какие навыки не развиты у человека с низким </a:t>
            </a:r>
            <a:r>
              <a:rPr lang="en-US" dirty="0">
                <a:solidFill>
                  <a:srgbClr val="222222"/>
                </a:solidFill>
                <a:latin typeface="Constantia" panose="02030602050306030303" pitchFamily="18" charset="0"/>
              </a:rPr>
              <a:t>EQ</a:t>
            </a:r>
            <a:r>
              <a:rPr lang="ru-RU" dirty="0">
                <a:solidFill>
                  <a:srgbClr val="222222"/>
                </a:solidFill>
                <a:latin typeface="Constantia" panose="02030602050306030303" pitchFamily="18" charset="0"/>
              </a:rPr>
              <a:t>?</a:t>
            </a:r>
          </a:p>
          <a:p>
            <a:pPr marL="514350" indent="-514350" algn="l" fontAlgn="base">
              <a:buAutoNum type="arabicPeriod"/>
            </a:pPr>
            <a:endParaRPr lang="ru-RU" b="0" i="0" dirty="0">
              <a:solidFill>
                <a:srgbClr val="222222"/>
              </a:solidFill>
              <a:effectLst/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85894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8645208C-AD12-43AA-95EF-5DD527CB07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1905000"/>
            <a:ext cx="8229600" cy="4525963"/>
          </a:xfrm>
        </p:spPr>
        <p:txBody>
          <a:bodyPr>
            <a:normAutofit/>
          </a:bodyPr>
          <a:lstStyle/>
          <a:p>
            <a:pPr marL="0" indent="0" algn="ctr" fontAlgn="base">
              <a:buNone/>
            </a:pPr>
            <a:endParaRPr lang="ru-RU" sz="4000" b="1" i="1" dirty="0">
              <a:solidFill>
                <a:srgbClr val="222222"/>
              </a:solidFill>
              <a:effectLst/>
              <a:latin typeface="Constantia" panose="02030602050306030303" pitchFamily="18" charset="0"/>
            </a:endParaRPr>
          </a:p>
          <a:p>
            <a:pPr marL="0" indent="0" algn="ctr" fontAlgn="base">
              <a:buNone/>
            </a:pPr>
            <a:endParaRPr lang="ru-RU" sz="4000" b="1" i="1" dirty="0">
              <a:solidFill>
                <a:srgbClr val="222222"/>
              </a:solidFill>
              <a:latin typeface="Constantia" panose="02030602050306030303" pitchFamily="18" charset="0"/>
            </a:endParaRPr>
          </a:p>
          <a:p>
            <a:pPr marL="0" indent="0" algn="ctr" fontAlgn="base">
              <a:buNone/>
            </a:pPr>
            <a:r>
              <a:rPr lang="ru-RU" sz="4000" b="1" i="1" dirty="0">
                <a:solidFill>
                  <a:srgbClr val="222222"/>
                </a:solidFill>
                <a:effectLst/>
                <a:latin typeface="Constantia" panose="02030602050306030303" pitchFamily="18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22141299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082D15-F53C-4498-9208-830DA28160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>
                <a:latin typeface="Constantia" panose="02030602050306030303" pitchFamily="18" charset="0"/>
              </a:rPr>
              <a:t>Нарушения рационального мышления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5664947-4BD8-4935-B9BF-53CEED9FEF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7680" y="1600200"/>
            <a:ext cx="8229600" cy="4525963"/>
          </a:xfrm>
        </p:spPr>
        <p:txBody>
          <a:bodyPr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ru-RU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Резонерство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(бесплодное мудрствование,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рассуждательство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). Мышление с преобладанием пространных, отвлеченных, туманных, часто малосодержательных рассуждений на общие темы, по поводу общеизвестных истин, например, на вопрос «как вы себя чувствуете?» долго рассуждают о пользе питания, отдыха, витаминов. </a:t>
            </a:r>
            <a:endParaRPr lang="ru-RU" dirty="0">
              <a:solidFill>
                <a:srgbClr val="202122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19748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082D15-F53C-4498-9208-830DA28160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>
                <a:latin typeface="Constantia" panose="02030602050306030303" pitchFamily="18" charset="0"/>
              </a:rPr>
              <a:t>Нарушения рационального мышления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5664947-4BD8-4935-B9BF-53CEED9FEF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7680" y="1600200"/>
            <a:ext cx="8229600" cy="4525963"/>
          </a:xfrm>
        </p:spPr>
        <p:txBody>
          <a:bodyPr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ru-RU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Аутистическое мышление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(от слова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аутос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– сам) – мышление, оторванное от реальности, противоречащее реальности, не соответствующее реальности и не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корректирующееся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реальностью. Люди теряют связи с действительностью, погружаются в мир собственных причудливых переживаний, представлений, фантазий, непонятных окружающим. </a:t>
            </a:r>
            <a:endParaRPr lang="ru-RU" dirty="0">
              <a:solidFill>
                <a:srgbClr val="202122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63576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E987C1-9FBF-4905-8558-7A85ACFDA4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latin typeface="Constantia" panose="02030602050306030303" pitchFamily="18" charset="0"/>
              </a:rPr>
              <a:t>Нарушения рационального мышления</a:t>
            </a:r>
            <a:endParaRPr lang="ru-RU" sz="32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99A3136-9CB7-45E4-AD71-4E8FA3A82B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Символическое мышление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Мышление, при котором обычным, общеупотребимым словам придается особый, отвлеченный, понятный лишь самому больному смысл. При этом слова и понятия часто заменяются символами или новыми словами (неологизмами), разрабатываются собственные языковые системы. </a:t>
            </a:r>
          </a:p>
          <a:p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Примеры неологизмов: «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зеркаластр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пенснэхо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электрическая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эксквозочка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».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5140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A34C26-9D83-4100-AF8A-E3F83FBEE3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>
                <a:latin typeface="Constantia" panose="02030602050306030303" pitchFamily="18" charset="0"/>
              </a:rPr>
              <a:t>Ощущения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9A3524E-32AC-42C1-9B6E-1BA8EEFDFA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10540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50000"/>
              </a:lnSpc>
            </a:pPr>
            <a:endParaRPr lang="ru-RU" sz="18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2600" b="1" dirty="0">
                <a:latin typeface="Constantia" panose="02030602050306030303" pitchFamily="18" charset="0"/>
              </a:rPr>
              <a:t>Ощущения</a:t>
            </a:r>
            <a:r>
              <a:rPr lang="ru-RU" sz="2600" dirty="0">
                <a:latin typeface="Constantia" panose="02030602050306030303" pitchFamily="18" charset="0"/>
              </a:rPr>
              <a:t> — начальный источник всех наших знаний о мире. Предметы и явления действительности, воздействующие на наши органы чувств, называются </a:t>
            </a:r>
            <a:r>
              <a:rPr lang="ru-RU" sz="2600" i="1" dirty="0">
                <a:latin typeface="Constantia" panose="02030602050306030303" pitchFamily="18" charset="0"/>
              </a:rPr>
              <a:t>раздражителями</a:t>
            </a:r>
            <a:r>
              <a:rPr lang="ru-RU" sz="2600" dirty="0">
                <a:latin typeface="Constantia" panose="02030602050306030303" pitchFamily="18" charset="0"/>
              </a:rPr>
              <a:t>, а воздействие раздражителей на органы чувств называется </a:t>
            </a:r>
            <a:r>
              <a:rPr lang="ru-RU" sz="2600" i="1" dirty="0">
                <a:latin typeface="Constantia" panose="02030602050306030303" pitchFamily="18" charset="0"/>
              </a:rPr>
              <a:t>раздражением</a:t>
            </a:r>
            <a:r>
              <a:rPr lang="ru-RU" sz="2600" dirty="0">
                <a:latin typeface="Constantia" panose="02030602050306030303" pitchFamily="18" charset="0"/>
              </a:rPr>
              <a:t>.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2600" dirty="0">
                <a:latin typeface="Constantia" panose="02030602050306030303" pitchFamily="18" charset="0"/>
              </a:rPr>
              <a:t> Раздражение, в свою очередь, вызывает в нервной ткани </a:t>
            </a:r>
            <a:r>
              <a:rPr lang="ru-RU" sz="2600" i="1" dirty="0">
                <a:latin typeface="Constantia" panose="02030602050306030303" pitchFamily="18" charset="0"/>
              </a:rPr>
              <a:t>возбуждение. </a:t>
            </a:r>
            <a:r>
              <a:rPr lang="ru-RU" sz="2600" b="1" dirty="0">
                <a:latin typeface="Constantia" panose="02030602050306030303" pitchFamily="18" charset="0"/>
              </a:rPr>
              <a:t>Ощущение возникает как реакция нервной системы на тот или иной раздражитель </a:t>
            </a:r>
            <a:r>
              <a:rPr lang="ru-RU" sz="2600" dirty="0">
                <a:latin typeface="Constantia" panose="02030602050306030303" pitchFamily="18" charset="0"/>
              </a:rPr>
              <a:t>и, как всякое психическое явление, имеет рефлекторный характер.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2600" dirty="0">
                <a:latin typeface="Constantia" panose="02030602050306030303" pitchFamily="18" charset="0"/>
              </a:rPr>
              <a:t>Ощущения поступают по основные каналы, по которым информация о явлениях внешнего мира и о состояниях организма доходит до мозга, давая человеку возможность ориентироваться в окружающей среде и в своем теле</a:t>
            </a:r>
            <a:r>
              <a:rPr lang="ru-RU" sz="1800" dirty="0">
                <a:latin typeface="Constantia" panose="02030602050306030303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926317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A34C26-9D83-4100-AF8A-E3F83FBEE3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>
                <a:latin typeface="Constantia" panose="02030602050306030303" pitchFamily="18" charset="0"/>
              </a:rPr>
              <a:t>Ощущения: основные свойства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9A3524E-32AC-42C1-9B6E-1BA8EEFDFA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1067" y="1295400"/>
            <a:ext cx="8229600" cy="4983162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ts val="1425"/>
              </a:lnSpc>
            </a:pPr>
            <a:endParaRPr lang="ru-RU" sz="2000" b="1" dirty="0">
              <a:solidFill>
                <a:srgbClr val="000000"/>
              </a:solidFill>
              <a:effectLst/>
              <a:latin typeface="Constantia" panose="02030602050306030303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400" b="1" dirty="0">
                <a:latin typeface="Constantia" panose="02030602050306030303" pitchFamily="18" charset="0"/>
              </a:rPr>
              <a:t>Качество</a:t>
            </a:r>
            <a:r>
              <a:rPr lang="ru-RU" sz="2400" dirty="0">
                <a:latin typeface="Constantia" panose="02030602050306030303" pitchFamily="18" charset="0"/>
              </a:rPr>
              <a:t> — это основная особенность данного ощущения, отличающая его от других видов ощущений и варьирующая в пределах данного вида ощущений. Качественное многообразие ощущений отражает бесконечное многообразие форм движения материи.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400" b="1" dirty="0">
                <a:latin typeface="Constantia" panose="02030602050306030303" pitchFamily="18" charset="0"/>
              </a:rPr>
              <a:t>Интенсивность</a:t>
            </a:r>
            <a:r>
              <a:rPr lang="ru-RU" sz="2400" dirty="0">
                <a:latin typeface="Constantia" panose="02030602050306030303" pitchFamily="18" charset="0"/>
              </a:rPr>
              <a:t> ощущения является его количественной характеристикой и определяется силой действующего раздражителя и функциональным состоянием рецептора.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400" b="1" dirty="0">
                <a:latin typeface="Constantia" panose="02030602050306030303" pitchFamily="18" charset="0"/>
              </a:rPr>
              <a:t>Длительность ощущения </a:t>
            </a:r>
            <a:r>
              <a:rPr lang="ru-RU" sz="2400" dirty="0">
                <a:latin typeface="Constantia" panose="02030602050306030303" pitchFamily="18" charset="0"/>
              </a:rPr>
              <a:t>есть его временная характеристика. Она также определяется функциональным состоянием органа чувств, но главным образом временем действия раздражителя и его интенсивностью.</a:t>
            </a:r>
          </a:p>
          <a:p>
            <a:endParaRPr lang="ru-RU" sz="2000" dirty="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61303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A34C26-9D83-4100-AF8A-E3F83FBEE3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>
                <a:latin typeface="Constantia" panose="02030602050306030303" pitchFamily="18" charset="0"/>
              </a:rPr>
              <a:t>Восприятие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9A3524E-32AC-42C1-9B6E-1BA8EEFDFA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4525963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ts val="1425"/>
              </a:lnSpc>
            </a:pPr>
            <a:endParaRPr lang="ru-RU" sz="2000" b="1" dirty="0">
              <a:solidFill>
                <a:srgbClr val="000000"/>
              </a:solidFill>
              <a:effectLst/>
              <a:latin typeface="Constantia" panose="02030602050306030303" pitchFamily="18" charset="0"/>
              <a:ea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sz="2000" b="1" dirty="0">
                <a:solidFill>
                  <a:srgbClr val="000000"/>
                </a:solidFill>
                <a:latin typeface="Constantia" panose="02030602050306030303" pitchFamily="18" charset="0"/>
              </a:rPr>
              <a:t>Восприятие</a:t>
            </a:r>
            <a:r>
              <a:rPr lang="ru-RU" sz="2000" dirty="0">
                <a:solidFill>
                  <a:srgbClr val="000000"/>
                </a:solidFill>
                <a:latin typeface="Constantia" panose="02030602050306030303" pitchFamily="18" charset="0"/>
              </a:rPr>
              <a:t> —активный процесс извлечения информации об окружающем мире, включающий в себя реальные действия по обследованию того, что воспринимается.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rgbClr val="000000"/>
                </a:solidFill>
                <a:latin typeface="Constantia" panose="02030602050306030303" pitchFamily="18" charset="0"/>
              </a:rPr>
              <a:t>Выделяются четыре операции или четыре уровня восприятия: </a:t>
            </a:r>
            <a:r>
              <a:rPr lang="ru-RU" sz="2000" b="1" dirty="0">
                <a:solidFill>
                  <a:srgbClr val="000000"/>
                </a:solidFill>
                <a:latin typeface="Constantia" panose="02030602050306030303" pitchFamily="18" charset="0"/>
              </a:rPr>
              <a:t>обнаружение, различение, идентификация и опознание.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2000" b="1" dirty="0">
                <a:solidFill>
                  <a:srgbClr val="000000"/>
                </a:solidFill>
                <a:latin typeface="Constantia" panose="02030602050306030303" pitchFamily="18" charset="0"/>
              </a:rPr>
              <a:t>Обнаружение </a:t>
            </a:r>
            <a:r>
              <a:rPr lang="ru-RU" sz="2000" dirty="0">
                <a:solidFill>
                  <a:srgbClr val="000000"/>
                </a:solidFill>
                <a:latin typeface="Constantia" panose="02030602050306030303" pitchFamily="18" charset="0"/>
              </a:rPr>
              <a:t>— исходная фаза, на этой стадии субъект может ответить на простой вопрос, есть ли стимул. 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2000" b="1" dirty="0">
                <a:solidFill>
                  <a:srgbClr val="000000"/>
                </a:solidFill>
                <a:latin typeface="Constantia" panose="02030602050306030303" pitchFamily="18" charset="0"/>
              </a:rPr>
              <a:t>Различение</a:t>
            </a:r>
            <a:r>
              <a:rPr lang="ru-RU" sz="2000" dirty="0">
                <a:solidFill>
                  <a:srgbClr val="000000"/>
                </a:solidFill>
                <a:latin typeface="Constantia" panose="02030602050306030303" pitchFamily="18" charset="0"/>
              </a:rPr>
              <a:t> - формирование перцептивного образа эталона.</a:t>
            </a:r>
          </a:p>
          <a:p>
            <a:pPr algn="l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2000" b="1" dirty="0">
                <a:solidFill>
                  <a:srgbClr val="000000"/>
                </a:solidFill>
                <a:latin typeface="Constantia" panose="02030602050306030303" pitchFamily="18" charset="0"/>
              </a:rPr>
              <a:t>Идентификация</a:t>
            </a:r>
            <a:r>
              <a:rPr lang="ru-RU" sz="2000" dirty="0">
                <a:solidFill>
                  <a:srgbClr val="000000"/>
                </a:solidFill>
                <a:latin typeface="Constantia" panose="02030602050306030303" pitchFamily="18" charset="0"/>
              </a:rPr>
              <a:t> - отождествление непосредственно воспринимаемого объекта с образом, хранящимся в памяти, или отождествление двух одновременно воспринимаемых объектов. </a:t>
            </a:r>
          </a:p>
          <a:p>
            <a:pPr algn="l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2000" b="1" dirty="0">
                <a:solidFill>
                  <a:srgbClr val="000000"/>
                </a:solidFill>
                <a:latin typeface="Constantia" panose="02030602050306030303" pitchFamily="18" charset="0"/>
              </a:rPr>
              <a:t>Опознание</a:t>
            </a:r>
            <a:r>
              <a:rPr lang="ru-RU" sz="2000" dirty="0">
                <a:solidFill>
                  <a:srgbClr val="000000"/>
                </a:solidFill>
                <a:latin typeface="Constantia" panose="02030602050306030303" pitchFamily="18" charset="0"/>
              </a:rPr>
              <a:t> - категоризация (отнесение объекта к определённому классу объектов, воспринимавшихся ранее) и извлечение соответствующего эталона из памяти.</a:t>
            </a:r>
          </a:p>
          <a:p>
            <a:endParaRPr lang="ru-RU" sz="2000" dirty="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79354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A34C26-9D83-4100-AF8A-E3F83FBEE3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>
                <a:latin typeface="Constantia" panose="02030602050306030303" pitchFamily="18" charset="0"/>
              </a:rPr>
              <a:t>Восприятие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9A3524E-32AC-42C1-9B6E-1BA8EEFDFA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4525963"/>
          </a:xfrm>
        </p:spPr>
        <p:txBody>
          <a:bodyPr>
            <a:normAutofit/>
          </a:bodyPr>
          <a:lstStyle/>
          <a:p>
            <a:pPr>
              <a:lnSpc>
                <a:spcPts val="1425"/>
              </a:lnSpc>
            </a:pPr>
            <a:endParaRPr lang="ru-RU" sz="2000" b="1" dirty="0">
              <a:solidFill>
                <a:srgbClr val="000000"/>
              </a:solidFill>
              <a:effectLst/>
              <a:latin typeface="Constantia" panose="02030602050306030303" pitchFamily="18" charset="0"/>
              <a:ea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120"/>
              </a:spcAft>
              <a:buSzPts val="1000"/>
              <a:buFont typeface="Wingdings" panose="05000000000000000000" pitchFamily="2" charset="2"/>
              <a:buChar char="ü"/>
              <a:tabLst>
                <a:tab pos="457200" algn="l"/>
              </a:tabLst>
            </a:pPr>
            <a:r>
              <a:rPr lang="ru-RU" sz="1800" b="1" dirty="0">
                <a:solidFill>
                  <a:srgbClr val="202122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Предметность</a:t>
            </a:r>
            <a:r>
              <a:rPr lang="ru-RU" sz="1800" dirty="0">
                <a:solidFill>
                  <a:srgbClr val="202122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— объекты воспринимаются не как бессвязный набор ощущений, а как образы, составляющие конкретные предметы.</a:t>
            </a:r>
            <a:endParaRPr lang="ru-RU" sz="1800" dirty="0">
              <a:effectLst/>
              <a:latin typeface="Constantia" panose="0203060205030603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120"/>
              </a:spcAft>
              <a:buSzPts val="1000"/>
              <a:buFont typeface="Wingdings" panose="05000000000000000000" pitchFamily="2" charset="2"/>
              <a:buChar char="ü"/>
              <a:tabLst>
                <a:tab pos="457200" algn="l"/>
              </a:tabLst>
            </a:pPr>
            <a:r>
              <a:rPr lang="ru-RU" sz="1800" b="1" dirty="0">
                <a:solidFill>
                  <a:srgbClr val="202122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Структурность</a:t>
            </a:r>
            <a:r>
              <a:rPr lang="ru-RU" sz="1800" dirty="0">
                <a:solidFill>
                  <a:srgbClr val="202122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— предмет воспринимается сознанием уже в качестве абстрагированной от ощущений смоделированной структуры.</a:t>
            </a:r>
            <a:endParaRPr lang="ru-RU" sz="1800" dirty="0">
              <a:effectLst/>
              <a:latin typeface="Constantia" panose="0203060205030603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120"/>
              </a:spcAft>
              <a:buSzPts val="1000"/>
              <a:buFont typeface="Wingdings" panose="05000000000000000000" pitchFamily="2" charset="2"/>
              <a:buChar char="ü"/>
              <a:tabLst>
                <a:tab pos="457200" algn="l"/>
              </a:tabLst>
            </a:pPr>
            <a:r>
              <a:rPr lang="ru-RU" sz="1800" b="1" dirty="0" err="1">
                <a:solidFill>
                  <a:srgbClr val="202122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Апперцептивность</a:t>
            </a:r>
            <a:r>
              <a:rPr lang="ru-RU" sz="1800" dirty="0">
                <a:solidFill>
                  <a:srgbClr val="202122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— на восприятие оказывает влияние общее содержание психики человека.</a:t>
            </a:r>
            <a:endParaRPr lang="ru-RU" sz="1800" dirty="0">
              <a:effectLst/>
              <a:latin typeface="Constantia" panose="0203060205030603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120"/>
              </a:spcAft>
              <a:buSzPts val="1000"/>
              <a:buFont typeface="Wingdings" panose="05000000000000000000" pitchFamily="2" charset="2"/>
              <a:buChar char="ü"/>
              <a:tabLst>
                <a:tab pos="457200" algn="l"/>
              </a:tabLst>
            </a:pPr>
            <a:r>
              <a:rPr lang="ru-RU" sz="1800" b="1" dirty="0">
                <a:solidFill>
                  <a:srgbClr val="202122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Константность </a:t>
            </a:r>
            <a:r>
              <a:rPr lang="ru-RU" sz="1800" dirty="0">
                <a:solidFill>
                  <a:srgbClr val="202122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— постоянство восприятия </a:t>
            </a:r>
            <a:r>
              <a:rPr lang="ru-RU" sz="1800" dirty="0">
                <a:solidFill>
                  <a:srgbClr val="202122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одного и того же  объекта при изменении  стимула.</a:t>
            </a:r>
          </a:p>
          <a:p>
            <a:pPr lvl="0">
              <a:lnSpc>
                <a:spcPct val="107000"/>
              </a:lnSpc>
              <a:spcAft>
                <a:spcPts val="120"/>
              </a:spcAft>
              <a:buSzPts val="1000"/>
              <a:buFont typeface="Wingdings" panose="05000000000000000000" pitchFamily="2" charset="2"/>
              <a:buChar char="ü"/>
              <a:tabLst>
                <a:tab pos="457200" algn="l"/>
              </a:tabLst>
            </a:pPr>
            <a:r>
              <a:rPr lang="ru-RU" sz="1800" b="1" dirty="0">
                <a:solidFill>
                  <a:srgbClr val="202122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Избирательность</a:t>
            </a:r>
            <a:r>
              <a:rPr lang="ru-RU" sz="1800" dirty="0">
                <a:solidFill>
                  <a:srgbClr val="202122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— преимущественное выделение одних объектов по сравнению с другими.</a:t>
            </a:r>
            <a:endParaRPr lang="ru-RU" sz="1800" dirty="0">
              <a:effectLst/>
              <a:latin typeface="Constantia" panose="0203060205030603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120"/>
              </a:spcAft>
              <a:buSzPts val="1000"/>
              <a:buFont typeface="Wingdings" panose="05000000000000000000" pitchFamily="2" charset="2"/>
              <a:buChar char="ü"/>
              <a:tabLst>
                <a:tab pos="457200" algn="l"/>
              </a:tabLst>
            </a:pPr>
            <a:r>
              <a:rPr lang="ru-RU" sz="1800" b="1" dirty="0">
                <a:solidFill>
                  <a:srgbClr val="202122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Осмысленность</a:t>
            </a:r>
            <a:r>
              <a:rPr lang="ru-RU" sz="1800" dirty="0">
                <a:solidFill>
                  <a:srgbClr val="202122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— предмет сознательно воспринимается, мысленно называется (связывается с определённой категорией), относится к определённому классу.</a:t>
            </a:r>
            <a:endParaRPr lang="ru-RU" sz="1800" dirty="0">
              <a:effectLst/>
              <a:latin typeface="Constantia" panose="0203060205030603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2000" dirty="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44498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2060EE-5645-4D07-BA63-2EAB073E2E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>
                <a:latin typeface="Constantia" panose="02030602050306030303" pitchFamily="18" charset="0"/>
              </a:rPr>
              <a:t>Представления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E5F0054-436E-4E3F-BEC2-4A8F6BDF38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524000"/>
            <a:ext cx="7772400" cy="4906963"/>
          </a:xfrm>
        </p:spPr>
        <p:txBody>
          <a:bodyPr>
            <a:normAutofit fontScale="77500" lnSpcReduction="20000"/>
          </a:bodyPr>
          <a:lstStyle/>
          <a:p>
            <a:pPr lvl="0">
              <a:lnSpc>
                <a:spcPct val="107000"/>
              </a:lnSpc>
              <a:spcAft>
                <a:spcPts val="120"/>
              </a:spcAft>
              <a:buSzPts val="1000"/>
              <a:buFont typeface="Wingdings" panose="05000000000000000000" pitchFamily="2" charset="2"/>
              <a:buChar char="ü"/>
              <a:tabLst>
                <a:tab pos="457200" algn="l"/>
              </a:tabLst>
            </a:pPr>
            <a:r>
              <a:rPr lang="ru-RU" sz="2300" b="1" dirty="0">
                <a:solidFill>
                  <a:srgbClr val="202122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Представление</a:t>
            </a:r>
            <a:r>
              <a:rPr lang="ru-RU" sz="2300" dirty="0">
                <a:solidFill>
                  <a:srgbClr val="202122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 — это процесс мысленного воссоздания образов предметов и явлений, которые в данный момент не воздействуют на органы чувств человека. </a:t>
            </a:r>
          </a:p>
          <a:p>
            <a:pPr lvl="0">
              <a:lnSpc>
                <a:spcPct val="107000"/>
              </a:lnSpc>
              <a:spcAft>
                <a:spcPts val="120"/>
              </a:spcAft>
              <a:buSzPts val="1000"/>
              <a:buFont typeface="Wingdings" panose="05000000000000000000" pitchFamily="2" charset="2"/>
              <a:buChar char="ü"/>
              <a:tabLst>
                <a:tab pos="457200" algn="l"/>
              </a:tabLst>
            </a:pPr>
            <a:r>
              <a:rPr lang="ru-RU" sz="2300" b="1" i="1" dirty="0">
                <a:solidFill>
                  <a:srgbClr val="202122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Представления на основе восприятия. </a:t>
            </a:r>
            <a:r>
              <a:rPr lang="ru-RU" sz="2300" dirty="0">
                <a:solidFill>
                  <a:srgbClr val="202122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Большая часть представлений человека — это образы, возникающие на основе восприятия, то есть первичного чувственного отражения действительности. Из данных образов в процессе индивидуальной жизни постепенно формируется и корректируется </a:t>
            </a:r>
            <a:r>
              <a:rPr lang="ru-RU" sz="2300" i="1" dirty="0">
                <a:solidFill>
                  <a:srgbClr val="202122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картина мира </a:t>
            </a:r>
            <a:r>
              <a:rPr lang="ru-RU" sz="2300" dirty="0">
                <a:solidFill>
                  <a:srgbClr val="202122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каждого конкретного человека.</a:t>
            </a:r>
          </a:p>
          <a:p>
            <a:pPr lvl="0">
              <a:lnSpc>
                <a:spcPct val="107000"/>
              </a:lnSpc>
              <a:spcAft>
                <a:spcPts val="120"/>
              </a:spcAft>
              <a:buSzPts val="1000"/>
              <a:buFont typeface="Wingdings" panose="05000000000000000000" pitchFamily="2" charset="2"/>
              <a:buChar char="ü"/>
              <a:tabLst>
                <a:tab pos="457200" algn="l"/>
              </a:tabLst>
            </a:pPr>
            <a:r>
              <a:rPr lang="ru-RU" sz="2300" b="1" i="1" dirty="0">
                <a:solidFill>
                  <a:srgbClr val="202122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Представления н</a:t>
            </a:r>
            <a:r>
              <a:rPr lang="ru-RU" sz="2300" dirty="0">
                <a:solidFill>
                  <a:srgbClr val="202122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а </a:t>
            </a:r>
            <a:r>
              <a:rPr lang="ru-RU" sz="2300" b="1" i="1" dirty="0">
                <a:solidFill>
                  <a:srgbClr val="202122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основе мышления. </a:t>
            </a:r>
            <a:r>
              <a:rPr lang="ru-RU" sz="2300" dirty="0">
                <a:solidFill>
                  <a:srgbClr val="202122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Представления, сформированные на основе мышления, отличаются высокой степенью абстрактности и могут иметь мало конкретных черт. Так, у большинства людей имеются представления о таких понятиях, как «справедливость» или «счастье», но ими трудно наполнить данные понятия конкретными чертами.</a:t>
            </a:r>
          </a:p>
          <a:p>
            <a:pPr lvl="0">
              <a:lnSpc>
                <a:spcPct val="107000"/>
              </a:lnSpc>
              <a:spcAft>
                <a:spcPts val="120"/>
              </a:spcAft>
              <a:buSzPts val="1000"/>
              <a:buFont typeface="Wingdings" panose="05000000000000000000" pitchFamily="2" charset="2"/>
              <a:buChar char="ü"/>
              <a:tabLst>
                <a:tab pos="457200" algn="l"/>
              </a:tabLst>
            </a:pPr>
            <a:r>
              <a:rPr lang="ru-RU" sz="2300" b="1" i="1" dirty="0">
                <a:solidFill>
                  <a:srgbClr val="202122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Представления н</a:t>
            </a:r>
            <a:r>
              <a:rPr lang="ru-RU" sz="2300" dirty="0">
                <a:solidFill>
                  <a:srgbClr val="202122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а </a:t>
            </a:r>
            <a:r>
              <a:rPr lang="ru-RU" sz="2300" b="1" i="1" dirty="0">
                <a:solidFill>
                  <a:srgbClr val="202122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основе воображения. </a:t>
            </a:r>
            <a:r>
              <a:rPr lang="ru-RU" sz="2300" dirty="0">
                <a:solidFill>
                  <a:srgbClr val="202122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Представления могут формироваться и на основе воображения, и данный тип представлений составляет основу творчества — как художественного, так и научного.</a:t>
            </a:r>
          </a:p>
          <a:p>
            <a:pPr>
              <a:buFont typeface="Wingdings" panose="05000000000000000000" pitchFamily="2" charset="2"/>
              <a:buChar char="ü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2447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2060EE-5645-4D07-BA63-2EAB073E2E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>
                <a:latin typeface="Constantia" panose="02030602050306030303" pitchFamily="18" charset="0"/>
              </a:rPr>
              <a:t>Мыслительные операции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E5F0054-436E-4E3F-BEC2-4A8F6BDF38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905000"/>
            <a:ext cx="7772400" cy="452596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sz="2300" b="1" i="1" dirty="0">
                <a:latin typeface="Constantia" panose="02030602050306030303" pitchFamily="18" charset="0"/>
              </a:rPr>
              <a:t>Сравнение</a:t>
            </a:r>
            <a:r>
              <a:rPr lang="ru-RU" sz="2300" dirty="0">
                <a:latin typeface="Constantia" panose="02030602050306030303" pitchFamily="18" charset="0"/>
              </a:rPr>
              <a:t> – установление сходства и различия по какому-либо основанию.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300" b="1" i="1" dirty="0">
                <a:latin typeface="Constantia" panose="02030602050306030303" pitchFamily="18" charset="0"/>
              </a:rPr>
              <a:t>Анализ</a:t>
            </a:r>
            <a:r>
              <a:rPr lang="ru-RU" sz="2300" dirty="0">
                <a:latin typeface="Constantia" panose="02030602050306030303" pitchFamily="18" charset="0"/>
              </a:rPr>
              <a:t> —разложение по признакам на составные части, чтобы таким образом сделать познавание ясным в полном объёме. Таким образом из частей целого можно мысленно создать его структуру.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300" dirty="0">
                <a:latin typeface="Constantia" panose="02030602050306030303" pitchFamily="18" charset="0"/>
              </a:rPr>
              <a:t> Вместе с частями предмета мы выделяем его свойства. Анализ возможен не только при восприятии, но и по памяти, то есть</a:t>
            </a:r>
            <a:r>
              <a:rPr lang="ru-RU" sz="2300" i="1" dirty="0">
                <a:latin typeface="Constantia" panose="02030602050306030303" pitchFamily="18" charset="0"/>
              </a:rPr>
              <a:t> при представлении.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300" b="1" i="1" dirty="0">
                <a:latin typeface="Constantia" panose="02030602050306030303" pitchFamily="18" charset="0"/>
              </a:rPr>
              <a:t>Синтез</a:t>
            </a:r>
            <a:r>
              <a:rPr lang="ru-RU" sz="2300" dirty="0">
                <a:latin typeface="Constantia" panose="02030602050306030303" pitchFamily="18" charset="0"/>
              </a:rPr>
              <a:t> — способ собрать целое из частей или явлений, а также их свойств, как </a:t>
            </a:r>
            <a:r>
              <a:rPr lang="ru-RU" sz="2300" dirty="0">
                <a:latin typeface="Constantia" panose="02030602050306030303" pitchFamily="18" charset="0"/>
                <a:hlinkClick r:id="rId2" tooltip="Антипо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антипод</a:t>
            </a:r>
            <a:r>
              <a:rPr lang="ru-RU" sz="2300" dirty="0">
                <a:latin typeface="Constantia" panose="02030602050306030303" pitchFamily="18" charset="0"/>
              </a:rPr>
              <a:t> анализа.</a:t>
            </a:r>
          </a:p>
          <a:p>
            <a:pPr>
              <a:buFont typeface="Wingdings" panose="05000000000000000000" pitchFamily="2" charset="2"/>
              <a:buChar char="ü"/>
            </a:pPr>
            <a:endParaRPr lang="ru-RU" dirty="0"/>
          </a:p>
          <a:p>
            <a:pPr>
              <a:buFont typeface="Wingdings" panose="05000000000000000000" pitchFamily="2" charset="2"/>
              <a:buChar char="ü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367413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anose="02030602050306030303" pitchFamily="18" charset="0"/>
              </a:rPr>
              <a:t>Содержание семинара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nstantia" panose="02030602050306030303" pitchFamily="18" charset="0"/>
            </a:endParaRPr>
          </a:p>
        </p:txBody>
      </p:sp>
      <p:grpSp>
        <p:nvGrpSpPr>
          <p:cNvPr id="74" name="Group 4"/>
          <p:cNvGrpSpPr>
            <a:grpSpLocks/>
          </p:cNvGrpSpPr>
          <p:nvPr/>
        </p:nvGrpSpPr>
        <p:grpSpPr bwMode="auto">
          <a:xfrm>
            <a:off x="2286000" y="2057400"/>
            <a:ext cx="4800600" cy="635000"/>
            <a:chOff x="1728" y="1472"/>
            <a:chExt cx="3024" cy="400"/>
          </a:xfrm>
        </p:grpSpPr>
        <p:grpSp>
          <p:nvGrpSpPr>
            <p:cNvPr id="75" name="Group 5"/>
            <p:cNvGrpSpPr>
              <a:grpSpLocks/>
            </p:cNvGrpSpPr>
            <p:nvPr/>
          </p:nvGrpSpPr>
          <p:grpSpPr bwMode="auto">
            <a:xfrm rot="-4423226">
              <a:off x="1676" y="1532"/>
              <a:ext cx="400" cy="280"/>
              <a:chOff x="1043" y="2596"/>
              <a:chExt cx="142" cy="99"/>
            </a:xfrm>
          </p:grpSpPr>
          <p:sp>
            <p:nvSpPr>
              <p:cNvPr id="78" name="Freeform 6"/>
              <p:cNvSpPr>
                <a:spLocks/>
              </p:cNvSpPr>
              <p:nvPr/>
            </p:nvSpPr>
            <p:spPr bwMode="auto">
              <a:xfrm>
                <a:off x="1149" y="2693"/>
                <a:ext cx="12" cy="2"/>
              </a:xfrm>
              <a:custGeom>
                <a:avLst/>
                <a:gdLst>
                  <a:gd name="T0" fmla="*/ 63 w 63"/>
                  <a:gd name="T1" fmla="*/ 14 h 14"/>
                  <a:gd name="T2" fmla="*/ 55 w 63"/>
                  <a:gd name="T3" fmla="*/ 14 h 14"/>
                  <a:gd name="T4" fmla="*/ 48 w 63"/>
                  <a:gd name="T5" fmla="*/ 14 h 14"/>
                  <a:gd name="T6" fmla="*/ 40 w 63"/>
                  <a:gd name="T7" fmla="*/ 14 h 14"/>
                  <a:gd name="T8" fmla="*/ 31 w 63"/>
                  <a:gd name="T9" fmla="*/ 11 h 14"/>
                  <a:gd name="T10" fmla="*/ 23 w 63"/>
                  <a:gd name="T11" fmla="*/ 10 h 14"/>
                  <a:gd name="T12" fmla="*/ 16 w 63"/>
                  <a:gd name="T13" fmla="*/ 8 h 14"/>
                  <a:gd name="T14" fmla="*/ 8 w 63"/>
                  <a:gd name="T15" fmla="*/ 4 h 14"/>
                  <a:gd name="T16" fmla="*/ 0 w 63"/>
                  <a:gd name="T17" fmla="*/ 0 h 14"/>
                  <a:gd name="T18" fmla="*/ 8 w 63"/>
                  <a:gd name="T19" fmla="*/ 3 h 14"/>
                  <a:gd name="T20" fmla="*/ 15 w 63"/>
                  <a:gd name="T21" fmla="*/ 6 h 14"/>
                  <a:gd name="T22" fmla="*/ 23 w 63"/>
                  <a:gd name="T23" fmla="*/ 8 h 14"/>
                  <a:gd name="T24" fmla="*/ 30 w 63"/>
                  <a:gd name="T25" fmla="*/ 10 h 14"/>
                  <a:gd name="T26" fmla="*/ 39 w 63"/>
                  <a:gd name="T27" fmla="*/ 11 h 14"/>
                  <a:gd name="T28" fmla="*/ 47 w 63"/>
                  <a:gd name="T29" fmla="*/ 12 h 14"/>
                  <a:gd name="T30" fmla="*/ 55 w 63"/>
                  <a:gd name="T31" fmla="*/ 14 h 14"/>
                  <a:gd name="T32" fmla="*/ 63 w 63"/>
                  <a:gd name="T33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3" h="14">
                    <a:moveTo>
                      <a:pt x="63" y="14"/>
                    </a:moveTo>
                    <a:lnTo>
                      <a:pt x="55" y="14"/>
                    </a:lnTo>
                    <a:lnTo>
                      <a:pt x="48" y="14"/>
                    </a:lnTo>
                    <a:lnTo>
                      <a:pt x="40" y="14"/>
                    </a:lnTo>
                    <a:lnTo>
                      <a:pt x="31" y="11"/>
                    </a:lnTo>
                    <a:lnTo>
                      <a:pt x="23" y="10"/>
                    </a:lnTo>
                    <a:lnTo>
                      <a:pt x="16" y="8"/>
                    </a:lnTo>
                    <a:lnTo>
                      <a:pt x="8" y="4"/>
                    </a:lnTo>
                    <a:lnTo>
                      <a:pt x="0" y="0"/>
                    </a:lnTo>
                    <a:lnTo>
                      <a:pt x="8" y="3"/>
                    </a:lnTo>
                    <a:lnTo>
                      <a:pt x="15" y="6"/>
                    </a:lnTo>
                    <a:lnTo>
                      <a:pt x="23" y="8"/>
                    </a:lnTo>
                    <a:lnTo>
                      <a:pt x="30" y="10"/>
                    </a:lnTo>
                    <a:lnTo>
                      <a:pt x="39" y="11"/>
                    </a:lnTo>
                    <a:lnTo>
                      <a:pt x="47" y="12"/>
                    </a:lnTo>
                    <a:lnTo>
                      <a:pt x="55" y="14"/>
                    </a:lnTo>
                    <a:lnTo>
                      <a:pt x="63" y="14"/>
                    </a:lnTo>
                    <a:close/>
                  </a:path>
                </a:pathLst>
              </a:custGeom>
              <a:solidFill>
                <a:srgbClr val="F0A7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" name="Freeform 7"/>
              <p:cNvSpPr>
                <a:spLocks/>
              </p:cNvSpPr>
              <p:nvPr/>
            </p:nvSpPr>
            <p:spPr bwMode="auto">
              <a:xfrm>
                <a:off x="1143" y="2689"/>
                <a:ext cx="26" cy="6"/>
              </a:xfrm>
              <a:custGeom>
                <a:avLst/>
                <a:gdLst>
                  <a:gd name="T0" fmla="*/ 129 w 129"/>
                  <a:gd name="T1" fmla="*/ 28 h 38"/>
                  <a:gd name="T2" fmla="*/ 116 w 129"/>
                  <a:gd name="T3" fmla="*/ 33 h 38"/>
                  <a:gd name="T4" fmla="*/ 102 w 129"/>
                  <a:gd name="T5" fmla="*/ 36 h 38"/>
                  <a:gd name="T6" fmla="*/ 89 w 129"/>
                  <a:gd name="T7" fmla="*/ 38 h 38"/>
                  <a:gd name="T8" fmla="*/ 75 w 129"/>
                  <a:gd name="T9" fmla="*/ 38 h 38"/>
                  <a:gd name="T10" fmla="*/ 60 w 129"/>
                  <a:gd name="T11" fmla="*/ 35 h 38"/>
                  <a:gd name="T12" fmla="*/ 47 w 129"/>
                  <a:gd name="T13" fmla="*/ 32 h 38"/>
                  <a:gd name="T14" fmla="*/ 33 w 129"/>
                  <a:gd name="T15" fmla="*/ 26 h 38"/>
                  <a:gd name="T16" fmla="*/ 20 w 129"/>
                  <a:gd name="T17" fmla="*/ 18 h 38"/>
                  <a:gd name="T18" fmla="*/ 18 w 129"/>
                  <a:gd name="T19" fmla="*/ 16 h 38"/>
                  <a:gd name="T20" fmla="*/ 15 w 129"/>
                  <a:gd name="T21" fmla="*/ 14 h 38"/>
                  <a:gd name="T22" fmla="*/ 12 w 129"/>
                  <a:gd name="T23" fmla="*/ 11 h 38"/>
                  <a:gd name="T24" fmla="*/ 10 w 129"/>
                  <a:gd name="T25" fmla="*/ 10 h 38"/>
                  <a:gd name="T26" fmla="*/ 7 w 129"/>
                  <a:gd name="T27" fmla="*/ 8 h 38"/>
                  <a:gd name="T28" fmla="*/ 5 w 129"/>
                  <a:gd name="T29" fmla="*/ 5 h 38"/>
                  <a:gd name="T30" fmla="*/ 2 w 129"/>
                  <a:gd name="T31" fmla="*/ 3 h 38"/>
                  <a:gd name="T32" fmla="*/ 0 w 129"/>
                  <a:gd name="T33" fmla="*/ 0 h 38"/>
                  <a:gd name="T34" fmla="*/ 10 w 129"/>
                  <a:gd name="T35" fmla="*/ 8 h 38"/>
                  <a:gd name="T36" fmla="*/ 21 w 129"/>
                  <a:gd name="T37" fmla="*/ 14 h 38"/>
                  <a:gd name="T38" fmla="*/ 32 w 129"/>
                  <a:gd name="T39" fmla="*/ 20 h 38"/>
                  <a:gd name="T40" fmla="*/ 44 w 129"/>
                  <a:gd name="T41" fmla="*/ 23 h 38"/>
                  <a:gd name="T42" fmla="*/ 56 w 129"/>
                  <a:gd name="T43" fmla="*/ 27 h 38"/>
                  <a:gd name="T44" fmla="*/ 69 w 129"/>
                  <a:gd name="T45" fmla="*/ 30 h 38"/>
                  <a:gd name="T46" fmla="*/ 81 w 129"/>
                  <a:gd name="T47" fmla="*/ 32 h 38"/>
                  <a:gd name="T48" fmla="*/ 94 w 129"/>
                  <a:gd name="T49" fmla="*/ 33 h 38"/>
                  <a:gd name="T50" fmla="*/ 99 w 129"/>
                  <a:gd name="T51" fmla="*/ 32 h 38"/>
                  <a:gd name="T52" fmla="*/ 103 w 129"/>
                  <a:gd name="T53" fmla="*/ 32 h 38"/>
                  <a:gd name="T54" fmla="*/ 107 w 129"/>
                  <a:gd name="T55" fmla="*/ 32 h 38"/>
                  <a:gd name="T56" fmla="*/ 112 w 129"/>
                  <a:gd name="T57" fmla="*/ 32 h 38"/>
                  <a:gd name="T58" fmla="*/ 116 w 129"/>
                  <a:gd name="T59" fmla="*/ 30 h 38"/>
                  <a:gd name="T60" fmla="*/ 120 w 129"/>
                  <a:gd name="T61" fmla="*/ 30 h 38"/>
                  <a:gd name="T62" fmla="*/ 124 w 129"/>
                  <a:gd name="T63" fmla="*/ 29 h 38"/>
                  <a:gd name="T64" fmla="*/ 129 w 129"/>
                  <a:gd name="T65" fmla="*/ 2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29" h="38">
                    <a:moveTo>
                      <a:pt x="129" y="28"/>
                    </a:moveTo>
                    <a:lnTo>
                      <a:pt x="116" y="33"/>
                    </a:lnTo>
                    <a:lnTo>
                      <a:pt x="102" y="36"/>
                    </a:lnTo>
                    <a:lnTo>
                      <a:pt x="89" y="38"/>
                    </a:lnTo>
                    <a:lnTo>
                      <a:pt x="75" y="38"/>
                    </a:lnTo>
                    <a:lnTo>
                      <a:pt x="60" y="35"/>
                    </a:lnTo>
                    <a:lnTo>
                      <a:pt x="47" y="32"/>
                    </a:lnTo>
                    <a:lnTo>
                      <a:pt x="33" y="26"/>
                    </a:lnTo>
                    <a:lnTo>
                      <a:pt x="20" y="18"/>
                    </a:lnTo>
                    <a:lnTo>
                      <a:pt x="18" y="16"/>
                    </a:lnTo>
                    <a:lnTo>
                      <a:pt x="15" y="14"/>
                    </a:lnTo>
                    <a:lnTo>
                      <a:pt x="12" y="11"/>
                    </a:lnTo>
                    <a:lnTo>
                      <a:pt x="10" y="10"/>
                    </a:lnTo>
                    <a:lnTo>
                      <a:pt x="7" y="8"/>
                    </a:lnTo>
                    <a:lnTo>
                      <a:pt x="5" y="5"/>
                    </a:lnTo>
                    <a:lnTo>
                      <a:pt x="2" y="3"/>
                    </a:lnTo>
                    <a:lnTo>
                      <a:pt x="0" y="0"/>
                    </a:lnTo>
                    <a:lnTo>
                      <a:pt x="10" y="8"/>
                    </a:lnTo>
                    <a:lnTo>
                      <a:pt x="21" y="14"/>
                    </a:lnTo>
                    <a:lnTo>
                      <a:pt x="32" y="20"/>
                    </a:lnTo>
                    <a:lnTo>
                      <a:pt x="44" y="23"/>
                    </a:lnTo>
                    <a:lnTo>
                      <a:pt x="56" y="27"/>
                    </a:lnTo>
                    <a:lnTo>
                      <a:pt x="69" y="30"/>
                    </a:lnTo>
                    <a:lnTo>
                      <a:pt x="81" y="32"/>
                    </a:lnTo>
                    <a:lnTo>
                      <a:pt x="94" y="33"/>
                    </a:lnTo>
                    <a:lnTo>
                      <a:pt x="99" y="32"/>
                    </a:lnTo>
                    <a:lnTo>
                      <a:pt x="103" y="32"/>
                    </a:lnTo>
                    <a:lnTo>
                      <a:pt x="107" y="32"/>
                    </a:lnTo>
                    <a:lnTo>
                      <a:pt x="112" y="32"/>
                    </a:lnTo>
                    <a:lnTo>
                      <a:pt x="116" y="30"/>
                    </a:lnTo>
                    <a:lnTo>
                      <a:pt x="120" y="30"/>
                    </a:lnTo>
                    <a:lnTo>
                      <a:pt x="124" y="29"/>
                    </a:lnTo>
                    <a:lnTo>
                      <a:pt x="129" y="28"/>
                    </a:lnTo>
                    <a:close/>
                  </a:path>
                </a:pathLst>
              </a:custGeom>
              <a:solidFill>
                <a:srgbClr val="F1AA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" name="Freeform 8"/>
              <p:cNvSpPr>
                <a:spLocks/>
              </p:cNvSpPr>
              <p:nvPr/>
            </p:nvSpPr>
            <p:spPr bwMode="auto">
              <a:xfrm>
                <a:off x="1140" y="2685"/>
                <a:ext cx="33" cy="10"/>
              </a:xfrm>
              <a:custGeom>
                <a:avLst/>
                <a:gdLst>
                  <a:gd name="T0" fmla="*/ 47 w 166"/>
                  <a:gd name="T1" fmla="*/ 45 h 59"/>
                  <a:gd name="T2" fmla="*/ 54 w 166"/>
                  <a:gd name="T3" fmla="*/ 48 h 59"/>
                  <a:gd name="T4" fmla="*/ 61 w 166"/>
                  <a:gd name="T5" fmla="*/ 51 h 59"/>
                  <a:gd name="T6" fmla="*/ 69 w 166"/>
                  <a:gd name="T7" fmla="*/ 53 h 59"/>
                  <a:gd name="T8" fmla="*/ 76 w 166"/>
                  <a:gd name="T9" fmla="*/ 55 h 59"/>
                  <a:gd name="T10" fmla="*/ 85 w 166"/>
                  <a:gd name="T11" fmla="*/ 56 h 59"/>
                  <a:gd name="T12" fmla="*/ 93 w 166"/>
                  <a:gd name="T13" fmla="*/ 57 h 59"/>
                  <a:gd name="T14" fmla="*/ 101 w 166"/>
                  <a:gd name="T15" fmla="*/ 59 h 59"/>
                  <a:gd name="T16" fmla="*/ 109 w 166"/>
                  <a:gd name="T17" fmla="*/ 59 h 59"/>
                  <a:gd name="T18" fmla="*/ 117 w 166"/>
                  <a:gd name="T19" fmla="*/ 57 h 59"/>
                  <a:gd name="T20" fmla="*/ 124 w 166"/>
                  <a:gd name="T21" fmla="*/ 56 h 59"/>
                  <a:gd name="T22" fmla="*/ 131 w 166"/>
                  <a:gd name="T23" fmla="*/ 54 h 59"/>
                  <a:gd name="T24" fmla="*/ 139 w 166"/>
                  <a:gd name="T25" fmla="*/ 51 h 59"/>
                  <a:gd name="T26" fmla="*/ 146 w 166"/>
                  <a:gd name="T27" fmla="*/ 49 h 59"/>
                  <a:gd name="T28" fmla="*/ 153 w 166"/>
                  <a:gd name="T29" fmla="*/ 45 h 59"/>
                  <a:gd name="T30" fmla="*/ 159 w 166"/>
                  <a:gd name="T31" fmla="*/ 41 h 59"/>
                  <a:gd name="T32" fmla="*/ 166 w 166"/>
                  <a:gd name="T33" fmla="*/ 37 h 59"/>
                  <a:gd name="T34" fmla="*/ 159 w 166"/>
                  <a:gd name="T35" fmla="*/ 39 h 59"/>
                  <a:gd name="T36" fmla="*/ 152 w 166"/>
                  <a:gd name="T37" fmla="*/ 42 h 59"/>
                  <a:gd name="T38" fmla="*/ 146 w 166"/>
                  <a:gd name="T39" fmla="*/ 43 h 59"/>
                  <a:gd name="T40" fmla="*/ 139 w 166"/>
                  <a:gd name="T41" fmla="*/ 45 h 59"/>
                  <a:gd name="T42" fmla="*/ 132 w 166"/>
                  <a:gd name="T43" fmla="*/ 47 h 59"/>
                  <a:gd name="T44" fmla="*/ 125 w 166"/>
                  <a:gd name="T45" fmla="*/ 47 h 59"/>
                  <a:gd name="T46" fmla="*/ 117 w 166"/>
                  <a:gd name="T47" fmla="*/ 48 h 59"/>
                  <a:gd name="T48" fmla="*/ 110 w 166"/>
                  <a:gd name="T49" fmla="*/ 48 h 59"/>
                  <a:gd name="T50" fmla="*/ 95 w 166"/>
                  <a:gd name="T51" fmla="*/ 47 h 59"/>
                  <a:gd name="T52" fmla="*/ 79 w 166"/>
                  <a:gd name="T53" fmla="*/ 44 h 59"/>
                  <a:gd name="T54" fmla="*/ 64 w 166"/>
                  <a:gd name="T55" fmla="*/ 41 h 59"/>
                  <a:gd name="T56" fmla="*/ 50 w 166"/>
                  <a:gd name="T57" fmla="*/ 36 h 59"/>
                  <a:gd name="T58" fmla="*/ 36 w 166"/>
                  <a:gd name="T59" fmla="*/ 29 h 59"/>
                  <a:gd name="T60" fmla="*/ 24 w 166"/>
                  <a:gd name="T61" fmla="*/ 20 h 59"/>
                  <a:gd name="T62" fmla="*/ 11 w 166"/>
                  <a:gd name="T63" fmla="*/ 11 h 59"/>
                  <a:gd name="T64" fmla="*/ 0 w 166"/>
                  <a:gd name="T65" fmla="*/ 0 h 59"/>
                  <a:gd name="T66" fmla="*/ 4 w 166"/>
                  <a:gd name="T67" fmla="*/ 6 h 59"/>
                  <a:gd name="T68" fmla="*/ 8 w 166"/>
                  <a:gd name="T69" fmla="*/ 12 h 59"/>
                  <a:gd name="T70" fmla="*/ 12 w 166"/>
                  <a:gd name="T71" fmla="*/ 17 h 59"/>
                  <a:gd name="T72" fmla="*/ 16 w 166"/>
                  <a:gd name="T73" fmla="*/ 21 h 59"/>
                  <a:gd name="T74" fmla="*/ 21 w 166"/>
                  <a:gd name="T75" fmla="*/ 26 h 59"/>
                  <a:gd name="T76" fmla="*/ 26 w 166"/>
                  <a:gd name="T77" fmla="*/ 31 h 59"/>
                  <a:gd name="T78" fmla="*/ 31 w 166"/>
                  <a:gd name="T79" fmla="*/ 35 h 59"/>
                  <a:gd name="T80" fmla="*/ 36 w 166"/>
                  <a:gd name="T81" fmla="*/ 39 h 59"/>
                  <a:gd name="T82" fmla="*/ 38 w 166"/>
                  <a:gd name="T83" fmla="*/ 39 h 59"/>
                  <a:gd name="T84" fmla="*/ 39 w 166"/>
                  <a:gd name="T85" fmla="*/ 41 h 59"/>
                  <a:gd name="T86" fmla="*/ 40 w 166"/>
                  <a:gd name="T87" fmla="*/ 42 h 59"/>
                  <a:gd name="T88" fmla="*/ 41 w 166"/>
                  <a:gd name="T89" fmla="*/ 42 h 59"/>
                  <a:gd name="T90" fmla="*/ 43 w 166"/>
                  <a:gd name="T91" fmla="*/ 43 h 59"/>
                  <a:gd name="T92" fmla="*/ 44 w 166"/>
                  <a:gd name="T93" fmla="*/ 44 h 59"/>
                  <a:gd name="T94" fmla="*/ 45 w 166"/>
                  <a:gd name="T95" fmla="*/ 44 h 59"/>
                  <a:gd name="T96" fmla="*/ 47 w 166"/>
                  <a:gd name="T97" fmla="*/ 45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66" h="59">
                    <a:moveTo>
                      <a:pt x="47" y="45"/>
                    </a:moveTo>
                    <a:lnTo>
                      <a:pt x="54" y="48"/>
                    </a:lnTo>
                    <a:lnTo>
                      <a:pt x="61" y="51"/>
                    </a:lnTo>
                    <a:lnTo>
                      <a:pt x="69" y="53"/>
                    </a:lnTo>
                    <a:lnTo>
                      <a:pt x="76" y="55"/>
                    </a:lnTo>
                    <a:lnTo>
                      <a:pt x="85" y="56"/>
                    </a:lnTo>
                    <a:lnTo>
                      <a:pt x="93" y="57"/>
                    </a:lnTo>
                    <a:lnTo>
                      <a:pt x="101" y="59"/>
                    </a:lnTo>
                    <a:lnTo>
                      <a:pt x="109" y="59"/>
                    </a:lnTo>
                    <a:lnTo>
                      <a:pt x="117" y="57"/>
                    </a:lnTo>
                    <a:lnTo>
                      <a:pt x="124" y="56"/>
                    </a:lnTo>
                    <a:lnTo>
                      <a:pt x="131" y="54"/>
                    </a:lnTo>
                    <a:lnTo>
                      <a:pt x="139" y="51"/>
                    </a:lnTo>
                    <a:lnTo>
                      <a:pt x="146" y="49"/>
                    </a:lnTo>
                    <a:lnTo>
                      <a:pt x="153" y="45"/>
                    </a:lnTo>
                    <a:lnTo>
                      <a:pt x="159" y="41"/>
                    </a:lnTo>
                    <a:lnTo>
                      <a:pt x="166" y="37"/>
                    </a:lnTo>
                    <a:lnTo>
                      <a:pt x="159" y="39"/>
                    </a:lnTo>
                    <a:lnTo>
                      <a:pt x="152" y="42"/>
                    </a:lnTo>
                    <a:lnTo>
                      <a:pt x="146" y="43"/>
                    </a:lnTo>
                    <a:lnTo>
                      <a:pt x="139" y="45"/>
                    </a:lnTo>
                    <a:lnTo>
                      <a:pt x="132" y="47"/>
                    </a:lnTo>
                    <a:lnTo>
                      <a:pt x="125" y="47"/>
                    </a:lnTo>
                    <a:lnTo>
                      <a:pt x="117" y="48"/>
                    </a:lnTo>
                    <a:lnTo>
                      <a:pt x="110" y="48"/>
                    </a:lnTo>
                    <a:lnTo>
                      <a:pt x="95" y="47"/>
                    </a:lnTo>
                    <a:lnTo>
                      <a:pt x="79" y="44"/>
                    </a:lnTo>
                    <a:lnTo>
                      <a:pt x="64" y="41"/>
                    </a:lnTo>
                    <a:lnTo>
                      <a:pt x="50" y="36"/>
                    </a:lnTo>
                    <a:lnTo>
                      <a:pt x="36" y="29"/>
                    </a:lnTo>
                    <a:lnTo>
                      <a:pt x="24" y="20"/>
                    </a:lnTo>
                    <a:lnTo>
                      <a:pt x="11" y="11"/>
                    </a:lnTo>
                    <a:lnTo>
                      <a:pt x="0" y="0"/>
                    </a:lnTo>
                    <a:lnTo>
                      <a:pt x="4" y="6"/>
                    </a:lnTo>
                    <a:lnTo>
                      <a:pt x="8" y="12"/>
                    </a:lnTo>
                    <a:lnTo>
                      <a:pt x="12" y="17"/>
                    </a:lnTo>
                    <a:lnTo>
                      <a:pt x="16" y="21"/>
                    </a:lnTo>
                    <a:lnTo>
                      <a:pt x="21" y="26"/>
                    </a:lnTo>
                    <a:lnTo>
                      <a:pt x="26" y="31"/>
                    </a:lnTo>
                    <a:lnTo>
                      <a:pt x="31" y="35"/>
                    </a:lnTo>
                    <a:lnTo>
                      <a:pt x="36" y="39"/>
                    </a:lnTo>
                    <a:lnTo>
                      <a:pt x="38" y="39"/>
                    </a:lnTo>
                    <a:lnTo>
                      <a:pt x="39" y="41"/>
                    </a:lnTo>
                    <a:lnTo>
                      <a:pt x="40" y="42"/>
                    </a:lnTo>
                    <a:lnTo>
                      <a:pt x="41" y="42"/>
                    </a:lnTo>
                    <a:lnTo>
                      <a:pt x="43" y="43"/>
                    </a:lnTo>
                    <a:lnTo>
                      <a:pt x="44" y="44"/>
                    </a:lnTo>
                    <a:lnTo>
                      <a:pt x="45" y="44"/>
                    </a:lnTo>
                    <a:lnTo>
                      <a:pt x="47" y="45"/>
                    </a:lnTo>
                    <a:close/>
                  </a:path>
                </a:pathLst>
              </a:custGeom>
              <a:solidFill>
                <a:srgbClr val="F1AB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" name="Freeform 9"/>
              <p:cNvSpPr>
                <a:spLocks/>
              </p:cNvSpPr>
              <p:nvPr/>
            </p:nvSpPr>
            <p:spPr bwMode="auto">
              <a:xfrm>
                <a:off x="1138" y="2682"/>
                <a:ext cx="38" cy="12"/>
              </a:xfrm>
              <a:custGeom>
                <a:avLst/>
                <a:gdLst>
                  <a:gd name="T0" fmla="*/ 26 w 191"/>
                  <a:gd name="T1" fmla="*/ 39 h 72"/>
                  <a:gd name="T2" fmla="*/ 36 w 191"/>
                  <a:gd name="T3" fmla="*/ 47 h 72"/>
                  <a:gd name="T4" fmla="*/ 47 w 191"/>
                  <a:gd name="T5" fmla="*/ 53 h 72"/>
                  <a:gd name="T6" fmla="*/ 58 w 191"/>
                  <a:gd name="T7" fmla="*/ 59 h 72"/>
                  <a:gd name="T8" fmla="*/ 70 w 191"/>
                  <a:gd name="T9" fmla="*/ 62 h 72"/>
                  <a:gd name="T10" fmla="*/ 82 w 191"/>
                  <a:gd name="T11" fmla="*/ 66 h 72"/>
                  <a:gd name="T12" fmla="*/ 95 w 191"/>
                  <a:gd name="T13" fmla="*/ 69 h 72"/>
                  <a:gd name="T14" fmla="*/ 107 w 191"/>
                  <a:gd name="T15" fmla="*/ 71 h 72"/>
                  <a:gd name="T16" fmla="*/ 120 w 191"/>
                  <a:gd name="T17" fmla="*/ 72 h 72"/>
                  <a:gd name="T18" fmla="*/ 125 w 191"/>
                  <a:gd name="T19" fmla="*/ 71 h 72"/>
                  <a:gd name="T20" fmla="*/ 129 w 191"/>
                  <a:gd name="T21" fmla="*/ 71 h 72"/>
                  <a:gd name="T22" fmla="*/ 133 w 191"/>
                  <a:gd name="T23" fmla="*/ 71 h 72"/>
                  <a:gd name="T24" fmla="*/ 138 w 191"/>
                  <a:gd name="T25" fmla="*/ 71 h 72"/>
                  <a:gd name="T26" fmla="*/ 142 w 191"/>
                  <a:gd name="T27" fmla="*/ 69 h 72"/>
                  <a:gd name="T28" fmla="*/ 146 w 191"/>
                  <a:gd name="T29" fmla="*/ 69 h 72"/>
                  <a:gd name="T30" fmla="*/ 150 w 191"/>
                  <a:gd name="T31" fmla="*/ 68 h 72"/>
                  <a:gd name="T32" fmla="*/ 155 w 191"/>
                  <a:gd name="T33" fmla="*/ 67 h 72"/>
                  <a:gd name="T34" fmla="*/ 160 w 191"/>
                  <a:gd name="T35" fmla="*/ 65 h 72"/>
                  <a:gd name="T36" fmla="*/ 164 w 191"/>
                  <a:gd name="T37" fmla="*/ 62 h 72"/>
                  <a:gd name="T38" fmla="*/ 169 w 191"/>
                  <a:gd name="T39" fmla="*/ 60 h 72"/>
                  <a:gd name="T40" fmla="*/ 174 w 191"/>
                  <a:gd name="T41" fmla="*/ 56 h 72"/>
                  <a:gd name="T42" fmla="*/ 178 w 191"/>
                  <a:gd name="T43" fmla="*/ 53 h 72"/>
                  <a:gd name="T44" fmla="*/ 183 w 191"/>
                  <a:gd name="T45" fmla="*/ 49 h 72"/>
                  <a:gd name="T46" fmla="*/ 187 w 191"/>
                  <a:gd name="T47" fmla="*/ 45 h 72"/>
                  <a:gd name="T48" fmla="*/ 191 w 191"/>
                  <a:gd name="T49" fmla="*/ 42 h 72"/>
                  <a:gd name="T50" fmla="*/ 183 w 191"/>
                  <a:gd name="T51" fmla="*/ 45 h 72"/>
                  <a:gd name="T52" fmla="*/ 175 w 191"/>
                  <a:gd name="T53" fmla="*/ 49 h 72"/>
                  <a:gd name="T54" fmla="*/ 166 w 191"/>
                  <a:gd name="T55" fmla="*/ 53 h 72"/>
                  <a:gd name="T56" fmla="*/ 157 w 191"/>
                  <a:gd name="T57" fmla="*/ 55 h 72"/>
                  <a:gd name="T58" fmla="*/ 148 w 191"/>
                  <a:gd name="T59" fmla="*/ 57 h 72"/>
                  <a:gd name="T60" fmla="*/ 139 w 191"/>
                  <a:gd name="T61" fmla="*/ 59 h 72"/>
                  <a:gd name="T62" fmla="*/ 130 w 191"/>
                  <a:gd name="T63" fmla="*/ 60 h 72"/>
                  <a:gd name="T64" fmla="*/ 120 w 191"/>
                  <a:gd name="T65" fmla="*/ 60 h 72"/>
                  <a:gd name="T66" fmla="*/ 103 w 191"/>
                  <a:gd name="T67" fmla="*/ 60 h 72"/>
                  <a:gd name="T68" fmla="*/ 85 w 191"/>
                  <a:gd name="T69" fmla="*/ 56 h 72"/>
                  <a:gd name="T70" fmla="*/ 69 w 191"/>
                  <a:gd name="T71" fmla="*/ 51 h 72"/>
                  <a:gd name="T72" fmla="*/ 53 w 191"/>
                  <a:gd name="T73" fmla="*/ 44 h 72"/>
                  <a:gd name="T74" fmla="*/ 38 w 191"/>
                  <a:gd name="T75" fmla="*/ 36 h 72"/>
                  <a:gd name="T76" fmla="*/ 24 w 191"/>
                  <a:gd name="T77" fmla="*/ 25 h 72"/>
                  <a:gd name="T78" fmla="*/ 12 w 191"/>
                  <a:gd name="T79" fmla="*/ 13 h 72"/>
                  <a:gd name="T80" fmla="*/ 0 w 191"/>
                  <a:gd name="T81" fmla="*/ 0 h 72"/>
                  <a:gd name="T82" fmla="*/ 2 w 191"/>
                  <a:gd name="T83" fmla="*/ 5 h 72"/>
                  <a:gd name="T84" fmla="*/ 5 w 191"/>
                  <a:gd name="T85" fmla="*/ 11 h 72"/>
                  <a:gd name="T86" fmla="*/ 8 w 191"/>
                  <a:gd name="T87" fmla="*/ 15 h 72"/>
                  <a:gd name="T88" fmla="*/ 11 w 191"/>
                  <a:gd name="T89" fmla="*/ 20 h 72"/>
                  <a:gd name="T90" fmla="*/ 15 w 191"/>
                  <a:gd name="T91" fmla="*/ 25 h 72"/>
                  <a:gd name="T92" fmla="*/ 18 w 191"/>
                  <a:gd name="T93" fmla="*/ 30 h 72"/>
                  <a:gd name="T94" fmla="*/ 22 w 191"/>
                  <a:gd name="T95" fmla="*/ 35 h 72"/>
                  <a:gd name="T96" fmla="*/ 26 w 191"/>
                  <a:gd name="T97" fmla="*/ 39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91" h="72">
                    <a:moveTo>
                      <a:pt x="26" y="39"/>
                    </a:moveTo>
                    <a:lnTo>
                      <a:pt x="36" y="47"/>
                    </a:lnTo>
                    <a:lnTo>
                      <a:pt x="47" y="53"/>
                    </a:lnTo>
                    <a:lnTo>
                      <a:pt x="58" y="59"/>
                    </a:lnTo>
                    <a:lnTo>
                      <a:pt x="70" y="62"/>
                    </a:lnTo>
                    <a:lnTo>
                      <a:pt x="82" y="66"/>
                    </a:lnTo>
                    <a:lnTo>
                      <a:pt x="95" y="69"/>
                    </a:lnTo>
                    <a:lnTo>
                      <a:pt x="107" y="71"/>
                    </a:lnTo>
                    <a:lnTo>
                      <a:pt x="120" y="72"/>
                    </a:lnTo>
                    <a:lnTo>
                      <a:pt x="125" y="71"/>
                    </a:lnTo>
                    <a:lnTo>
                      <a:pt x="129" y="71"/>
                    </a:lnTo>
                    <a:lnTo>
                      <a:pt x="133" y="71"/>
                    </a:lnTo>
                    <a:lnTo>
                      <a:pt x="138" y="71"/>
                    </a:lnTo>
                    <a:lnTo>
                      <a:pt x="142" y="69"/>
                    </a:lnTo>
                    <a:lnTo>
                      <a:pt x="146" y="69"/>
                    </a:lnTo>
                    <a:lnTo>
                      <a:pt x="150" y="68"/>
                    </a:lnTo>
                    <a:lnTo>
                      <a:pt x="155" y="67"/>
                    </a:lnTo>
                    <a:lnTo>
                      <a:pt x="160" y="65"/>
                    </a:lnTo>
                    <a:lnTo>
                      <a:pt x="164" y="62"/>
                    </a:lnTo>
                    <a:lnTo>
                      <a:pt x="169" y="60"/>
                    </a:lnTo>
                    <a:lnTo>
                      <a:pt x="174" y="56"/>
                    </a:lnTo>
                    <a:lnTo>
                      <a:pt x="178" y="53"/>
                    </a:lnTo>
                    <a:lnTo>
                      <a:pt x="183" y="49"/>
                    </a:lnTo>
                    <a:lnTo>
                      <a:pt x="187" y="45"/>
                    </a:lnTo>
                    <a:lnTo>
                      <a:pt x="191" y="42"/>
                    </a:lnTo>
                    <a:lnTo>
                      <a:pt x="183" y="45"/>
                    </a:lnTo>
                    <a:lnTo>
                      <a:pt x="175" y="49"/>
                    </a:lnTo>
                    <a:lnTo>
                      <a:pt x="166" y="53"/>
                    </a:lnTo>
                    <a:lnTo>
                      <a:pt x="157" y="55"/>
                    </a:lnTo>
                    <a:lnTo>
                      <a:pt x="148" y="57"/>
                    </a:lnTo>
                    <a:lnTo>
                      <a:pt x="139" y="59"/>
                    </a:lnTo>
                    <a:lnTo>
                      <a:pt x="130" y="60"/>
                    </a:lnTo>
                    <a:lnTo>
                      <a:pt x="120" y="60"/>
                    </a:lnTo>
                    <a:lnTo>
                      <a:pt x="103" y="60"/>
                    </a:lnTo>
                    <a:lnTo>
                      <a:pt x="85" y="56"/>
                    </a:lnTo>
                    <a:lnTo>
                      <a:pt x="69" y="51"/>
                    </a:lnTo>
                    <a:lnTo>
                      <a:pt x="53" y="44"/>
                    </a:lnTo>
                    <a:lnTo>
                      <a:pt x="38" y="36"/>
                    </a:lnTo>
                    <a:lnTo>
                      <a:pt x="24" y="25"/>
                    </a:lnTo>
                    <a:lnTo>
                      <a:pt x="12" y="13"/>
                    </a:lnTo>
                    <a:lnTo>
                      <a:pt x="0" y="0"/>
                    </a:lnTo>
                    <a:lnTo>
                      <a:pt x="2" y="5"/>
                    </a:lnTo>
                    <a:lnTo>
                      <a:pt x="5" y="11"/>
                    </a:lnTo>
                    <a:lnTo>
                      <a:pt x="8" y="15"/>
                    </a:lnTo>
                    <a:lnTo>
                      <a:pt x="11" y="20"/>
                    </a:lnTo>
                    <a:lnTo>
                      <a:pt x="15" y="25"/>
                    </a:lnTo>
                    <a:lnTo>
                      <a:pt x="18" y="30"/>
                    </a:lnTo>
                    <a:lnTo>
                      <a:pt x="22" y="35"/>
                    </a:lnTo>
                    <a:lnTo>
                      <a:pt x="26" y="39"/>
                    </a:lnTo>
                    <a:close/>
                  </a:path>
                </a:pathLst>
              </a:custGeom>
              <a:solidFill>
                <a:srgbClr val="F1AB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" name="Freeform 10"/>
              <p:cNvSpPr>
                <a:spLocks/>
              </p:cNvSpPr>
              <p:nvPr/>
            </p:nvSpPr>
            <p:spPr bwMode="auto">
              <a:xfrm>
                <a:off x="1136" y="2679"/>
                <a:ext cx="42" cy="14"/>
              </a:xfrm>
              <a:custGeom>
                <a:avLst/>
                <a:gdLst>
                  <a:gd name="T0" fmla="*/ 17 w 210"/>
                  <a:gd name="T1" fmla="*/ 36 h 84"/>
                  <a:gd name="T2" fmla="*/ 28 w 210"/>
                  <a:gd name="T3" fmla="*/ 47 h 84"/>
                  <a:gd name="T4" fmla="*/ 41 w 210"/>
                  <a:gd name="T5" fmla="*/ 56 h 84"/>
                  <a:gd name="T6" fmla="*/ 53 w 210"/>
                  <a:gd name="T7" fmla="*/ 65 h 84"/>
                  <a:gd name="T8" fmla="*/ 67 w 210"/>
                  <a:gd name="T9" fmla="*/ 71 h 84"/>
                  <a:gd name="T10" fmla="*/ 81 w 210"/>
                  <a:gd name="T11" fmla="*/ 77 h 84"/>
                  <a:gd name="T12" fmla="*/ 96 w 210"/>
                  <a:gd name="T13" fmla="*/ 80 h 84"/>
                  <a:gd name="T14" fmla="*/ 112 w 210"/>
                  <a:gd name="T15" fmla="*/ 83 h 84"/>
                  <a:gd name="T16" fmla="*/ 127 w 210"/>
                  <a:gd name="T17" fmla="*/ 84 h 84"/>
                  <a:gd name="T18" fmla="*/ 134 w 210"/>
                  <a:gd name="T19" fmla="*/ 84 h 84"/>
                  <a:gd name="T20" fmla="*/ 142 w 210"/>
                  <a:gd name="T21" fmla="*/ 83 h 84"/>
                  <a:gd name="T22" fmla="*/ 149 w 210"/>
                  <a:gd name="T23" fmla="*/ 83 h 84"/>
                  <a:gd name="T24" fmla="*/ 156 w 210"/>
                  <a:gd name="T25" fmla="*/ 81 h 84"/>
                  <a:gd name="T26" fmla="*/ 163 w 210"/>
                  <a:gd name="T27" fmla="*/ 79 h 84"/>
                  <a:gd name="T28" fmla="*/ 170 w 210"/>
                  <a:gd name="T29" fmla="*/ 78 h 84"/>
                  <a:gd name="T30" fmla="*/ 176 w 210"/>
                  <a:gd name="T31" fmla="*/ 75 h 84"/>
                  <a:gd name="T32" fmla="*/ 183 w 210"/>
                  <a:gd name="T33" fmla="*/ 73 h 84"/>
                  <a:gd name="T34" fmla="*/ 187 w 210"/>
                  <a:gd name="T35" fmla="*/ 69 h 84"/>
                  <a:gd name="T36" fmla="*/ 190 w 210"/>
                  <a:gd name="T37" fmla="*/ 67 h 84"/>
                  <a:gd name="T38" fmla="*/ 194 w 210"/>
                  <a:gd name="T39" fmla="*/ 63 h 84"/>
                  <a:gd name="T40" fmla="*/ 197 w 210"/>
                  <a:gd name="T41" fmla="*/ 61 h 84"/>
                  <a:gd name="T42" fmla="*/ 200 w 210"/>
                  <a:gd name="T43" fmla="*/ 57 h 84"/>
                  <a:gd name="T44" fmla="*/ 204 w 210"/>
                  <a:gd name="T45" fmla="*/ 54 h 84"/>
                  <a:gd name="T46" fmla="*/ 207 w 210"/>
                  <a:gd name="T47" fmla="*/ 50 h 84"/>
                  <a:gd name="T48" fmla="*/ 210 w 210"/>
                  <a:gd name="T49" fmla="*/ 45 h 84"/>
                  <a:gd name="T50" fmla="*/ 201 w 210"/>
                  <a:gd name="T51" fmla="*/ 51 h 84"/>
                  <a:gd name="T52" fmla="*/ 191 w 210"/>
                  <a:gd name="T53" fmla="*/ 57 h 84"/>
                  <a:gd name="T54" fmla="*/ 181 w 210"/>
                  <a:gd name="T55" fmla="*/ 62 h 84"/>
                  <a:gd name="T56" fmla="*/ 171 w 210"/>
                  <a:gd name="T57" fmla="*/ 66 h 84"/>
                  <a:gd name="T58" fmla="*/ 160 w 210"/>
                  <a:gd name="T59" fmla="*/ 69 h 84"/>
                  <a:gd name="T60" fmla="*/ 149 w 210"/>
                  <a:gd name="T61" fmla="*/ 71 h 84"/>
                  <a:gd name="T62" fmla="*/ 138 w 210"/>
                  <a:gd name="T63" fmla="*/ 73 h 84"/>
                  <a:gd name="T64" fmla="*/ 127 w 210"/>
                  <a:gd name="T65" fmla="*/ 73 h 84"/>
                  <a:gd name="T66" fmla="*/ 118 w 210"/>
                  <a:gd name="T67" fmla="*/ 73 h 84"/>
                  <a:gd name="T68" fmla="*/ 108 w 210"/>
                  <a:gd name="T69" fmla="*/ 72 h 84"/>
                  <a:gd name="T70" fmla="*/ 99 w 210"/>
                  <a:gd name="T71" fmla="*/ 71 h 84"/>
                  <a:gd name="T72" fmla="*/ 89 w 210"/>
                  <a:gd name="T73" fmla="*/ 68 h 84"/>
                  <a:gd name="T74" fmla="*/ 80 w 210"/>
                  <a:gd name="T75" fmla="*/ 65 h 84"/>
                  <a:gd name="T76" fmla="*/ 71 w 210"/>
                  <a:gd name="T77" fmla="*/ 62 h 84"/>
                  <a:gd name="T78" fmla="*/ 63 w 210"/>
                  <a:gd name="T79" fmla="*/ 57 h 84"/>
                  <a:gd name="T80" fmla="*/ 55 w 210"/>
                  <a:gd name="T81" fmla="*/ 54 h 84"/>
                  <a:gd name="T82" fmla="*/ 39 w 210"/>
                  <a:gd name="T83" fmla="*/ 43 h 84"/>
                  <a:gd name="T84" fmla="*/ 25 w 210"/>
                  <a:gd name="T85" fmla="*/ 30 h 84"/>
                  <a:gd name="T86" fmla="*/ 12 w 210"/>
                  <a:gd name="T87" fmla="*/ 17 h 84"/>
                  <a:gd name="T88" fmla="*/ 0 w 210"/>
                  <a:gd name="T89" fmla="*/ 0 h 84"/>
                  <a:gd name="T90" fmla="*/ 1 w 210"/>
                  <a:gd name="T91" fmla="*/ 5 h 84"/>
                  <a:gd name="T92" fmla="*/ 3 w 210"/>
                  <a:gd name="T93" fmla="*/ 9 h 84"/>
                  <a:gd name="T94" fmla="*/ 5 w 210"/>
                  <a:gd name="T95" fmla="*/ 14 h 84"/>
                  <a:gd name="T96" fmla="*/ 7 w 210"/>
                  <a:gd name="T97" fmla="*/ 19 h 84"/>
                  <a:gd name="T98" fmla="*/ 9 w 210"/>
                  <a:gd name="T99" fmla="*/ 24 h 84"/>
                  <a:gd name="T100" fmla="*/ 12 w 210"/>
                  <a:gd name="T101" fmla="*/ 27 h 84"/>
                  <a:gd name="T102" fmla="*/ 14 w 210"/>
                  <a:gd name="T103" fmla="*/ 32 h 84"/>
                  <a:gd name="T104" fmla="*/ 17 w 210"/>
                  <a:gd name="T105" fmla="*/ 36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10" h="84">
                    <a:moveTo>
                      <a:pt x="17" y="36"/>
                    </a:moveTo>
                    <a:lnTo>
                      <a:pt x="28" y="47"/>
                    </a:lnTo>
                    <a:lnTo>
                      <a:pt x="41" y="56"/>
                    </a:lnTo>
                    <a:lnTo>
                      <a:pt x="53" y="65"/>
                    </a:lnTo>
                    <a:lnTo>
                      <a:pt x="67" y="71"/>
                    </a:lnTo>
                    <a:lnTo>
                      <a:pt x="81" y="77"/>
                    </a:lnTo>
                    <a:lnTo>
                      <a:pt x="96" y="80"/>
                    </a:lnTo>
                    <a:lnTo>
                      <a:pt x="112" y="83"/>
                    </a:lnTo>
                    <a:lnTo>
                      <a:pt x="127" y="84"/>
                    </a:lnTo>
                    <a:lnTo>
                      <a:pt x="134" y="84"/>
                    </a:lnTo>
                    <a:lnTo>
                      <a:pt x="142" y="83"/>
                    </a:lnTo>
                    <a:lnTo>
                      <a:pt x="149" y="83"/>
                    </a:lnTo>
                    <a:lnTo>
                      <a:pt x="156" y="81"/>
                    </a:lnTo>
                    <a:lnTo>
                      <a:pt x="163" y="79"/>
                    </a:lnTo>
                    <a:lnTo>
                      <a:pt x="170" y="78"/>
                    </a:lnTo>
                    <a:lnTo>
                      <a:pt x="176" y="75"/>
                    </a:lnTo>
                    <a:lnTo>
                      <a:pt x="183" y="73"/>
                    </a:lnTo>
                    <a:lnTo>
                      <a:pt x="187" y="69"/>
                    </a:lnTo>
                    <a:lnTo>
                      <a:pt x="190" y="67"/>
                    </a:lnTo>
                    <a:lnTo>
                      <a:pt x="194" y="63"/>
                    </a:lnTo>
                    <a:lnTo>
                      <a:pt x="197" y="61"/>
                    </a:lnTo>
                    <a:lnTo>
                      <a:pt x="200" y="57"/>
                    </a:lnTo>
                    <a:lnTo>
                      <a:pt x="204" y="54"/>
                    </a:lnTo>
                    <a:lnTo>
                      <a:pt x="207" y="50"/>
                    </a:lnTo>
                    <a:lnTo>
                      <a:pt x="210" y="45"/>
                    </a:lnTo>
                    <a:lnTo>
                      <a:pt x="201" y="51"/>
                    </a:lnTo>
                    <a:lnTo>
                      <a:pt x="191" y="57"/>
                    </a:lnTo>
                    <a:lnTo>
                      <a:pt x="181" y="62"/>
                    </a:lnTo>
                    <a:lnTo>
                      <a:pt x="171" y="66"/>
                    </a:lnTo>
                    <a:lnTo>
                      <a:pt x="160" y="69"/>
                    </a:lnTo>
                    <a:lnTo>
                      <a:pt x="149" y="71"/>
                    </a:lnTo>
                    <a:lnTo>
                      <a:pt x="138" y="73"/>
                    </a:lnTo>
                    <a:lnTo>
                      <a:pt x="127" y="73"/>
                    </a:lnTo>
                    <a:lnTo>
                      <a:pt x="118" y="73"/>
                    </a:lnTo>
                    <a:lnTo>
                      <a:pt x="108" y="72"/>
                    </a:lnTo>
                    <a:lnTo>
                      <a:pt x="99" y="71"/>
                    </a:lnTo>
                    <a:lnTo>
                      <a:pt x="89" y="68"/>
                    </a:lnTo>
                    <a:lnTo>
                      <a:pt x="80" y="65"/>
                    </a:lnTo>
                    <a:lnTo>
                      <a:pt x="71" y="62"/>
                    </a:lnTo>
                    <a:lnTo>
                      <a:pt x="63" y="57"/>
                    </a:lnTo>
                    <a:lnTo>
                      <a:pt x="55" y="54"/>
                    </a:lnTo>
                    <a:lnTo>
                      <a:pt x="39" y="43"/>
                    </a:lnTo>
                    <a:lnTo>
                      <a:pt x="25" y="30"/>
                    </a:lnTo>
                    <a:lnTo>
                      <a:pt x="12" y="17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3" y="9"/>
                    </a:lnTo>
                    <a:lnTo>
                      <a:pt x="5" y="14"/>
                    </a:lnTo>
                    <a:lnTo>
                      <a:pt x="7" y="19"/>
                    </a:lnTo>
                    <a:lnTo>
                      <a:pt x="9" y="24"/>
                    </a:lnTo>
                    <a:lnTo>
                      <a:pt x="12" y="27"/>
                    </a:lnTo>
                    <a:lnTo>
                      <a:pt x="14" y="32"/>
                    </a:lnTo>
                    <a:lnTo>
                      <a:pt x="17" y="36"/>
                    </a:lnTo>
                    <a:close/>
                  </a:path>
                </a:pathLst>
              </a:custGeom>
              <a:solidFill>
                <a:srgbClr val="F1AD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" name="Freeform 11"/>
              <p:cNvSpPr>
                <a:spLocks/>
              </p:cNvSpPr>
              <p:nvPr/>
            </p:nvSpPr>
            <p:spPr bwMode="auto">
              <a:xfrm>
                <a:off x="1135" y="2677"/>
                <a:ext cx="45" cy="15"/>
              </a:xfrm>
              <a:custGeom>
                <a:avLst/>
                <a:gdLst>
                  <a:gd name="T0" fmla="*/ 12 w 224"/>
                  <a:gd name="T1" fmla="*/ 35 h 95"/>
                  <a:gd name="T2" fmla="*/ 24 w 224"/>
                  <a:gd name="T3" fmla="*/ 48 h 95"/>
                  <a:gd name="T4" fmla="*/ 37 w 224"/>
                  <a:gd name="T5" fmla="*/ 60 h 95"/>
                  <a:gd name="T6" fmla="*/ 50 w 224"/>
                  <a:gd name="T7" fmla="*/ 71 h 95"/>
                  <a:gd name="T8" fmla="*/ 65 w 224"/>
                  <a:gd name="T9" fmla="*/ 79 h 95"/>
                  <a:gd name="T10" fmla="*/ 81 w 224"/>
                  <a:gd name="T11" fmla="*/ 86 h 95"/>
                  <a:gd name="T12" fmla="*/ 97 w 224"/>
                  <a:gd name="T13" fmla="*/ 91 h 95"/>
                  <a:gd name="T14" fmla="*/ 115 w 224"/>
                  <a:gd name="T15" fmla="*/ 95 h 95"/>
                  <a:gd name="T16" fmla="*/ 132 w 224"/>
                  <a:gd name="T17" fmla="*/ 95 h 95"/>
                  <a:gd name="T18" fmla="*/ 142 w 224"/>
                  <a:gd name="T19" fmla="*/ 95 h 95"/>
                  <a:gd name="T20" fmla="*/ 151 w 224"/>
                  <a:gd name="T21" fmla="*/ 94 h 95"/>
                  <a:gd name="T22" fmla="*/ 160 w 224"/>
                  <a:gd name="T23" fmla="*/ 92 h 95"/>
                  <a:gd name="T24" fmla="*/ 169 w 224"/>
                  <a:gd name="T25" fmla="*/ 90 h 95"/>
                  <a:gd name="T26" fmla="*/ 178 w 224"/>
                  <a:gd name="T27" fmla="*/ 88 h 95"/>
                  <a:gd name="T28" fmla="*/ 187 w 224"/>
                  <a:gd name="T29" fmla="*/ 84 h 95"/>
                  <a:gd name="T30" fmla="*/ 195 w 224"/>
                  <a:gd name="T31" fmla="*/ 80 h 95"/>
                  <a:gd name="T32" fmla="*/ 203 w 224"/>
                  <a:gd name="T33" fmla="*/ 77 h 95"/>
                  <a:gd name="T34" fmla="*/ 206 w 224"/>
                  <a:gd name="T35" fmla="*/ 73 h 95"/>
                  <a:gd name="T36" fmla="*/ 209 w 224"/>
                  <a:gd name="T37" fmla="*/ 70 h 95"/>
                  <a:gd name="T38" fmla="*/ 212 w 224"/>
                  <a:gd name="T39" fmla="*/ 67 h 95"/>
                  <a:gd name="T40" fmla="*/ 214 w 224"/>
                  <a:gd name="T41" fmla="*/ 64 h 95"/>
                  <a:gd name="T42" fmla="*/ 217 w 224"/>
                  <a:gd name="T43" fmla="*/ 60 h 95"/>
                  <a:gd name="T44" fmla="*/ 219 w 224"/>
                  <a:gd name="T45" fmla="*/ 56 h 95"/>
                  <a:gd name="T46" fmla="*/ 222 w 224"/>
                  <a:gd name="T47" fmla="*/ 53 h 95"/>
                  <a:gd name="T48" fmla="*/ 224 w 224"/>
                  <a:gd name="T49" fmla="*/ 49 h 95"/>
                  <a:gd name="T50" fmla="*/ 214 w 224"/>
                  <a:gd name="T51" fmla="*/ 56 h 95"/>
                  <a:gd name="T52" fmla="*/ 204 w 224"/>
                  <a:gd name="T53" fmla="*/ 64 h 95"/>
                  <a:gd name="T54" fmla="*/ 193 w 224"/>
                  <a:gd name="T55" fmla="*/ 70 h 95"/>
                  <a:gd name="T56" fmla="*/ 181 w 224"/>
                  <a:gd name="T57" fmla="*/ 76 h 95"/>
                  <a:gd name="T58" fmla="*/ 170 w 224"/>
                  <a:gd name="T59" fmla="*/ 79 h 95"/>
                  <a:gd name="T60" fmla="*/ 157 w 224"/>
                  <a:gd name="T61" fmla="*/ 82 h 95"/>
                  <a:gd name="T62" fmla="*/ 145 w 224"/>
                  <a:gd name="T63" fmla="*/ 84 h 95"/>
                  <a:gd name="T64" fmla="*/ 132 w 224"/>
                  <a:gd name="T65" fmla="*/ 84 h 95"/>
                  <a:gd name="T66" fmla="*/ 122 w 224"/>
                  <a:gd name="T67" fmla="*/ 84 h 95"/>
                  <a:gd name="T68" fmla="*/ 112 w 224"/>
                  <a:gd name="T69" fmla="*/ 83 h 95"/>
                  <a:gd name="T70" fmla="*/ 101 w 224"/>
                  <a:gd name="T71" fmla="*/ 82 h 95"/>
                  <a:gd name="T72" fmla="*/ 92 w 224"/>
                  <a:gd name="T73" fmla="*/ 78 h 95"/>
                  <a:gd name="T74" fmla="*/ 82 w 224"/>
                  <a:gd name="T75" fmla="*/ 76 h 95"/>
                  <a:gd name="T76" fmla="*/ 73 w 224"/>
                  <a:gd name="T77" fmla="*/ 71 h 95"/>
                  <a:gd name="T78" fmla="*/ 64 w 224"/>
                  <a:gd name="T79" fmla="*/ 67 h 95"/>
                  <a:gd name="T80" fmla="*/ 56 w 224"/>
                  <a:gd name="T81" fmla="*/ 61 h 95"/>
                  <a:gd name="T82" fmla="*/ 47 w 224"/>
                  <a:gd name="T83" fmla="*/ 55 h 95"/>
                  <a:gd name="T84" fmla="*/ 40 w 224"/>
                  <a:gd name="T85" fmla="*/ 49 h 95"/>
                  <a:gd name="T86" fmla="*/ 32 w 224"/>
                  <a:gd name="T87" fmla="*/ 42 h 95"/>
                  <a:gd name="T88" fmla="*/ 25 w 224"/>
                  <a:gd name="T89" fmla="*/ 35 h 95"/>
                  <a:gd name="T90" fmla="*/ 18 w 224"/>
                  <a:gd name="T91" fmla="*/ 28 h 95"/>
                  <a:gd name="T92" fmla="*/ 12 w 224"/>
                  <a:gd name="T93" fmla="*/ 19 h 95"/>
                  <a:gd name="T94" fmla="*/ 6 w 224"/>
                  <a:gd name="T95" fmla="*/ 10 h 95"/>
                  <a:gd name="T96" fmla="*/ 0 w 224"/>
                  <a:gd name="T97" fmla="*/ 0 h 95"/>
                  <a:gd name="T98" fmla="*/ 1 w 224"/>
                  <a:gd name="T99" fmla="*/ 5 h 95"/>
                  <a:gd name="T100" fmla="*/ 2 w 224"/>
                  <a:gd name="T101" fmla="*/ 10 h 95"/>
                  <a:gd name="T102" fmla="*/ 4 w 224"/>
                  <a:gd name="T103" fmla="*/ 13 h 95"/>
                  <a:gd name="T104" fmla="*/ 5 w 224"/>
                  <a:gd name="T105" fmla="*/ 18 h 95"/>
                  <a:gd name="T106" fmla="*/ 7 w 224"/>
                  <a:gd name="T107" fmla="*/ 23 h 95"/>
                  <a:gd name="T108" fmla="*/ 8 w 224"/>
                  <a:gd name="T109" fmla="*/ 26 h 95"/>
                  <a:gd name="T110" fmla="*/ 10 w 224"/>
                  <a:gd name="T111" fmla="*/ 30 h 95"/>
                  <a:gd name="T112" fmla="*/ 12 w 224"/>
                  <a:gd name="T113" fmla="*/ 3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24" h="95">
                    <a:moveTo>
                      <a:pt x="12" y="35"/>
                    </a:moveTo>
                    <a:lnTo>
                      <a:pt x="24" y="48"/>
                    </a:lnTo>
                    <a:lnTo>
                      <a:pt x="37" y="60"/>
                    </a:lnTo>
                    <a:lnTo>
                      <a:pt x="50" y="71"/>
                    </a:lnTo>
                    <a:lnTo>
                      <a:pt x="65" y="79"/>
                    </a:lnTo>
                    <a:lnTo>
                      <a:pt x="81" y="86"/>
                    </a:lnTo>
                    <a:lnTo>
                      <a:pt x="97" y="91"/>
                    </a:lnTo>
                    <a:lnTo>
                      <a:pt x="115" y="95"/>
                    </a:lnTo>
                    <a:lnTo>
                      <a:pt x="132" y="95"/>
                    </a:lnTo>
                    <a:lnTo>
                      <a:pt x="142" y="95"/>
                    </a:lnTo>
                    <a:lnTo>
                      <a:pt x="151" y="94"/>
                    </a:lnTo>
                    <a:lnTo>
                      <a:pt x="160" y="92"/>
                    </a:lnTo>
                    <a:lnTo>
                      <a:pt x="169" y="90"/>
                    </a:lnTo>
                    <a:lnTo>
                      <a:pt x="178" y="88"/>
                    </a:lnTo>
                    <a:lnTo>
                      <a:pt x="187" y="84"/>
                    </a:lnTo>
                    <a:lnTo>
                      <a:pt x="195" y="80"/>
                    </a:lnTo>
                    <a:lnTo>
                      <a:pt x="203" y="77"/>
                    </a:lnTo>
                    <a:lnTo>
                      <a:pt x="206" y="73"/>
                    </a:lnTo>
                    <a:lnTo>
                      <a:pt x="209" y="70"/>
                    </a:lnTo>
                    <a:lnTo>
                      <a:pt x="212" y="67"/>
                    </a:lnTo>
                    <a:lnTo>
                      <a:pt x="214" y="64"/>
                    </a:lnTo>
                    <a:lnTo>
                      <a:pt x="217" y="60"/>
                    </a:lnTo>
                    <a:lnTo>
                      <a:pt x="219" y="56"/>
                    </a:lnTo>
                    <a:lnTo>
                      <a:pt x="222" y="53"/>
                    </a:lnTo>
                    <a:lnTo>
                      <a:pt x="224" y="49"/>
                    </a:lnTo>
                    <a:lnTo>
                      <a:pt x="214" y="56"/>
                    </a:lnTo>
                    <a:lnTo>
                      <a:pt x="204" y="64"/>
                    </a:lnTo>
                    <a:lnTo>
                      <a:pt x="193" y="70"/>
                    </a:lnTo>
                    <a:lnTo>
                      <a:pt x="181" y="76"/>
                    </a:lnTo>
                    <a:lnTo>
                      <a:pt x="170" y="79"/>
                    </a:lnTo>
                    <a:lnTo>
                      <a:pt x="157" y="82"/>
                    </a:lnTo>
                    <a:lnTo>
                      <a:pt x="145" y="84"/>
                    </a:lnTo>
                    <a:lnTo>
                      <a:pt x="132" y="84"/>
                    </a:lnTo>
                    <a:lnTo>
                      <a:pt x="122" y="84"/>
                    </a:lnTo>
                    <a:lnTo>
                      <a:pt x="112" y="83"/>
                    </a:lnTo>
                    <a:lnTo>
                      <a:pt x="101" y="82"/>
                    </a:lnTo>
                    <a:lnTo>
                      <a:pt x="92" y="78"/>
                    </a:lnTo>
                    <a:lnTo>
                      <a:pt x="82" y="76"/>
                    </a:lnTo>
                    <a:lnTo>
                      <a:pt x="73" y="71"/>
                    </a:lnTo>
                    <a:lnTo>
                      <a:pt x="64" y="67"/>
                    </a:lnTo>
                    <a:lnTo>
                      <a:pt x="56" y="61"/>
                    </a:lnTo>
                    <a:lnTo>
                      <a:pt x="47" y="55"/>
                    </a:lnTo>
                    <a:lnTo>
                      <a:pt x="40" y="49"/>
                    </a:lnTo>
                    <a:lnTo>
                      <a:pt x="32" y="42"/>
                    </a:lnTo>
                    <a:lnTo>
                      <a:pt x="25" y="35"/>
                    </a:lnTo>
                    <a:lnTo>
                      <a:pt x="18" y="28"/>
                    </a:lnTo>
                    <a:lnTo>
                      <a:pt x="12" y="19"/>
                    </a:lnTo>
                    <a:lnTo>
                      <a:pt x="6" y="10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2" y="10"/>
                    </a:lnTo>
                    <a:lnTo>
                      <a:pt x="4" y="13"/>
                    </a:lnTo>
                    <a:lnTo>
                      <a:pt x="5" y="18"/>
                    </a:lnTo>
                    <a:lnTo>
                      <a:pt x="7" y="23"/>
                    </a:lnTo>
                    <a:lnTo>
                      <a:pt x="8" y="26"/>
                    </a:lnTo>
                    <a:lnTo>
                      <a:pt x="10" y="30"/>
                    </a:lnTo>
                    <a:lnTo>
                      <a:pt x="12" y="35"/>
                    </a:lnTo>
                    <a:close/>
                  </a:path>
                </a:pathLst>
              </a:custGeom>
              <a:solidFill>
                <a:srgbClr val="F2AF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" name="Freeform 12"/>
              <p:cNvSpPr>
                <a:spLocks/>
              </p:cNvSpPr>
              <p:nvPr/>
            </p:nvSpPr>
            <p:spPr bwMode="auto">
              <a:xfrm>
                <a:off x="1135" y="2674"/>
                <a:ext cx="47" cy="18"/>
              </a:xfrm>
              <a:custGeom>
                <a:avLst/>
                <a:gdLst>
                  <a:gd name="T0" fmla="*/ 20 w 235"/>
                  <a:gd name="T1" fmla="*/ 50 h 106"/>
                  <a:gd name="T2" fmla="*/ 47 w 235"/>
                  <a:gd name="T3" fmla="*/ 76 h 106"/>
                  <a:gd name="T4" fmla="*/ 71 w 235"/>
                  <a:gd name="T5" fmla="*/ 90 h 106"/>
                  <a:gd name="T6" fmla="*/ 88 w 235"/>
                  <a:gd name="T7" fmla="*/ 98 h 106"/>
                  <a:gd name="T8" fmla="*/ 107 w 235"/>
                  <a:gd name="T9" fmla="*/ 104 h 106"/>
                  <a:gd name="T10" fmla="*/ 126 w 235"/>
                  <a:gd name="T11" fmla="*/ 106 h 106"/>
                  <a:gd name="T12" fmla="*/ 146 w 235"/>
                  <a:gd name="T13" fmla="*/ 106 h 106"/>
                  <a:gd name="T14" fmla="*/ 168 w 235"/>
                  <a:gd name="T15" fmla="*/ 102 h 106"/>
                  <a:gd name="T16" fmla="*/ 189 w 235"/>
                  <a:gd name="T17" fmla="*/ 95 h 106"/>
                  <a:gd name="T18" fmla="*/ 209 w 235"/>
                  <a:gd name="T19" fmla="*/ 84 h 106"/>
                  <a:gd name="T20" fmla="*/ 220 w 235"/>
                  <a:gd name="T21" fmla="*/ 76 h 106"/>
                  <a:gd name="T22" fmla="*/ 224 w 235"/>
                  <a:gd name="T23" fmla="*/ 70 h 106"/>
                  <a:gd name="T24" fmla="*/ 228 w 235"/>
                  <a:gd name="T25" fmla="*/ 63 h 106"/>
                  <a:gd name="T26" fmla="*/ 233 w 235"/>
                  <a:gd name="T27" fmla="*/ 57 h 106"/>
                  <a:gd name="T28" fmla="*/ 235 w 235"/>
                  <a:gd name="T29" fmla="*/ 53 h 106"/>
                  <a:gd name="T30" fmla="*/ 235 w 235"/>
                  <a:gd name="T31" fmla="*/ 52 h 106"/>
                  <a:gd name="T32" fmla="*/ 235 w 235"/>
                  <a:gd name="T33" fmla="*/ 52 h 106"/>
                  <a:gd name="T34" fmla="*/ 235 w 235"/>
                  <a:gd name="T35" fmla="*/ 52 h 106"/>
                  <a:gd name="T36" fmla="*/ 224 w 235"/>
                  <a:gd name="T37" fmla="*/ 62 h 106"/>
                  <a:gd name="T38" fmla="*/ 201 w 235"/>
                  <a:gd name="T39" fmla="*/ 77 h 106"/>
                  <a:gd name="T40" fmla="*/ 176 w 235"/>
                  <a:gd name="T41" fmla="*/ 88 h 106"/>
                  <a:gd name="T42" fmla="*/ 149 w 235"/>
                  <a:gd name="T43" fmla="*/ 94 h 106"/>
                  <a:gd name="T44" fmla="*/ 124 w 235"/>
                  <a:gd name="T45" fmla="*/ 95 h 106"/>
                  <a:gd name="T46" fmla="*/ 103 w 235"/>
                  <a:gd name="T47" fmla="*/ 92 h 106"/>
                  <a:gd name="T48" fmla="*/ 83 w 235"/>
                  <a:gd name="T49" fmla="*/ 84 h 106"/>
                  <a:gd name="T50" fmla="*/ 64 w 235"/>
                  <a:gd name="T51" fmla="*/ 75 h 106"/>
                  <a:gd name="T52" fmla="*/ 47 w 235"/>
                  <a:gd name="T53" fmla="*/ 63 h 106"/>
                  <a:gd name="T54" fmla="*/ 31 w 235"/>
                  <a:gd name="T55" fmla="*/ 47 h 106"/>
                  <a:gd name="T56" fmla="*/ 17 w 235"/>
                  <a:gd name="T57" fmla="*/ 30 h 106"/>
                  <a:gd name="T58" fmla="*/ 6 w 235"/>
                  <a:gd name="T59" fmla="*/ 11 h 106"/>
                  <a:gd name="T60" fmla="*/ 1 w 235"/>
                  <a:gd name="T61" fmla="*/ 5 h 106"/>
                  <a:gd name="T62" fmla="*/ 2 w 235"/>
                  <a:gd name="T63" fmla="*/ 14 h 106"/>
                  <a:gd name="T64" fmla="*/ 4 w 235"/>
                  <a:gd name="T65" fmla="*/ 21 h 106"/>
                  <a:gd name="T66" fmla="*/ 7 w 235"/>
                  <a:gd name="T67" fmla="*/ 29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35" h="106">
                    <a:moveTo>
                      <a:pt x="8" y="33"/>
                    </a:moveTo>
                    <a:lnTo>
                      <a:pt x="20" y="50"/>
                    </a:lnTo>
                    <a:lnTo>
                      <a:pt x="33" y="63"/>
                    </a:lnTo>
                    <a:lnTo>
                      <a:pt x="47" y="76"/>
                    </a:lnTo>
                    <a:lnTo>
                      <a:pt x="63" y="87"/>
                    </a:lnTo>
                    <a:lnTo>
                      <a:pt x="71" y="90"/>
                    </a:lnTo>
                    <a:lnTo>
                      <a:pt x="79" y="95"/>
                    </a:lnTo>
                    <a:lnTo>
                      <a:pt x="88" y="98"/>
                    </a:lnTo>
                    <a:lnTo>
                      <a:pt x="97" y="101"/>
                    </a:lnTo>
                    <a:lnTo>
                      <a:pt x="107" y="104"/>
                    </a:lnTo>
                    <a:lnTo>
                      <a:pt x="116" y="105"/>
                    </a:lnTo>
                    <a:lnTo>
                      <a:pt x="126" y="106"/>
                    </a:lnTo>
                    <a:lnTo>
                      <a:pt x="135" y="106"/>
                    </a:lnTo>
                    <a:lnTo>
                      <a:pt x="146" y="106"/>
                    </a:lnTo>
                    <a:lnTo>
                      <a:pt x="157" y="104"/>
                    </a:lnTo>
                    <a:lnTo>
                      <a:pt x="168" y="102"/>
                    </a:lnTo>
                    <a:lnTo>
                      <a:pt x="179" y="99"/>
                    </a:lnTo>
                    <a:lnTo>
                      <a:pt x="189" y="95"/>
                    </a:lnTo>
                    <a:lnTo>
                      <a:pt x="199" y="90"/>
                    </a:lnTo>
                    <a:lnTo>
                      <a:pt x="209" y="84"/>
                    </a:lnTo>
                    <a:lnTo>
                      <a:pt x="218" y="78"/>
                    </a:lnTo>
                    <a:lnTo>
                      <a:pt x="220" y="76"/>
                    </a:lnTo>
                    <a:lnTo>
                      <a:pt x="222" y="72"/>
                    </a:lnTo>
                    <a:lnTo>
                      <a:pt x="224" y="70"/>
                    </a:lnTo>
                    <a:lnTo>
                      <a:pt x="226" y="66"/>
                    </a:lnTo>
                    <a:lnTo>
                      <a:pt x="228" y="63"/>
                    </a:lnTo>
                    <a:lnTo>
                      <a:pt x="231" y="59"/>
                    </a:lnTo>
                    <a:lnTo>
                      <a:pt x="233" y="57"/>
                    </a:lnTo>
                    <a:lnTo>
                      <a:pt x="235" y="53"/>
                    </a:lnTo>
                    <a:lnTo>
                      <a:pt x="235" y="53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1"/>
                    </a:lnTo>
                    <a:lnTo>
                      <a:pt x="224" y="62"/>
                    </a:lnTo>
                    <a:lnTo>
                      <a:pt x="213" y="70"/>
                    </a:lnTo>
                    <a:lnTo>
                      <a:pt x="201" y="77"/>
                    </a:lnTo>
                    <a:lnTo>
                      <a:pt x="189" y="83"/>
                    </a:lnTo>
                    <a:lnTo>
                      <a:pt x="176" y="88"/>
                    </a:lnTo>
                    <a:lnTo>
                      <a:pt x="163" y="92"/>
                    </a:lnTo>
                    <a:lnTo>
                      <a:pt x="149" y="94"/>
                    </a:lnTo>
                    <a:lnTo>
                      <a:pt x="135" y="95"/>
                    </a:lnTo>
                    <a:lnTo>
                      <a:pt x="124" y="95"/>
                    </a:lnTo>
                    <a:lnTo>
                      <a:pt x="114" y="94"/>
                    </a:lnTo>
                    <a:lnTo>
                      <a:pt x="103" y="92"/>
                    </a:lnTo>
                    <a:lnTo>
                      <a:pt x="93" y="88"/>
                    </a:lnTo>
                    <a:lnTo>
                      <a:pt x="83" y="84"/>
                    </a:lnTo>
                    <a:lnTo>
                      <a:pt x="73" y="80"/>
                    </a:lnTo>
                    <a:lnTo>
                      <a:pt x="64" y="75"/>
                    </a:lnTo>
                    <a:lnTo>
                      <a:pt x="55" y="69"/>
                    </a:lnTo>
                    <a:lnTo>
                      <a:pt x="47" y="63"/>
                    </a:lnTo>
                    <a:lnTo>
                      <a:pt x="39" y="56"/>
                    </a:lnTo>
                    <a:lnTo>
                      <a:pt x="31" y="47"/>
                    </a:lnTo>
                    <a:lnTo>
                      <a:pt x="24" y="39"/>
                    </a:lnTo>
                    <a:lnTo>
                      <a:pt x="17" y="30"/>
                    </a:lnTo>
                    <a:lnTo>
                      <a:pt x="11" y="21"/>
                    </a:lnTo>
                    <a:lnTo>
                      <a:pt x="6" y="11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2" y="9"/>
                    </a:lnTo>
                    <a:lnTo>
                      <a:pt x="2" y="14"/>
                    </a:lnTo>
                    <a:lnTo>
                      <a:pt x="3" y="17"/>
                    </a:lnTo>
                    <a:lnTo>
                      <a:pt x="4" y="21"/>
                    </a:lnTo>
                    <a:lnTo>
                      <a:pt x="5" y="26"/>
                    </a:lnTo>
                    <a:lnTo>
                      <a:pt x="7" y="29"/>
                    </a:lnTo>
                    <a:lnTo>
                      <a:pt x="8" y="33"/>
                    </a:lnTo>
                    <a:close/>
                  </a:path>
                </a:pathLst>
              </a:custGeom>
              <a:solidFill>
                <a:srgbClr val="F2B1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" name="Freeform 13"/>
              <p:cNvSpPr>
                <a:spLocks/>
              </p:cNvSpPr>
              <p:nvPr/>
            </p:nvSpPr>
            <p:spPr bwMode="auto">
              <a:xfrm>
                <a:off x="1134" y="2672"/>
                <a:ext cx="49" cy="19"/>
              </a:xfrm>
              <a:custGeom>
                <a:avLst/>
                <a:gdLst>
                  <a:gd name="T0" fmla="*/ 10 w 242"/>
                  <a:gd name="T1" fmla="*/ 40 h 114"/>
                  <a:gd name="T2" fmla="*/ 22 w 242"/>
                  <a:gd name="T3" fmla="*/ 58 h 114"/>
                  <a:gd name="T4" fmla="*/ 36 w 242"/>
                  <a:gd name="T5" fmla="*/ 72 h 114"/>
                  <a:gd name="T6" fmla="*/ 51 w 242"/>
                  <a:gd name="T7" fmla="*/ 85 h 114"/>
                  <a:gd name="T8" fmla="*/ 68 w 242"/>
                  <a:gd name="T9" fmla="*/ 97 h 114"/>
                  <a:gd name="T10" fmla="*/ 86 w 242"/>
                  <a:gd name="T11" fmla="*/ 106 h 114"/>
                  <a:gd name="T12" fmla="*/ 105 w 242"/>
                  <a:gd name="T13" fmla="*/ 112 h 114"/>
                  <a:gd name="T14" fmla="*/ 126 w 242"/>
                  <a:gd name="T15" fmla="*/ 114 h 114"/>
                  <a:gd name="T16" fmla="*/ 149 w 242"/>
                  <a:gd name="T17" fmla="*/ 114 h 114"/>
                  <a:gd name="T18" fmla="*/ 174 w 242"/>
                  <a:gd name="T19" fmla="*/ 109 h 114"/>
                  <a:gd name="T20" fmla="*/ 197 w 242"/>
                  <a:gd name="T21" fmla="*/ 100 h 114"/>
                  <a:gd name="T22" fmla="*/ 218 w 242"/>
                  <a:gd name="T23" fmla="*/ 86 h 114"/>
                  <a:gd name="T24" fmla="*/ 229 w 242"/>
                  <a:gd name="T25" fmla="*/ 78 h 114"/>
                  <a:gd name="T26" fmla="*/ 232 w 242"/>
                  <a:gd name="T27" fmla="*/ 74 h 114"/>
                  <a:gd name="T28" fmla="*/ 233 w 242"/>
                  <a:gd name="T29" fmla="*/ 72 h 114"/>
                  <a:gd name="T30" fmla="*/ 235 w 242"/>
                  <a:gd name="T31" fmla="*/ 68 h 114"/>
                  <a:gd name="T32" fmla="*/ 237 w 242"/>
                  <a:gd name="T33" fmla="*/ 65 h 114"/>
                  <a:gd name="T34" fmla="*/ 238 w 242"/>
                  <a:gd name="T35" fmla="*/ 61 h 114"/>
                  <a:gd name="T36" fmla="*/ 240 w 242"/>
                  <a:gd name="T37" fmla="*/ 58 h 114"/>
                  <a:gd name="T38" fmla="*/ 241 w 242"/>
                  <a:gd name="T39" fmla="*/ 54 h 114"/>
                  <a:gd name="T40" fmla="*/ 230 w 242"/>
                  <a:gd name="T41" fmla="*/ 64 h 114"/>
                  <a:gd name="T42" fmla="*/ 207 w 242"/>
                  <a:gd name="T43" fmla="*/ 83 h 114"/>
                  <a:gd name="T44" fmla="*/ 180 w 242"/>
                  <a:gd name="T45" fmla="*/ 96 h 114"/>
                  <a:gd name="T46" fmla="*/ 151 w 242"/>
                  <a:gd name="T47" fmla="*/ 103 h 114"/>
                  <a:gd name="T48" fmla="*/ 125 w 242"/>
                  <a:gd name="T49" fmla="*/ 103 h 114"/>
                  <a:gd name="T50" fmla="*/ 102 w 242"/>
                  <a:gd name="T51" fmla="*/ 100 h 114"/>
                  <a:gd name="T52" fmla="*/ 82 w 242"/>
                  <a:gd name="T53" fmla="*/ 92 h 114"/>
                  <a:gd name="T54" fmla="*/ 63 w 242"/>
                  <a:gd name="T55" fmla="*/ 82 h 114"/>
                  <a:gd name="T56" fmla="*/ 45 w 242"/>
                  <a:gd name="T57" fmla="*/ 67 h 114"/>
                  <a:gd name="T58" fmla="*/ 30 w 242"/>
                  <a:gd name="T59" fmla="*/ 52 h 114"/>
                  <a:gd name="T60" fmla="*/ 16 w 242"/>
                  <a:gd name="T61" fmla="*/ 32 h 114"/>
                  <a:gd name="T62" fmla="*/ 5 w 242"/>
                  <a:gd name="T63" fmla="*/ 11 h 114"/>
                  <a:gd name="T64" fmla="*/ 0 w 242"/>
                  <a:gd name="T65" fmla="*/ 4 h 114"/>
                  <a:gd name="T66" fmla="*/ 1 w 242"/>
                  <a:gd name="T67" fmla="*/ 11 h 114"/>
                  <a:gd name="T68" fmla="*/ 2 w 242"/>
                  <a:gd name="T69" fmla="*/ 19 h 114"/>
                  <a:gd name="T70" fmla="*/ 3 w 242"/>
                  <a:gd name="T71" fmla="*/ 26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42" h="114">
                    <a:moveTo>
                      <a:pt x="4" y="30"/>
                    </a:moveTo>
                    <a:lnTo>
                      <a:pt x="10" y="40"/>
                    </a:lnTo>
                    <a:lnTo>
                      <a:pt x="16" y="49"/>
                    </a:lnTo>
                    <a:lnTo>
                      <a:pt x="22" y="58"/>
                    </a:lnTo>
                    <a:lnTo>
                      <a:pt x="29" y="65"/>
                    </a:lnTo>
                    <a:lnTo>
                      <a:pt x="36" y="72"/>
                    </a:lnTo>
                    <a:lnTo>
                      <a:pt x="44" y="79"/>
                    </a:lnTo>
                    <a:lnTo>
                      <a:pt x="51" y="85"/>
                    </a:lnTo>
                    <a:lnTo>
                      <a:pt x="60" y="91"/>
                    </a:lnTo>
                    <a:lnTo>
                      <a:pt x="68" y="97"/>
                    </a:lnTo>
                    <a:lnTo>
                      <a:pt x="77" y="101"/>
                    </a:lnTo>
                    <a:lnTo>
                      <a:pt x="86" y="106"/>
                    </a:lnTo>
                    <a:lnTo>
                      <a:pt x="96" y="108"/>
                    </a:lnTo>
                    <a:lnTo>
                      <a:pt x="105" y="112"/>
                    </a:lnTo>
                    <a:lnTo>
                      <a:pt x="116" y="113"/>
                    </a:lnTo>
                    <a:lnTo>
                      <a:pt x="126" y="114"/>
                    </a:lnTo>
                    <a:lnTo>
                      <a:pt x="136" y="114"/>
                    </a:lnTo>
                    <a:lnTo>
                      <a:pt x="149" y="114"/>
                    </a:lnTo>
                    <a:lnTo>
                      <a:pt x="161" y="112"/>
                    </a:lnTo>
                    <a:lnTo>
                      <a:pt x="174" y="109"/>
                    </a:lnTo>
                    <a:lnTo>
                      <a:pt x="185" y="106"/>
                    </a:lnTo>
                    <a:lnTo>
                      <a:pt x="197" y="100"/>
                    </a:lnTo>
                    <a:lnTo>
                      <a:pt x="208" y="94"/>
                    </a:lnTo>
                    <a:lnTo>
                      <a:pt x="218" y="86"/>
                    </a:lnTo>
                    <a:lnTo>
                      <a:pt x="228" y="79"/>
                    </a:lnTo>
                    <a:lnTo>
                      <a:pt x="229" y="78"/>
                    </a:lnTo>
                    <a:lnTo>
                      <a:pt x="230" y="76"/>
                    </a:lnTo>
                    <a:lnTo>
                      <a:pt x="232" y="74"/>
                    </a:lnTo>
                    <a:lnTo>
                      <a:pt x="232" y="73"/>
                    </a:lnTo>
                    <a:lnTo>
                      <a:pt x="233" y="72"/>
                    </a:lnTo>
                    <a:lnTo>
                      <a:pt x="234" y="70"/>
                    </a:lnTo>
                    <a:lnTo>
                      <a:pt x="235" y="68"/>
                    </a:lnTo>
                    <a:lnTo>
                      <a:pt x="236" y="67"/>
                    </a:lnTo>
                    <a:lnTo>
                      <a:pt x="237" y="65"/>
                    </a:lnTo>
                    <a:lnTo>
                      <a:pt x="237" y="64"/>
                    </a:lnTo>
                    <a:lnTo>
                      <a:pt x="238" y="61"/>
                    </a:lnTo>
                    <a:lnTo>
                      <a:pt x="239" y="59"/>
                    </a:lnTo>
                    <a:lnTo>
                      <a:pt x="240" y="58"/>
                    </a:lnTo>
                    <a:lnTo>
                      <a:pt x="241" y="55"/>
                    </a:lnTo>
                    <a:lnTo>
                      <a:pt x="241" y="54"/>
                    </a:lnTo>
                    <a:lnTo>
                      <a:pt x="242" y="52"/>
                    </a:lnTo>
                    <a:lnTo>
                      <a:pt x="230" y="64"/>
                    </a:lnTo>
                    <a:lnTo>
                      <a:pt x="219" y="73"/>
                    </a:lnTo>
                    <a:lnTo>
                      <a:pt x="207" y="83"/>
                    </a:lnTo>
                    <a:lnTo>
                      <a:pt x="194" y="90"/>
                    </a:lnTo>
                    <a:lnTo>
                      <a:pt x="180" y="96"/>
                    </a:lnTo>
                    <a:lnTo>
                      <a:pt x="166" y="100"/>
                    </a:lnTo>
                    <a:lnTo>
                      <a:pt x="151" y="103"/>
                    </a:lnTo>
                    <a:lnTo>
                      <a:pt x="136" y="103"/>
                    </a:lnTo>
                    <a:lnTo>
                      <a:pt x="125" y="103"/>
                    </a:lnTo>
                    <a:lnTo>
                      <a:pt x="114" y="102"/>
                    </a:lnTo>
                    <a:lnTo>
                      <a:pt x="102" y="100"/>
                    </a:lnTo>
                    <a:lnTo>
                      <a:pt x="92" y="96"/>
                    </a:lnTo>
                    <a:lnTo>
                      <a:pt x="82" y="92"/>
                    </a:lnTo>
                    <a:lnTo>
                      <a:pt x="72" y="88"/>
                    </a:lnTo>
                    <a:lnTo>
                      <a:pt x="63" y="82"/>
                    </a:lnTo>
                    <a:lnTo>
                      <a:pt x="54" y="74"/>
                    </a:lnTo>
                    <a:lnTo>
                      <a:pt x="45" y="67"/>
                    </a:lnTo>
                    <a:lnTo>
                      <a:pt x="37" y="60"/>
                    </a:lnTo>
                    <a:lnTo>
                      <a:pt x="30" y="52"/>
                    </a:lnTo>
                    <a:lnTo>
                      <a:pt x="23" y="42"/>
                    </a:lnTo>
                    <a:lnTo>
                      <a:pt x="16" y="32"/>
                    </a:lnTo>
                    <a:lnTo>
                      <a:pt x="10" y="22"/>
                    </a:lnTo>
                    <a:lnTo>
                      <a:pt x="5" y="11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1" y="7"/>
                    </a:lnTo>
                    <a:lnTo>
                      <a:pt x="1" y="11"/>
                    </a:lnTo>
                    <a:lnTo>
                      <a:pt x="1" y="16"/>
                    </a:lnTo>
                    <a:lnTo>
                      <a:pt x="2" y="19"/>
                    </a:lnTo>
                    <a:lnTo>
                      <a:pt x="3" y="23"/>
                    </a:lnTo>
                    <a:lnTo>
                      <a:pt x="3" y="26"/>
                    </a:lnTo>
                    <a:lnTo>
                      <a:pt x="4" y="30"/>
                    </a:lnTo>
                    <a:close/>
                  </a:path>
                </a:pathLst>
              </a:custGeom>
              <a:solidFill>
                <a:srgbClr val="F2B4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" name="Freeform 14"/>
              <p:cNvSpPr>
                <a:spLocks/>
              </p:cNvSpPr>
              <p:nvPr/>
            </p:nvSpPr>
            <p:spPr bwMode="auto">
              <a:xfrm>
                <a:off x="1134" y="2669"/>
                <a:ext cx="50" cy="21"/>
              </a:xfrm>
              <a:custGeom>
                <a:avLst/>
                <a:gdLst>
                  <a:gd name="T0" fmla="*/ 7 w 246"/>
                  <a:gd name="T1" fmla="*/ 39 h 123"/>
                  <a:gd name="T2" fmla="*/ 18 w 246"/>
                  <a:gd name="T3" fmla="*/ 58 h 123"/>
                  <a:gd name="T4" fmla="*/ 32 w 246"/>
                  <a:gd name="T5" fmla="*/ 75 h 123"/>
                  <a:gd name="T6" fmla="*/ 48 w 246"/>
                  <a:gd name="T7" fmla="*/ 91 h 123"/>
                  <a:gd name="T8" fmla="*/ 65 w 246"/>
                  <a:gd name="T9" fmla="*/ 103 h 123"/>
                  <a:gd name="T10" fmla="*/ 84 w 246"/>
                  <a:gd name="T11" fmla="*/ 112 h 123"/>
                  <a:gd name="T12" fmla="*/ 104 w 246"/>
                  <a:gd name="T13" fmla="*/ 120 h 123"/>
                  <a:gd name="T14" fmla="*/ 125 w 246"/>
                  <a:gd name="T15" fmla="*/ 123 h 123"/>
                  <a:gd name="T16" fmla="*/ 150 w 246"/>
                  <a:gd name="T17" fmla="*/ 122 h 123"/>
                  <a:gd name="T18" fmla="*/ 177 w 246"/>
                  <a:gd name="T19" fmla="*/ 116 h 123"/>
                  <a:gd name="T20" fmla="*/ 202 w 246"/>
                  <a:gd name="T21" fmla="*/ 105 h 123"/>
                  <a:gd name="T22" fmla="*/ 225 w 246"/>
                  <a:gd name="T23" fmla="*/ 90 h 123"/>
                  <a:gd name="T24" fmla="*/ 238 w 246"/>
                  <a:gd name="T25" fmla="*/ 76 h 123"/>
                  <a:gd name="T26" fmla="*/ 241 w 246"/>
                  <a:gd name="T27" fmla="*/ 69 h 123"/>
                  <a:gd name="T28" fmla="*/ 243 w 246"/>
                  <a:gd name="T29" fmla="*/ 62 h 123"/>
                  <a:gd name="T30" fmla="*/ 245 w 246"/>
                  <a:gd name="T31" fmla="*/ 56 h 123"/>
                  <a:gd name="T32" fmla="*/ 236 w 246"/>
                  <a:gd name="T33" fmla="*/ 66 h 123"/>
                  <a:gd name="T34" fmla="*/ 211 w 246"/>
                  <a:gd name="T35" fmla="*/ 87 h 123"/>
                  <a:gd name="T36" fmla="*/ 183 w 246"/>
                  <a:gd name="T37" fmla="*/ 103 h 123"/>
                  <a:gd name="T38" fmla="*/ 152 w 246"/>
                  <a:gd name="T39" fmla="*/ 111 h 123"/>
                  <a:gd name="T40" fmla="*/ 125 w 246"/>
                  <a:gd name="T41" fmla="*/ 112 h 123"/>
                  <a:gd name="T42" fmla="*/ 101 w 246"/>
                  <a:gd name="T43" fmla="*/ 108 h 123"/>
                  <a:gd name="T44" fmla="*/ 80 w 246"/>
                  <a:gd name="T45" fmla="*/ 99 h 123"/>
                  <a:gd name="T46" fmla="*/ 61 w 246"/>
                  <a:gd name="T47" fmla="*/ 87 h 123"/>
                  <a:gd name="T48" fmla="*/ 43 w 246"/>
                  <a:gd name="T49" fmla="*/ 73 h 123"/>
                  <a:gd name="T50" fmla="*/ 28 w 246"/>
                  <a:gd name="T51" fmla="*/ 55 h 123"/>
                  <a:gd name="T52" fmla="*/ 15 w 246"/>
                  <a:gd name="T53" fmla="*/ 34 h 123"/>
                  <a:gd name="T54" fmla="*/ 4 w 246"/>
                  <a:gd name="T55" fmla="*/ 12 h 123"/>
                  <a:gd name="T56" fmla="*/ 0 w 246"/>
                  <a:gd name="T57" fmla="*/ 3 h 123"/>
                  <a:gd name="T58" fmla="*/ 0 w 246"/>
                  <a:gd name="T59" fmla="*/ 11 h 123"/>
                  <a:gd name="T60" fmla="*/ 0 w 246"/>
                  <a:gd name="T61" fmla="*/ 18 h 123"/>
                  <a:gd name="T62" fmla="*/ 1 w 246"/>
                  <a:gd name="T63" fmla="*/ 25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46" h="123">
                    <a:moveTo>
                      <a:pt x="1" y="28"/>
                    </a:moveTo>
                    <a:lnTo>
                      <a:pt x="7" y="39"/>
                    </a:lnTo>
                    <a:lnTo>
                      <a:pt x="12" y="49"/>
                    </a:lnTo>
                    <a:lnTo>
                      <a:pt x="18" y="58"/>
                    </a:lnTo>
                    <a:lnTo>
                      <a:pt x="25" y="67"/>
                    </a:lnTo>
                    <a:lnTo>
                      <a:pt x="32" y="75"/>
                    </a:lnTo>
                    <a:lnTo>
                      <a:pt x="40" y="84"/>
                    </a:lnTo>
                    <a:lnTo>
                      <a:pt x="48" y="91"/>
                    </a:lnTo>
                    <a:lnTo>
                      <a:pt x="56" y="97"/>
                    </a:lnTo>
                    <a:lnTo>
                      <a:pt x="65" y="103"/>
                    </a:lnTo>
                    <a:lnTo>
                      <a:pt x="74" y="108"/>
                    </a:lnTo>
                    <a:lnTo>
                      <a:pt x="84" y="112"/>
                    </a:lnTo>
                    <a:lnTo>
                      <a:pt x="94" y="116"/>
                    </a:lnTo>
                    <a:lnTo>
                      <a:pt x="104" y="120"/>
                    </a:lnTo>
                    <a:lnTo>
                      <a:pt x="115" y="122"/>
                    </a:lnTo>
                    <a:lnTo>
                      <a:pt x="125" y="123"/>
                    </a:lnTo>
                    <a:lnTo>
                      <a:pt x="136" y="123"/>
                    </a:lnTo>
                    <a:lnTo>
                      <a:pt x="150" y="122"/>
                    </a:lnTo>
                    <a:lnTo>
                      <a:pt x="164" y="120"/>
                    </a:lnTo>
                    <a:lnTo>
                      <a:pt x="177" y="116"/>
                    </a:lnTo>
                    <a:lnTo>
                      <a:pt x="190" y="111"/>
                    </a:lnTo>
                    <a:lnTo>
                      <a:pt x="202" y="105"/>
                    </a:lnTo>
                    <a:lnTo>
                      <a:pt x="214" y="98"/>
                    </a:lnTo>
                    <a:lnTo>
                      <a:pt x="225" y="90"/>
                    </a:lnTo>
                    <a:lnTo>
                      <a:pt x="236" y="79"/>
                    </a:lnTo>
                    <a:lnTo>
                      <a:pt x="238" y="76"/>
                    </a:lnTo>
                    <a:lnTo>
                      <a:pt x="239" y="73"/>
                    </a:lnTo>
                    <a:lnTo>
                      <a:pt x="241" y="69"/>
                    </a:lnTo>
                    <a:lnTo>
                      <a:pt x="242" y="66"/>
                    </a:lnTo>
                    <a:lnTo>
                      <a:pt x="243" y="62"/>
                    </a:lnTo>
                    <a:lnTo>
                      <a:pt x="244" y="60"/>
                    </a:lnTo>
                    <a:lnTo>
                      <a:pt x="245" y="56"/>
                    </a:lnTo>
                    <a:lnTo>
                      <a:pt x="246" y="52"/>
                    </a:lnTo>
                    <a:lnTo>
                      <a:pt x="236" y="66"/>
                    </a:lnTo>
                    <a:lnTo>
                      <a:pt x="223" y="78"/>
                    </a:lnTo>
                    <a:lnTo>
                      <a:pt x="211" y="87"/>
                    </a:lnTo>
                    <a:lnTo>
                      <a:pt x="197" y="96"/>
                    </a:lnTo>
                    <a:lnTo>
                      <a:pt x="183" y="103"/>
                    </a:lnTo>
                    <a:lnTo>
                      <a:pt x="168" y="108"/>
                    </a:lnTo>
                    <a:lnTo>
                      <a:pt x="152" y="111"/>
                    </a:lnTo>
                    <a:lnTo>
                      <a:pt x="136" y="112"/>
                    </a:lnTo>
                    <a:lnTo>
                      <a:pt x="125" y="112"/>
                    </a:lnTo>
                    <a:lnTo>
                      <a:pt x="113" y="110"/>
                    </a:lnTo>
                    <a:lnTo>
                      <a:pt x="101" y="108"/>
                    </a:lnTo>
                    <a:lnTo>
                      <a:pt x="91" y="104"/>
                    </a:lnTo>
                    <a:lnTo>
                      <a:pt x="80" y="99"/>
                    </a:lnTo>
                    <a:lnTo>
                      <a:pt x="70" y="94"/>
                    </a:lnTo>
                    <a:lnTo>
                      <a:pt x="61" y="87"/>
                    </a:lnTo>
                    <a:lnTo>
                      <a:pt x="52" y="80"/>
                    </a:lnTo>
                    <a:lnTo>
                      <a:pt x="43" y="73"/>
                    </a:lnTo>
                    <a:lnTo>
                      <a:pt x="35" y="64"/>
                    </a:lnTo>
                    <a:lnTo>
                      <a:pt x="28" y="55"/>
                    </a:lnTo>
                    <a:lnTo>
                      <a:pt x="21" y="45"/>
                    </a:lnTo>
                    <a:lnTo>
                      <a:pt x="15" y="34"/>
                    </a:lnTo>
                    <a:lnTo>
                      <a:pt x="9" y="22"/>
                    </a:lnTo>
                    <a:lnTo>
                      <a:pt x="4" y="12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0" y="14"/>
                    </a:lnTo>
                    <a:lnTo>
                      <a:pt x="0" y="18"/>
                    </a:lnTo>
                    <a:lnTo>
                      <a:pt x="1" y="21"/>
                    </a:lnTo>
                    <a:lnTo>
                      <a:pt x="1" y="25"/>
                    </a:lnTo>
                    <a:lnTo>
                      <a:pt x="1" y="28"/>
                    </a:lnTo>
                    <a:close/>
                  </a:path>
                </a:pathLst>
              </a:custGeom>
              <a:solidFill>
                <a:srgbClr val="F3B6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" name="Freeform 15"/>
              <p:cNvSpPr>
                <a:spLocks/>
              </p:cNvSpPr>
              <p:nvPr/>
            </p:nvSpPr>
            <p:spPr bwMode="auto">
              <a:xfrm>
                <a:off x="1134" y="2667"/>
                <a:ext cx="50" cy="22"/>
              </a:xfrm>
              <a:custGeom>
                <a:avLst/>
                <a:gdLst>
                  <a:gd name="T0" fmla="*/ 5 w 249"/>
                  <a:gd name="T1" fmla="*/ 40 h 132"/>
                  <a:gd name="T2" fmla="*/ 16 w 249"/>
                  <a:gd name="T3" fmla="*/ 61 h 132"/>
                  <a:gd name="T4" fmla="*/ 30 w 249"/>
                  <a:gd name="T5" fmla="*/ 79 h 132"/>
                  <a:gd name="T6" fmla="*/ 45 w 249"/>
                  <a:gd name="T7" fmla="*/ 96 h 132"/>
                  <a:gd name="T8" fmla="*/ 63 w 249"/>
                  <a:gd name="T9" fmla="*/ 111 h 132"/>
                  <a:gd name="T10" fmla="*/ 82 w 249"/>
                  <a:gd name="T11" fmla="*/ 121 h 132"/>
                  <a:gd name="T12" fmla="*/ 102 w 249"/>
                  <a:gd name="T13" fmla="*/ 129 h 132"/>
                  <a:gd name="T14" fmla="*/ 125 w 249"/>
                  <a:gd name="T15" fmla="*/ 132 h 132"/>
                  <a:gd name="T16" fmla="*/ 151 w 249"/>
                  <a:gd name="T17" fmla="*/ 132 h 132"/>
                  <a:gd name="T18" fmla="*/ 180 w 249"/>
                  <a:gd name="T19" fmla="*/ 125 h 132"/>
                  <a:gd name="T20" fmla="*/ 207 w 249"/>
                  <a:gd name="T21" fmla="*/ 112 h 132"/>
                  <a:gd name="T22" fmla="*/ 230 w 249"/>
                  <a:gd name="T23" fmla="*/ 93 h 132"/>
                  <a:gd name="T24" fmla="*/ 243 w 249"/>
                  <a:gd name="T25" fmla="*/ 77 h 132"/>
                  <a:gd name="T26" fmla="*/ 245 w 249"/>
                  <a:gd name="T27" fmla="*/ 71 h 132"/>
                  <a:gd name="T28" fmla="*/ 247 w 249"/>
                  <a:gd name="T29" fmla="*/ 64 h 132"/>
                  <a:gd name="T30" fmla="*/ 249 w 249"/>
                  <a:gd name="T31" fmla="*/ 58 h 132"/>
                  <a:gd name="T32" fmla="*/ 239 w 249"/>
                  <a:gd name="T33" fmla="*/ 69 h 132"/>
                  <a:gd name="T34" fmla="*/ 214 w 249"/>
                  <a:gd name="T35" fmla="*/ 94 h 132"/>
                  <a:gd name="T36" fmla="*/ 185 w 249"/>
                  <a:gd name="T37" fmla="*/ 112 h 132"/>
                  <a:gd name="T38" fmla="*/ 161 w 249"/>
                  <a:gd name="T39" fmla="*/ 119 h 132"/>
                  <a:gd name="T40" fmla="*/ 145 w 249"/>
                  <a:gd name="T41" fmla="*/ 121 h 132"/>
                  <a:gd name="T42" fmla="*/ 124 w 249"/>
                  <a:gd name="T43" fmla="*/ 121 h 132"/>
                  <a:gd name="T44" fmla="*/ 100 w 249"/>
                  <a:gd name="T45" fmla="*/ 117 h 132"/>
                  <a:gd name="T46" fmla="*/ 79 w 249"/>
                  <a:gd name="T47" fmla="*/ 108 h 132"/>
                  <a:gd name="T48" fmla="*/ 59 w 249"/>
                  <a:gd name="T49" fmla="*/ 95 h 132"/>
                  <a:gd name="T50" fmla="*/ 42 w 249"/>
                  <a:gd name="T51" fmla="*/ 79 h 132"/>
                  <a:gd name="T52" fmla="*/ 27 w 249"/>
                  <a:gd name="T53" fmla="*/ 60 h 132"/>
                  <a:gd name="T54" fmla="*/ 14 w 249"/>
                  <a:gd name="T55" fmla="*/ 37 h 132"/>
                  <a:gd name="T56" fmla="*/ 5 w 249"/>
                  <a:gd name="T57" fmla="*/ 14 h 132"/>
                  <a:gd name="T58" fmla="*/ 1 w 249"/>
                  <a:gd name="T59" fmla="*/ 4 h 132"/>
                  <a:gd name="T60" fmla="*/ 0 w 249"/>
                  <a:gd name="T61" fmla="*/ 11 h 132"/>
                  <a:gd name="T62" fmla="*/ 0 w 249"/>
                  <a:gd name="T63" fmla="*/ 18 h 132"/>
                  <a:gd name="T64" fmla="*/ 0 w 249"/>
                  <a:gd name="T65" fmla="*/ 26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49" h="132">
                    <a:moveTo>
                      <a:pt x="0" y="29"/>
                    </a:moveTo>
                    <a:lnTo>
                      <a:pt x="5" y="40"/>
                    </a:lnTo>
                    <a:lnTo>
                      <a:pt x="10" y="51"/>
                    </a:lnTo>
                    <a:lnTo>
                      <a:pt x="16" y="61"/>
                    </a:lnTo>
                    <a:lnTo>
                      <a:pt x="23" y="71"/>
                    </a:lnTo>
                    <a:lnTo>
                      <a:pt x="30" y="79"/>
                    </a:lnTo>
                    <a:lnTo>
                      <a:pt x="37" y="89"/>
                    </a:lnTo>
                    <a:lnTo>
                      <a:pt x="45" y="96"/>
                    </a:lnTo>
                    <a:lnTo>
                      <a:pt x="54" y="103"/>
                    </a:lnTo>
                    <a:lnTo>
                      <a:pt x="63" y="111"/>
                    </a:lnTo>
                    <a:lnTo>
                      <a:pt x="72" y="117"/>
                    </a:lnTo>
                    <a:lnTo>
                      <a:pt x="82" y="121"/>
                    </a:lnTo>
                    <a:lnTo>
                      <a:pt x="92" y="125"/>
                    </a:lnTo>
                    <a:lnTo>
                      <a:pt x="102" y="129"/>
                    </a:lnTo>
                    <a:lnTo>
                      <a:pt x="114" y="131"/>
                    </a:lnTo>
                    <a:lnTo>
                      <a:pt x="125" y="132"/>
                    </a:lnTo>
                    <a:lnTo>
                      <a:pt x="136" y="132"/>
                    </a:lnTo>
                    <a:lnTo>
                      <a:pt x="151" y="132"/>
                    </a:lnTo>
                    <a:lnTo>
                      <a:pt x="166" y="129"/>
                    </a:lnTo>
                    <a:lnTo>
                      <a:pt x="180" y="125"/>
                    </a:lnTo>
                    <a:lnTo>
                      <a:pt x="194" y="119"/>
                    </a:lnTo>
                    <a:lnTo>
                      <a:pt x="207" y="112"/>
                    </a:lnTo>
                    <a:lnTo>
                      <a:pt x="219" y="102"/>
                    </a:lnTo>
                    <a:lnTo>
                      <a:pt x="230" y="93"/>
                    </a:lnTo>
                    <a:lnTo>
                      <a:pt x="242" y="81"/>
                    </a:lnTo>
                    <a:lnTo>
                      <a:pt x="243" y="77"/>
                    </a:lnTo>
                    <a:lnTo>
                      <a:pt x="244" y="75"/>
                    </a:lnTo>
                    <a:lnTo>
                      <a:pt x="245" y="71"/>
                    </a:lnTo>
                    <a:lnTo>
                      <a:pt x="246" y="67"/>
                    </a:lnTo>
                    <a:lnTo>
                      <a:pt x="247" y="64"/>
                    </a:lnTo>
                    <a:lnTo>
                      <a:pt x="248" y="60"/>
                    </a:lnTo>
                    <a:lnTo>
                      <a:pt x="249" y="58"/>
                    </a:lnTo>
                    <a:lnTo>
                      <a:pt x="249" y="54"/>
                    </a:lnTo>
                    <a:lnTo>
                      <a:pt x="239" y="69"/>
                    </a:lnTo>
                    <a:lnTo>
                      <a:pt x="227" y="82"/>
                    </a:lnTo>
                    <a:lnTo>
                      <a:pt x="214" y="94"/>
                    </a:lnTo>
                    <a:lnTo>
                      <a:pt x="200" y="103"/>
                    </a:lnTo>
                    <a:lnTo>
                      <a:pt x="185" y="112"/>
                    </a:lnTo>
                    <a:lnTo>
                      <a:pt x="169" y="117"/>
                    </a:lnTo>
                    <a:lnTo>
                      <a:pt x="161" y="119"/>
                    </a:lnTo>
                    <a:lnTo>
                      <a:pt x="153" y="120"/>
                    </a:lnTo>
                    <a:lnTo>
                      <a:pt x="145" y="121"/>
                    </a:lnTo>
                    <a:lnTo>
                      <a:pt x="136" y="121"/>
                    </a:lnTo>
                    <a:lnTo>
                      <a:pt x="124" y="121"/>
                    </a:lnTo>
                    <a:lnTo>
                      <a:pt x="113" y="120"/>
                    </a:lnTo>
                    <a:lnTo>
                      <a:pt x="100" y="117"/>
                    </a:lnTo>
                    <a:lnTo>
                      <a:pt x="90" y="113"/>
                    </a:lnTo>
                    <a:lnTo>
                      <a:pt x="79" y="108"/>
                    </a:lnTo>
                    <a:lnTo>
                      <a:pt x="69" y="102"/>
                    </a:lnTo>
                    <a:lnTo>
                      <a:pt x="59" y="95"/>
                    </a:lnTo>
                    <a:lnTo>
                      <a:pt x="50" y="88"/>
                    </a:lnTo>
                    <a:lnTo>
                      <a:pt x="42" y="79"/>
                    </a:lnTo>
                    <a:lnTo>
                      <a:pt x="34" y="70"/>
                    </a:lnTo>
                    <a:lnTo>
                      <a:pt x="27" y="60"/>
                    </a:lnTo>
                    <a:lnTo>
                      <a:pt x="20" y="49"/>
                    </a:lnTo>
                    <a:lnTo>
                      <a:pt x="14" y="37"/>
                    </a:lnTo>
                    <a:lnTo>
                      <a:pt x="9" y="26"/>
                    </a:lnTo>
                    <a:lnTo>
                      <a:pt x="5" y="14"/>
                    </a:lnTo>
                    <a:lnTo>
                      <a:pt x="1" y="0"/>
                    </a:lnTo>
                    <a:lnTo>
                      <a:pt x="1" y="4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18"/>
                    </a:lnTo>
                    <a:lnTo>
                      <a:pt x="0" y="22"/>
                    </a:lnTo>
                    <a:lnTo>
                      <a:pt x="0" y="26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F3B6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" name="Freeform 16"/>
              <p:cNvSpPr>
                <a:spLocks/>
              </p:cNvSpPr>
              <p:nvPr/>
            </p:nvSpPr>
            <p:spPr bwMode="auto">
              <a:xfrm>
                <a:off x="1134" y="2665"/>
                <a:ext cx="51" cy="23"/>
              </a:xfrm>
              <a:custGeom>
                <a:avLst/>
                <a:gdLst>
                  <a:gd name="T0" fmla="*/ 4 w 251"/>
                  <a:gd name="T1" fmla="*/ 40 h 140"/>
                  <a:gd name="T2" fmla="*/ 15 w 251"/>
                  <a:gd name="T3" fmla="*/ 62 h 140"/>
                  <a:gd name="T4" fmla="*/ 28 w 251"/>
                  <a:gd name="T5" fmla="*/ 83 h 140"/>
                  <a:gd name="T6" fmla="*/ 43 w 251"/>
                  <a:gd name="T7" fmla="*/ 101 h 140"/>
                  <a:gd name="T8" fmla="*/ 61 w 251"/>
                  <a:gd name="T9" fmla="*/ 115 h 140"/>
                  <a:gd name="T10" fmla="*/ 80 w 251"/>
                  <a:gd name="T11" fmla="*/ 127 h 140"/>
                  <a:gd name="T12" fmla="*/ 101 w 251"/>
                  <a:gd name="T13" fmla="*/ 136 h 140"/>
                  <a:gd name="T14" fmla="*/ 125 w 251"/>
                  <a:gd name="T15" fmla="*/ 140 h 140"/>
                  <a:gd name="T16" fmla="*/ 152 w 251"/>
                  <a:gd name="T17" fmla="*/ 139 h 140"/>
                  <a:gd name="T18" fmla="*/ 183 w 251"/>
                  <a:gd name="T19" fmla="*/ 131 h 140"/>
                  <a:gd name="T20" fmla="*/ 211 w 251"/>
                  <a:gd name="T21" fmla="*/ 115 h 140"/>
                  <a:gd name="T22" fmla="*/ 236 w 251"/>
                  <a:gd name="T23" fmla="*/ 94 h 140"/>
                  <a:gd name="T24" fmla="*/ 247 w 251"/>
                  <a:gd name="T25" fmla="*/ 77 h 140"/>
                  <a:gd name="T26" fmla="*/ 249 w 251"/>
                  <a:gd name="T27" fmla="*/ 71 h 140"/>
                  <a:gd name="T28" fmla="*/ 250 w 251"/>
                  <a:gd name="T29" fmla="*/ 64 h 140"/>
                  <a:gd name="T30" fmla="*/ 251 w 251"/>
                  <a:gd name="T31" fmla="*/ 58 h 140"/>
                  <a:gd name="T32" fmla="*/ 247 w 251"/>
                  <a:gd name="T33" fmla="*/ 62 h 140"/>
                  <a:gd name="T34" fmla="*/ 236 w 251"/>
                  <a:gd name="T35" fmla="*/ 78 h 140"/>
                  <a:gd name="T36" fmla="*/ 223 w 251"/>
                  <a:gd name="T37" fmla="*/ 91 h 140"/>
                  <a:gd name="T38" fmla="*/ 209 w 251"/>
                  <a:gd name="T39" fmla="*/ 103 h 140"/>
                  <a:gd name="T40" fmla="*/ 195 w 251"/>
                  <a:gd name="T41" fmla="*/ 114 h 140"/>
                  <a:gd name="T42" fmla="*/ 179 w 251"/>
                  <a:gd name="T43" fmla="*/ 121 h 140"/>
                  <a:gd name="T44" fmla="*/ 162 w 251"/>
                  <a:gd name="T45" fmla="*/ 126 h 140"/>
                  <a:gd name="T46" fmla="*/ 145 w 251"/>
                  <a:gd name="T47" fmla="*/ 130 h 140"/>
                  <a:gd name="T48" fmla="*/ 124 w 251"/>
                  <a:gd name="T49" fmla="*/ 128 h 140"/>
                  <a:gd name="T50" fmla="*/ 100 w 251"/>
                  <a:gd name="T51" fmla="*/ 124 h 140"/>
                  <a:gd name="T52" fmla="*/ 78 w 251"/>
                  <a:gd name="T53" fmla="*/ 114 h 140"/>
                  <a:gd name="T54" fmla="*/ 58 w 251"/>
                  <a:gd name="T55" fmla="*/ 101 h 140"/>
                  <a:gd name="T56" fmla="*/ 41 w 251"/>
                  <a:gd name="T57" fmla="*/ 84 h 140"/>
                  <a:gd name="T58" fmla="*/ 26 w 251"/>
                  <a:gd name="T59" fmla="*/ 62 h 140"/>
                  <a:gd name="T60" fmla="*/ 14 w 251"/>
                  <a:gd name="T61" fmla="*/ 40 h 140"/>
                  <a:gd name="T62" fmla="*/ 6 w 251"/>
                  <a:gd name="T63" fmla="*/ 15 h 140"/>
                  <a:gd name="T64" fmla="*/ 2 w 251"/>
                  <a:gd name="T65" fmla="*/ 4 h 140"/>
                  <a:gd name="T66" fmla="*/ 1 w 251"/>
                  <a:gd name="T67" fmla="*/ 11 h 140"/>
                  <a:gd name="T68" fmla="*/ 1 w 251"/>
                  <a:gd name="T69" fmla="*/ 17 h 140"/>
                  <a:gd name="T70" fmla="*/ 0 w 251"/>
                  <a:gd name="T71" fmla="*/ 24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51" h="140">
                    <a:moveTo>
                      <a:pt x="0" y="28"/>
                    </a:moveTo>
                    <a:lnTo>
                      <a:pt x="4" y="40"/>
                    </a:lnTo>
                    <a:lnTo>
                      <a:pt x="9" y="50"/>
                    </a:lnTo>
                    <a:lnTo>
                      <a:pt x="15" y="62"/>
                    </a:lnTo>
                    <a:lnTo>
                      <a:pt x="21" y="73"/>
                    </a:lnTo>
                    <a:lnTo>
                      <a:pt x="28" y="83"/>
                    </a:lnTo>
                    <a:lnTo>
                      <a:pt x="35" y="92"/>
                    </a:lnTo>
                    <a:lnTo>
                      <a:pt x="43" y="101"/>
                    </a:lnTo>
                    <a:lnTo>
                      <a:pt x="52" y="108"/>
                    </a:lnTo>
                    <a:lnTo>
                      <a:pt x="61" y="115"/>
                    </a:lnTo>
                    <a:lnTo>
                      <a:pt x="70" y="122"/>
                    </a:lnTo>
                    <a:lnTo>
                      <a:pt x="80" y="127"/>
                    </a:lnTo>
                    <a:lnTo>
                      <a:pt x="91" y="132"/>
                    </a:lnTo>
                    <a:lnTo>
                      <a:pt x="101" y="136"/>
                    </a:lnTo>
                    <a:lnTo>
                      <a:pt x="113" y="138"/>
                    </a:lnTo>
                    <a:lnTo>
                      <a:pt x="125" y="140"/>
                    </a:lnTo>
                    <a:lnTo>
                      <a:pt x="136" y="140"/>
                    </a:lnTo>
                    <a:lnTo>
                      <a:pt x="152" y="139"/>
                    </a:lnTo>
                    <a:lnTo>
                      <a:pt x="168" y="136"/>
                    </a:lnTo>
                    <a:lnTo>
                      <a:pt x="183" y="131"/>
                    </a:lnTo>
                    <a:lnTo>
                      <a:pt x="197" y="124"/>
                    </a:lnTo>
                    <a:lnTo>
                      <a:pt x="211" y="115"/>
                    </a:lnTo>
                    <a:lnTo>
                      <a:pt x="223" y="106"/>
                    </a:lnTo>
                    <a:lnTo>
                      <a:pt x="236" y="94"/>
                    </a:lnTo>
                    <a:lnTo>
                      <a:pt x="246" y="80"/>
                    </a:lnTo>
                    <a:lnTo>
                      <a:pt x="247" y="77"/>
                    </a:lnTo>
                    <a:lnTo>
                      <a:pt x="248" y="73"/>
                    </a:lnTo>
                    <a:lnTo>
                      <a:pt x="249" y="71"/>
                    </a:lnTo>
                    <a:lnTo>
                      <a:pt x="249" y="67"/>
                    </a:lnTo>
                    <a:lnTo>
                      <a:pt x="250" y="64"/>
                    </a:lnTo>
                    <a:lnTo>
                      <a:pt x="250" y="61"/>
                    </a:lnTo>
                    <a:lnTo>
                      <a:pt x="251" y="58"/>
                    </a:lnTo>
                    <a:lnTo>
                      <a:pt x="251" y="54"/>
                    </a:lnTo>
                    <a:lnTo>
                      <a:pt x="247" y="62"/>
                    </a:lnTo>
                    <a:lnTo>
                      <a:pt x="241" y="71"/>
                    </a:lnTo>
                    <a:lnTo>
                      <a:pt x="236" y="78"/>
                    </a:lnTo>
                    <a:lnTo>
                      <a:pt x="229" y="85"/>
                    </a:lnTo>
                    <a:lnTo>
                      <a:pt x="223" y="91"/>
                    </a:lnTo>
                    <a:lnTo>
                      <a:pt x="216" y="98"/>
                    </a:lnTo>
                    <a:lnTo>
                      <a:pt x="209" y="103"/>
                    </a:lnTo>
                    <a:lnTo>
                      <a:pt x="202" y="109"/>
                    </a:lnTo>
                    <a:lnTo>
                      <a:pt x="195" y="114"/>
                    </a:lnTo>
                    <a:lnTo>
                      <a:pt x="187" y="118"/>
                    </a:lnTo>
                    <a:lnTo>
                      <a:pt x="179" y="121"/>
                    </a:lnTo>
                    <a:lnTo>
                      <a:pt x="171" y="124"/>
                    </a:lnTo>
                    <a:lnTo>
                      <a:pt x="162" y="126"/>
                    </a:lnTo>
                    <a:lnTo>
                      <a:pt x="154" y="128"/>
                    </a:lnTo>
                    <a:lnTo>
                      <a:pt x="145" y="130"/>
                    </a:lnTo>
                    <a:lnTo>
                      <a:pt x="136" y="130"/>
                    </a:lnTo>
                    <a:lnTo>
                      <a:pt x="124" y="128"/>
                    </a:lnTo>
                    <a:lnTo>
                      <a:pt x="112" y="127"/>
                    </a:lnTo>
                    <a:lnTo>
                      <a:pt x="100" y="124"/>
                    </a:lnTo>
                    <a:lnTo>
                      <a:pt x="89" y="120"/>
                    </a:lnTo>
                    <a:lnTo>
                      <a:pt x="78" y="114"/>
                    </a:lnTo>
                    <a:lnTo>
                      <a:pt x="68" y="108"/>
                    </a:lnTo>
                    <a:lnTo>
                      <a:pt x="58" y="101"/>
                    </a:lnTo>
                    <a:lnTo>
                      <a:pt x="49" y="92"/>
                    </a:lnTo>
                    <a:lnTo>
                      <a:pt x="41" y="84"/>
                    </a:lnTo>
                    <a:lnTo>
                      <a:pt x="33" y="73"/>
                    </a:lnTo>
                    <a:lnTo>
                      <a:pt x="26" y="62"/>
                    </a:lnTo>
                    <a:lnTo>
                      <a:pt x="20" y="52"/>
                    </a:lnTo>
                    <a:lnTo>
                      <a:pt x="14" y="40"/>
                    </a:lnTo>
                    <a:lnTo>
                      <a:pt x="10" y="27"/>
                    </a:lnTo>
                    <a:lnTo>
                      <a:pt x="6" y="15"/>
                    </a:lnTo>
                    <a:lnTo>
                      <a:pt x="3" y="0"/>
                    </a:lnTo>
                    <a:lnTo>
                      <a:pt x="2" y="4"/>
                    </a:lnTo>
                    <a:lnTo>
                      <a:pt x="2" y="7"/>
                    </a:lnTo>
                    <a:lnTo>
                      <a:pt x="1" y="11"/>
                    </a:lnTo>
                    <a:lnTo>
                      <a:pt x="1" y="13"/>
                    </a:lnTo>
                    <a:lnTo>
                      <a:pt x="1" y="17"/>
                    </a:lnTo>
                    <a:lnTo>
                      <a:pt x="0" y="21"/>
                    </a:lnTo>
                    <a:lnTo>
                      <a:pt x="0" y="24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F3B8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" name="Freeform 17"/>
              <p:cNvSpPr>
                <a:spLocks/>
              </p:cNvSpPr>
              <p:nvPr/>
            </p:nvSpPr>
            <p:spPr bwMode="auto">
              <a:xfrm>
                <a:off x="1135" y="2663"/>
                <a:ext cx="50" cy="24"/>
              </a:xfrm>
              <a:custGeom>
                <a:avLst/>
                <a:gdLst>
                  <a:gd name="T0" fmla="*/ 4 w 251"/>
                  <a:gd name="T1" fmla="*/ 39 h 146"/>
                  <a:gd name="T2" fmla="*/ 13 w 251"/>
                  <a:gd name="T3" fmla="*/ 62 h 146"/>
                  <a:gd name="T4" fmla="*/ 26 w 251"/>
                  <a:gd name="T5" fmla="*/ 85 h 146"/>
                  <a:gd name="T6" fmla="*/ 41 w 251"/>
                  <a:gd name="T7" fmla="*/ 104 h 146"/>
                  <a:gd name="T8" fmla="*/ 58 w 251"/>
                  <a:gd name="T9" fmla="*/ 120 h 146"/>
                  <a:gd name="T10" fmla="*/ 78 w 251"/>
                  <a:gd name="T11" fmla="*/ 133 h 146"/>
                  <a:gd name="T12" fmla="*/ 99 w 251"/>
                  <a:gd name="T13" fmla="*/ 142 h 146"/>
                  <a:gd name="T14" fmla="*/ 123 w 251"/>
                  <a:gd name="T15" fmla="*/ 146 h 146"/>
                  <a:gd name="T16" fmla="*/ 144 w 251"/>
                  <a:gd name="T17" fmla="*/ 146 h 146"/>
                  <a:gd name="T18" fmla="*/ 160 w 251"/>
                  <a:gd name="T19" fmla="*/ 144 h 146"/>
                  <a:gd name="T20" fmla="*/ 184 w 251"/>
                  <a:gd name="T21" fmla="*/ 137 h 146"/>
                  <a:gd name="T22" fmla="*/ 213 w 251"/>
                  <a:gd name="T23" fmla="*/ 119 h 146"/>
                  <a:gd name="T24" fmla="*/ 238 w 251"/>
                  <a:gd name="T25" fmla="*/ 94 h 146"/>
                  <a:gd name="T26" fmla="*/ 249 w 251"/>
                  <a:gd name="T27" fmla="*/ 76 h 146"/>
                  <a:gd name="T28" fmla="*/ 250 w 251"/>
                  <a:gd name="T29" fmla="*/ 70 h 146"/>
                  <a:gd name="T30" fmla="*/ 251 w 251"/>
                  <a:gd name="T31" fmla="*/ 62 h 146"/>
                  <a:gd name="T32" fmla="*/ 251 w 251"/>
                  <a:gd name="T33" fmla="*/ 57 h 146"/>
                  <a:gd name="T34" fmla="*/ 247 w 251"/>
                  <a:gd name="T35" fmla="*/ 62 h 146"/>
                  <a:gd name="T36" fmla="*/ 237 w 251"/>
                  <a:gd name="T37" fmla="*/ 79 h 146"/>
                  <a:gd name="T38" fmla="*/ 224 w 251"/>
                  <a:gd name="T39" fmla="*/ 95 h 146"/>
                  <a:gd name="T40" fmla="*/ 210 w 251"/>
                  <a:gd name="T41" fmla="*/ 108 h 146"/>
                  <a:gd name="T42" fmla="*/ 196 w 251"/>
                  <a:gd name="T43" fmla="*/ 119 h 146"/>
                  <a:gd name="T44" fmla="*/ 179 w 251"/>
                  <a:gd name="T45" fmla="*/ 127 h 146"/>
                  <a:gd name="T46" fmla="*/ 162 w 251"/>
                  <a:gd name="T47" fmla="*/ 133 h 146"/>
                  <a:gd name="T48" fmla="*/ 144 w 251"/>
                  <a:gd name="T49" fmla="*/ 136 h 146"/>
                  <a:gd name="T50" fmla="*/ 123 w 251"/>
                  <a:gd name="T51" fmla="*/ 136 h 146"/>
                  <a:gd name="T52" fmla="*/ 98 w 251"/>
                  <a:gd name="T53" fmla="*/ 130 h 146"/>
                  <a:gd name="T54" fmla="*/ 76 w 251"/>
                  <a:gd name="T55" fmla="*/ 120 h 146"/>
                  <a:gd name="T56" fmla="*/ 57 w 251"/>
                  <a:gd name="T57" fmla="*/ 106 h 146"/>
                  <a:gd name="T58" fmla="*/ 39 w 251"/>
                  <a:gd name="T59" fmla="*/ 88 h 146"/>
                  <a:gd name="T60" fmla="*/ 25 w 251"/>
                  <a:gd name="T61" fmla="*/ 66 h 146"/>
                  <a:gd name="T62" fmla="*/ 14 w 251"/>
                  <a:gd name="T63" fmla="*/ 41 h 146"/>
                  <a:gd name="T64" fmla="*/ 7 w 251"/>
                  <a:gd name="T65" fmla="*/ 15 h 146"/>
                  <a:gd name="T66" fmla="*/ 4 w 251"/>
                  <a:gd name="T67" fmla="*/ 3 h 146"/>
                  <a:gd name="T68" fmla="*/ 3 w 251"/>
                  <a:gd name="T69" fmla="*/ 10 h 146"/>
                  <a:gd name="T70" fmla="*/ 1 w 251"/>
                  <a:gd name="T71" fmla="*/ 16 h 146"/>
                  <a:gd name="T72" fmla="*/ 0 w 251"/>
                  <a:gd name="T73" fmla="*/ 22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51" h="146">
                    <a:moveTo>
                      <a:pt x="0" y="25"/>
                    </a:moveTo>
                    <a:lnTo>
                      <a:pt x="4" y="39"/>
                    </a:lnTo>
                    <a:lnTo>
                      <a:pt x="8" y="51"/>
                    </a:lnTo>
                    <a:lnTo>
                      <a:pt x="13" y="62"/>
                    </a:lnTo>
                    <a:lnTo>
                      <a:pt x="19" y="74"/>
                    </a:lnTo>
                    <a:lnTo>
                      <a:pt x="26" y="85"/>
                    </a:lnTo>
                    <a:lnTo>
                      <a:pt x="33" y="95"/>
                    </a:lnTo>
                    <a:lnTo>
                      <a:pt x="41" y="104"/>
                    </a:lnTo>
                    <a:lnTo>
                      <a:pt x="49" y="113"/>
                    </a:lnTo>
                    <a:lnTo>
                      <a:pt x="58" y="120"/>
                    </a:lnTo>
                    <a:lnTo>
                      <a:pt x="68" y="127"/>
                    </a:lnTo>
                    <a:lnTo>
                      <a:pt x="78" y="133"/>
                    </a:lnTo>
                    <a:lnTo>
                      <a:pt x="89" y="138"/>
                    </a:lnTo>
                    <a:lnTo>
                      <a:pt x="99" y="142"/>
                    </a:lnTo>
                    <a:lnTo>
                      <a:pt x="112" y="145"/>
                    </a:lnTo>
                    <a:lnTo>
                      <a:pt x="123" y="146"/>
                    </a:lnTo>
                    <a:lnTo>
                      <a:pt x="135" y="146"/>
                    </a:lnTo>
                    <a:lnTo>
                      <a:pt x="144" y="146"/>
                    </a:lnTo>
                    <a:lnTo>
                      <a:pt x="152" y="145"/>
                    </a:lnTo>
                    <a:lnTo>
                      <a:pt x="160" y="144"/>
                    </a:lnTo>
                    <a:lnTo>
                      <a:pt x="168" y="142"/>
                    </a:lnTo>
                    <a:lnTo>
                      <a:pt x="184" y="137"/>
                    </a:lnTo>
                    <a:lnTo>
                      <a:pt x="199" y="128"/>
                    </a:lnTo>
                    <a:lnTo>
                      <a:pt x="213" y="119"/>
                    </a:lnTo>
                    <a:lnTo>
                      <a:pt x="226" y="107"/>
                    </a:lnTo>
                    <a:lnTo>
                      <a:pt x="238" y="94"/>
                    </a:lnTo>
                    <a:lnTo>
                      <a:pt x="248" y="79"/>
                    </a:lnTo>
                    <a:lnTo>
                      <a:pt x="249" y="76"/>
                    </a:lnTo>
                    <a:lnTo>
                      <a:pt x="249" y="72"/>
                    </a:lnTo>
                    <a:lnTo>
                      <a:pt x="250" y="70"/>
                    </a:lnTo>
                    <a:lnTo>
                      <a:pt x="250" y="66"/>
                    </a:lnTo>
                    <a:lnTo>
                      <a:pt x="251" y="62"/>
                    </a:lnTo>
                    <a:lnTo>
                      <a:pt x="251" y="60"/>
                    </a:lnTo>
                    <a:lnTo>
                      <a:pt x="251" y="57"/>
                    </a:lnTo>
                    <a:lnTo>
                      <a:pt x="251" y="53"/>
                    </a:lnTo>
                    <a:lnTo>
                      <a:pt x="247" y="62"/>
                    </a:lnTo>
                    <a:lnTo>
                      <a:pt x="242" y="71"/>
                    </a:lnTo>
                    <a:lnTo>
                      <a:pt x="237" y="79"/>
                    </a:lnTo>
                    <a:lnTo>
                      <a:pt x="231" y="86"/>
                    </a:lnTo>
                    <a:lnTo>
                      <a:pt x="224" y="95"/>
                    </a:lnTo>
                    <a:lnTo>
                      <a:pt x="217" y="101"/>
                    </a:lnTo>
                    <a:lnTo>
                      <a:pt x="210" y="108"/>
                    </a:lnTo>
                    <a:lnTo>
                      <a:pt x="203" y="113"/>
                    </a:lnTo>
                    <a:lnTo>
                      <a:pt x="196" y="119"/>
                    </a:lnTo>
                    <a:lnTo>
                      <a:pt x="188" y="122"/>
                    </a:lnTo>
                    <a:lnTo>
                      <a:pt x="179" y="127"/>
                    </a:lnTo>
                    <a:lnTo>
                      <a:pt x="171" y="130"/>
                    </a:lnTo>
                    <a:lnTo>
                      <a:pt x="162" y="133"/>
                    </a:lnTo>
                    <a:lnTo>
                      <a:pt x="153" y="134"/>
                    </a:lnTo>
                    <a:lnTo>
                      <a:pt x="144" y="136"/>
                    </a:lnTo>
                    <a:lnTo>
                      <a:pt x="135" y="136"/>
                    </a:lnTo>
                    <a:lnTo>
                      <a:pt x="123" y="136"/>
                    </a:lnTo>
                    <a:lnTo>
                      <a:pt x="111" y="133"/>
                    </a:lnTo>
                    <a:lnTo>
                      <a:pt x="98" y="130"/>
                    </a:lnTo>
                    <a:lnTo>
                      <a:pt x="87" y="126"/>
                    </a:lnTo>
                    <a:lnTo>
                      <a:pt x="76" y="120"/>
                    </a:lnTo>
                    <a:lnTo>
                      <a:pt x="66" y="113"/>
                    </a:lnTo>
                    <a:lnTo>
                      <a:pt x="57" y="106"/>
                    </a:lnTo>
                    <a:lnTo>
                      <a:pt x="48" y="97"/>
                    </a:lnTo>
                    <a:lnTo>
                      <a:pt x="39" y="88"/>
                    </a:lnTo>
                    <a:lnTo>
                      <a:pt x="32" y="77"/>
                    </a:lnTo>
                    <a:lnTo>
                      <a:pt x="25" y="66"/>
                    </a:lnTo>
                    <a:lnTo>
                      <a:pt x="19" y="54"/>
                    </a:lnTo>
                    <a:lnTo>
                      <a:pt x="14" y="41"/>
                    </a:lnTo>
                    <a:lnTo>
                      <a:pt x="10" y="28"/>
                    </a:lnTo>
                    <a:lnTo>
                      <a:pt x="7" y="15"/>
                    </a:lnTo>
                    <a:lnTo>
                      <a:pt x="5" y="0"/>
                    </a:lnTo>
                    <a:lnTo>
                      <a:pt x="4" y="3"/>
                    </a:lnTo>
                    <a:lnTo>
                      <a:pt x="3" y="6"/>
                    </a:lnTo>
                    <a:lnTo>
                      <a:pt x="3" y="10"/>
                    </a:lnTo>
                    <a:lnTo>
                      <a:pt x="2" y="12"/>
                    </a:lnTo>
                    <a:lnTo>
                      <a:pt x="1" y="16"/>
                    </a:lnTo>
                    <a:lnTo>
                      <a:pt x="1" y="19"/>
                    </a:lnTo>
                    <a:lnTo>
                      <a:pt x="0" y="22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F3BA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" name="Freeform 18"/>
              <p:cNvSpPr>
                <a:spLocks/>
              </p:cNvSpPr>
              <p:nvPr/>
            </p:nvSpPr>
            <p:spPr bwMode="auto">
              <a:xfrm>
                <a:off x="1135" y="2661"/>
                <a:ext cx="50" cy="25"/>
              </a:xfrm>
              <a:custGeom>
                <a:avLst/>
                <a:gdLst>
                  <a:gd name="T0" fmla="*/ 3 w 249"/>
                  <a:gd name="T1" fmla="*/ 39 h 154"/>
                  <a:gd name="T2" fmla="*/ 11 w 249"/>
                  <a:gd name="T3" fmla="*/ 64 h 154"/>
                  <a:gd name="T4" fmla="*/ 23 w 249"/>
                  <a:gd name="T5" fmla="*/ 86 h 154"/>
                  <a:gd name="T6" fmla="*/ 38 w 249"/>
                  <a:gd name="T7" fmla="*/ 108 h 154"/>
                  <a:gd name="T8" fmla="*/ 55 w 249"/>
                  <a:gd name="T9" fmla="*/ 125 h 154"/>
                  <a:gd name="T10" fmla="*/ 75 w 249"/>
                  <a:gd name="T11" fmla="*/ 138 h 154"/>
                  <a:gd name="T12" fmla="*/ 97 w 249"/>
                  <a:gd name="T13" fmla="*/ 148 h 154"/>
                  <a:gd name="T14" fmla="*/ 121 w 249"/>
                  <a:gd name="T15" fmla="*/ 152 h 154"/>
                  <a:gd name="T16" fmla="*/ 142 w 249"/>
                  <a:gd name="T17" fmla="*/ 154 h 154"/>
                  <a:gd name="T18" fmla="*/ 159 w 249"/>
                  <a:gd name="T19" fmla="*/ 150 h 154"/>
                  <a:gd name="T20" fmla="*/ 176 w 249"/>
                  <a:gd name="T21" fmla="*/ 145 h 154"/>
                  <a:gd name="T22" fmla="*/ 192 w 249"/>
                  <a:gd name="T23" fmla="*/ 138 h 154"/>
                  <a:gd name="T24" fmla="*/ 206 w 249"/>
                  <a:gd name="T25" fmla="*/ 127 h 154"/>
                  <a:gd name="T26" fmla="*/ 220 w 249"/>
                  <a:gd name="T27" fmla="*/ 115 h 154"/>
                  <a:gd name="T28" fmla="*/ 233 w 249"/>
                  <a:gd name="T29" fmla="*/ 102 h 154"/>
                  <a:gd name="T30" fmla="*/ 244 w 249"/>
                  <a:gd name="T31" fmla="*/ 86 h 154"/>
                  <a:gd name="T32" fmla="*/ 249 w 249"/>
                  <a:gd name="T33" fmla="*/ 74 h 154"/>
                  <a:gd name="T34" fmla="*/ 249 w 249"/>
                  <a:gd name="T35" fmla="*/ 69 h 154"/>
                  <a:gd name="T36" fmla="*/ 249 w 249"/>
                  <a:gd name="T37" fmla="*/ 63 h 154"/>
                  <a:gd name="T38" fmla="*/ 249 w 249"/>
                  <a:gd name="T39" fmla="*/ 57 h 154"/>
                  <a:gd name="T40" fmla="*/ 245 w 249"/>
                  <a:gd name="T41" fmla="*/ 63 h 154"/>
                  <a:gd name="T42" fmla="*/ 236 w 249"/>
                  <a:gd name="T43" fmla="*/ 80 h 154"/>
                  <a:gd name="T44" fmla="*/ 223 w 249"/>
                  <a:gd name="T45" fmla="*/ 97 h 154"/>
                  <a:gd name="T46" fmla="*/ 210 w 249"/>
                  <a:gd name="T47" fmla="*/ 112 h 154"/>
                  <a:gd name="T48" fmla="*/ 195 w 249"/>
                  <a:gd name="T49" fmla="*/ 124 h 154"/>
                  <a:gd name="T50" fmla="*/ 179 w 249"/>
                  <a:gd name="T51" fmla="*/ 133 h 154"/>
                  <a:gd name="T52" fmla="*/ 161 w 249"/>
                  <a:gd name="T53" fmla="*/ 139 h 154"/>
                  <a:gd name="T54" fmla="*/ 143 w 249"/>
                  <a:gd name="T55" fmla="*/ 143 h 154"/>
                  <a:gd name="T56" fmla="*/ 121 w 249"/>
                  <a:gd name="T57" fmla="*/ 142 h 154"/>
                  <a:gd name="T58" fmla="*/ 96 w 249"/>
                  <a:gd name="T59" fmla="*/ 137 h 154"/>
                  <a:gd name="T60" fmla="*/ 74 w 249"/>
                  <a:gd name="T61" fmla="*/ 126 h 154"/>
                  <a:gd name="T62" fmla="*/ 54 w 249"/>
                  <a:gd name="T63" fmla="*/ 110 h 154"/>
                  <a:gd name="T64" fmla="*/ 37 w 249"/>
                  <a:gd name="T65" fmla="*/ 91 h 154"/>
                  <a:gd name="T66" fmla="*/ 24 w 249"/>
                  <a:gd name="T67" fmla="*/ 69 h 154"/>
                  <a:gd name="T68" fmla="*/ 14 w 249"/>
                  <a:gd name="T69" fmla="*/ 43 h 154"/>
                  <a:gd name="T70" fmla="*/ 8 w 249"/>
                  <a:gd name="T71" fmla="*/ 15 h 154"/>
                  <a:gd name="T72" fmla="*/ 5 w 249"/>
                  <a:gd name="T73" fmla="*/ 3 h 154"/>
                  <a:gd name="T74" fmla="*/ 4 w 249"/>
                  <a:gd name="T75" fmla="*/ 9 h 154"/>
                  <a:gd name="T76" fmla="*/ 2 w 249"/>
                  <a:gd name="T77" fmla="*/ 16 h 154"/>
                  <a:gd name="T78" fmla="*/ 1 w 249"/>
                  <a:gd name="T79" fmla="*/ 22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49" h="154">
                    <a:moveTo>
                      <a:pt x="0" y="24"/>
                    </a:moveTo>
                    <a:lnTo>
                      <a:pt x="3" y="39"/>
                    </a:lnTo>
                    <a:lnTo>
                      <a:pt x="7" y="51"/>
                    </a:lnTo>
                    <a:lnTo>
                      <a:pt x="11" y="64"/>
                    </a:lnTo>
                    <a:lnTo>
                      <a:pt x="17" y="76"/>
                    </a:lnTo>
                    <a:lnTo>
                      <a:pt x="23" y="86"/>
                    </a:lnTo>
                    <a:lnTo>
                      <a:pt x="30" y="97"/>
                    </a:lnTo>
                    <a:lnTo>
                      <a:pt x="38" y="108"/>
                    </a:lnTo>
                    <a:lnTo>
                      <a:pt x="46" y="116"/>
                    </a:lnTo>
                    <a:lnTo>
                      <a:pt x="55" y="125"/>
                    </a:lnTo>
                    <a:lnTo>
                      <a:pt x="65" y="132"/>
                    </a:lnTo>
                    <a:lnTo>
                      <a:pt x="75" y="138"/>
                    </a:lnTo>
                    <a:lnTo>
                      <a:pt x="86" y="144"/>
                    </a:lnTo>
                    <a:lnTo>
                      <a:pt x="97" y="148"/>
                    </a:lnTo>
                    <a:lnTo>
                      <a:pt x="109" y="151"/>
                    </a:lnTo>
                    <a:lnTo>
                      <a:pt x="121" y="152"/>
                    </a:lnTo>
                    <a:lnTo>
                      <a:pt x="133" y="154"/>
                    </a:lnTo>
                    <a:lnTo>
                      <a:pt x="142" y="154"/>
                    </a:lnTo>
                    <a:lnTo>
                      <a:pt x="151" y="152"/>
                    </a:lnTo>
                    <a:lnTo>
                      <a:pt x="159" y="150"/>
                    </a:lnTo>
                    <a:lnTo>
                      <a:pt x="168" y="148"/>
                    </a:lnTo>
                    <a:lnTo>
                      <a:pt x="176" y="145"/>
                    </a:lnTo>
                    <a:lnTo>
                      <a:pt x="184" y="142"/>
                    </a:lnTo>
                    <a:lnTo>
                      <a:pt x="192" y="138"/>
                    </a:lnTo>
                    <a:lnTo>
                      <a:pt x="199" y="133"/>
                    </a:lnTo>
                    <a:lnTo>
                      <a:pt x="206" y="127"/>
                    </a:lnTo>
                    <a:lnTo>
                      <a:pt x="213" y="122"/>
                    </a:lnTo>
                    <a:lnTo>
                      <a:pt x="220" y="115"/>
                    </a:lnTo>
                    <a:lnTo>
                      <a:pt x="226" y="109"/>
                    </a:lnTo>
                    <a:lnTo>
                      <a:pt x="233" y="102"/>
                    </a:lnTo>
                    <a:lnTo>
                      <a:pt x="238" y="95"/>
                    </a:lnTo>
                    <a:lnTo>
                      <a:pt x="244" y="86"/>
                    </a:lnTo>
                    <a:lnTo>
                      <a:pt x="248" y="78"/>
                    </a:lnTo>
                    <a:lnTo>
                      <a:pt x="249" y="74"/>
                    </a:lnTo>
                    <a:lnTo>
                      <a:pt x="249" y="72"/>
                    </a:lnTo>
                    <a:lnTo>
                      <a:pt x="249" y="69"/>
                    </a:lnTo>
                    <a:lnTo>
                      <a:pt x="249" y="65"/>
                    </a:lnTo>
                    <a:lnTo>
                      <a:pt x="249" y="63"/>
                    </a:lnTo>
                    <a:lnTo>
                      <a:pt x="249" y="59"/>
                    </a:lnTo>
                    <a:lnTo>
                      <a:pt x="249" y="57"/>
                    </a:lnTo>
                    <a:lnTo>
                      <a:pt x="249" y="53"/>
                    </a:lnTo>
                    <a:lnTo>
                      <a:pt x="245" y="63"/>
                    </a:lnTo>
                    <a:lnTo>
                      <a:pt x="241" y="72"/>
                    </a:lnTo>
                    <a:lnTo>
                      <a:pt x="236" y="80"/>
                    </a:lnTo>
                    <a:lnTo>
                      <a:pt x="230" y="89"/>
                    </a:lnTo>
                    <a:lnTo>
                      <a:pt x="223" y="97"/>
                    </a:lnTo>
                    <a:lnTo>
                      <a:pt x="217" y="104"/>
                    </a:lnTo>
                    <a:lnTo>
                      <a:pt x="210" y="112"/>
                    </a:lnTo>
                    <a:lnTo>
                      <a:pt x="203" y="118"/>
                    </a:lnTo>
                    <a:lnTo>
                      <a:pt x="195" y="124"/>
                    </a:lnTo>
                    <a:lnTo>
                      <a:pt x="187" y="128"/>
                    </a:lnTo>
                    <a:lnTo>
                      <a:pt x="179" y="133"/>
                    </a:lnTo>
                    <a:lnTo>
                      <a:pt x="170" y="136"/>
                    </a:lnTo>
                    <a:lnTo>
                      <a:pt x="161" y="139"/>
                    </a:lnTo>
                    <a:lnTo>
                      <a:pt x="152" y="142"/>
                    </a:lnTo>
                    <a:lnTo>
                      <a:pt x="143" y="143"/>
                    </a:lnTo>
                    <a:lnTo>
                      <a:pt x="133" y="143"/>
                    </a:lnTo>
                    <a:lnTo>
                      <a:pt x="121" y="142"/>
                    </a:lnTo>
                    <a:lnTo>
                      <a:pt x="109" y="140"/>
                    </a:lnTo>
                    <a:lnTo>
                      <a:pt x="96" y="137"/>
                    </a:lnTo>
                    <a:lnTo>
                      <a:pt x="85" y="132"/>
                    </a:lnTo>
                    <a:lnTo>
                      <a:pt x="74" y="126"/>
                    </a:lnTo>
                    <a:lnTo>
                      <a:pt x="64" y="119"/>
                    </a:lnTo>
                    <a:lnTo>
                      <a:pt x="54" y="110"/>
                    </a:lnTo>
                    <a:lnTo>
                      <a:pt x="45" y="101"/>
                    </a:lnTo>
                    <a:lnTo>
                      <a:pt x="37" y="91"/>
                    </a:lnTo>
                    <a:lnTo>
                      <a:pt x="30" y="80"/>
                    </a:lnTo>
                    <a:lnTo>
                      <a:pt x="24" y="69"/>
                    </a:lnTo>
                    <a:lnTo>
                      <a:pt x="18" y="57"/>
                    </a:lnTo>
                    <a:lnTo>
                      <a:pt x="14" y="43"/>
                    </a:lnTo>
                    <a:lnTo>
                      <a:pt x="10" y="29"/>
                    </a:lnTo>
                    <a:lnTo>
                      <a:pt x="8" y="15"/>
                    </a:lnTo>
                    <a:lnTo>
                      <a:pt x="6" y="0"/>
                    </a:lnTo>
                    <a:lnTo>
                      <a:pt x="5" y="3"/>
                    </a:lnTo>
                    <a:lnTo>
                      <a:pt x="4" y="6"/>
                    </a:lnTo>
                    <a:lnTo>
                      <a:pt x="4" y="9"/>
                    </a:lnTo>
                    <a:lnTo>
                      <a:pt x="3" y="12"/>
                    </a:lnTo>
                    <a:lnTo>
                      <a:pt x="2" y="16"/>
                    </a:lnTo>
                    <a:lnTo>
                      <a:pt x="1" y="18"/>
                    </a:lnTo>
                    <a:lnTo>
                      <a:pt x="1" y="22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F4BD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" name="Freeform 19"/>
              <p:cNvSpPr>
                <a:spLocks/>
              </p:cNvSpPr>
              <p:nvPr/>
            </p:nvSpPr>
            <p:spPr bwMode="auto">
              <a:xfrm>
                <a:off x="1136" y="2659"/>
                <a:ext cx="49" cy="26"/>
              </a:xfrm>
              <a:custGeom>
                <a:avLst/>
                <a:gdLst>
                  <a:gd name="T0" fmla="*/ 2 w 246"/>
                  <a:gd name="T1" fmla="*/ 38 h 159"/>
                  <a:gd name="T2" fmla="*/ 9 w 246"/>
                  <a:gd name="T3" fmla="*/ 64 h 159"/>
                  <a:gd name="T4" fmla="*/ 20 w 246"/>
                  <a:gd name="T5" fmla="*/ 89 h 159"/>
                  <a:gd name="T6" fmla="*/ 34 w 246"/>
                  <a:gd name="T7" fmla="*/ 111 h 159"/>
                  <a:gd name="T8" fmla="*/ 52 w 246"/>
                  <a:gd name="T9" fmla="*/ 129 h 159"/>
                  <a:gd name="T10" fmla="*/ 71 w 246"/>
                  <a:gd name="T11" fmla="*/ 143 h 159"/>
                  <a:gd name="T12" fmla="*/ 93 w 246"/>
                  <a:gd name="T13" fmla="*/ 153 h 159"/>
                  <a:gd name="T14" fmla="*/ 118 w 246"/>
                  <a:gd name="T15" fmla="*/ 159 h 159"/>
                  <a:gd name="T16" fmla="*/ 139 w 246"/>
                  <a:gd name="T17" fmla="*/ 159 h 159"/>
                  <a:gd name="T18" fmla="*/ 157 w 246"/>
                  <a:gd name="T19" fmla="*/ 156 h 159"/>
                  <a:gd name="T20" fmla="*/ 174 w 246"/>
                  <a:gd name="T21" fmla="*/ 150 h 159"/>
                  <a:gd name="T22" fmla="*/ 191 w 246"/>
                  <a:gd name="T23" fmla="*/ 142 h 159"/>
                  <a:gd name="T24" fmla="*/ 205 w 246"/>
                  <a:gd name="T25" fmla="*/ 131 h 159"/>
                  <a:gd name="T26" fmla="*/ 219 w 246"/>
                  <a:gd name="T27" fmla="*/ 118 h 159"/>
                  <a:gd name="T28" fmla="*/ 232 w 246"/>
                  <a:gd name="T29" fmla="*/ 102 h 159"/>
                  <a:gd name="T30" fmla="*/ 242 w 246"/>
                  <a:gd name="T31" fmla="*/ 85 h 159"/>
                  <a:gd name="T32" fmla="*/ 246 w 246"/>
                  <a:gd name="T33" fmla="*/ 74 h 159"/>
                  <a:gd name="T34" fmla="*/ 246 w 246"/>
                  <a:gd name="T35" fmla="*/ 68 h 159"/>
                  <a:gd name="T36" fmla="*/ 246 w 246"/>
                  <a:gd name="T37" fmla="*/ 60 h 159"/>
                  <a:gd name="T38" fmla="*/ 246 w 246"/>
                  <a:gd name="T39" fmla="*/ 54 h 159"/>
                  <a:gd name="T40" fmla="*/ 242 w 246"/>
                  <a:gd name="T41" fmla="*/ 62 h 159"/>
                  <a:gd name="T42" fmla="*/ 233 w 246"/>
                  <a:gd name="T43" fmla="*/ 82 h 159"/>
                  <a:gd name="T44" fmla="*/ 221 w 246"/>
                  <a:gd name="T45" fmla="*/ 99 h 159"/>
                  <a:gd name="T46" fmla="*/ 208 w 246"/>
                  <a:gd name="T47" fmla="*/ 114 h 159"/>
                  <a:gd name="T48" fmla="*/ 193 w 246"/>
                  <a:gd name="T49" fmla="*/ 127 h 159"/>
                  <a:gd name="T50" fmla="*/ 177 w 246"/>
                  <a:gd name="T51" fmla="*/ 137 h 159"/>
                  <a:gd name="T52" fmla="*/ 159 w 246"/>
                  <a:gd name="T53" fmla="*/ 144 h 159"/>
                  <a:gd name="T54" fmla="*/ 140 w 246"/>
                  <a:gd name="T55" fmla="*/ 148 h 159"/>
                  <a:gd name="T56" fmla="*/ 118 w 246"/>
                  <a:gd name="T57" fmla="*/ 148 h 159"/>
                  <a:gd name="T58" fmla="*/ 93 w 246"/>
                  <a:gd name="T59" fmla="*/ 142 h 159"/>
                  <a:gd name="T60" fmla="*/ 71 w 246"/>
                  <a:gd name="T61" fmla="*/ 131 h 159"/>
                  <a:gd name="T62" fmla="*/ 52 w 246"/>
                  <a:gd name="T63" fmla="*/ 115 h 159"/>
                  <a:gd name="T64" fmla="*/ 35 w 246"/>
                  <a:gd name="T65" fmla="*/ 95 h 159"/>
                  <a:gd name="T66" fmla="*/ 22 w 246"/>
                  <a:gd name="T67" fmla="*/ 72 h 159"/>
                  <a:gd name="T68" fmla="*/ 13 w 246"/>
                  <a:gd name="T69" fmla="*/ 46 h 159"/>
                  <a:gd name="T70" fmla="*/ 8 w 246"/>
                  <a:gd name="T71" fmla="*/ 17 h 159"/>
                  <a:gd name="T72" fmla="*/ 8 w 246"/>
                  <a:gd name="T73" fmla="*/ 3 h 159"/>
                  <a:gd name="T74" fmla="*/ 8 w 246"/>
                  <a:gd name="T75" fmla="*/ 2 h 159"/>
                  <a:gd name="T76" fmla="*/ 8 w 246"/>
                  <a:gd name="T77" fmla="*/ 0 h 159"/>
                  <a:gd name="T78" fmla="*/ 8 w 246"/>
                  <a:gd name="T79" fmla="*/ 0 h 159"/>
                  <a:gd name="T80" fmla="*/ 7 w 246"/>
                  <a:gd name="T81" fmla="*/ 3 h 159"/>
                  <a:gd name="T82" fmla="*/ 4 w 246"/>
                  <a:gd name="T83" fmla="*/ 9 h 159"/>
                  <a:gd name="T84" fmla="*/ 2 w 246"/>
                  <a:gd name="T85" fmla="*/ 14 h 159"/>
                  <a:gd name="T86" fmla="*/ 1 w 246"/>
                  <a:gd name="T87" fmla="*/ 20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46" h="159">
                    <a:moveTo>
                      <a:pt x="0" y="23"/>
                    </a:moveTo>
                    <a:lnTo>
                      <a:pt x="2" y="38"/>
                    </a:lnTo>
                    <a:lnTo>
                      <a:pt x="5" y="51"/>
                    </a:lnTo>
                    <a:lnTo>
                      <a:pt x="9" y="64"/>
                    </a:lnTo>
                    <a:lnTo>
                      <a:pt x="14" y="77"/>
                    </a:lnTo>
                    <a:lnTo>
                      <a:pt x="20" y="89"/>
                    </a:lnTo>
                    <a:lnTo>
                      <a:pt x="27" y="100"/>
                    </a:lnTo>
                    <a:lnTo>
                      <a:pt x="34" y="111"/>
                    </a:lnTo>
                    <a:lnTo>
                      <a:pt x="43" y="120"/>
                    </a:lnTo>
                    <a:lnTo>
                      <a:pt x="52" y="129"/>
                    </a:lnTo>
                    <a:lnTo>
                      <a:pt x="61" y="136"/>
                    </a:lnTo>
                    <a:lnTo>
                      <a:pt x="71" y="143"/>
                    </a:lnTo>
                    <a:lnTo>
                      <a:pt x="82" y="149"/>
                    </a:lnTo>
                    <a:lnTo>
                      <a:pt x="93" y="153"/>
                    </a:lnTo>
                    <a:lnTo>
                      <a:pt x="106" y="156"/>
                    </a:lnTo>
                    <a:lnTo>
                      <a:pt x="118" y="159"/>
                    </a:lnTo>
                    <a:lnTo>
                      <a:pt x="130" y="159"/>
                    </a:lnTo>
                    <a:lnTo>
                      <a:pt x="139" y="159"/>
                    </a:lnTo>
                    <a:lnTo>
                      <a:pt x="148" y="157"/>
                    </a:lnTo>
                    <a:lnTo>
                      <a:pt x="157" y="156"/>
                    </a:lnTo>
                    <a:lnTo>
                      <a:pt x="166" y="153"/>
                    </a:lnTo>
                    <a:lnTo>
                      <a:pt x="174" y="150"/>
                    </a:lnTo>
                    <a:lnTo>
                      <a:pt x="183" y="145"/>
                    </a:lnTo>
                    <a:lnTo>
                      <a:pt x="191" y="142"/>
                    </a:lnTo>
                    <a:lnTo>
                      <a:pt x="198" y="136"/>
                    </a:lnTo>
                    <a:lnTo>
                      <a:pt x="205" y="131"/>
                    </a:lnTo>
                    <a:lnTo>
                      <a:pt x="212" y="124"/>
                    </a:lnTo>
                    <a:lnTo>
                      <a:pt x="219" y="118"/>
                    </a:lnTo>
                    <a:lnTo>
                      <a:pt x="226" y="111"/>
                    </a:lnTo>
                    <a:lnTo>
                      <a:pt x="232" y="102"/>
                    </a:lnTo>
                    <a:lnTo>
                      <a:pt x="237" y="94"/>
                    </a:lnTo>
                    <a:lnTo>
                      <a:pt x="242" y="85"/>
                    </a:lnTo>
                    <a:lnTo>
                      <a:pt x="246" y="76"/>
                    </a:lnTo>
                    <a:lnTo>
                      <a:pt x="246" y="74"/>
                    </a:lnTo>
                    <a:lnTo>
                      <a:pt x="246" y="70"/>
                    </a:lnTo>
                    <a:lnTo>
                      <a:pt x="246" y="68"/>
                    </a:lnTo>
                    <a:lnTo>
                      <a:pt x="246" y="64"/>
                    </a:lnTo>
                    <a:lnTo>
                      <a:pt x="246" y="60"/>
                    </a:lnTo>
                    <a:lnTo>
                      <a:pt x="246" y="58"/>
                    </a:lnTo>
                    <a:lnTo>
                      <a:pt x="246" y="54"/>
                    </a:lnTo>
                    <a:lnTo>
                      <a:pt x="246" y="52"/>
                    </a:lnTo>
                    <a:lnTo>
                      <a:pt x="242" y="62"/>
                    </a:lnTo>
                    <a:lnTo>
                      <a:pt x="238" y="72"/>
                    </a:lnTo>
                    <a:lnTo>
                      <a:pt x="233" y="82"/>
                    </a:lnTo>
                    <a:lnTo>
                      <a:pt x="228" y="90"/>
                    </a:lnTo>
                    <a:lnTo>
                      <a:pt x="221" y="99"/>
                    </a:lnTo>
                    <a:lnTo>
                      <a:pt x="215" y="107"/>
                    </a:lnTo>
                    <a:lnTo>
                      <a:pt x="208" y="114"/>
                    </a:lnTo>
                    <a:lnTo>
                      <a:pt x="201" y="121"/>
                    </a:lnTo>
                    <a:lnTo>
                      <a:pt x="193" y="127"/>
                    </a:lnTo>
                    <a:lnTo>
                      <a:pt x="185" y="132"/>
                    </a:lnTo>
                    <a:lnTo>
                      <a:pt x="177" y="137"/>
                    </a:lnTo>
                    <a:lnTo>
                      <a:pt x="168" y="142"/>
                    </a:lnTo>
                    <a:lnTo>
                      <a:pt x="159" y="144"/>
                    </a:lnTo>
                    <a:lnTo>
                      <a:pt x="149" y="147"/>
                    </a:lnTo>
                    <a:lnTo>
                      <a:pt x="140" y="148"/>
                    </a:lnTo>
                    <a:lnTo>
                      <a:pt x="130" y="148"/>
                    </a:lnTo>
                    <a:lnTo>
                      <a:pt x="118" y="148"/>
                    </a:lnTo>
                    <a:lnTo>
                      <a:pt x="106" y="145"/>
                    </a:lnTo>
                    <a:lnTo>
                      <a:pt x="93" y="142"/>
                    </a:lnTo>
                    <a:lnTo>
                      <a:pt x="82" y="137"/>
                    </a:lnTo>
                    <a:lnTo>
                      <a:pt x="71" y="131"/>
                    </a:lnTo>
                    <a:lnTo>
                      <a:pt x="61" y="124"/>
                    </a:lnTo>
                    <a:lnTo>
                      <a:pt x="52" y="115"/>
                    </a:lnTo>
                    <a:lnTo>
                      <a:pt x="43" y="106"/>
                    </a:lnTo>
                    <a:lnTo>
                      <a:pt x="35" y="95"/>
                    </a:lnTo>
                    <a:lnTo>
                      <a:pt x="28" y="84"/>
                    </a:lnTo>
                    <a:lnTo>
                      <a:pt x="22" y="72"/>
                    </a:lnTo>
                    <a:lnTo>
                      <a:pt x="17" y="59"/>
                    </a:lnTo>
                    <a:lnTo>
                      <a:pt x="13" y="46"/>
                    </a:lnTo>
                    <a:lnTo>
                      <a:pt x="10" y="32"/>
                    </a:lnTo>
                    <a:lnTo>
                      <a:pt x="8" y="17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7" y="3"/>
                    </a:lnTo>
                    <a:lnTo>
                      <a:pt x="5" y="5"/>
                    </a:lnTo>
                    <a:lnTo>
                      <a:pt x="4" y="9"/>
                    </a:lnTo>
                    <a:lnTo>
                      <a:pt x="3" y="11"/>
                    </a:lnTo>
                    <a:lnTo>
                      <a:pt x="2" y="14"/>
                    </a:lnTo>
                    <a:lnTo>
                      <a:pt x="1" y="17"/>
                    </a:lnTo>
                    <a:lnTo>
                      <a:pt x="1" y="20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F4BF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" name="Freeform 20"/>
              <p:cNvSpPr>
                <a:spLocks/>
              </p:cNvSpPr>
              <p:nvPr/>
            </p:nvSpPr>
            <p:spPr bwMode="auto">
              <a:xfrm>
                <a:off x="1136" y="2657"/>
                <a:ext cx="49" cy="27"/>
              </a:xfrm>
              <a:custGeom>
                <a:avLst/>
                <a:gdLst>
                  <a:gd name="T0" fmla="*/ 2 w 243"/>
                  <a:gd name="T1" fmla="*/ 36 h 164"/>
                  <a:gd name="T2" fmla="*/ 8 w 243"/>
                  <a:gd name="T3" fmla="*/ 64 h 164"/>
                  <a:gd name="T4" fmla="*/ 18 w 243"/>
                  <a:gd name="T5" fmla="*/ 90 h 164"/>
                  <a:gd name="T6" fmla="*/ 31 w 243"/>
                  <a:gd name="T7" fmla="*/ 112 h 164"/>
                  <a:gd name="T8" fmla="*/ 48 w 243"/>
                  <a:gd name="T9" fmla="*/ 131 h 164"/>
                  <a:gd name="T10" fmla="*/ 68 w 243"/>
                  <a:gd name="T11" fmla="*/ 147 h 164"/>
                  <a:gd name="T12" fmla="*/ 90 w 243"/>
                  <a:gd name="T13" fmla="*/ 158 h 164"/>
                  <a:gd name="T14" fmla="*/ 115 w 243"/>
                  <a:gd name="T15" fmla="*/ 163 h 164"/>
                  <a:gd name="T16" fmla="*/ 137 w 243"/>
                  <a:gd name="T17" fmla="*/ 164 h 164"/>
                  <a:gd name="T18" fmla="*/ 155 w 243"/>
                  <a:gd name="T19" fmla="*/ 160 h 164"/>
                  <a:gd name="T20" fmla="*/ 173 w 243"/>
                  <a:gd name="T21" fmla="*/ 154 h 164"/>
                  <a:gd name="T22" fmla="*/ 189 w 243"/>
                  <a:gd name="T23" fmla="*/ 145 h 164"/>
                  <a:gd name="T24" fmla="*/ 204 w 243"/>
                  <a:gd name="T25" fmla="*/ 133 h 164"/>
                  <a:gd name="T26" fmla="*/ 217 w 243"/>
                  <a:gd name="T27" fmla="*/ 118 h 164"/>
                  <a:gd name="T28" fmla="*/ 230 w 243"/>
                  <a:gd name="T29" fmla="*/ 101 h 164"/>
                  <a:gd name="T30" fmla="*/ 239 w 243"/>
                  <a:gd name="T31" fmla="*/ 84 h 164"/>
                  <a:gd name="T32" fmla="*/ 243 w 243"/>
                  <a:gd name="T33" fmla="*/ 70 h 164"/>
                  <a:gd name="T34" fmla="*/ 243 w 243"/>
                  <a:gd name="T35" fmla="*/ 64 h 164"/>
                  <a:gd name="T36" fmla="*/ 242 w 243"/>
                  <a:gd name="T37" fmla="*/ 58 h 164"/>
                  <a:gd name="T38" fmla="*/ 241 w 243"/>
                  <a:gd name="T39" fmla="*/ 52 h 164"/>
                  <a:gd name="T40" fmla="*/ 238 w 243"/>
                  <a:gd name="T41" fmla="*/ 61 h 164"/>
                  <a:gd name="T42" fmla="*/ 230 w 243"/>
                  <a:gd name="T43" fmla="*/ 81 h 164"/>
                  <a:gd name="T44" fmla="*/ 219 w 243"/>
                  <a:gd name="T45" fmla="*/ 100 h 164"/>
                  <a:gd name="T46" fmla="*/ 206 w 243"/>
                  <a:gd name="T47" fmla="*/ 116 h 164"/>
                  <a:gd name="T48" fmla="*/ 191 w 243"/>
                  <a:gd name="T49" fmla="*/ 130 h 164"/>
                  <a:gd name="T50" fmla="*/ 174 w 243"/>
                  <a:gd name="T51" fmla="*/ 141 h 164"/>
                  <a:gd name="T52" fmla="*/ 156 w 243"/>
                  <a:gd name="T53" fmla="*/ 148 h 164"/>
                  <a:gd name="T54" fmla="*/ 137 w 243"/>
                  <a:gd name="T55" fmla="*/ 153 h 164"/>
                  <a:gd name="T56" fmla="*/ 115 w 243"/>
                  <a:gd name="T57" fmla="*/ 152 h 164"/>
                  <a:gd name="T58" fmla="*/ 91 w 243"/>
                  <a:gd name="T59" fmla="*/ 147 h 164"/>
                  <a:gd name="T60" fmla="*/ 70 w 243"/>
                  <a:gd name="T61" fmla="*/ 136 h 164"/>
                  <a:gd name="T62" fmla="*/ 52 w 243"/>
                  <a:gd name="T63" fmla="*/ 121 h 164"/>
                  <a:gd name="T64" fmla="*/ 36 w 243"/>
                  <a:gd name="T65" fmla="*/ 101 h 164"/>
                  <a:gd name="T66" fmla="*/ 23 w 243"/>
                  <a:gd name="T67" fmla="*/ 80 h 164"/>
                  <a:gd name="T68" fmla="*/ 14 w 243"/>
                  <a:gd name="T69" fmla="*/ 55 h 164"/>
                  <a:gd name="T70" fmla="*/ 10 w 243"/>
                  <a:gd name="T71" fmla="*/ 27 h 164"/>
                  <a:gd name="T72" fmla="*/ 9 w 243"/>
                  <a:gd name="T73" fmla="*/ 12 h 164"/>
                  <a:gd name="T74" fmla="*/ 9 w 243"/>
                  <a:gd name="T75" fmla="*/ 8 h 164"/>
                  <a:gd name="T76" fmla="*/ 9 w 243"/>
                  <a:gd name="T77" fmla="*/ 4 h 164"/>
                  <a:gd name="T78" fmla="*/ 10 w 243"/>
                  <a:gd name="T79" fmla="*/ 1 h 164"/>
                  <a:gd name="T80" fmla="*/ 9 w 243"/>
                  <a:gd name="T81" fmla="*/ 0 h 164"/>
                  <a:gd name="T82" fmla="*/ 9 w 243"/>
                  <a:gd name="T83" fmla="*/ 1 h 164"/>
                  <a:gd name="T84" fmla="*/ 8 w 243"/>
                  <a:gd name="T85" fmla="*/ 2 h 164"/>
                  <a:gd name="T86" fmla="*/ 8 w 243"/>
                  <a:gd name="T87" fmla="*/ 3 h 164"/>
                  <a:gd name="T88" fmla="*/ 7 w 243"/>
                  <a:gd name="T89" fmla="*/ 6 h 164"/>
                  <a:gd name="T90" fmla="*/ 5 w 243"/>
                  <a:gd name="T91" fmla="*/ 10 h 164"/>
                  <a:gd name="T92" fmla="*/ 3 w 243"/>
                  <a:gd name="T93" fmla="*/ 14 h 164"/>
                  <a:gd name="T94" fmla="*/ 1 w 243"/>
                  <a:gd name="T95" fmla="*/ 19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43" h="164">
                    <a:moveTo>
                      <a:pt x="0" y="21"/>
                    </a:moveTo>
                    <a:lnTo>
                      <a:pt x="2" y="36"/>
                    </a:lnTo>
                    <a:lnTo>
                      <a:pt x="4" y="50"/>
                    </a:lnTo>
                    <a:lnTo>
                      <a:pt x="8" y="64"/>
                    </a:lnTo>
                    <a:lnTo>
                      <a:pt x="12" y="78"/>
                    </a:lnTo>
                    <a:lnTo>
                      <a:pt x="18" y="90"/>
                    </a:lnTo>
                    <a:lnTo>
                      <a:pt x="24" y="101"/>
                    </a:lnTo>
                    <a:lnTo>
                      <a:pt x="31" y="112"/>
                    </a:lnTo>
                    <a:lnTo>
                      <a:pt x="39" y="122"/>
                    </a:lnTo>
                    <a:lnTo>
                      <a:pt x="48" y="131"/>
                    </a:lnTo>
                    <a:lnTo>
                      <a:pt x="58" y="140"/>
                    </a:lnTo>
                    <a:lnTo>
                      <a:pt x="68" y="147"/>
                    </a:lnTo>
                    <a:lnTo>
                      <a:pt x="79" y="153"/>
                    </a:lnTo>
                    <a:lnTo>
                      <a:pt x="90" y="158"/>
                    </a:lnTo>
                    <a:lnTo>
                      <a:pt x="103" y="161"/>
                    </a:lnTo>
                    <a:lnTo>
                      <a:pt x="115" y="163"/>
                    </a:lnTo>
                    <a:lnTo>
                      <a:pt x="127" y="164"/>
                    </a:lnTo>
                    <a:lnTo>
                      <a:pt x="137" y="164"/>
                    </a:lnTo>
                    <a:lnTo>
                      <a:pt x="146" y="163"/>
                    </a:lnTo>
                    <a:lnTo>
                      <a:pt x="155" y="160"/>
                    </a:lnTo>
                    <a:lnTo>
                      <a:pt x="164" y="157"/>
                    </a:lnTo>
                    <a:lnTo>
                      <a:pt x="173" y="154"/>
                    </a:lnTo>
                    <a:lnTo>
                      <a:pt x="181" y="149"/>
                    </a:lnTo>
                    <a:lnTo>
                      <a:pt x="189" y="145"/>
                    </a:lnTo>
                    <a:lnTo>
                      <a:pt x="197" y="139"/>
                    </a:lnTo>
                    <a:lnTo>
                      <a:pt x="204" y="133"/>
                    </a:lnTo>
                    <a:lnTo>
                      <a:pt x="211" y="125"/>
                    </a:lnTo>
                    <a:lnTo>
                      <a:pt x="217" y="118"/>
                    </a:lnTo>
                    <a:lnTo>
                      <a:pt x="224" y="110"/>
                    </a:lnTo>
                    <a:lnTo>
                      <a:pt x="230" y="101"/>
                    </a:lnTo>
                    <a:lnTo>
                      <a:pt x="235" y="93"/>
                    </a:lnTo>
                    <a:lnTo>
                      <a:pt x="239" y="84"/>
                    </a:lnTo>
                    <a:lnTo>
                      <a:pt x="243" y="74"/>
                    </a:lnTo>
                    <a:lnTo>
                      <a:pt x="243" y="70"/>
                    </a:lnTo>
                    <a:lnTo>
                      <a:pt x="243" y="68"/>
                    </a:lnTo>
                    <a:lnTo>
                      <a:pt x="243" y="64"/>
                    </a:lnTo>
                    <a:lnTo>
                      <a:pt x="243" y="62"/>
                    </a:lnTo>
                    <a:lnTo>
                      <a:pt x="242" y="58"/>
                    </a:lnTo>
                    <a:lnTo>
                      <a:pt x="242" y="56"/>
                    </a:lnTo>
                    <a:lnTo>
                      <a:pt x="241" y="52"/>
                    </a:lnTo>
                    <a:lnTo>
                      <a:pt x="241" y="50"/>
                    </a:lnTo>
                    <a:lnTo>
                      <a:pt x="238" y="61"/>
                    </a:lnTo>
                    <a:lnTo>
                      <a:pt x="234" y="72"/>
                    </a:lnTo>
                    <a:lnTo>
                      <a:pt x="230" y="81"/>
                    </a:lnTo>
                    <a:lnTo>
                      <a:pt x="225" y="91"/>
                    </a:lnTo>
                    <a:lnTo>
                      <a:pt x="219" y="100"/>
                    </a:lnTo>
                    <a:lnTo>
                      <a:pt x="213" y="109"/>
                    </a:lnTo>
                    <a:lnTo>
                      <a:pt x="206" y="116"/>
                    </a:lnTo>
                    <a:lnTo>
                      <a:pt x="199" y="123"/>
                    </a:lnTo>
                    <a:lnTo>
                      <a:pt x="191" y="130"/>
                    </a:lnTo>
                    <a:lnTo>
                      <a:pt x="183" y="136"/>
                    </a:lnTo>
                    <a:lnTo>
                      <a:pt x="174" y="141"/>
                    </a:lnTo>
                    <a:lnTo>
                      <a:pt x="166" y="146"/>
                    </a:lnTo>
                    <a:lnTo>
                      <a:pt x="156" y="148"/>
                    </a:lnTo>
                    <a:lnTo>
                      <a:pt x="147" y="151"/>
                    </a:lnTo>
                    <a:lnTo>
                      <a:pt x="137" y="153"/>
                    </a:lnTo>
                    <a:lnTo>
                      <a:pt x="127" y="153"/>
                    </a:lnTo>
                    <a:lnTo>
                      <a:pt x="115" y="152"/>
                    </a:lnTo>
                    <a:lnTo>
                      <a:pt x="104" y="151"/>
                    </a:lnTo>
                    <a:lnTo>
                      <a:pt x="91" y="147"/>
                    </a:lnTo>
                    <a:lnTo>
                      <a:pt x="81" y="142"/>
                    </a:lnTo>
                    <a:lnTo>
                      <a:pt x="70" y="136"/>
                    </a:lnTo>
                    <a:lnTo>
                      <a:pt x="61" y="129"/>
                    </a:lnTo>
                    <a:lnTo>
                      <a:pt x="52" y="121"/>
                    </a:lnTo>
                    <a:lnTo>
                      <a:pt x="43" y="112"/>
                    </a:lnTo>
                    <a:lnTo>
                      <a:pt x="36" y="101"/>
                    </a:lnTo>
                    <a:lnTo>
                      <a:pt x="29" y="91"/>
                    </a:lnTo>
                    <a:lnTo>
                      <a:pt x="23" y="80"/>
                    </a:lnTo>
                    <a:lnTo>
                      <a:pt x="18" y="68"/>
                    </a:lnTo>
                    <a:lnTo>
                      <a:pt x="14" y="55"/>
                    </a:lnTo>
                    <a:lnTo>
                      <a:pt x="12" y="42"/>
                    </a:lnTo>
                    <a:lnTo>
                      <a:pt x="10" y="27"/>
                    </a:lnTo>
                    <a:lnTo>
                      <a:pt x="9" y="13"/>
                    </a:lnTo>
                    <a:lnTo>
                      <a:pt x="9" y="12"/>
                    </a:lnTo>
                    <a:lnTo>
                      <a:pt x="9" y="9"/>
                    </a:lnTo>
                    <a:lnTo>
                      <a:pt x="9" y="8"/>
                    </a:lnTo>
                    <a:lnTo>
                      <a:pt x="9" y="6"/>
                    </a:lnTo>
                    <a:lnTo>
                      <a:pt x="9" y="4"/>
                    </a:lnTo>
                    <a:lnTo>
                      <a:pt x="9" y="3"/>
                    </a:lnTo>
                    <a:lnTo>
                      <a:pt x="10" y="1"/>
                    </a:lnTo>
                    <a:lnTo>
                      <a:pt x="10" y="0"/>
                    </a:lnTo>
                    <a:lnTo>
                      <a:pt x="9" y="0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7" y="6"/>
                    </a:lnTo>
                    <a:lnTo>
                      <a:pt x="6" y="8"/>
                    </a:lnTo>
                    <a:lnTo>
                      <a:pt x="5" y="10"/>
                    </a:lnTo>
                    <a:lnTo>
                      <a:pt x="4" y="13"/>
                    </a:lnTo>
                    <a:lnTo>
                      <a:pt x="3" y="14"/>
                    </a:lnTo>
                    <a:lnTo>
                      <a:pt x="2" y="16"/>
                    </a:lnTo>
                    <a:lnTo>
                      <a:pt x="1" y="19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4BF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" name="Freeform 21"/>
              <p:cNvSpPr>
                <a:spLocks/>
              </p:cNvSpPr>
              <p:nvPr/>
            </p:nvSpPr>
            <p:spPr bwMode="auto">
              <a:xfrm>
                <a:off x="1137" y="2655"/>
                <a:ext cx="48" cy="28"/>
              </a:xfrm>
              <a:custGeom>
                <a:avLst/>
                <a:gdLst>
                  <a:gd name="T0" fmla="*/ 0 w 238"/>
                  <a:gd name="T1" fmla="*/ 21 h 169"/>
                  <a:gd name="T2" fmla="*/ 0 w 238"/>
                  <a:gd name="T3" fmla="*/ 21 h 169"/>
                  <a:gd name="T4" fmla="*/ 0 w 238"/>
                  <a:gd name="T5" fmla="*/ 23 h 169"/>
                  <a:gd name="T6" fmla="*/ 0 w 238"/>
                  <a:gd name="T7" fmla="*/ 24 h 169"/>
                  <a:gd name="T8" fmla="*/ 0 w 238"/>
                  <a:gd name="T9" fmla="*/ 38 h 169"/>
                  <a:gd name="T10" fmla="*/ 5 w 238"/>
                  <a:gd name="T11" fmla="*/ 67 h 169"/>
                  <a:gd name="T12" fmla="*/ 14 w 238"/>
                  <a:gd name="T13" fmla="*/ 93 h 169"/>
                  <a:gd name="T14" fmla="*/ 27 w 238"/>
                  <a:gd name="T15" fmla="*/ 116 h 169"/>
                  <a:gd name="T16" fmla="*/ 44 w 238"/>
                  <a:gd name="T17" fmla="*/ 136 h 169"/>
                  <a:gd name="T18" fmla="*/ 63 w 238"/>
                  <a:gd name="T19" fmla="*/ 152 h 169"/>
                  <a:gd name="T20" fmla="*/ 85 w 238"/>
                  <a:gd name="T21" fmla="*/ 163 h 169"/>
                  <a:gd name="T22" fmla="*/ 110 w 238"/>
                  <a:gd name="T23" fmla="*/ 169 h 169"/>
                  <a:gd name="T24" fmla="*/ 132 w 238"/>
                  <a:gd name="T25" fmla="*/ 169 h 169"/>
                  <a:gd name="T26" fmla="*/ 151 w 238"/>
                  <a:gd name="T27" fmla="*/ 165 h 169"/>
                  <a:gd name="T28" fmla="*/ 169 w 238"/>
                  <a:gd name="T29" fmla="*/ 158 h 169"/>
                  <a:gd name="T30" fmla="*/ 185 w 238"/>
                  <a:gd name="T31" fmla="*/ 148 h 169"/>
                  <a:gd name="T32" fmla="*/ 200 w 238"/>
                  <a:gd name="T33" fmla="*/ 135 h 169"/>
                  <a:gd name="T34" fmla="*/ 213 w 238"/>
                  <a:gd name="T35" fmla="*/ 120 h 169"/>
                  <a:gd name="T36" fmla="*/ 225 w 238"/>
                  <a:gd name="T37" fmla="*/ 103 h 169"/>
                  <a:gd name="T38" fmla="*/ 234 w 238"/>
                  <a:gd name="T39" fmla="*/ 83 h 169"/>
                  <a:gd name="T40" fmla="*/ 237 w 238"/>
                  <a:gd name="T41" fmla="*/ 69 h 169"/>
                  <a:gd name="T42" fmla="*/ 236 w 238"/>
                  <a:gd name="T43" fmla="*/ 63 h 169"/>
                  <a:gd name="T44" fmla="*/ 235 w 238"/>
                  <a:gd name="T45" fmla="*/ 57 h 169"/>
                  <a:gd name="T46" fmla="*/ 234 w 238"/>
                  <a:gd name="T47" fmla="*/ 51 h 169"/>
                  <a:gd name="T48" fmla="*/ 231 w 238"/>
                  <a:gd name="T49" fmla="*/ 61 h 169"/>
                  <a:gd name="T50" fmla="*/ 224 w 238"/>
                  <a:gd name="T51" fmla="*/ 83 h 169"/>
                  <a:gd name="T52" fmla="*/ 214 w 238"/>
                  <a:gd name="T53" fmla="*/ 102 h 169"/>
                  <a:gd name="T54" fmla="*/ 201 w 238"/>
                  <a:gd name="T55" fmla="*/ 120 h 169"/>
                  <a:gd name="T56" fmla="*/ 187 w 238"/>
                  <a:gd name="T57" fmla="*/ 134 h 169"/>
                  <a:gd name="T58" fmla="*/ 170 w 238"/>
                  <a:gd name="T59" fmla="*/ 146 h 169"/>
                  <a:gd name="T60" fmla="*/ 152 w 238"/>
                  <a:gd name="T61" fmla="*/ 154 h 169"/>
                  <a:gd name="T62" fmla="*/ 132 w 238"/>
                  <a:gd name="T63" fmla="*/ 158 h 169"/>
                  <a:gd name="T64" fmla="*/ 111 w 238"/>
                  <a:gd name="T65" fmla="*/ 158 h 169"/>
                  <a:gd name="T66" fmla="*/ 88 w 238"/>
                  <a:gd name="T67" fmla="*/ 152 h 169"/>
                  <a:gd name="T68" fmla="*/ 67 w 238"/>
                  <a:gd name="T69" fmla="*/ 142 h 169"/>
                  <a:gd name="T70" fmla="*/ 50 w 238"/>
                  <a:gd name="T71" fmla="*/ 128 h 169"/>
                  <a:gd name="T72" fmla="*/ 34 w 238"/>
                  <a:gd name="T73" fmla="*/ 110 h 169"/>
                  <a:gd name="T74" fmla="*/ 22 w 238"/>
                  <a:gd name="T75" fmla="*/ 89 h 169"/>
                  <a:gd name="T76" fmla="*/ 14 w 238"/>
                  <a:gd name="T77" fmla="*/ 63 h 169"/>
                  <a:gd name="T78" fmla="*/ 9 w 238"/>
                  <a:gd name="T79" fmla="*/ 37 h 169"/>
                  <a:gd name="T80" fmla="*/ 9 w 238"/>
                  <a:gd name="T81" fmla="*/ 20 h 169"/>
                  <a:gd name="T82" fmla="*/ 9 w 238"/>
                  <a:gd name="T83" fmla="*/ 15 h 169"/>
                  <a:gd name="T84" fmla="*/ 9 w 238"/>
                  <a:gd name="T85" fmla="*/ 9 h 169"/>
                  <a:gd name="T86" fmla="*/ 10 w 238"/>
                  <a:gd name="T87" fmla="*/ 3 h 169"/>
                  <a:gd name="T88" fmla="*/ 9 w 238"/>
                  <a:gd name="T89" fmla="*/ 2 h 169"/>
                  <a:gd name="T90" fmla="*/ 7 w 238"/>
                  <a:gd name="T91" fmla="*/ 6 h 169"/>
                  <a:gd name="T92" fmla="*/ 5 w 238"/>
                  <a:gd name="T93" fmla="*/ 9 h 169"/>
                  <a:gd name="T94" fmla="*/ 3 w 238"/>
                  <a:gd name="T95" fmla="*/ 13 h 169"/>
                  <a:gd name="T96" fmla="*/ 2 w 238"/>
                  <a:gd name="T97" fmla="*/ 15 h 169"/>
                  <a:gd name="T98" fmla="*/ 1 w 238"/>
                  <a:gd name="T99" fmla="*/ 17 h 169"/>
                  <a:gd name="T100" fmla="*/ 1 w 238"/>
                  <a:gd name="T101" fmla="*/ 19 h 169"/>
                  <a:gd name="T102" fmla="*/ 0 w 238"/>
                  <a:gd name="T103" fmla="*/ 20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38" h="169">
                    <a:moveTo>
                      <a:pt x="0" y="21"/>
                    </a:moveTo>
                    <a:lnTo>
                      <a:pt x="0" y="21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38"/>
                    </a:lnTo>
                    <a:lnTo>
                      <a:pt x="2" y="53"/>
                    </a:lnTo>
                    <a:lnTo>
                      <a:pt x="5" y="67"/>
                    </a:lnTo>
                    <a:lnTo>
                      <a:pt x="9" y="80"/>
                    </a:lnTo>
                    <a:lnTo>
                      <a:pt x="14" y="93"/>
                    </a:lnTo>
                    <a:lnTo>
                      <a:pt x="20" y="105"/>
                    </a:lnTo>
                    <a:lnTo>
                      <a:pt x="27" y="116"/>
                    </a:lnTo>
                    <a:lnTo>
                      <a:pt x="35" y="127"/>
                    </a:lnTo>
                    <a:lnTo>
                      <a:pt x="44" y="136"/>
                    </a:lnTo>
                    <a:lnTo>
                      <a:pt x="53" y="145"/>
                    </a:lnTo>
                    <a:lnTo>
                      <a:pt x="63" y="152"/>
                    </a:lnTo>
                    <a:lnTo>
                      <a:pt x="74" y="158"/>
                    </a:lnTo>
                    <a:lnTo>
                      <a:pt x="85" y="163"/>
                    </a:lnTo>
                    <a:lnTo>
                      <a:pt x="98" y="166"/>
                    </a:lnTo>
                    <a:lnTo>
                      <a:pt x="110" y="169"/>
                    </a:lnTo>
                    <a:lnTo>
                      <a:pt x="122" y="169"/>
                    </a:lnTo>
                    <a:lnTo>
                      <a:pt x="132" y="169"/>
                    </a:lnTo>
                    <a:lnTo>
                      <a:pt x="141" y="168"/>
                    </a:lnTo>
                    <a:lnTo>
                      <a:pt x="151" y="165"/>
                    </a:lnTo>
                    <a:lnTo>
                      <a:pt x="160" y="162"/>
                    </a:lnTo>
                    <a:lnTo>
                      <a:pt x="169" y="158"/>
                    </a:lnTo>
                    <a:lnTo>
                      <a:pt x="177" y="153"/>
                    </a:lnTo>
                    <a:lnTo>
                      <a:pt x="185" y="148"/>
                    </a:lnTo>
                    <a:lnTo>
                      <a:pt x="193" y="142"/>
                    </a:lnTo>
                    <a:lnTo>
                      <a:pt x="200" y="135"/>
                    </a:lnTo>
                    <a:lnTo>
                      <a:pt x="207" y="128"/>
                    </a:lnTo>
                    <a:lnTo>
                      <a:pt x="213" y="120"/>
                    </a:lnTo>
                    <a:lnTo>
                      <a:pt x="220" y="111"/>
                    </a:lnTo>
                    <a:lnTo>
                      <a:pt x="225" y="103"/>
                    </a:lnTo>
                    <a:lnTo>
                      <a:pt x="230" y="93"/>
                    </a:lnTo>
                    <a:lnTo>
                      <a:pt x="234" y="83"/>
                    </a:lnTo>
                    <a:lnTo>
                      <a:pt x="238" y="73"/>
                    </a:lnTo>
                    <a:lnTo>
                      <a:pt x="237" y="69"/>
                    </a:lnTo>
                    <a:lnTo>
                      <a:pt x="237" y="67"/>
                    </a:lnTo>
                    <a:lnTo>
                      <a:pt x="236" y="63"/>
                    </a:lnTo>
                    <a:lnTo>
                      <a:pt x="236" y="61"/>
                    </a:lnTo>
                    <a:lnTo>
                      <a:pt x="235" y="57"/>
                    </a:lnTo>
                    <a:lnTo>
                      <a:pt x="235" y="55"/>
                    </a:lnTo>
                    <a:lnTo>
                      <a:pt x="234" y="51"/>
                    </a:lnTo>
                    <a:lnTo>
                      <a:pt x="234" y="49"/>
                    </a:lnTo>
                    <a:lnTo>
                      <a:pt x="231" y="61"/>
                    </a:lnTo>
                    <a:lnTo>
                      <a:pt x="228" y="72"/>
                    </a:lnTo>
                    <a:lnTo>
                      <a:pt x="224" y="83"/>
                    </a:lnTo>
                    <a:lnTo>
                      <a:pt x="220" y="92"/>
                    </a:lnTo>
                    <a:lnTo>
                      <a:pt x="214" y="102"/>
                    </a:lnTo>
                    <a:lnTo>
                      <a:pt x="208" y="111"/>
                    </a:lnTo>
                    <a:lnTo>
                      <a:pt x="201" y="120"/>
                    </a:lnTo>
                    <a:lnTo>
                      <a:pt x="194" y="127"/>
                    </a:lnTo>
                    <a:lnTo>
                      <a:pt x="187" y="134"/>
                    </a:lnTo>
                    <a:lnTo>
                      <a:pt x="179" y="140"/>
                    </a:lnTo>
                    <a:lnTo>
                      <a:pt x="170" y="146"/>
                    </a:lnTo>
                    <a:lnTo>
                      <a:pt x="161" y="151"/>
                    </a:lnTo>
                    <a:lnTo>
                      <a:pt x="152" y="154"/>
                    </a:lnTo>
                    <a:lnTo>
                      <a:pt x="142" y="157"/>
                    </a:lnTo>
                    <a:lnTo>
                      <a:pt x="132" y="158"/>
                    </a:lnTo>
                    <a:lnTo>
                      <a:pt x="122" y="158"/>
                    </a:lnTo>
                    <a:lnTo>
                      <a:pt x="111" y="158"/>
                    </a:lnTo>
                    <a:lnTo>
                      <a:pt x="99" y="156"/>
                    </a:lnTo>
                    <a:lnTo>
                      <a:pt x="88" y="152"/>
                    </a:lnTo>
                    <a:lnTo>
                      <a:pt x="77" y="148"/>
                    </a:lnTo>
                    <a:lnTo>
                      <a:pt x="67" y="142"/>
                    </a:lnTo>
                    <a:lnTo>
                      <a:pt x="58" y="135"/>
                    </a:lnTo>
                    <a:lnTo>
                      <a:pt x="50" y="128"/>
                    </a:lnTo>
                    <a:lnTo>
                      <a:pt x="42" y="120"/>
                    </a:lnTo>
                    <a:lnTo>
                      <a:pt x="34" y="110"/>
                    </a:lnTo>
                    <a:lnTo>
                      <a:pt x="28" y="99"/>
                    </a:lnTo>
                    <a:lnTo>
                      <a:pt x="22" y="89"/>
                    </a:lnTo>
                    <a:lnTo>
                      <a:pt x="18" y="77"/>
                    </a:lnTo>
                    <a:lnTo>
                      <a:pt x="14" y="63"/>
                    </a:lnTo>
                    <a:lnTo>
                      <a:pt x="11" y="51"/>
                    </a:lnTo>
                    <a:lnTo>
                      <a:pt x="9" y="37"/>
                    </a:lnTo>
                    <a:lnTo>
                      <a:pt x="9" y="24"/>
                    </a:lnTo>
                    <a:lnTo>
                      <a:pt x="9" y="20"/>
                    </a:lnTo>
                    <a:lnTo>
                      <a:pt x="9" y="18"/>
                    </a:lnTo>
                    <a:lnTo>
                      <a:pt x="9" y="15"/>
                    </a:lnTo>
                    <a:lnTo>
                      <a:pt x="9" y="12"/>
                    </a:lnTo>
                    <a:lnTo>
                      <a:pt x="9" y="9"/>
                    </a:lnTo>
                    <a:lnTo>
                      <a:pt x="10" y="6"/>
                    </a:lnTo>
                    <a:lnTo>
                      <a:pt x="10" y="3"/>
                    </a:lnTo>
                    <a:lnTo>
                      <a:pt x="10" y="0"/>
                    </a:lnTo>
                    <a:lnTo>
                      <a:pt x="9" y="2"/>
                    </a:lnTo>
                    <a:lnTo>
                      <a:pt x="8" y="3"/>
                    </a:lnTo>
                    <a:lnTo>
                      <a:pt x="7" y="6"/>
                    </a:lnTo>
                    <a:lnTo>
                      <a:pt x="6" y="7"/>
                    </a:lnTo>
                    <a:lnTo>
                      <a:pt x="5" y="9"/>
                    </a:lnTo>
                    <a:lnTo>
                      <a:pt x="4" y="11"/>
                    </a:lnTo>
                    <a:lnTo>
                      <a:pt x="3" y="13"/>
                    </a:lnTo>
                    <a:lnTo>
                      <a:pt x="3" y="14"/>
                    </a:lnTo>
                    <a:lnTo>
                      <a:pt x="2" y="15"/>
                    </a:lnTo>
                    <a:lnTo>
                      <a:pt x="2" y="17"/>
                    </a:lnTo>
                    <a:lnTo>
                      <a:pt x="1" y="17"/>
                    </a:lnTo>
                    <a:lnTo>
                      <a:pt x="1" y="18"/>
                    </a:lnTo>
                    <a:lnTo>
                      <a:pt x="1" y="19"/>
                    </a:lnTo>
                    <a:lnTo>
                      <a:pt x="0" y="19"/>
                    </a:lnTo>
                    <a:lnTo>
                      <a:pt x="0" y="20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5C1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" name="Freeform 22"/>
              <p:cNvSpPr>
                <a:spLocks/>
              </p:cNvSpPr>
              <p:nvPr/>
            </p:nvSpPr>
            <p:spPr bwMode="auto">
              <a:xfrm>
                <a:off x="1138" y="2654"/>
                <a:ext cx="46" cy="29"/>
              </a:xfrm>
              <a:custGeom>
                <a:avLst/>
                <a:gdLst>
                  <a:gd name="T0" fmla="*/ 1 w 232"/>
                  <a:gd name="T1" fmla="*/ 22 h 174"/>
                  <a:gd name="T2" fmla="*/ 0 w 232"/>
                  <a:gd name="T3" fmla="*/ 25 h 174"/>
                  <a:gd name="T4" fmla="*/ 0 w 232"/>
                  <a:gd name="T5" fmla="*/ 29 h 174"/>
                  <a:gd name="T6" fmla="*/ 0 w 232"/>
                  <a:gd name="T7" fmla="*/ 33 h 174"/>
                  <a:gd name="T8" fmla="*/ 1 w 232"/>
                  <a:gd name="T9" fmla="*/ 48 h 174"/>
                  <a:gd name="T10" fmla="*/ 5 w 232"/>
                  <a:gd name="T11" fmla="*/ 76 h 174"/>
                  <a:gd name="T12" fmla="*/ 14 w 232"/>
                  <a:gd name="T13" fmla="*/ 101 h 174"/>
                  <a:gd name="T14" fmla="*/ 27 w 232"/>
                  <a:gd name="T15" fmla="*/ 122 h 174"/>
                  <a:gd name="T16" fmla="*/ 43 w 232"/>
                  <a:gd name="T17" fmla="*/ 142 h 174"/>
                  <a:gd name="T18" fmla="*/ 61 w 232"/>
                  <a:gd name="T19" fmla="*/ 157 h 174"/>
                  <a:gd name="T20" fmla="*/ 82 w 232"/>
                  <a:gd name="T21" fmla="*/ 168 h 174"/>
                  <a:gd name="T22" fmla="*/ 106 w 232"/>
                  <a:gd name="T23" fmla="*/ 173 h 174"/>
                  <a:gd name="T24" fmla="*/ 128 w 232"/>
                  <a:gd name="T25" fmla="*/ 174 h 174"/>
                  <a:gd name="T26" fmla="*/ 147 w 232"/>
                  <a:gd name="T27" fmla="*/ 169 h 174"/>
                  <a:gd name="T28" fmla="*/ 165 w 232"/>
                  <a:gd name="T29" fmla="*/ 162 h 174"/>
                  <a:gd name="T30" fmla="*/ 182 w 232"/>
                  <a:gd name="T31" fmla="*/ 151 h 174"/>
                  <a:gd name="T32" fmla="*/ 197 w 232"/>
                  <a:gd name="T33" fmla="*/ 137 h 174"/>
                  <a:gd name="T34" fmla="*/ 210 w 232"/>
                  <a:gd name="T35" fmla="*/ 121 h 174"/>
                  <a:gd name="T36" fmla="*/ 221 w 232"/>
                  <a:gd name="T37" fmla="*/ 102 h 174"/>
                  <a:gd name="T38" fmla="*/ 229 w 232"/>
                  <a:gd name="T39" fmla="*/ 82 h 174"/>
                  <a:gd name="T40" fmla="*/ 231 w 232"/>
                  <a:gd name="T41" fmla="*/ 67 h 174"/>
                  <a:gd name="T42" fmla="*/ 230 w 232"/>
                  <a:gd name="T43" fmla="*/ 61 h 174"/>
                  <a:gd name="T44" fmla="*/ 229 w 232"/>
                  <a:gd name="T45" fmla="*/ 55 h 174"/>
                  <a:gd name="T46" fmla="*/ 227 w 232"/>
                  <a:gd name="T47" fmla="*/ 51 h 174"/>
                  <a:gd name="T48" fmla="*/ 225 w 232"/>
                  <a:gd name="T49" fmla="*/ 59 h 174"/>
                  <a:gd name="T50" fmla="*/ 219 w 232"/>
                  <a:gd name="T51" fmla="*/ 82 h 174"/>
                  <a:gd name="T52" fmla="*/ 209 w 232"/>
                  <a:gd name="T53" fmla="*/ 103 h 174"/>
                  <a:gd name="T54" fmla="*/ 197 w 232"/>
                  <a:gd name="T55" fmla="*/ 121 h 174"/>
                  <a:gd name="T56" fmla="*/ 183 w 232"/>
                  <a:gd name="T57" fmla="*/ 137 h 174"/>
                  <a:gd name="T58" fmla="*/ 167 w 232"/>
                  <a:gd name="T59" fmla="*/ 149 h 174"/>
                  <a:gd name="T60" fmla="*/ 148 w 232"/>
                  <a:gd name="T61" fmla="*/ 158 h 174"/>
                  <a:gd name="T62" fmla="*/ 128 w 232"/>
                  <a:gd name="T63" fmla="*/ 162 h 174"/>
                  <a:gd name="T64" fmla="*/ 107 w 232"/>
                  <a:gd name="T65" fmla="*/ 162 h 174"/>
                  <a:gd name="T66" fmla="*/ 85 w 232"/>
                  <a:gd name="T67" fmla="*/ 157 h 174"/>
                  <a:gd name="T68" fmla="*/ 66 w 232"/>
                  <a:gd name="T69" fmla="*/ 148 h 174"/>
                  <a:gd name="T70" fmla="*/ 48 w 232"/>
                  <a:gd name="T71" fmla="*/ 133 h 174"/>
                  <a:gd name="T72" fmla="*/ 34 w 232"/>
                  <a:gd name="T73" fmla="*/ 116 h 174"/>
                  <a:gd name="T74" fmla="*/ 22 w 232"/>
                  <a:gd name="T75" fmla="*/ 95 h 174"/>
                  <a:gd name="T76" fmla="*/ 14 w 232"/>
                  <a:gd name="T77" fmla="*/ 72 h 174"/>
                  <a:gd name="T78" fmla="*/ 10 w 232"/>
                  <a:gd name="T79" fmla="*/ 47 h 174"/>
                  <a:gd name="T80" fmla="*/ 9 w 232"/>
                  <a:gd name="T81" fmla="*/ 29 h 174"/>
                  <a:gd name="T82" fmla="*/ 10 w 232"/>
                  <a:gd name="T83" fmla="*/ 21 h 174"/>
                  <a:gd name="T84" fmla="*/ 11 w 232"/>
                  <a:gd name="T85" fmla="*/ 13 h 174"/>
                  <a:gd name="T86" fmla="*/ 12 w 232"/>
                  <a:gd name="T87" fmla="*/ 5 h 174"/>
                  <a:gd name="T88" fmla="*/ 11 w 232"/>
                  <a:gd name="T89" fmla="*/ 3 h 174"/>
                  <a:gd name="T90" fmla="*/ 8 w 232"/>
                  <a:gd name="T91" fmla="*/ 7 h 174"/>
                  <a:gd name="T92" fmla="*/ 5 w 232"/>
                  <a:gd name="T93" fmla="*/ 12 h 174"/>
                  <a:gd name="T94" fmla="*/ 2 w 232"/>
                  <a:gd name="T95" fmla="*/ 18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32" h="174">
                    <a:moveTo>
                      <a:pt x="1" y="21"/>
                    </a:moveTo>
                    <a:lnTo>
                      <a:pt x="1" y="22"/>
                    </a:lnTo>
                    <a:lnTo>
                      <a:pt x="0" y="24"/>
                    </a:lnTo>
                    <a:lnTo>
                      <a:pt x="0" y="25"/>
                    </a:lnTo>
                    <a:lnTo>
                      <a:pt x="0" y="27"/>
                    </a:lnTo>
                    <a:lnTo>
                      <a:pt x="0" y="29"/>
                    </a:lnTo>
                    <a:lnTo>
                      <a:pt x="0" y="30"/>
                    </a:lnTo>
                    <a:lnTo>
                      <a:pt x="0" y="33"/>
                    </a:lnTo>
                    <a:lnTo>
                      <a:pt x="0" y="34"/>
                    </a:lnTo>
                    <a:lnTo>
                      <a:pt x="1" y="48"/>
                    </a:lnTo>
                    <a:lnTo>
                      <a:pt x="3" y="63"/>
                    </a:lnTo>
                    <a:lnTo>
                      <a:pt x="5" y="76"/>
                    </a:lnTo>
                    <a:lnTo>
                      <a:pt x="9" y="89"/>
                    </a:lnTo>
                    <a:lnTo>
                      <a:pt x="14" y="101"/>
                    </a:lnTo>
                    <a:lnTo>
                      <a:pt x="20" y="112"/>
                    </a:lnTo>
                    <a:lnTo>
                      <a:pt x="27" y="122"/>
                    </a:lnTo>
                    <a:lnTo>
                      <a:pt x="34" y="133"/>
                    </a:lnTo>
                    <a:lnTo>
                      <a:pt x="43" y="142"/>
                    </a:lnTo>
                    <a:lnTo>
                      <a:pt x="52" y="150"/>
                    </a:lnTo>
                    <a:lnTo>
                      <a:pt x="61" y="157"/>
                    </a:lnTo>
                    <a:lnTo>
                      <a:pt x="72" y="163"/>
                    </a:lnTo>
                    <a:lnTo>
                      <a:pt x="82" y="168"/>
                    </a:lnTo>
                    <a:lnTo>
                      <a:pt x="95" y="172"/>
                    </a:lnTo>
                    <a:lnTo>
                      <a:pt x="106" y="173"/>
                    </a:lnTo>
                    <a:lnTo>
                      <a:pt x="118" y="174"/>
                    </a:lnTo>
                    <a:lnTo>
                      <a:pt x="128" y="174"/>
                    </a:lnTo>
                    <a:lnTo>
                      <a:pt x="138" y="172"/>
                    </a:lnTo>
                    <a:lnTo>
                      <a:pt x="147" y="169"/>
                    </a:lnTo>
                    <a:lnTo>
                      <a:pt x="157" y="167"/>
                    </a:lnTo>
                    <a:lnTo>
                      <a:pt x="165" y="162"/>
                    </a:lnTo>
                    <a:lnTo>
                      <a:pt x="174" y="157"/>
                    </a:lnTo>
                    <a:lnTo>
                      <a:pt x="182" y="151"/>
                    </a:lnTo>
                    <a:lnTo>
                      <a:pt x="190" y="145"/>
                    </a:lnTo>
                    <a:lnTo>
                      <a:pt x="197" y="137"/>
                    </a:lnTo>
                    <a:lnTo>
                      <a:pt x="204" y="130"/>
                    </a:lnTo>
                    <a:lnTo>
                      <a:pt x="210" y="121"/>
                    </a:lnTo>
                    <a:lnTo>
                      <a:pt x="216" y="112"/>
                    </a:lnTo>
                    <a:lnTo>
                      <a:pt x="221" y="102"/>
                    </a:lnTo>
                    <a:lnTo>
                      <a:pt x="225" y="93"/>
                    </a:lnTo>
                    <a:lnTo>
                      <a:pt x="229" y="82"/>
                    </a:lnTo>
                    <a:lnTo>
                      <a:pt x="232" y="71"/>
                    </a:lnTo>
                    <a:lnTo>
                      <a:pt x="231" y="67"/>
                    </a:lnTo>
                    <a:lnTo>
                      <a:pt x="231" y="65"/>
                    </a:lnTo>
                    <a:lnTo>
                      <a:pt x="230" y="61"/>
                    </a:lnTo>
                    <a:lnTo>
                      <a:pt x="230" y="59"/>
                    </a:lnTo>
                    <a:lnTo>
                      <a:pt x="229" y="55"/>
                    </a:lnTo>
                    <a:lnTo>
                      <a:pt x="228" y="53"/>
                    </a:lnTo>
                    <a:lnTo>
                      <a:pt x="227" y="51"/>
                    </a:lnTo>
                    <a:lnTo>
                      <a:pt x="226" y="47"/>
                    </a:lnTo>
                    <a:lnTo>
                      <a:pt x="225" y="59"/>
                    </a:lnTo>
                    <a:lnTo>
                      <a:pt x="223" y="71"/>
                    </a:lnTo>
                    <a:lnTo>
                      <a:pt x="219" y="82"/>
                    </a:lnTo>
                    <a:lnTo>
                      <a:pt x="215" y="93"/>
                    </a:lnTo>
                    <a:lnTo>
                      <a:pt x="209" y="103"/>
                    </a:lnTo>
                    <a:lnTo>
                      <a:pt x="204" y="113"/>
                    </a:lnTo>
                    <a:lnTo>
                      <a:pt x="197" y="121"/>
                    </a:lnTo>
                    <a:lnTo>
                      <a:pt x="191" y="130"/>
                    </a:lnTo>
                    <a:lnTo>
                      <a:pt x="183" y="137"/>
                    </a:lnTo>
                    <a:lnTo>
                      <a:pt x="175" y="144"/>
                    </a:lnTo>
                    <a:lnTo>
                      <a:pt x="167" y="149"/>
                    </a:lnTo>
                    <a:lnTo>
                      <a:pt x="158" y="155"/>
                    </a:lnTo>
                    <a:lnTo>
                      <a:pt x="148" y="158"/>
                    </a:lnTo>
                    <a:lnTo>
                      <a:pt x="139" y="161"/>
                    </a:lnTo>
                    <a:lnTo>
                      <a:pt x="128" y="162"/>
                    </a:lnTo>
                    <a:lnTo>
                      <a:pt x="118" y="163"/>
                    </a:lnTo>
                    <a:lnTo>
                      <a:pt x="107" y="162"/>
                    </a:lnTo>
                    <a:lnTo>
                      <a:pt x="96" y="161"/>
                    </a:lnTo>
                    <a:lnTo>
                      <a:pt x="85" y="157"/>
                    </a:lnTo>
                    <a:lnTo>
                      <a:pt x="75" y="152"/>
                    </a:lnTo>
                    <a:lnTo>
                      <a:pt x="66" y="148"/>
                    </a:lnTo>
                    <a:lnTo>
                      <a:pt x="57" y="142"/>
                    </a:lnTo>
                    <a:lnTo>
                      <a:pt x="48" y="133"/>
                    </a:lnTo>
                    <a:lnTo>
                      <a:pt x="41" y="125"/>
                    </a:lnTo>
                    <a:lnTo>
                      <a:pt x="34" y="116"/>
                    </a:lnTo>
                    <a:lnTo>
                      <a:pt x="28" y="106"/>
                    </a:lnTo>
                    <a:lnTo>
                      <a:pt x="22" y="95"/>
                    </a:lnTo>
                    <a:lnTo>
                      <a:pt x="18" y="84"/>
                    </a:lnTo>
                    <a:lnTo>
                      <a:pt x="14" y="72"/>
                    </a:lnTo>
                    <a:lnTo>
                      <a:pt x="11" y="60"/>
                    </a:lnTo>
                    <a:lnTo>
                      <a:pt x="10" y="47"/>
                    </a:lnTo>
                    <a:lnTo>
                      <a:pt x="9" y="34"/>
                    </a:lnTo>
                    <a:lnTo>
                      <a:pt x="9" y="29"/>
                    </a:lnTo>
                    <a:lnTo>
                      <a:pt x="9" y="25"/>
                    </a:lnTo>
                    <a:lnTo>
                      <a:pt x="10" y="21"/>
                    </a:lnTo>
                    <a:lnTo>
                      <a:pt x="10" y="17"/>
                    </a:lnTo>
                    <a:lnTo>
                      <a:pt x="11" y="13"/>
                    </a:lnTo>
                    <a:lnTo>
                      <a:pt x="11" y="9"/>
                    </a:lnTo>
                    <a:lnTo>
                      <a:pt x="12" y="5"/>
                    </a:lnTo>
                    <a:lnTo>
                      <a:pt x="13" y="0"/>
                    </a:lnTo>
                    <a:lnTo>
                      <a:pt x="11" y="3"/>
                    </a:lnTo>
                    <a:lnTo>
                      <a:pt x="10" y="5"/>
                    </a:lnTo>
                    <a:lnTo>
                      <a:pt x="8" y="7"/>
                    </a:lnTo>
                    <a:lnTo>
                      <a:pt x="6" y="10"/>
                    </a:lnTo>
                    <a:lnTo>
                      <a:pt x="5" y="12"/>
                    </a:lnTo>
                    <a:lnTo>
                      <a:pt x="4" y="15"/>
                    </a:lnTo>
                    <a:lnTo>
                      <a:pt x="2" y="18"/>
                    </a:lnTo>
                    <a:lnTo>
                      <a:pt x="1" y="21"/>
                    </a:lnTo>
                    <a:close/>
                  </a:path>
                </a:pathLst>
              </a:custGeom>
              <a:solidFill>
                <a:srgbClr val="F5C3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" name="Freeform 23"/>
              <p:cNvSpPr>
                <a:spLocks/>
              </p:cNvSpPr>
              <p:nvPr/>
            </p:nvSpPr>
            <p:spPr bwMode="auto">
              <a:xfrm>
                <a:off x="1139" y="2652"/>
                <a:ext cx="45" cy="30"/>
              </a:xfrm>
              <a:custGeom>
                <a:avLst/>
                <a:gdLst>
                  <a:gd name="T0" fmla="*/ 1 w 225"/>
                  <a:gd name="T1" fmla="*/ 21 h 176"/>
                  <a:gd name="T2" fmla="*/ 0 w 225"/>
                  <a:gd name="T3" fmla="*/ 27 h 176"/>
                  <a:gd name="T4" fmla="*/ 0 w 225"/>
                  <a:gd name="T5" fmla="*/ 33 h 176"/>
                  <a:gd name="T6" fmla="*/ 0 w 225"/>
                  <a:gd name="T7" fmla="*/ 38 h 176"/>
                  <a:gd name="T8" fmla="*/ 0 w 225"/>
                  <a:gd name="T9" fmla="*/ 55 h 176"/>
                  <a:gd name="T10" fmla="*/ 5 w 225"/>
                  <a:gd name="T11" fmla="*/ 81 h 176"/>
                  <a:gd name="T12" fmla="*/ 13 w 225"/>
                  <a:gd name="T13" fmla="*/ 107 h 176"/>
                  <a:gd name="T14" fmla="*/ 25 w 225"/>
                  <a:gd name="T15" fmla="*/ 128 h 176"/>
                  <a:gd name="T16" fmla="*/ 41 w 225"/>
                  <a:gd name="T17" fmla="*/ 146 h 176"/>
                  <a:gd name="T18" fmla="*/ 59 w 225"/>
                  <a:gd name="T19" fmla="*/ 160 h 176"/>
                  <a:gd name="T20" fmla="*/ 79 w 225"/>
                  <a:gd name="T21" fmla="*/ 170 h 176"/>
                  <a:gd name="T22" fmla="*/ 102 w 225"/>
                  <a:gd name="T23" fmla="*/ 176 h 176"/>
                  <a:gd name="T24" fmla="*/ 123 w 225"/>
                  <a:gd name="T25" fmla="*/ 176 h 176"/>
                  <a:gd name="T26" fmla="*/ 143 w 225"/>
                  <a:gd name="T27" fmla="*/ 172 h 176"/>
                  <a:gd name="T28" fmla="*/ 161 w 225"/>
                  <a:gd name="T29" fmla="*/ 164 h 176"/>
                  <a:gd name="T30" fmla="*/ 178 w 225"/>
                  <a:gd name="T31" fmla="*/ 152 h 176"/>
                  <a:gd name="T32" fmla="*/ 192 w 225"/>
                  <a:gd name="T33" fmla="*/ 138 h 176"/>
                  <a:gd name="T34" fmla="*/ 205 w 225"/>
                  <a:gd name="T35" fmla="*/ 120 h 176"/>
                  <a:gd name="T36" fmla="*/ 215 w 225"/>
                  <a:gd name="T37" fmla="*/ 101 h 176"/>
                  <a:gd name="T38" fmla="*/ 222 w 225"/>
                  <a:gd name="T39" fmla="*/ 79 h 176"/>
                  <a:gd name="T40" fmla="*/ 224 w 225"/>
                  <a:gd name="T41" fmla="*/ 63 h 176"/>
                  <a:gd name="T42" fmla="*/ 222 w 225"/>
                  <a:gd name="T43" fmla="*/ 59 h 176"/>
                  <a:gd name="T44" fmla="*/ 221 w 225"/>
                  <a:gd name="T45" fmla="*/ 53 h 176"/>
                  <a:gd name="T46" fmla="*/ 219 w 225"/>
                  <a:gd name="T47" fmla="*/ 47 h 176"/>
                  <a:gd name="T48" fmla="*/ 217 w 225"/>
                  <a:gd name="T49" fmla="*/ 56 h 176"/>
                  <a:gd name="T50" fmla="*/ 212 w 225"/>
                  <a:gd name="T51" fmla="*/ 80 h 176"/>
                  <a:gd name="T52" fmla="*/ 203 w 225"/>
                  <a:gd name="T53" fmla="*/ 102 h 176"/>
                  <a:gd name="T54" fmla="*/ 192 w 225"/>
                  <a:gd name="T55" fmla="*/ 122 h 176"/>
                  <a:gd name="T56" fmla="*/ 178 w 225"/>
                  <a:gd name="T57" fmla="*/ 138 h 176"/>
                  <a:gd name="T58" fmla="*/ 162 w 225"/>
                  <a:gd name="T59" fmla="*/ 151 h 176"/>
                  <a:gd name="T60" fmla="*/ 144 w 225"/>
                  <a:gd name="T61" fmla="*/ 160 h 176"/>
                  <a:gd name="T62" fmla="*/ 124 w 225"/>
                  <a:gd name="T63" fmla="*/ 165 h 176"/>
                  <a:gd name="T64" fmla="*/ 103 w 225"/>
                  <a:gd name="T65" fmla="*/ 165 h 176"/>
                  <a:gd name="T66" fmla="*/ 81 w 225"/>
                  <a:gd name="T67" fmla="*/ 160 h 176"/>
                  <a:gd name="T68" fmla="*/ 63 w 225"/>
                  <a:gd name="T69" fmla="*/ 151 h 176"/>
                  <a:gd name="T70" fmla="*/ 46 w 225"/>
                  <a:gd name="T71" fmla="*/ 138 h 176"/>
                  <a:gd name="T72" fmla="*/ 32 w 225"/>
                  <a:gd name="T73" fmla="*/ 121 h 176"/>
                  <a:gd name="T74" fmla="*/ 21 w 225"/>
                  <a:gd name="T75" fmla="*/ 101 h 176"/>
                  <a:gd name="T76" fmla="*/ 13 w 225"/>
                  <a:gd name="T77" fmla="*/ 79 h 176"/>
                  <a:gd name="T78" fmla="*/ 9 w 225"/>
                  <a:gd name="T79" fmla="*/ 55 h 176"/>
                  <a:gd name="T80" fmla="*/ 9 w 225"/>
                  <a:gd name="T81" fmla="*/ 36 h 176"/>
                  <a:gd name="T82" fmla="*/ 10 w 225"/>
                  <a:gd name="T83" fmla="*/ 25 h 176"/>
                  <a:gd name="T84" fmla="*/ 11 w 225"/>
                  <a:gd name="T85" fmla="*/ 15 h 176"/>
                  <a:gd name="T86" fmla="*/ 13 w 225"/>
                  <a:gd name="T87" fmla="*/ 5 h 176"/>
                  <a:gd name="T88" fmla="*/ 13 w 225"/>
                  <a:gd name="T89" fmla="*/ 2 h 176"/>
                  <a:gd name="T90" fmla="*/ 9 w 225"/>
                  <a:gd name="T91" fmla="*/ 7 h 176"/>
                  <a:gd name="T92" fmla="*/ 6 w 225"/>
                  <a:gd name="T93" fmla="*/ 11 h 176"/>
                  <a:gd name="T94" fmla="*/ 3 w 225"/>
                  <a:gd name="T95" fmla="*/ 15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25" h="176">
                    <a:moveTo>
                      <a:pt x="1" y="18"/>
                    </a:moveTo>
                    <a:lnTo>
                      <a:pt x="1" y="21"/>
                    </a:lnTo>
                    <a:lnTo>
                      <a:pt x="1" y="24"/>
                    </a:lnTo>
                    <a:lnTo>
                      <a:pt x="0" y="27"/>
                    </a:lnTo>
                    <a:lnTo>
                      <a:pt x="0" y="30"/>
                    </a:lnTo>
                    <a:lnTo>
                      <a:pt x="0" y="33"/>
                    </a:lnTo>
                    <a:lnTo>
                      <a:pt x="0" y="36"/>
                    </a:lnTo>
                    <a:lnTo>
                      <a:pt x="0" y="38"/>
                    </a:lnTo>
                    <a:lnTo>
                      <a:pt x="0" y="42"/>
                    </a:lnTo>
                    <a:lnTo>
                      <a:pt x="0" y="55"/>
                    </a:lnTo>
                    <a:lnTo>
                      <a:pt x="2" y="69"/>
                    </a:lnTo>
                    <a:lnTo>
                      <a:pt x="5" y="81"/>
                    </a:lnTo>
                    <a:lnTo>
                      <a:pt x="9" y="95"/>
                    </a:lnTo>
                    <a:lnTo>
                      <a:pt x="13" y="107"/>
                    </a:lnTo>
                    <a:lnTo>
                      <a:pt x="19" y="117"/>
                    </a:lnTo>
                    <a:lnTo>
                      <a:pt x="25" y="128"/>
                    </a:lnTo>
                    <a:lnTo>
                      <a:pt x="33" y="138"/>
                    </a:lnTo>
                    <a:lnTo>
                      <a:pt x="41" y="146"/>
                    </a:lnTo>
                    <a:lnTo>
                      <a:pt x="49" y="153"/>
                    </a:lnTo>
                    <a:lnTo>
                      <a:pt x="59" y="160"/>
                    </a:lnTo>
                    <a:lnTo>
                      <a:pt x="68" y="166"/>
                    </a:lnTo>
                    <a:lnTo>
                      <a:pt x="79" y="170"/>
                    </a:lnTo>
                    <a:lnTo>
                      <a:pt x="90" y="174"/>
                    </a:lnTo>
                    <a:lnTo>
                      <a:pt x="102" y="176"/>
                    </a:lnTo>
                    <a:lnTo>
                      <a:pt x="113" y="176"/>
                    </a:lnTo>
                    <a:lnTo>
                      <a:pt x="123" y="176"/>
                    </a:lnTo>
                    <a:lnTo>
                      <a:pt x="133" y="175"/>
                    </a:lnTo>
                    <a:lnTo>
                      <a:pt x="143" y="172"/>
                    </a:lnTo>
                    <a:lnTo>
                      <a:pt x="152" y="169"/>
                    </a:lnTo>
                    <a:lnTo>
                      <a:pt x="161" y="164"/>
                    </a:lnTo>
                    <a:lnTo>
                      <a:pt x="170" y="158"/>
                    </a:lnTo>
                    <a:lnTo>
                      <a:pt x="178" y="152"/>
                    </a:lnTo>
                    <a:lnTo>
                      <a:pt x="185" y="145"/>
                    </a:lnTo>
                    <a:lnTo>
                      <a:pt x="192" y="138"/>
                    </a:lnTo>
                    <a:lnTo>
                      <a:pt x="199" y="129"/>
                    </a:lnTo>
                    <a:lnTo>
                      <a:pt x="205" y="120"/>
                    </a:lnTo>
                    <a:lnTo>
                      <a:pt x="211" y="110"/>
                    </a:lnTo>
                    <a:lnTo>
                      <a:pt x="215" y="101"/>
                    </a:lnTo>
                    <a:lnTo>
                      <a:pt x="219" y="90"/>
                    </a:lnTo>
                    <a:lnTo>
                      <a:pt x="222" y="79"/>
                    </a:lnTo>
                    <a:lnTo>
                      <a:pt x="225" y="67"/>
                    </a:lnTo>
                    <a:lnTo>
                      <a:pt x="224" y="63"/>
                    </a:lnTo>
                    <a:lnTo>
                      <a:pt x="223" y="61"/>
                    </a:lnTo>
                    <a:lnTo>
                      <a:pt x="222" y="59"/>
                    </a:lnTo>
                    <a:lnTo>
                      <a:pt x="221" y="55"/>
                    </a:lnTo>
                    <a:lnTo>
                      <a:pt x="221" y="53"/>
                    </a:lnTo>
                    <a:lnTo>
                      <a:pt x="220" y="49"/>
                    </a:lnTo>
                    <a:lnTo>
                      <a:pt x="219" y="47"/>
                    </a:lnTo>
                    <a:lnTo>
                      <a:pt x="218" y="44"/>
                    </a:lnTo>
                    <a:lnTo>
                      <a:pt x="217" y="56"/>
                    </a:lnTo>
                    <a:lnTo>
                      <a:pt x="215" y="68"/>
                    </a:lnTo>
                    <a:lnTo>
                      <a:pt x="212" y="80"/>
                    </a:lnTo>
                    <a:lnTo>
                      <a:pt x="209" y="91"/>
                    </a:lnTo>
                    <a:lnTo>
                      <a:pt x="203" y="102"/>
                    </a:lnTo>
                    <a:lnTo>
                      <a:pt x="198" y="113"/>
                    </a:lnTo>
                    <a:lnTo>
                      <a:pt x="192" y="122"/>
                    </a:lnTo>
                    <a:lnTo>
                      <a:pt x="186" y="130"/>
                    </a:lnTo>
                    <a:lnTo>
                      <a:pt x="178" y="138"/>
                    </a:lnTo>
                    <a:lnTo>
                      <a:pt x="170" y="145"/>
                    </a:lnTo>
                    <a:lnTo>
                      <a:pt x="162" y="151"/>
                    </a:lnTo>
                    <a:lnTo>
                      <a:pt x="153" y="157"/>
                    </a:lnTo>
                    <a:lnTo>
                      <a:pt x="144" y="160"/>
                    </a:lnTo>
                    <a:lnTo>
                      <a:pt x="134" y="163"/>
                    </a:lnTo>
                    <a:lnTo>
                      <a:pt x="124" y="165"/>
                    </a:lnTo>
                    <a:lnTo>
                      <a:pt x="113" y="165"/>
                    </a:lnTo>
                    <a:lnTo>
                      <a:pt x="103" y="165"/>
                    </a:lnTo>
                    <a:lnTo>
                      <a:pt x="92" y="163"/>
                    </a:lnTo>
                    <a:lnTo>
                      <a:pt x="81" y="160"/>
                    </a:lnTo>
                    <a:lnTo>
                      <a:pt x="72" y="156"/>
                    </a:lnTo>
                    <a:lnTo>
                      <a:pt x="63" y="151"/>
                    </a:lnTo>
                    <a:lnTo>
                      <a:pt x="54" y="145"/>
                    </a:lnTo>
                    <a:lnTo>
                      <a:pt x="46" y="138"/>
                    </a:lnTo>
                    <a:lnTo>
                      <a:pt x="39" y="129"/>
                    </a:lnTo>
                    <a:lnTo>
                      <a:pt x="32" y="121"/>
                    </a:lnTo>
                    <a:lnTo>
                      <a:pt x="26" y="111"/>
                    </a:lnTo>
                    <a:lnTo>
                      <a:pt x="21" y="101"/>
                    </a:lnTo>
                    <a:lnTo>
                      <a:pt x="17" y="90"/>
                    </a:lnTo>
                    <a:lnTo>
                      <a:pt x="13" y="79"/>
                    </a:lnTo>
                    <a:lnTo>
                      <a:pt x="11" y="67"/>
                    </a:lnTo>
                    <a:lnTo>
                      <a:pt x="9" y="55"/>
                    </a:lnTo>
                    <a:lnTo>
                      <a:pt x="9" y="42"/>
                    </a:lnTo>
                    <a:lnTo>
                      <a:pt x="9" y="36"/>
                    </a:lnTo>
                    <a:lnTo>
                      <a:pt x="9" y="31"/>
                    </a:lnTo>
                    <a:lnTo>
                      <a:pt x="10" y="25"/>
                    </a:lnTo>
                    <a:lnTo>
                      <a:pt x="10" y="20"/>
                    </a:lnTo>
                    <a:lnTo>
                      <a:pt x="11" y="15"/>
                    </a:lnTo>
                    <a:lnTo>
                      <a:pt x="12" y="9"/>
                    </a:lnTo>
                    <a:lnTo>
                      <a:pt x="13" y="5"/>
                    </a:lnTo>
                    <a:lnTo>
                      <a:pt x="15" y="0"/>
                    </a:lnTo>
                    <a:lnTo>
                      <a:pt x="13" y="2"/>
                    </a:lnTo>
                    <a:lnTo>
                      <a:pt x="11" y="5"/>
                    </a:lnTo>
                    <a:lnTo>
                      <a:pt x="9" y="7"/>
                    </a:lnTo>
                    <a:lnTo>
                      <a:pt x="8" y="8"/>
                    </a:lnTo>
                    <a:lnTo>
                      <a:pt x="6" y="11"/>
                    </a:lnTo>
                    <a:lnTo>
                      <a:pt x="5" y="13"/>
                    </a:lnTo>
                    <a:lnTo>
                      <a:pt x="3" y="15"/>
                    </a:lnTo>
                    <a:lnTo>
                      <a:pt x="1" y="18"/>
                    </a:lnTo>
                    <a:close/>
                  </a:path>
                </a:pathLst>
              </a:custGeom>
              <a:solidFill>
                <a:srgbClr val="F5C6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" name="Freeform 24"/>
              <p:cNvSpPr>
                <a:spLocks/>
              </p:cNvSpPr>
              <p:nvPr/>
            </p:nvSpPr>
            <p:spPr bwMode="auto">
              <a:xfrm>
                <a:off x="1140" y="2651"/>
                <a:ext cx="43" cy="30"/>
              </a:xfrm>
              <a:custGeom>
                <a:avLst/>
                <a:gdLst>
                  <a:gd name="T0" fmla="*/ 3 w 217"/>
                  <a:gd name="T1" fmla="*/ 22 h 180"/>
                  <a:gd name="T2" fmla="*/ 2 w 217"/>
                  <a:gd name="T3" fmla="*/ 30 h 180"/>
                  <a:gd name="T4" fmla="*/ 1 w 217"/>
                  <a:gd name="T5" fmla="*/ 38 h 180"/>
                  <a:gd name="T6" fmla="*/ 0 w 217"/>
                  <a:gd name="T7" fmla="*/ 46 h 180"/>
                  <a:gd name="T8" fmla="*/ 1 w 217"/>
                  <a:gd name="T9" fmla="*/ 64 h 180"/>
                  <a:gd name="T10" fmla="*/ 5 w 217"/>
                  <a:gd name="T11" fmla="*/ 89 h 180"/>
                  <a:gd name="T12" fmla="*/ 13 w 217"/>
                  <a:gd name="T13" fmla="*/ 112 h 180"/>
                  <a:gd name="T14" fmla="*/ 25 w 217"/>
                  <a:gd name="T15" fmla="*/ 133 h 180"/>
                  <a:gd name="T16" fmla="*/ 39 w 217"/>
                  <a:gd name="T17" fmla="*/ 150 h 180"/>
                  <a:gd name="T18" fmla="*/ 57 w 217"/>
                  <a:gd name="T19" fmla="*/ 165 h 180"/>
                  <a:gd name="T20" fmla="*/ 76 w 217"/>
                  <a:gd name="T21" fmla="*/ 174 h 180"/>
                  <a:gd name="T22" fmla="*/ 98 w 217"/>
                  <a:gd name="T23" fmla="*/ 179 h 180"/>
                  <a:gd name="T24" fmla="*/ 119 w 217"/>
                  <a:gd name="T25" fmla="*/ 179 h 180"/>
                  <a:gd name="T26" fmla="*/ 139 w 217"/>
                  <a:gd name="T27" fmla="*/ 175 h 180"/>
                  <a:gd name="T28" fmla="*/ 158 w 217"/>
                  <a:gd name="T29" fmla="*/ 167 h 180"/>
                  <a:gd name="T30" fmla="*/ 174 w 217"/>
                  <a:gd name="T31" fmla="*/ 154 h 180"/>
                  <a:gd name="T32" fmla="*/ 188 w 217"/>
                  <a:gd name="T33" fmla="*/ 138 h 180"/>
                  <a:gd name="T34" fmla="*/ 200 w 217"/>
                  <a:gd name="T35" fmla="*/ 120 h 180"/>
                  <a:gd name="T36" fmla="*/ 210 w 217"/>
                  <a:gd name="T37" fmla="*/ 99 h 180"/>
                  <a:gd name="T38" fmla="*/ 216 w 217"/>
                  <a:gd name="T39" fmla="*/ 76 h 180"/>
                  <a:gd name="T40" fmla="*/ 217 w 217"/>
                  <a:gd name="T41" fmla="*/ 62 h 180"/>
                  <a:gd name="T42" fmla="*/ 215 w 217"/>
                  <a:gd name="T43" fmla="*/ 56 h 180"/>
                  <a:gd name="T44" fmla="*/ 212 w 217"/>
                  <a:gd name="T45" fmla="*/ 50 h 180"/>
                  <a:gd name="T46" fmla="*/ 210 w 217"/>
                  <a:gd name="T47" fmla="*/ 45 h 180"/>
                  <a:gd name="T48" fmla="*/ 209 w 217"/>
                  <a:gd name="T49" fmla="*/ 44 h 180"/>
                  <a:gd name="T50" fmla="*/ 209 w 217"/>
                  <a:gd name="T51" fmla="*/ 45 h 180"/>
                  <a:gd name="T52" fmla="*/ 209 w 217"/>
                  <a:gd name="T53" fmla="*/ 47 h 180"/>
                  <a:gd name="T54" fmla="*/ 209 w 217"/>
                  <a:gd name="T55" fmla="*/ 50 h 180"/>
                  <a:gd name="T56" fmla="*/ 209 w 217"/>
                  <a:gd name="T57" fmla="*/ 63 h 180"/>
                  <a:gd name="T58" fmla="*/ 205 w 217"/>
                  <a:gd name="T59" fmla="*/ 86 h 180"/>
                  <a:gd name="T60" fmla="*/ 196 w 217"/>
                  <a:gd name="T61" fmla="*/ 107 h 180"/>
                  <a:gd name="T62" fmla="*/ 185 w 217"/>
                  <a:gd name="T63" fmla="*/ 126 h 180"/>
                  <a:gd name="T64" fmla="*/ 172 w 217"/>
                  <a:gd name="T65" fmla="*/ 142 h 180"/>
                  <a:gd name="T66" fmla="*/ 156 w 217"/>
                  <a:gd name="T67" fmla="*/ 155 h 180"/>
                  <a:gd name="T68" fmla="*/ 139 w 217"/>
                  <a:gd name="T69" fmla="*/ 165 h 180"/>
                  <a:gd name="T70" fmla="*/ 119 w 217"/>
                  <a:gd name="T71" fmla="*/ 168 h 180"/>
                  <a:gd name="T72" fmla="*/ 99 w 217"/>
                  <a:gd name="T73" fmla="*/ 168 h 180"/>
                  <a:gd name="T74" fmla="*/ 79 w 217"/>
                  <a:gd name="T75" fmla="*/ 165 h 180"/>
                  <a:gd name="T76" fmla="*/ 61 w 217"/>
                  <a:gd name="T77" fmla="*/ 155 h 180"/>
                  <a:gd name="T78" fmla="*/ 45 w 217"/>
                  <a:gd name="T79" fmla="*/ 142 h 180"/>
                  <a:gd name="T80" fmla="*/ 32 w 217"/>
                  <a:gd name="T81" fmla="*/ 126 h 180"/>
                  <a:gd name="T82" fmla="*/ 21 w 217"/>
                  <a:gd name="T83" fmla="*/ 107 h 180"/>
                  <a:gd name="T84" fmla="*/ 14 w 217"/>
                  <a:gd name="T85" fmla="*/ 86 h 180"/>
                  <a:gd name="T86" fmla="*/ 10 w 217"/>
                  <a:gd name="T87" fmla="*/ 63 h 180"/>
                  <a:gd name="T88" fmla="*/ 9 w 217"/>
                  <a:gd name="T89" fmla="*/ 44 h 180"/>
                  <a:gd name="T90" fmla="*/ 11 w 217"/>
                  <a:gd name="T91" fmla="*/ 32 h 180"/>
                  <a:gd name="T92" fmla="*/ 13 w 217"/>
                  <a:gd name="T93" fmla="*/ 18 h 180"/>
                  <a:gd name="T94" fmla="*/ 16 w 217"/>
                  <a:gd name="T95" fmla="*/ 6 h 180"/>
                  <a:gd name="T96" fmla="*/ 16 w 217"/>
                  <a:gd name="T97" fmla="*/ 3 h 180"/>
                  <a:gd name="T98" fmla="*/ 13 w 217"/>
                  <a:gd name="T99" fmla="*/ 6 h 180"/>
                  <a:gd name="T100" fmla="*/ 9 w 217"/>
                  <a:gd name="T101" fmla="*/ 11 h 180"/>
                  <a:gd name="T102" fmla="*/ 5 w 217"/>
                  <a:gd name="T103" fmla="*/ 16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17" h="180">
                    <a:moveTo>
                      <a:pt x="4" y="18"/>
                    </a:moveTo>
                    <a:lnTo>
                      <a:pt x="3" y="22"/>
                    </a:lnTo>
                    <a:lnTo>
                      <a:pt x="2" y="26"/>
                    </a:lnTo>
                    <a:lnTo>
                      <a:pt x="2" y="30"/>
                    </a:lnTo>
                    <a:lnTo>
                      <a:pt x="1" y="34"/>
                    </a:lnTo>
                    <a:lnTo>
                      <a:pt x="1" y="38"/>
                    </a:lnTo>
                    <a:lnTo>
                      <a:pt x="0" y="42"/>
                    </a:lnTo>
                    <a:lnTo>
                      <a:pt x="0" y="46"/>
                    </a:lnTo>
                    <a:lnTo>
                      <a:pt x="0" y="51"/>
                    </a:lnTo>
                    <a:lnTo>
                      <a:pt x="1" y="64"/>
                    </a:lnTo>
                    <a:lnTo>
                      <a:pt x="2" y="77"/>
                    </a:lnTo>
                    <a:lnTo>
                      <a:pt x="5" y="89"/>
                    </a:lnTo>
                    <a:lnTo>
                      <a:pt x="9" y="101"/>
                    </a:lnTo>
                    <a:lnTo>
                      <a:pt x="13" y="112"/>
                    </a:lnTo>
                    <a:lnTo>
                      <a:pt x="19" y="123"/>
                    </a:lnTo>
                    <a:lnTo>
                      <a:pt x="25" y="133"/>
                    </a:lnTo>
                    <a:lnTo>
                      <a:pt x="32" y="142"/>
                    </a:lnTo>
                    <a:lnTo>
                      <a:pt x="39" y="150"/>
                    </a:lnTo>
                    <a:lnTo>
                      <a:pt x="48" y="159"/>
                    </a:lnTo>
                    <a:lnTo>
                      <a:pt x="57" y="165"/>
                    </a:lnTo>
                    <a:lnTo>
                      <a:pt x="66" y="171"/>
                    </a:lnTo>
                    <a:lnTo>
                      <a:pt x="76" y="174"/>
                    </a:lnTo>
                    <a:lnTo>
                      <a:pt x="87" y="178"/>
                    </a:lnTo>
                    <a:lnTo>
                      <a:pt x="98" y="179"/>
                    </a:lnTo>
                    <a:lnTo>
                      <a:pt x="109" y="180"/>
                    </a:lnTo>
                    <a:lnTo>
                      <a:pt x="119" y="179"/>
                    </a:lnTo>
                    <a:lnTo>
                      <a:pt x="130" y="178"/>
                    </a:lnTo>
                    <a:lnTo>
                      <a:pt x="139" y="175"/>
                    </a:lnTo>
                    <a:lnTo>
                      <a:pt x="149" y="172"/>
                    </a:lnTo>
                    <a:lnTo>
                      <a:pt x="158" y="167"/>
                    </a:lnTo>
                    <a:lnTo>
                      <a:pt x="166" y="161"/>
                    </a:lnTo>
                    <a:lnTo>
                      <a:pt x="174" y="154"/>
                    </a:lnTo>
                    <a:lnTo>
                      <a:pt x="182" y="147"/>
                    </a:lnTo>
                    <a:lnTo>
                      <a:pt x="188" y="138"/>
                    </a:lnTo>
                    <a:lnTo>
                      <a:pt x="195" y="130"/>
                    </a:lnTo>
                    <a:lnTo>
                      <a:pt x="200" y="120"/>
                    </a:lnTo>
                    <a:lnTo>
                      <a:pt x="206" y="110"/>
                    </a:lnTo>
                    <a:lnTo>
                      <a:pt x="210" y="99"/>
                    </a:lnTo>
                    <a:lnTo>
                      <a:pt x="214" y="88"/>
                    </a:lnTo>
                    <a:lnTo>
                      <a:pt x="216" y="76"/>
                    </a:lnTo>
                    <a:lnTo>
                      <a:pt x="217" y="64"/>
                    </a:lnTo>
                    <a:lnTo>
                      <a:pt x="217" y="62"/>
                    </a:lnTo>
                    <a:lnTo>
                      <a:pt x="216" y="58"/>
                    </a:lnTo>
                    <a:lnTo>
                      <a:pt x="215" y="56"/>
                    </a:lnTo>
                    <a:lnTo>
                      <a:pt x="214" y="53"/>
                    </a:lnTo>
                    <a:lnTo>
                      <a:pt x="212" y="50"/>
                    </a:lnTo>
                    <a:lnTo>
                      <a:pt x="211" y="47"/>
                    </a:lnTo>
                    <a:lnTo>
                      <a:pt x="210" y="45"/>
                    </a:lnTo>
                    <a:lnTo>
                      <a:pt x="209" y="42"/>
                    </a:lnTo>
                    <a:lnTo>
                      <a:pt x="209" y="44"/>
                    </a:lnTo>
                    <a:lnTo>
                      <a:pt x="209" y="44"/>
                    </a:lnTo>
                    <a:lnTo>
                      <a:pt x="209" y="45"/>
                    </a:lnTo>
                    <a:lnTo>
                      <a:pt x="209" y="46"/>
                    </a:lnTo>
                    <a:lnTo>
                      <a:pt x="209" y="47"/>
                    </a:lnTo>
                    <a:lnTo>
                      <a:pt x="209" y="48"/>
                    </a:lnTo>
                    <a:lnTo>
                      <a:pt x="209" y="50"/>
                    </a:lnTo>
                    <a:lnTo>
                      <a:pt x="209" y="51"/>
                    </a:lnTo>
                    <a:lnTo>
                      <a:pt x="209" y="63"/>
                    </a:lnTo>
                    <a:lnTo>
                      <a:pt x="207" y="75"/>
                    </a:lnTo>
                    <a:lnTo>
                      <a:pt x="205" y="86"/>
                    </a:lnTo>
                    <a:lnTo>
                      <a:pt x="200" y="98"/>
                    </a:lnTo>
                    <a:lnTo>
                      <a:pt x="196" y="107"/>
                    </a:lnTo>
                    <a:lnTo>
                      <a:pt x="191" y="117"/>
                    </a:lnTo>
                    <a:lnTo>
                      <a:pt x="185" y="126"/>
                    </a:lnTo>
                    <a:lnTo>
                      <a:pt x="179" y="135"/>
                    </a:lnTo>
                    <a:lnTo>
                      <a:pt x="172" y="142"/>
                    </a:lnTo>
                    <a:lnTo>
                      <a:pt x="164" y="149"/>
                    </a:lnTo>
                    <a:lnTo>
                      <a:pt x="156" y="155"/>
                    </a:lnTo>
                    <a:lnTo>
                      <a:pt x="148" y="160"/>
                    </a:lnTo>
                    <a:lnTo>
                      <a:pt x="139" y="165"/>
                    </a:lnTo>
                    <a:lnTo>
                      <a:pt x="129" y="167"/>
                    </a:lnTo>
                    <a:lnTo>
                      <a:pt x="119" y="168"/>
                    </a:lnTo>
                    <a:lnTo>
                      <a:pt x="109" y="169"/>
                    </a:lnTo>
                    <a:lnTo>
                      <a:pt x="99" y="168"/>
                    </a:lnTo>
                    <a:lnTo>
                      <a:pt x="89" y="167"/>
                    </a:lnTo>
                    <a:lnTo>
                      <a:pt x="79" y="165"/>
                    </a:lnTo>
                    <a:lnTo>
                      <a:pt x="70" y="160"/>
                    </a:lnTo>
                    <a:lnTo>
                      <a:pt x="61" y="155"/>
                    </a:lnTo>
                    <a:lnTo>
                      <a:pt x="53" y="149"/>
                    </a:lnTo>
                    <a:lnTo>
                      <a:pt x="45" y="142"/>
                    </a:lnTo>
                    <a:lnTo>
                      <a:pt x="38" y="135"/>
                    </a:lnTo>
                    <a:lnTo>
                      <a:pt x="32" y="126"/>
                    </a:lnTo>
                    <a:lnTo>
                      <a:pt x="26" y="117"/>
                    </a:lnTo>
                    <a:lnTo>
                      <a:pt x="21" y="107"/>
                    </a:lnTo>
                    <a:lnTo>
                      <a:pt x="17" y="98"/>
                    </a:lnTo>
                    <a:lnTo>
                      <a:pt x="14" y="86"/>
                    </a:lnTo>
                    <a:lnTo>
                      <a:pt x="11" y="75"/>
                    </a:lnTo>
                    <a:lnTo>
                      <a:pt x="10" y="63"/>
                    </a:lnTo>
                    <a:lnTo>
                      <a:pt x="9" y="51"/>
                    </a:lnTo>
                    <a:lnTo>
                      <a:pt x="9" y="44"/>
                    </a:lnTo>
                    <a:lnTo>
                      <a:pt x="10" y="38"/>
                    </a:lnTo>
                    <a:lnTo>
                      <a:pt x="11" y="32"/>
                    </a:lnTo>
                    <a:lnTo>
                      <a:pt x="12" y="24"/>
                    </a:lnTo>
                    <a:lnTo>
                      <a:pt x="13" y="18"/>
                    </a:lnTo>
                    <a:lnTo>
                      <a:pt x="14" y="12"/>
                    </a:lnTo>
                    <a:lnTo>
                      <a:pt x="16" y="6"/>
                    </a:lnTo>
                    <a:lnTo>
                      <a:pt x="18" y="0"/>
                    </a:lnTo>
                    <a:lnTo>
                      <a:pt x="16" y="3"/>
                    </a:lnTo>
                    <a:lnTo>
                      <a:pt x="15" y="5"/>
                    </a:lnTo>
                    <a:lnTo>
                      <a:pt x="13" y="6"/>
                    </a:lnTo>
                    <a:lnTo>
                      <a:pt x="11" y="9"/>
                    </a:lnTo>
                    <a:lnTo>
                      <a:pt x="9" y="11"/>
                    </a:lnTo>
                    <a:lnTo>
                      <a:pt x="7" y="14"/>
                    </a:lnTo>
                    <a:lnTo>
                      <a:pt x="5" y="16"/>
                    </a:lnTo>
                    <a:lnTo>
                      <a:pt x="4" y="18"/>
                    </a:lnTo>
                    <a:close/>
                  </a:path>
                </a:pathLst>
              </a:custGeom>
              <a:solidFill>
                <a:srgbClr val="F6C9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" name="Freeform 25"/>
              <p:cNvSpPr>
                <a:spLocks/>
              </p:cNvSpPr>
              <p:nvPr/>
            </p:nvSpPr>
            <p:spPr bwMode="auto">
              <a:xfrm>
                <a:off x="1141" y="2650"/>
                <a:ext cx="42" cy="30"/>
              </a:xfrm>
              <a:custGeom>
                <a:avLst/>
                <a:gdLst>
                  <a:gd name="T0" fmla="*/ 4 w 209"/>
                  <a:gd name="T1" fmla="*/ 21 h 181"/>
                  <a:gd name="T2" fmla="*/ 2 w 209"/>
                  <a:gd name="T3" fmla="*/ 31 h 181"/>
                  <a:gd name="T4" fmla="*/ 1 w 209"/>
                  <a:gd name="T5" fmla="*/ 41 h 181"/>
                  <a:gd name="T6" fmla="*/ 0 w 209"/>
                  <a:gd name="T7" fmla="*/ 52 h 181"/>
                  <a:gd name="T8" fmla="*/ 0 w 209"/>
                  <a:gd name="T9" fmla="*/ 71 h 181"/>
                  <a:gd name="T10" fmla="*/ 4 w 209"/>
                  <a:gd name="T11" fmla="*/ 95 h 181"/>
                  <a:gd name="T12" fmla="*/ 12 w 209"/>
                  <a:gd name="T13" fmla="*/ 117 h 181"/>
                  <a:gd name="T14" fmla="*/ 23 w 209"/>
                  <a:gd name="T15" fmla="*/ 137 h 181"/>
                  <a:gd name="T16" fmla="*/ 37 w 209"/>
                  <a:gd name="T17" fmla="*/ 154 h 181"/>
                  <a:gd name="T18" fmla="*/ 54 w 209"/>
                  <a:gd name="T19" fmla="*/ 167 h 181"/>
                  <a:gd name="T20" fmla="*/ 72 w 209"/>
                  <a:gd name="T21" fmla="*/ 176 h 181"/>
                  <a:gd name="T22" fmla="*/ 94 w 209"/>
                  <a:gd name="T23" fmla="*/ 181 h 181"/>
                  <a:gd name="T24" fmla="*/ 115 w 209"/>
                  <a:gd name="T25" fmla="*/ 181 h 181"/>
                  <a:gd name="T26" fmla="*/ 135 w 209"/>
                  <a:gd name="T27" fmla="*/ 176 h 181"/>
                  <a:gd name="T28" fmla="*/ 153 w 209"/>
                  <a:gd name="T29" fmla="*/ 167 h 181"/>
                  <a:gd name="T30" fmla="*/ 169 w 209"/>
                  <a:gd name="T31" fmla="*/ 154 h 181"/>
                  <a:gd name="T32" fmla="*/ 183 w 209"/>
                  <a:gd name="T33" fmla="*/ 138 h 181"/>
                  <a:gd name="T34" fmla="*/ 194 w 209"/>
                  <a:gd name="T35" fmla="*/ 118 h 181"/>
                  <a:gd name="T36" fmla="*/ 203 w 209"/>
                  <a:gd name="T37" fmla="*/ 96 h 181"/>
                  <a:gd name="T38" fmla="*/ 208 w 209"/>
                  <a:gd name="T39" fmla="*/ 72 h 181"/>
                  <a:gd name="T40" fmla="*/ 207 w 209"/>
                  <a:gd name="T41" fmla="*/ 57 h 181"/>
                  <a:gd name="T42" fmla="*/ 205 w 209"/>
                  <a:gd name="T43" fmla="*/ 52 h 181"/>
                  <a:gd name="T44" fmla="*/ 202 w 209"/>
                  <a:gd name="T45" fmla="*/ 46 h 181"/>
                  <a:gd name="T46" fmla="*/ 200 w 209"/>
                  <a:gd name="T47" fmla="*/ 41 h 181"/>
                  <a:gd name="T48" fmla="*/ 197 w 209"/>
                  <a:gd name="T49" fmla="*/ 41 h 181"/>
                  <a:gd name="T50" fmla="*/ 198 w 209"/>
                  <a:gd name="T51" fmla="*/ 46 h 181"/>
                  <a:gd name="T52" fmla="*/ 198 w 209"/>
                  <a:gd name="T53" fmla="*/ 51 h 181"/>
                  <a:gd name="T54" fmla="*/ 200 w 209"/>
                  <a:gd name="T55" fmla="*/ 55 h 181"/>
                  <a:gd name="T56" fmla="*/ 198 w 209"/>
                  <a:gd name="T57" fmla="*/ 70 h 181"/>
                  <a:gd name="T58" fmla="*/ 194 w 209"/>
                  <a:gd name="T59" fmla="*/ 91 h 181"/>
                  <a:gd name="T60" fmla="*/ 187 w 209"/>
                  <a:gd name="T61" fmla="*/ 112 h 181"/>
                  <a:gd name="T62" fmla="*/ 177 w 209"/>
                  <a:gd name="T63" fmla="*/ 130 h 181"/>
                  <a:gd name="T64" fmla="*/ 164 w 209"/>
                  <a:gd name="T65" fmla="*/ 145 h 181"/>
                  <a:gd name="T66" fmla="*/ 149 w 209"/>
                  <a:gd name="T67" fmla="*/ 157 h 181"/>
                  <a:gd name="T68" fmla="*/ 132 w 209"/>
                  <a:gd name="T69" fmla="*/ 166 h 181"/>
                  <a:gd name="T70" fmla="*/ 114 w 209"/>
                  <a:gd name="T71" fmla="*/ 170 h 181"/>
                  <a:gd name="T72" fmla="*/ 94 w 209"/>
                  <a:gd name="T73" fmla="*/ 170 h 181"/>
                  <a:gd name="T74" fmla="*/ 76 w 209"/>
                  <a:gd name="T75" fmla="*/ 166 h 181"/>
                  <a:gd name="T76" fmla="*/ 58 w 209"/>
                  <a:gd name="T77" fmla="*/ 157 h 181"/>
                  <a:gd name="T78" fmla="*/ 43 w 209"/>
                  <a:gd name="T79" fmla="*/ 145 h 181"/>
                  <a:gd name="T80" fmla="*/ 30 w 209"/>
                  <a:gd name="T81" fmla="*/ 130 h 181"/>
                  <a:gd name="T82" fmla="*/ 20 w 209"/>
                  <a:gd name="T83" fmla="*/ 112 h 181"/>
                  <a:gd name="T84" fmla="*/ 13 w 209"/>
                  <a:gd name="T85" fmla="*/ 91 h 181"/>
                  <a:gd name="T86" fmla="*/ 9 w 209"/>
                  <a:gd name="T87" fmla="*/ 70 h 181"/>
                  <a:gd name="T88" fmla="*/ 9 w 209"/>
                  <a:gd name="T89" fmla="*/ 49 h 181"/>
                  <a:gd name="T90" fmla="*/ 11 w 209"/>
                  <a:gd name="T91" fmla="*/ 35 h 181"/>
                  <a:gd name="T92" fmla="*/ 14 w 209"/>
                  <a:gd name="T93" fmla="*/ 21 h 181"/>
                  <a:gd name="T94" fmla="*/ 19 w 209"/>
                  <a:gd name="T95" fmla="*/ 6 h 181"/>
                  <a:gd name="T96" fmla="*/ 20 w 209"/>
                  <a:gd name="T97" fmla="*/ 1 h 181"/>
                  <a:gd name="T98" fmla="*/ 16 w 209"/>
                  <a:gd name="T99" fmla="*/ 6 h 181"/>
                  <a:gd name="T100" fmla="*/ 12 w 209"/>
                  <a:gd name="T101" fmla="*/ 10 h 181"/>
                  <a:gd name="T102" fmla="*/ 8 w 209"/>
                  <a:gd name="T103" fmla="*/ 13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09" h="181">
                    <a:moveTo>
                      <a:pt x="6" y="16"/>
                    </a:moveTo>
                    <a:lnTo>
                      <a:pt x="4" y="21"/>
                    </a:lnTo>
                    <a:lnTo>
                      <a:pt x="3" y="25"/>
                    </a:lnTo>
                    <a:lnTo>
                      <a:pt x="2" y="31"/>
                    </a:lnTo>
                    <a:lnTo>
                      <a:pt x="1" y="36"/>
                    </a:lnTo>
                    <a:lnTo>
                      <a:pt x="1" y="41"/>
                    </a:lnTo>
                    <a:lnTo>
                      <a:pt x="0" y="47"/>
                    </a:lnTo>
                    <a:lnTo>
                      <a:pt x="0" y="52"/>
                    </a:lnTo>
                    <a:lnTo>
                      <a:pt x="0" y="58"/>
                    </a:lnTo>
                    <a:lnTo>
                      <a:pt x="0" y="71"/>
                    </a:lnTo>
                    <a:lnTo>
                      <a:pt x="2" y="83"/>
                    </a:lnTo>
                    <a:lnTo>
                      <a:pt x="4" y="95"/>
                    </a:lnTo>
                    <a:lnTo>
                      <a:pt x="8" y="106"/>
                    </a:lnTo>
                    <a:lnTo>
                      <a:pt x="12" y="117"/>
                    </a:lnTo>
                    <a:lnTo>
                      <a:pt x="17" y="127"/>
                    </a:lnTo>
                    <a:lnTo>
                      <a:pt x="23" y="137"/>
                    </a:lnTo>
                    <a:lnTo>
                      <a:pt x="30" y="145"/>
                    </a:lnTo>
                    <a:lnTo>
                      <a:pt x="37" y="154"/>
                    </a:lnTo>
                    <a:lnTo>
                      <a:pt x="45" y="161"/>
                    </a:lnTo>
                    <a:lnTo>
                      <a:pt x="54" y="167"/>
                    </a:lnTo>
                    <a:lnTo>
                      <a:pt x="63" y="172"/>
                    </a:lnTo>
                    <a:lnTo>
                      <a:pt x="72" y="176"/>
                    </a:lnTo>
                    <a:lnTo>
                      <a:pt x="83" y="179"/>
                    </a:lnTo>
                    <a:lnTo>
                      <a:pt x="94" y="181"/>
                    </a:lnTo>
                    <a:lnTo>
                      <a:pt x="104" y="181"/>
                    </a:lnTo>
                    <a:lnTo>
                      <a:pt x="115" y="181"/>
                    </a:lnTo>
                    <a:lnTo>
                      <a:pt x="125" y="179"/>
                    </a:lnTo>
                    <a:lnTo>
                      <a:pt x="135" y="176"/>
                    </a:lnTo>
                    <a:lnTo>
                      <a:pt x="144" y="173"/>
                    </a:lnTo>
                    <a:lnTo>
                      <a:pt x="153" y="167"/>
                    </a:lnTo>
                    <a:lnTo>
                      <a:pt x="161" y="161"/>
                    </a:lnTo>
                    <a:lnTo>
                      <a:pt x="169" y="154"/>
                    </a:lnTo>
                    <a:lnTo>
                      <a:pt x="177" y="146"/>
                    </a:lnTo>
                    <a:lnTo>
                      <a:pt x="183" y="138"/>
                    </a:lnTo>
                    <a:lnTo>
                      <a:pt x="189" y="129"/>
                    </a:lnTo>
                    <a:lnTo>
                      <a:pt x="194" y="118"/>
                    </a:lnTo>
                    <a:lnTo>
                      <a:pt x="200" y="107"/>
                    </a:lnTo>
                    <a:lnTo>
                      <a:pt x="203" y="96"/>
                    </a:lnTo>
                    <a:lnTo>
                      <a:pt x="206" y="84"/>
                    </a:lnTo>
                    <a:lnTo>
                      <a:pt x="208" y="72"/>
                    </a:lnTo>
                    <a:lnTo>
                      <a:pt x="209" y="60"/>
                    </a:lnTo>
                    <a:lnTo>
                      <a:pt x="207" y="57"/>
                    </a:lnTo>
                    <a:lnTo>
                      <a:pt x="206" y="54"/>
                    </a:lnTo>
                    <a:lnTo>
                      <a:pt x="205" y="52"/>
                    </a:lnTo>
                    <a:lnTo>
                      <a:pt x="204" y="49"/>
                    </a:lnTo>
                    <a:lnTo>
                      <a:pt x="202" y="46"/>
                    </a:lnTo>
                    <a:lnTo>
                      <a:pt x="201" y="43"/>
                    </a:lnTo>
                    <a:lnTo>
                      <a:pt x="200" y="41"/>
                    </a:lnTo>
                    <a:lnTo>
                      <a:pt x="197" y="39"/>
                    </a:lnTo>
                    <a:lnTo>
                      <a:pt x="197" y="41"/>
                    </a:lnTo>
                    <a:lnTo>
                      <a:pt x="198" y="43"/>
                    </a:lnTo>
                    <a:lnTo>
                      <a:pt x="198" y="46"/>
                    </a:lnTo>
                    <a:lnTo>
                      <a:pt x="198" y="48"/>
                    </a:lnTo>
                    <a:lnTo>
                      <a:pt x="198" y="51"/>
                    </a:lnTo>
                    <a:lnTo>
                      <a:pt x="198" y="53"/>
                    </a:lnTo>
                    <a:lnTo>
                      <a:pt x="200" y="55"/>
                    </a:lnTo>
                    <a:lnTo>
                      <a:pt x="200" y="58"/>
                    </a:lnTo>
                    <a:lnTo>
                      <a:pt x="198" y="70"/>
                    </a:lnTo>
                    <a:lnTo>
                      <a:pt x="197" y="81"/>
                    </a:lnTo>
                    <a:lnTo>
                      <a:pt x="194" y="91"/>
                    </a:lnTo>
                    <a:lnTo>
                      <a:pt x="191" y="102"/>
                    </a:lnTo>
                    <a:lnTo>
                      <a:pt x="187" y="112"/>
                    </a:lnTo>
                    <a:lnTo>
                      <a:pt x="182" y="121"/>
                    </a:lnTo>
                    <a:lnTo>
                      <a:pt x="177" y="130"/>
                    </a:lnTo>
                    <a:lnTo>
                      <a:pt x="171" y="138"/>
                    </a:lnTo>
                    <a:lnTo>
                      <a:pt x="164" y="145"/>
                    </a:lnTo>
                    <a:lnTo>
                      <a:pt x="157" y="151"/>
                    </a:lnTo>
                    <a:lnTo>
                      <a:pt x="149" y="157"/>
                    </a:lnTo>
                    <a:lnTo>
                      <a:pt x="141" y="162"/>
                    </a:lnTo>
                    <a:lnTo>
                      <a:pt x="132" y="166"/>
                    </a:lnTo>
                    <a:lnTo>
                      <a:pt x="123" y="169"/>
                    </a:lnTo>
                    <a:lnTo>
                      <a:pt x="114" y="170"/>
                    </a:lnTo>
                    <a:lnTo>
                      <a:pt x="104" y="170"/>
                    </a:lnTo>
                    <a:lnTo>
                      <a:pt x="94" y="170"/>
                    </a:lnTo>
                    <a:lnTo>
                      <a:pt x="85" y="169"/>
                    </a:lnTo>
                    <a:lnTo>
                      <a:pt x="76" y="166"/>
                    </a:lnTo>
                    <a:lnTo>
                      <a:pt x="66" y="162"/>
                    </a:lnTo>
                    <a:lnTo>
                      <a:pt x="58" y="157"/>
                    </a:lnTo>
                    <a:lnTo>
                      <a:pt x="50" y="151"/>
                    </a:lnTo>
                    <a:lnTo>
                      <a:pt x="43" y="145"/>
                    </a:lnTo>
                    <a:lnTo>
                      <a:pt x="36" y="138"/>
                    </a:lnTo>
                    <a:lnTo>
                      <a:pt x="30" y="130"/>
                    </a:lnTo>
                    <a:lnTo>
                      <a:pt x="25" y="121"/>
                    </a:lnTo>
                    <a:lnTo>
                      <a:pt x="20" y="112"/>
                    </a:lnTo>
                    <a:lnTo>
                      <a:pt x="16" y="102"/>
                    </a:lnTo>
                    <a:lnTo>
                      <a:pt x="13" y="91"/>
                    </a:lnTo>
                    <a:lnTo>
                      <a:pt x="11" y="81"/>
                    </a:lnTo>
                    <a:lnTo>
                      <a:pt x="9" y="70"/>
                    </a:lnTo>
                    <a:lnTo>
                      <a:pt x="9" y="58"/>
                    </a:lnTo>
                    <a:lnTo>
                      <a:pt x="9" y="49"/>
                    </a:lnTo>
                    <a:lnTo>
                      <a:pt x="10" y="42"/>
                    </a:lnTo>
                    <a:lnTo>
                      <a:pt x="11" y="35"/>
                    </a:lnTo>
                    <a:lnTo>
                      <a:pt x="12" y="28"/>
                    </a:lnTo>
                    <a:lnTo>
                      <a:pt x="14" y="21"/>
                    </a:lnTo>
                    <a:lnTo>
                      <a:pt x="16" y="13"/>
                    </a:lnTo>
                    <a:lnTo>
                      <a:pt x="19" y="6"/>
                    </a:lnTo>
                    <a:lnTo>
                      <a:pt x="22" y="0"/>
                    </a:lnTo>
                    <a:lnTo>
                      <a:pt x="20" y="1"/>
                    </a:lnTo>
                    <a:lnTo>
                      <a:pt x="18" y="4"/>
                    </a:lnTo>
                    <a:lnTo>
                      <a:pt x="16" y="6"/>
                    </a:lnTo>
                    <a:lnTo>
                      <a:pt x="14" y="7"/>
                    </a:lnTo>
                    <a:lnTo>
                      <a:pt x="12" y="10"/>
                    </a:lnTo>
                    <a:lnTo>
                      <a:pt x="10" y="12"/>
                    </a:lnTo>
                    <a:lnTo>
                      <a:pt x="8" y="13"/>
                    </a:lnTo>
                    <a:lnTo>
                      <a:pt x="6" y="16"/>
                    </a:lnTo>
                    <a:close/>
                  </a:path>
                </a:pathLst>
              </a:custGeom>
              <a:solidFill>
                <a:srgbClr val="F6CB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" name="Freeform 26"/>
              <p:cNvSpPr>
                <a:spLocks/>
              </p:cNvSpPr>
              <p:nvPr/>
            </p:nvSpPr>
            <p:spPr bwMode="auto">
              <a:xfrm>
                <a:off x="1142" y="2649"/>
                <a:ext cx="40" cy="30"/>
              </a:xfrm>
              <a:custGeom>
                <a:avLst/>
                <a:gdLst>
                  <a:gd name="T0" fmla="*/ 200 w 200"/>
                  <a:gd name="T1" fmla="*/ 64 h 183"/>
                  <a:gd name="T2" fmla="*/ 200 w 200"/>
                  <a:gd name="T3" fmla="*/ 61 h 183"/>
                  <a:gd name="T4" fmla="*/ 200 w 200"/>
                  <a:gd name="T5" fmla="*/ 59 h 183"/>
                  <a:gd name="T6" fmla="*/ 200 w 200"/>
                  <a:gd name="T7" fmla="*/ 58 h 183"/>
                  <a:gd name="T8" fmla="*/ 198 w 200"/>
                  <a:gd name="T9" fmla="*/ 53 h 183"/>
                  <a:gd name="T10" fmla="*/ 196 w 200"/>
                  <a:gd name="T11" fmla="*/ 48 h 183"/>
                  <a:gd name="T12" fmla="*/ 192 w 200"/>
                  <a:gd name="T13" fmla="*/ 42 h 183"/>
                  <a:gd name="T14" fmla="*/ 188 w 200"/>
                  <a:gd name="T15" fmla="*/ 37 h 183"/>
                  <a:gd name="T16" fmla="*/ 187 w 200"/>
                  <a:gd name="T17" fmla="*/ 38 h 183"/>
                  <a:gd name="T18" fmla="*/ 189 w 200"/>
                  <a:gd name="T19" fmla="*/ 46 h 183"/>
                  <a:gd name="T20" fmla="*/ 190 w 200"/>
                  <a:gd name="T21" fmla="*/ 53 h 183"/>
                  <a:gd name="T22" fmla="*/ 190 w 200"/>
                  <a:gd name="T23" fmla="*/ 61 h 183"/>
                  <a:gd name="T24" fmla="*/ 190 w 200"/>
                  <a:gd name="T25" fmla="*/ 76 h 183"/>
                  <a:gd name="T26" fmla="*/ 186 w 200"/>
                  <a:gd name="T27" fmla="*/ 97 h 183"/>
                  <a:gd name="T28" fmla="*/ 179 w 200"/>
                  <a:gd name="T29" fmla="*/ 116 h 183"/>
                  <a:gd name="T30" fmla="*/ 169 w 200"/>
                  <a:gd name="T31" fmla="*/ 133 h 183"/>
                  <a:gd name="T32" fmla="*/ 157 w 200"/>
                  <a:gd name="T33" fmla="*/ 147 h 183"/>
                  <a:gd name="T34" fmla="*/ 143 w 200"/>
                  <a:gd name="T35" fmla="*/ 159 h 183"/>
                  <a:gd name="T36" fmla="*/ 127 w 200"/>
                  <a:gd name="T37" fmla="*/ 168 h 183"/>
                  <a:gd name="T38" fmla="*/ 109 w 200"/>
                  <a:gd name="T39" fmla="*/ 173 h 183"/>
                  <a:gd name="T40" fmla="*/ 91 w 200"/>
                  <a:gd name="T41" fmla="*/ 173 h 183"/>
                  <a:gd name="T42" fmla="*/ 73 w 200"/>
                  <a:gd name="T43" fmla="*/ 168 h 183"/>
                  <a:gd name="T44" fmla="*/ 56 w 200"/>
                  <a:gd name="T45" fmla="*/ 159 h 183"/>
                  <a:gd name="T46" fmla="*/ 42 w 200"/>
                  <a:gd name="T47" fmla="*/ 147 h 183"/>
                  <a:gd name="T48" fmla="*/ 30 w 200"/>
                  <a:gd name="T49" fmla="*/ 133 h 183"/>
                  <a:gd name="T50" fmla="*/ 20 w 200"/>
                  <a:gd name="T51" fmla="*/ 116 h 183"/>
                  <a:gd name="T52" fmla="*/ 13 w 200"/>
                  <a:gd name="T53" fmla="*/ 97 h 183"/>
                  <a:gd name="T54" fmla="*/ 10 w 200"/>
                  <a:gd name="T55" fmla="*/ 76 h 183"/>
                  <a:gd name="T56" fmla="*/ 9 w 200"/>
                  <a:gd name="T57" fmla="*/ 55 h 183"/>
                  <a:gd name="T58" fmla="*/ 12 w 200"/>
                  <a:gd name="T59" fmla="*/ 38 h 183"/>
                  <a:gd name="T60" fmla="*/ 16 w 200"/>
                  <a:gd name="T61" fmla="*/ 22 h 183"/>
                  <a:gd name="T62" fmla="*/ 23 w 200"/>
                  <a:gd name="T63" fmla="*/ 7 h 183"/>
                  <a:gd name="T64" fmla="*/ 25 w 200"/>
                  <a:gd name="T65" fmla="*/ 1 h 183"/>
                  <a:gd name="T66" fmla="*/ 20 w 200"/>
                  <a:gd name="T67" fmla="*/ 5 h 183"/>
                  <a:gd name="T68" fmla="*/ 16 w 200"/>
                  <a:gd name="T69" fmla="*/ 8 h 183"/>
                  <a:gd name="T70" fmla="*/ 11 w 200"/>
                  <a:gd name="T71" fmla="*/ 13 h 183"/>
                  <a:gd name="T72" fmla="*/ 7 w 200"/>
                  <a:gd name="T73" fmla="*/ 20 h 183"/>
                  <a:gd name="T74" fmla="*/ 4 w 200"/>
                  <a:gd name="T75" fmla="*/ 32 h 183"/>
                  <a:gd name="T76" fmla="*/ 2 w 200"/>
                  <a:gd name="T77" fmla="*/ 46 h 183"/>
                  <a:gd name="T78" fmla="*/ 0 w 200"/>
                  <a:gd name="T79" fmla="*/ 58 h 183"/>
                  <a:gd name="T80" fmla="*/ 1 w 200"/>
                  <a:gd name="T81" fmla="*/ 77 h 183"/>
                  <a:gd name="T82" fmla="*/ 5 w 200"/>
                  <a:gd name="T83" fmla="*/ 100 h 183"/>
                  <a:gd name="T84" fmla="*/ 12 w 200"/>
                  <a:gd name="T85" fmla="*/ 121 h 183"/>
                  <a:gd name="T86" fmla="*/ 23 w 200"/>
                  <a:gd name="T87" fmla="*/ 140 h 183"/>
                  <a:gd name="T88" fmla="*/ 36 w 200"/>
                  <a:gd name="T89" fmla="*/ 156 h 183"/>
                  <a:gd name="T90" fmla="*/ 52 w 200"/>
                  <a:gd name="T91" fmla="*/ 169 h 183"/>
                  <a:gd name="T92" fmla="*/ 70 w 200"/>
                  <a:gd name="T93" fmla="*/ 179 h 183"/>
                  <a:gd name="T94" fmla="*/ 90 w 200"/>
                  <a:gd name="T95" fmla="*/ 182 h 183"/>
                  <a:gd name="T96" fmla="*/ 110 w 200"/>
                  <a:gd name="T97" fmla="*/ 182 h 183"/>
                  <a:gd name="T98" fmla="*/ 130 w 200"/>
                  <a:gd name="T99" fmla="*/ 179 h 183"/>
                  <a:gd name="T100" fmla="*/ 147 w 200"/>
                  <a:gd name="T101" fmla="*/ 169 h 183"/>
                  <a:gd name="T102" fmla="*/ 163 w 200"/>
                  <a:gd name="T103" fmla="*/ 156 h 183"/>
                  <a:gd name="T104" fmla="*/ 176 w 200"/>
                  <a:gd name="T105" fmla="*/ 140 h 183"/>
                  <a:gd name="T106" fmla="*/ 187 w 200"/>
                  <a:gd name="T107" fmla="*/ 121 h 183"/>
                  <a:gd name="T108" fmla="*/ 196 w 200"/>
                  <a:gd name="T109" fmla="*/ 100 h 183"/>
                  <a:gd name="T110" fmla="*/ 200 w 200"/>
                  <a:gd name="T111" fmla="*/ 77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00" h="183">
                    <a:moveTo>
                      <a:pt x="200" y="65"/>
                    </a:moveTo>
                    <a:lnTo>
                      <a:pt x="200" y="64"/>
                    </a:lnTo>
                    <a:lnTo>
                      <a:pt x="200" y="62"/>
                    </a:lnTo>
                    <a:lnTo>
                      <a:pt x="200" y="61"/>
                    </a:lnTo>
                    <a:lnTo>
                      <a:pt x="200" y="60"/>
                    </a:lnTo>
                    <a:lnTo>
                      <a:pt x="200" y="59"/>
                    </a:lnTo>
                    <a:lnTo>
                      <a:pt x="200" y="58"/>
                    </a:lnTo>
                    <a:lnTo>
                      <a:pt x="200" y="58"/>
                    </a:lnTo>
                    <a:lnTo>
                      <a:pt x="200" y="56"/>
                    </a:lnTo>
                    <a:lnTo>
                      <a:pt x="198" y="53"/>
                    </a:lnTo>
                    <a:lnTo>
                      <a:pt x="197" y="50"/>
                    </a:lnTo>
                    <a:lnTo>
                      <a:pt x="196" y="48"/>
                    </a:lnTo>
                    <a:lnTo>
                      <a:pt x="193" y="46"/>
                    </a:lnTo>
                    <a:lnTo>
                      <a:pt x="192" y="42"/>
                    </a:lnTo>
                    <a:lnTo>
                      <a:pt x="190" y="40"/>
                    </a:lnTo>
                    <a:lnTo>
                      <a:pt x="188" y="37"/>
                    </a:lnTo>
                    <a:lnTo>
                      <a:pt x="187" y="35"/>
                    </a:lnTo>
                    <a:lnTo>
                      <a:pt x="187" y="38"/>
                    </a:lnTo>
                    <a:lnTo>
                      <a:pt x="188" y="42"/>
                    </a:lnTo>
                    <a:lnTo>
                      <a:pt x="189" y="46"/>
                    </a:lnTo>
                    <a:lnTo>
                      <a:pt x="189" y="49"/>
                    </a:lnTo>
                    <a:lnTo>
                      <a:pt x="190" y="53"/>
                    </a:lnTo>
                    <a:lnTo>
                      <a:pt x="190" y="58"/>
                    </a:lnTo>
                    <a:lnTo>
                      <a:pt x="190" y="61"/>
                    </a:lnTo>
                    <a:lnTo>
                      <a:pt x="190" y="65"/>
                    </a:lnTo>
                    <a:lnTo>
                      <a:pt x="190" y="76"/>
                    </a:lnTo>
                    <a:lnTo>
                      <a:pt x="188" y="86"/>
                    </a:lnTo>
                    <a:lnTo>
                      <a:pt x="186" y="97"/>
                    </a:lnTo>
                    <a:lnTo>
                      <a:pt x="183" y="107"/>
                    </a:lnTo>
                    <a:lnTo>
                      <a:pt x="179" y="116"/>
                    </a:lnTo>
                    <a:lnTo>
                      <a:pt x="175" y="125"/>
                    </a:lnTo>
                    <a:lnTo>
                      <a:pt x="169" y="133"/>
                    </a:lnTo>
                    <a:lnTo>
                      <a:pt x="164" y="142"/>
                    </a:lnTo>
                    <a:lnTo>
                      <a:pt x="157" y="147"/>
                    </a:lnTo>
                    <a:lnTo>
                      <a:pt x="150" y="155"/>
                    </a:lnTo>
                    <a:lnTo>
                      <a:pt x="143" y="159"/>
                    </a:lnTo>
                    <a:lnTo>
                      <a:pt x="135" y="164"/>
                    </a:lnTo>
                    <a:lnTo>
                      <a:pt x="127" y="168"/>
                    </a:lnTo>
                    <a:lnTo>
                      <a:pt x="118" y="170"/>
                    </a:lnTo>
                    <a:lnTo>
                      <a:pt x="109" y="173"/>
                    </a:lnTo>
                    <a:lnTo>
                      <a:pt x="100" y="173"/>
                    </a:lnTo>
                    <a:lnTo>
                      <a:pt x="91" y="173"/>
                    </a:lnTo>
                    <a:lnTo>
                      <a:pt x="82" y="170"/>
                    </a:lnTo>
                    <a:lnTo>
                      <a:pt x="73" y="168"/>
                    </a:lnTo>
                    <a:lnTo>
                      <a:pt x="64" y="164"/>
                    </a:lnTo>
                    <a:lnTo>
                      <a:pt x="56" y="159"/>
                    </a:lnTo>
                    <a:lnTo>
                      <a:pt x="49" y="155"/>
                    </a:lnTo>
                    <a:lnTo>
                      <a:pt x="42" y="147"/>
                    </a:lnTo>
                    <a:lnTo>
                      <a:pt x="36" y="142"/>
                    </a:lnTo>
                    <a:lnTo>
                      <a:pt x="30" y="133"/>
                    </a:lnTo>
                    <a:lnTo>
                      <a:pt x="25" y="125"/>
                    </a:lnTo>
                    <a:lnTo>
                      <a:pt x="20" y="116"/>
                    </a:lnTo>
                    <a:lnTo>
                      <a:pt x="16" y="107"/>
                    </a:lnTo>
                    <a:lnTo>
                      <a:pt x="13" y="97"/>
                    </a:lnTo>
                    <a:lnTo>
                      <a:pt x="11" y="86"/>
                    </a:lnTo>
                    <a:lnTo>
                      <a:pt x="10" y="76"/>
                    </a:lnTo>
                    <a:lnTo>
                      <a:pt x="9" y="65"/>
                    </a:lnTo>
                    <a:lnTo>
                      <a:pt x="9" y="55"/>
                    </a:lnTo>
                    <a:lnTo>
                      <a:pt x="10" y="47"/>
                    </a:lnTo>
                    <a:lnTo>
                      <a:pt x="12" y="38"/>
                    </a:lnTo>
                    <a:lnTo>
                      <a:pt x="14" y="30"/>
                    </a:lnTo>
                    <a:lnTo>
                      <a:pt x="16" y="22"/>
                    </a:lnTo>
                    <a:lnTo>
                      <a:pt x="20" y="14"/>
                    </a:lnTo>
                    <a:lnTo>
                      <a:pt x="23" y="7"/>
                    </a:lnTo>
                    <a:lnTo>
                      <a:pt x="27" y="0"/>
                    </a:lnTo>
                    <a:lnTo>
                      <a:pt x="25" y="1"/>
                    </a:lnTo>
                    <a:lnTo>
                      <a:pt x="22" y="4"/>
                    </a:lnTo>
                    <a:lnTo>
                      <a:pt x="20" y="5"/>
                    </a:lnTo>
                    <a:lnTo>
                      <a:pt x="18" y="7"/>
                    </a:lnTo>
                    <a:lnTo>
                      <a:pt x="16" y="8"/>
                    </a:lnTo>
                    <a:lnTo>
                      <a:pt x="14" y="11"/>
                    </a:lnTo>
                    <a:lnTo>
                      <a:pt x="11" y="13"/>
                    </a:lnTo>
                    <a:lnTo>
                      <a:pt x="9" y="14"/>
                    </a:lnTo>
                    <a:lnTo>
                      <a:pt x="7" y="20"/>
                    </a:lnTo>
                    <a:lnTo>
                      <a:pt x="5" y="26"/>
                    </a:lnTo>
                    <a:lnTo>
                      <a:pt x="4" y="32"/>
                    </a:lnTo>
                    <a:lnTo>
                      <a:pt x="3" y="38"/>
                    </a:lnTo>
                    <a:lnTo>
                      <a:pt x="2" y="46"/>
                    </a:lnTo>
                    <a:lnTo>
                      <a:pt x="1" y="52"/>
                    </a:lnTo>
                    <a:lnTo>
                      <a:pt x="0" y="58"/>
                    </a:lnTo>
                    <a:lnTo>
                      <a:pt x="0" y="65"/>
                    </a:lnTo>
                    <a:lnTo>
                      <a:pt x="1" y="77"/>
                    </a:lnTo>
                    <a:lnTo>
                      <a:pt x="2" y="89"/>
                    </a:lnTo>
                    <a:lnTo>
                      <a:pt x="5" y="100"/>
                    </a:lnTo>
                    <a:lnTo>
                      <a:pt x="8" y="112"/>
                    </a:lnTo>
                    <a:lnTo>
                      <a:pt x="12" y="121"/>
                    </a:lnTo>
                    <a:lnTo>
                      <a:pt x="17" y="131"/>
                    </a:lnTo>
                    <a:lnTo>
                      <a:pt x="23" y="140"/>
                    </a:lnTo>
                    <a:lnTo>
                      <a:pt x="29" y="149"/>
                    </a:lnTo>
                    <a:lnTo>
                      <a:pt x="36" y="156"/>
                    </a:lnTo>
                    <a:lnTo>
                      <a:pt x="44" y="163"/>
                    </a:lnTo>
                    <a:lnTo>
                      <a:pt x="52" y="169"/>
                    </a:lnTo>
                    <a:lnTo>
                      <a:pt x="61" y="174"/>
                    </a:lnTo>
                    <a:lnTo>
                      <a:pt x="70" y="179"/>
                    </a:lnTo>
                    <a:lnTo>
                      <a:pt x="80" y="181"/>
                    </a:lnTo>
                    <a:lnTo>
                      <a:pt x="90" y="182"/>
                    </a:lnTo>
                    <a:lnTo>
                      <a:pt x="100" y="183"/>
                    </a:lnTo>
                    <a:lnTo>
                      <a:pt x="110" y="182"/>
                    </a:lnTo>
                    <a:lnTo>
                      <a:pt x="120" y="181"/>
                    </a:lnTo>
                    <a:lnTo>
                      <a:pt x="130" y="179"/>
                    </a:lnTo>
                    <a:lnTo>
                      <a:pt x="139" y="174"/>
                    </a:lnTo>
                    <a:lnTo>
                      <a:pt x="147" y="169"/>
                    </a:lnTo>
                    <a:lnTo>
                      <a:pt x="155" y="163"/>
                    </a:lnTo>
                    <a:lnTo>
                      <a:pt x="163" y="156"/>
                    </a:lnTo>
                    <a:lnTo>
                      <a:pt x="170" y="149"/>
                    </a:lnTo>
                    <a:lnTo>
                      <a:pt x="176" y="140"/>
                    </a:lnTo>
                    <a:lnTo>
                      <a:pt x="182" y="131"/>
                    </a:lnTo>
                    <a:lnTo>
                      <a:pt x="187" y="121"/>
                    </a:lnTo>
                    <a:lnTo>
                      <a:pt x="191" y="112"/>
                    </a:lnTo>
                    <a:lnTo>
                      <a:pt x="196" y="100"/>
                    </a:lnTo>
                    <a:lnTo>
                      <a:pt x="198" y="89"/>
                    </a:lnTo>
                    <a:lnTo>
                      <a:pt x="200" y="77"/>
                    </a:lnTo>
                    <a:lnTo>
                      <a:pt x="200" y="65"/>
                    </a:lnTo>
                    <a:close/>
                  </a:path>
                </a:pathLst>
              </a:custGeom>
              <a:solidFill>
                <a:srgbClr val="F6CB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" name="Freeform 27"/>
              <p:cNvSpPr>
                <a:spLocks/>
              </p:cNvSpPr>
              <p:nvPr/>
            </p:nvSpPr>
            <p:spPr bwMode="auto">
              <a:xfrm>
                <a:off x="1143" y="2648"/>
                <a:ext cx="38" cy="30"/>
              </a:xfrm>
              <a:custGeom>
                <a:avLst/>
                <a:gdLst>
                  <a:gd name="T0" fmla="*/ 191 w 191"/>
                  <a:gd name="T1" fmla="*/ 68 h 183"/>
                  <a:gd name="T2" fmla="*/ 189 w 191"/>
                  <a:gd name="T3" fmla="*/ 64 h 183"/>
                  <a:gd name="T4" fmla="*/ 189 w 191"/>
                  <a:gd name="T5" fmla="*/ 59 h 183"/>
                  <a:gd name="T6" fmla="*/ 188 w 191"/>
                  <a:gd name="T7" fmla="*/ 54 h 183"/>
                  <a:gd name="T8" fmla="*/ 187 w 191"/>
                  <a:gd name="T9" fmla="*/ 48 h 183"/>
                  <a:gd name="T10" fmla="*/ 183 w 191"/>
                  <a:gd name="T11" fmla="*/ 43 h 183"/>
                  <a:gd name="T12" fmla="*/ 179 w 191"/>
                  <a:gd name="T13" fmla="*/ 38 h 183"/>
                  <a:gd name="T14" fmla="*/ 176 w 191"/>
                  <a:gd name="T15" fmla="*/ 32 h 183"/>
                  <a:gd name="T16" fmla="*/ 175 w 191"/>
                  <a:gd name="T17" fmla="*/ 35 h 183"/>
                  <a:gd name="T18" fmla="*/ 178 w 191"/>
                  <a:gd name="T19" fmla="*/ 44 h 183"/>
                  <a:gd name="T20" fmla="*/ 180 w 191"/>
                  <a:gd name="T21" fmla="*/ 55 h 183"/>
                  <a:gd name="T22" fmla="*/ 180 w 191"/>
                  <a:gd name="T23" fmla="*/ 66 h 183"/>
                  <a:gd name="T24" fmla="*/ 180 w 191"/>
                  <a:gd name="T25" fmla="*/ 82 h 183"/>
                  <a:gd name="T26" fmla="*/ 177 w 191"/>
                  <a:gd name="T27" fmla="*/ 101 h 183"/>
                  <a:gd name="T28" fmla="*/ 170 w 191"/>
                  <a:gd name="T29" fmla="*/ 120 h 183"/>
                  <a:gd name="T30" fmla="*/ 161 w 191"/>
                  <a:gd name="T31" fmla="*/ 136 h 183"/>
                  <a:gd name="T32" fmla="*/ 149 w 191"/>
                  <a:gd name="T33" fmla="*/ 150 h 183"/>
                  <a:gd name="T34" fmla="*/ 136 w 191"/>
                  <a:gd name="T35" fmla="*/ 161 h 183"/>
                  <a:gd name="T36" fmla="*/ 121 w 191"/>
                  <a:gd name="T37" fmla="*/ 169 h 183"/>
                  <a:gd name="T38" fmla="*/ 104 w 191"/>
                  <a:gd name="T39" fmla="*/ 173 h 183"/>
                  <a:gd name="T40" fmla="*/ 86 w 191"/>
                  <a:gd name="T41" fmla="*/ 173 h 183"/>
                  <a:gd name="T42" fmla="*/ 70 w 191"/>
                  <a:gd name="T43" fmla="*/ 169 h 183"/>
                  <a:gd name="T44" fmla="*/ 53 w 191"/>
                  <a:gd name="T45" fmla="*/ 161 h 183"/>
                  <a:gd name="T46" fmla="*/ 40 w 191"/>
                  <a:gd name="T47" fmla="*/ 150 h 183"/>
                  <a:gd name="T48" fmla="*/ 28 w 191"/>
                  <a:gd name="T49" fmla="*/ 136 h 183"/>
                  <a:gd name="T50" fmla="*/ 19 w 191"/>
                  <a:gd name="T51" fmla="*/ 120 h 183"/>
                  <a:gd name="T52" fmla="*/ 12 w 191"/>
                  <a:gd name="T53" fmla="*/ 101 h 183"/>
                  <a:gd name="T54" fmla="*/ 9 w 191"/>
                  <a:gd name="T55" fmla="*/ 82 h 183"/>
                  <a:gd name="T56" fmla="*/ 9 w 191"/>
                  <a:gd name="T57" fmla="*/ 60 h 183"/>
                  <a:gd name="T58" fmla="*/ 12 w 191"/>
                  <a:gd name="T59" fmla="*/ 41 h 183"/>
                  <a:gd name="T60" fmla="*/ 18 w 191"/>
                  <a:gd name="T61" fmla="*/ 23 h 183"/>
                  <a:gd name="T62" fmla="*/ 27 w 191"/>
                  <a:gd name="T63" fmla="*/ 7 h 183"/>
                  <a:gd name="T64" fmla="*/ 30 w 191"/>
                  <a:gd name="T65" fmla="*/ 1 h 183"/>
                  <a:gd name="T66" fmla="*/ 25 w 191"/>
                  <a:gd name="T67" fmla="*/ 5 h 183"/>
                  <a:gd name="T68" fmla="*/ 20 w 191"/>
                  <a:gd name="T69" fmla="*/ 7 h 183"/>
                  <a:gd name="T70" fmla="*/ 15 w 191"/>
                  <a:gd name="T71" fmla="*/ 11 h 183"/>
                  <a:gd name="T72" fmla="*/ 10 w 191"/>
                  <a:gd name="T73" fmla="*/ 19 h 183"/>
                  <a:gd name="T74" fmla="*/ 5 w 191"/>
                  <a:gd name="T75" fmla="*/ 34 h 183"/>
                  <a:gd name="T76" fmla="*/ 2 w 191"/>
                  <a:gd name="T77" fmla="*/ 48 h 183"/>
                  <a:gd name="T78" fmla="*/ 0 w 191"/>
                  <a:gd name="T79" fmla="*/ 62 h 183"/>
                  <a:gd name="T80" fmla="*/ 0 w 191"/>
                  <a:gd name="T81" fmla="*/ 83 h 183"/>
                  <a:gd name="T82" fmla="*/ 4 w 191"/>
                  <a:gd name="T83" fmla="*/ 104 h 183"/>
                  <a:gd name="T84" fmla="*/ 11 w 191"/>
                  <a:gd name="T85" fmla="*/ 125 h 183"/>
                  <a:gd name="T86" fmla="*/ 21 w 191"/>
                  <a:gd name="T87" fmla="*/ 143 h 183"/>
                  <a:gd name="T88" fmla="*/ 34 w 191"/>
                  <a:gd name="T89" fmla="*/ 158 h 183"/>
                  <a:gd name="T90" fmla="*/ 49 w 191"/>
                  <a:gd name="T91" fmla="*/ 170 h 183"/>
                  <a:gd name="T92" fmla="*/ 67 w 191"/>
                  <a:gd name="T93" fmla="*/ 179 h 183"/>
                  <a:gd name="T94" fmla="*/ 85 w 191"/>
                  <a:gd name="T95" fmla="*/ 183 h 183"/>
                  <a:gd name="T96" fmla="*/ 105 w 191"/>
                  <a:gd name="T97" fmla="*/ 183 h 183"/>
                  <a:gd name="T98" fmla="*/ 123 w 191"/>
                  <a:gd name="T99" fmla="*/ 179 h 183"/>
                  <a:gd name="T100" fmla="*/ 140 w 191"/>
                  <a:gd name="T101" fmla="*/ 170 h 183"/>
                  <a:gd name="T102" fmla="*/ 155 w 191"/>
                  <a:gd name="T103" fmla="*/ 158 h 183"/>
                  <a:gd name="T104" fmla="*/ 168 w 191"/>
                  <a:gd name="T105" fmla="*/ 143 h 183"/>
                  <a:gd name="T106" fmla="*/ 178 w 191"/>
                  <a:gd name="T107" fmla="*/ 125 h 183"/>
                  <a:gd name="T108" fmla="*/ 185 w 191"/>
                  <a:gd name="T109" fmla="*/ 104 h 183"/>
                  <a:gd name="T110" fmla="*/ 189 w 191"/>
                  <a:gd name="T111" fmla="*/ 83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91" h="183">
                    <a:moveTo>
                      <a:pt x="191" y="71"/>
                    </a:moveTo>
                    <a:lnTo>
                      <a:pt x="191" y="68"/>
                    </a:lnTo>
                    <a:lnTo>
                      <a:pt x="189" y="66"/>
                    </a:lnTo>
                    <a:lnTo>
                      <a:pt x="189" y="64"/>
                    </a:lnTo>
                    <a:lnTo>
                      <a:pt x="189" y="61"/>
                    </a:lnTo>
                    <a:lnTo>
                      <a:pt x="189" y="59"/>
                    </a:lnTo>
                    <a:lnTo>
                      <a:pt x="189" y="56"/>
                    </a:lnTo>
                    <a:lnTo>
                      <a:pt x="188" y="54"/>
                    </a:lnTo>
                    <a:lnTo>
                      <a:pt x="188" y="52"/>
                    </a:lnTo>
                    <a:lnTo>
                      <a:pt x="187" y="48"/>
                    </a:lnTo>
                    <a:lnTo>
                      <a:pt x="185" y="46"/>
                    </a:lnTo>
                    <a:lnTo>
                      <a:pt x="183" y="43"/>
                    </a:lnTo>
                    <a:lnTo>
                      <a:pt x="181" y="41"/>
                    </a:lnTo>
                    <a:lnTo>
                      <a:pt x="179" y="38"/>
                    </a:lnTo>
                    <a:lnTo>
                      <a:pt x="178" y="35"/>
                    </a:lnTo>
                    <a:lnTo>
                      <a:pt x="176" y="32"/>
                    </a:lnTo>
                    <a:lnTo>
                      <a:pt x="174" y="30"/>
                    </a:lnTo>
                    <a:lnTo>
                      <a:pt x="175" y="35"/>
                    </a:lnTo>
                    <a:lnTo>
                      <a:pt x="177" y="40"/>
                    </a:lnTo>
                    <a:lnTo>
                      <a:pt x="178" y="44"/>
                    </a:lnTo>
                    <a:lnTo>
                      <a:pt x="179" y="49"/>
                    </a:lnTo>
                    <a:lnTo>
                      <a:pt x="180" y="55"/>
                    </a:lnTo>
                    <a:lnTo>
                      <a:pt x="180" y="60"/>
                    </a:lnTo>
                    <a:lnTo>
                      <a:pt x="180" y="66"/>
                    </a:lnTo>
                    <a:lnTo>
                      <a:pt x="181" y="71"/>
                    </a:lnTo>
                    <a:lnTo>
                      <a:pt x="180" y="82"/>
                    </a:lnTo>
                    <a:lnTo>
                      <a:pt x="179" y="91"/>
                    </a:lnTo>
                    <a:lnTo>
                      <a:pt x="177" y="101"/>
                    </a:lnTo>
                    <a:lnTo>
                      <a:pt x="174" y="110"/>
                    </a:lnTo>
                    <a:lnTo>
                      <a:pt x="170" y="120"/>
                    </a:lnTo>
                    <a:lnTo>
                      <a:pt x="166" y="128"/>
                    </a:lnTo>
                    <a:lnTo>
                      <a:pt x="161" y="136"/>
                    </a:lnTo>
                    <a:lnTo>
                      <a:pt x="156" y="143"/>
                    </a:lnTo>
                    <a:lnTo>
                      <a:pt x="149" y="150"/>
                    </a:lnTo>
                    <a:lnTo>
                      <a:pt x="143" y="156"/>
                    </a:lnTo>
                    <a:lnTo>
                      <a:pt x="136" y="161"/>
                    </a:lnTo>
                    <a:lnTo>
                      <a:pt x="128" y="165"/>
                    </a:lnTo>
                    <a:lnTo>
                      <a:pt x="121" y="169"/>
                    </a:lnTo>
                    <a:lnTo>
                      <a:pt x="112" y="171"/>
                    </a:lnTo>
                    <a:lnTo>
                      <a:pt x="104" y="173"/>
                    </a:lnTo>
                    <a:lnTo>
                      <a:pt x="95" y="173"/>
                    </a:lnTo>
                    <a:lnTo>
                      <a:pt x="86" y="173"/>
                    </a:lnTo>
                    <a:lnTo>
                      <a:pt x="78" y="171"/>
                    </a:lnTo>
                    <a:lnTo>
                      <a:pt x="70" y="169"/>
                    </a:lnTo>
                    <a:lnTo>
                      <a:pt x="61" y="165"/>
                    </a:lnTo>
                    <a:lnTo>
                      <a:pt x="53" y="161"/>
                    </a:lnTo>
                    <a:lnTo>
                      <a:pt x="46" y="156"/>
                    </a:lnTo>
                    <a:lnTo>
                      <a:pt x="40" y="150"/>
                    </a:lnTo>
                    <a:lnTo>
                      <a:pt x="34" y="143"/>
                    </a:lnTo>
                    <a:lnTo>
                      <a:pt x="28" y="136"/>
                    </a:lnTo>
                    <a:lnTo>
                      <a:pt x="23" y="128"/>
                    </a:lnTo>
                    <a:lnTo>
                      <a:pt x="19" y="120"/>
                    </a:lnTo>
                    <a:lnTo>
                      <a:pt x="15" y="110"/>
                    </a:lnTo>
                    <a:lnTo>
                      <a:pt x="12" y="101"/>
                    </a:lnTo>
                    <a:lnTo>
                      <a:pt x="10" y="91"/>
                    </a:lnTo>
                    <a:lnTo>
                      <a:pt x="9" y="82"/>
                    </a:lnTo>
                    <a:lnTo>
                      <a:pt x="9" y="71"/>
                    </a:lnTo>
                    <a:lnTo>
                      <a:pt x="9" y="60"/>
                    </a:lnTo>
                    <a:lnTo>
                      <a:pt x="10" y="50"/>
                    </a:lnTo>
                    <a:lnTo>
                      <a:pt x="12" y="41"/>
                    </a:lnTo>
                    <a:lnTo>
                      <a:pt x="15" y="32"/>
                    </a:lnTo>
                    <a:lnTo>
                      <a:pt x="18" y="23"/>
                    </a:lnTo>
                    <a:lnTo>
                      <a:pt x="22" y="14"/>
                    </a:lnTo>
                    <a:lnTo>
                      <a:pt x="27" y="7"/>
                    </a:lnTo>
                    <a:lnTo>
                      <a:pt x="32" y="0"/>
                    </a:lnTo>
                    <a:lnTo>
                      <a:pt x="30" y="1"/>
                    </a:lnTo>
                    <a:lnTo>
                      <a:pt x="27" y="2"/>
                    </a:lnTo>
                    <a:lnTo>
                      <a:pt x="25" y="5"/>
                    </a:lnTo>
                    <a:lnTo>
                      <a:pt x="22" y="6"/>
                    </a:lnTo>
                    <a:lnTo>
                      <a:pt x="20" y="7"/>
                    </a:lnTo>
                    <a:lnTo>
                      <a:pt x="18" y="10"/>
                    </a:lnTo>
                    <a:lnTo>
                      <a:pt x="15" y="11"/>
                    </a:lnTo>
                    <a:lnTo>
                      <a:pt x="13" y="13"/>
                    </a:lnTo>
                    <a:lnTo>
                      <a:pt x="10" y="19"/>
                    </a:lnTo>
                    <a:lnTo>
                      <a:pt x="7" y="26"/>
                    </a:lnTo>
                    <a:lnTo>
                      <a:pt x="5" y="34"/>
                    </a:lnTo>
                    <a:lnTo>
                      <a:pt x="3" y="41"/>
                    </a:lnTo>
                    <a:lnTo>
                      <a:pt x="2" y="48"/>
                    </a:lnTo>
                    <a:lnTo>
                      <a:pt x="1" y="55"/>
                    </a:lnTo>
                    <a:lnTo>
                      <a:pt x="0" y="62"/>
                    </a:lnTo>
                    <a:lnTo>
                      <a:pt x="0" y="71"/>
                    </a:lnTo>
                    <a:lnTo>
                      <a:pt x="0" y="83"/>
                    </a:lnTo>
                    <a:lnTo>
                      <a:pt x="2" y="94"/>
                    </a:lnTo>
                    <a:lnTo>
                      <a:pt x="4" y="104"/>
                    </a:lnTo>
                    <a:lnTo>
                      <a:pt x="7" y="115"/>
                    </a:lnTo>
                    <a:lnTo>
                      <a:pt x="11" y="125"/>
                    </a:lnTo>
                    <a:lnTo>
                      <a:pt x="16" y="134"/>
                    </a:lnTo>
                    <a:lnTo>
                      <a:pt x="21" y="143"/>
                    </a:lnTo>
                    <a:lnTo>
                      <a:pt x="27" y="151"/>
                    </a:lnTo>
                    <a:lnTo>
                      <a:pt x="34" y="158"/>
                    </a:lnTo>
                    <a:lnTo>
                      <a:pt x="41" y="164"/>
                    </a:lnTo>
                    <a:lnTo>
                      <a:pt x="49" y="170"/>
                    </a:lnTo>
                    <a:lnTo>
                      <a:pt x="57" y="175"/>
                    </a:lnTo>
                    <a:lnTo>
                      <a:pt x="67" y="179"/>
                    </a:lnTo>
                    <a:lnTo>
                      <a:pt x="76" y="182"/>
                    </a:lnTo>
                    <a:lnTo>
                      <a:pt x="85" y="183"/>
                    </a:lnTo>
                    <a:lnTo>
                      <a:pt x="95" y="183"/>
                    </a:lnTo>
                    <a:lnTo>
                      <a:pt x="105" y="183"/>
                    </a:lnTo>
                    <a:lnTo>
                      <a:pt x="114" y="182"/>
                    </a:lnTo>
                    <a:lnTo>
                      <a:pt x="123" y="179"/>
                    </a:lnTo>
                    <a:lnTo>
                      <a:pt x="132" y="175"/>
                    </a:lnTo>
                    <a:lnTo>
                      <a:pt x="140" y="170"/>
                    </a:lnTo>
                    <a:lnTo>
                      <a:pt x="148" y="164"/>
                    </a:lnTo>
                    <a:lnTo>
                      <a:pt x="155" y="158"/>
                    </a:lnTo>
                    <a:lnTo>
                      <a:pt x="162" y="151"/>
                    </a:lnTo>
                    <a:lnTo>
                      <a:pt x="168" y="143"/>
                    </a:lnTo>
                    <a:lnTo>
                      <a:pt x="173" y="134"/>
                    </a:lnTo>
                    <a:lnTo>
                      <a:pt x="178" y="125"/>
                    </a:lnTo>
                    <a:lnTo>
                      <a:pt x="182" y="115"/>
                    </a:lnTo>
                    <a:lnTo>
                      <a:pt x="185" y="104"/>
                    </a:lnTo>
                    <a:lnTo>
                      <a:pt x="188" y="94"/>
                    </a:lnTo>
                    <a:lnTo>
                      <a:pt x="189" y="83"/>
                    </a:lnTo>
                    <a:lnTo>
                      <a:pt x="191" y="71"/>
                    </a:lnTo>
                    <a:close/>
                  </a:path>
                </a:pathLst>
              </a:custGeom>
              <a:solidFill>
                <a:srgbClr val="F7CD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" name="Freeform 28"/>
              <p:cNvSpPr>
                <a:spLocks/>
              </p:cNvSpPr>
              <p:nvPr/>
            </p:nvSpPr>
            <p:spPr bwMode="auto">
              <a:xfrm>
                <a:off x="1143" y="2647"/>
                <a:ext cx="37" cy="30"/>
              </a:xfrm>
              <a:custGeom>
                <a:avLst/>
                <a:gdLst>
                  <a:gd name="T0" fmla="*/ 181 w 181"/>
                  <a:gd name="T1" fmla="*/ 73 h 185"/>
                  <a:gd name="T2" fmla="*/ 181 w 181"/>
                  <a:gd name="T3" fmla="*/ 65 h 185"/>
                  <a:gd name="T4" fmla="*/ 180 w 181"/>
                  <a:gd name="T5" fmla="*/ 58 h 185"/>
                  <a:gd name="T6" fmla="*/ 178 w 181"/>
                  <a:gd name="T7" fmla="*/ 50 h 185"/>
                  <a:gd name="T8" fmla="*/ 176 w 181"/>
                  <a:gd name="T9" fmla="*/ 44 h 185"/>
                  <a:gd name="T10" fmla="*/ 171 w 181"/>
                  <a:gd name="T11" fmla="*/ 38 h 185"/>
                  <a:gd name="T12" fmla="*/ 167 w 181"/>
                  <a:gd name="T13" fmla="*/ 34 h 185"/>
                  <a:gd name="T14" fmla="*/ 163 w 181"/>
                  <a:gd name="T15" fmla="*/ 29 h 185"/>
                  <a:gd name="T16" fmla="*/ 163 w 181"/>
                  <a:gd name="T17" fmla="*/ 31 h 185"/>
                  <a:gd name="T18" fmla="*/ 167 w 181"/>
                  <a:gd name="T19" fmla="*/ 43 h 185"/>
                  <a:gd name="T20" fmla="*/ 170 w 181"/>
                  <a:gd name="T21" fmla="*/ 56 h 185"/>
                  <a:gd name="T22" fmla="*/ 172 w 181"/>
                  <a:gd name="T23" fmla="*/ 70 h 185"/>
                  <a:gd name="T24" fmla="*/ 172 w 181"/>
                  <a:gd name="T25" fmla="*/ 86 h 185"/>
                  <a:gd name="T26" fmla="*/ 168 w 181"/>
                  <a:gd name="T27" fmla="*/ 106 h 185"/>
                  <a:gd name="T28" fmla="*/ 162 w 181"/>
                  <a:gd name="T29" fmla="*/ 124 h 185"/>
                  <a:gd name="T30" fmla="*/ 154 w 181"/>
                  <a:gd name="T31" fmla="*/ 139 h 185"/>
                  <a:gd name="T32" fmla="*/ 143 w 181"/>
                  <a:gd name="T33" fmla="*/ 151 h 185"/>
                  <a:gd name="T34" fmla="*/ 130 w 181"/>
                  <a:gd name="T35" fmla="*/ 162 h 185"/>
                  <a:gd name="T36" fmla="*/ 115 w 181"/>
                  <a:gd name="T37" fmla="*/ 169 h 185"/>
                  <a:gd name="T38" fmla="*/ 99 w 181"/>
                  <a:gd name="T39" fmla="*/ 174 h 185"/>
                  <a:gd name="T40" fmla="*/ 83 w 181"/>
                  <a:gd name="T41" fmla="*/ 174 h 185"/>
                  <a:gd name="T42" fmla="*/ 67 w 181"/>
                  <a:gd name="T43" fmla="*/ 169 h 185"/>
                  <a:gd name="T44" fmla="*/ 52 w 181"/>
                  <a:gd name="T45" fmla="*/ 162 h 185"/>
                  <a:gd name="T46" fmla="*/ 39 w 181"/>
                  <a:gd name="T47" fmla="*/ 151 h 185"/>
                  <a:gd name="T48" fmla="*/ 28 w 181"/>
                  <a:gd name="T49" fmla="*/ 139 h 185"/>
                  <a:gd name="T50" fmla="*/ 19 w 181"/>
                  <a:gd name="T51" fmla="*/ 124 h 185"/>
                  <a:gd name="T52" fmla="*/ 13 w 181"/>
                  <a:gd name="T53" fmla="*/ 106 h 185"/>
                  <a:gd name="T54" fmla="*/ 10 w 181"/>
                  <a:gd name="T55" fmla="*/ 86 h 185"/>
                  <a:gd name="T56" fmla="*/ 10 w 181"/>
                  <a:gd name="T57" fmla="*/ 65 h 185"/>
                  <a:gd name="T58" fmla="*/ 14 w 181"/>
                  <a:gd name="T59" fmla="*/ 43 h 185"/>
                  <a:gd name="T60" fmla="*/ 22 w 181"/>
                  <a:gd name="T61" fmla="*/ 24 h 185"/>
                  <a:gd name="T62" fmla="*/ 33 w 181"/>
                  <a:gd name="T63" fmla="*/ 7 h 185"/>
                  <a:gd name="T64" fmla="*/ 37 w 181"/>
                  <a:gd name="T65" fmla="*/ 1 h 185"/>
                  <a:gd name="T66" fmla="*/ 32 w 181"/>
                  <a:gd name="T67" fmla="*/ 4 h 185"/>
                  <a:gd name="T68" fmla="*/ 26 w 181"/>
                  <a:gd name="T69" fmla="*/ 7 h 185"/>
                  <a:gd name="T70" fmla="*/ 21 w 181"/>
                  <a:gd name="T71" fmla="*/ 11 h 185"/>
                  <a:gd name="T72" fmla="*/ 14 w 181"/>
                  <a:gd name="T73" fmla="*/ 19 h 185"/>
                  <a:gd name="T74" fmla="*/ 7 w 181"/>
                  <a:gd name="T75" fmla="*/ 34 h 185"/>
                  <a:gd name="T76" fmla="*/ 3 w 181"/>
                  <a:gd name="T77" fmla="*/ 50 h 185"/>
                  <a:gd name="T78" fmla="*/ 0 w 181"/>
                  <a:gd name="T79" fmla="*/ 67 h 185"/>
                  <a:gd name="T80" fmla="*/ 1 w 181"/>
                  <a:gd name="T81" fmla="*/ 88 h 185"/>
                  <a:gd name="T82" fmla="*/ 4 w 181"/>
                  <a:gd name="T83" fmla="*/ 109 h 185"/>
                  <a:gd name="T84" fmla="*/ 11 w 181"/>
                  <a:gd name="T85" fmla="*/ 128 h 185"/>
                  <a:gd name="T86" fmla="*/ 21 w 181"/>
                  <a:gd name="T87" fmla="*/ 145 h 185"/>
                  <a:gd name="T88" fmla="*/ 33 w 181"/>
                  <a:gd name="T89" fmla="*/ 159 h 185"/>
                  <a:gd name="T90" fmla="*/ 47 w 181"/>
                  <a:gd name="T91" fmla="*/ 171 h 185"/>
                  <a:gd name="T92" fmla="*/ 64 w 181"/>
                  <a:gd name="T93" fmla="*/ 180 h 185"/>
                  <a:gd name="T94" fmla="*/ 82 w 181"/>
                  <a:gd name="T95" fmla="*/ 185 h 185"/>
                  <a:gd name="T96" fmla="*/ 100 w 181"/>
                  <a:gd name="T97" fmla="*/ 185 h 185"/>
                  <a:gd name="T98" fmla="*/ 118 w 181"/>
                  <a:gd name="T99" fmla="*/ 180 h 185"/>
                  <a:gd name="T100" fmla="*/ 134 w 181"/>
                  <a:gd name="T101" fmla="*/ 171 h 185"/>
                  <a:gd name="T102" fmla="*/ 148 w 181"/>
                  <a:gd name="T103" fmla="*/ 159 h 185"/>
                  <a:gd name="T104" fmla="*/ 160 w 181"/>
                  <a:gd name="T105" fmla="*/ 145 h 185"/>
                  <a:gd name="T106" fmla="*/ 170 w 181"/>
                  <a:gd name="T107" fmla="*/ 128 h 185"/>
                  <a:gd name="T108" fmla="*/ 177 w 181"/>
                  <a:gd name="T109" fmla="*/ 109 h 185"/>
                  <a:gd name="T110" fmla="*/ 181 w 181"/>
                  <a:gd name="T111" fmla="*/ 88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81" h="185">
                    <a:moveTo>
                      <a:pt x="181" y="77"/>
                    </a:moveTo>
                    <a:lnTo>
                      <a:pt x="181" y="73"/>
                    </a:lnTo>
                    <a:lnTo>
                      <a:pt x="181" y="70"/>
                    </a:lnTo>
                    <a:lnTo>
                      <a:pt x="181" y="65"/>
                    </a:lnTo>
                    <a:lnTo>
                      <a:pt x="180" y="61"/>
                    </a:lnTo>
                    <a:lnTo>
                      <a:pt x="180" y="58"/>
                    </a:lnTo>
                    <a:lnTo>
                      <a:pt x="179" y="54"/>
                    </a:lnTo>
                    <a:lnTo>
                      <a:pt x="178" y="50"/>
                    </a:lnTo>
                    <a:lnTo>
                      <a:pt x="178" y="47"/>
                    </a:lnTo>
                    <a:lnTo>
                      <a:pt x="176" y="44"/>
                    </a:lnTo>
                    <a:lnTo>
                      <a:pt x="174" y="41"/>
                    </a:lnTo>
                    <a:lnTo>
                      <a:pt x="171" y="38"/>
                    </a:lnTo>
                    <a:lnTo>
                      <a:pt x="169" y="36"/>
                    </a:lnTo>
                    <a:lnTo>
                      <a:pt x="167" y="34"/>
                    </a:lnTo>
                    <a:lnTo>
                      <a:pt x="165" y="31"/>
                    </a:lnTo>
                    <a:lnTo>
                      <a:pt x="163" y="29"/>
                    </a:lnTo>
                    <a:lnTo>
                      <a:pt x="160" y="26"/>
                    </a:lnTo>
                    <a:lnTo>
                      <a:pt x="163" y="31"/>
                    </a:lnTo>
                    <a:lnTo>
                      <a:pt x="165" y="37"/>
                    </a:lnTo>
                    <a:lnTo>
                      <a:pt x="167" y="43"/>
                    </a:lnTo>
                    <a:lnTo>
                      <a:pt x="169" y="50"/>
                    </a:lnTo>
                    <a:lnTo>
                      <a:pt x="170" y="56"/>
                    </a:lnTo>
                    <a:lnTo>
                      <a:pt x="171" y="64"/>
                    </a:lnTo>
                    <a:lnTo>
                      <a:pt x="172" y="70"/>
                    </a:lnTo>
                    <a:lnTo>
                      <a:pt x="172" y="77"/>
                    </a:lnTo>
                    <a:lnTo>
                      <a:pt x="172" y="86"/>
                    </a:lnTo>
                    <a:lnTo>
                      <a:pt x="170" y="96"/>
                    </a:lnTo>
                    <a:lnTo>
                      <a:pt x="168" y="106"/>
                    </a:lnTo>
                    <a:lnTo>
                      <a:pt x="166" y="114"/>
                    </a:lnTo>
                    <a:lnTo>
                      <a:pt x="162" y="124"/>
                    </a:lnTo>
                    <a:lnTo>
                      <a:pt x="158" y="131"/>
                    </a:lnTo>
                    <a:lnTo>
                      <a:pt x="154" y="139"/>
                    </a:lnTo>
                    <a:lnTo>
                      <a:pt x="148" y="145"/>
                    </a:lnTo>
                    <a:lnTo>
                      <a:pt x="143" y="151"/>
                    </a:lnTo>
                    <a:lnTo>
                      <a:pt x="136" y="157"/>
                    </a:lnTo>
                    <a:lnTo>
                      <a:pt x="130" y="162"/>
                    </a:lnTo>
                    <a:lnTo>
                      <a:pt x="123" y="167"/>
                    </a:lnTo>
                    <a:lnTo>
                      <a:pt x="115" y="169"/>
                    </a:lnTo>
                    <a:lnTo>
                      <a:pt x="107" y="171"/>
                    </a:lnTo>
                    <a:lnTo>
                      <a:pt x="99" y="174"/>
                    </a:lnTo>
                    <a:lnTo>
                      <a:pt x="91" y="174"/>
                    </a:lnTo>
                    <a:lnTo>
                      <a:pt x="83" y="174"/>
                    </a:lnTo>
                    <a:lnTo>
                      <a:pt x="75" y="171"/>
                    </a:lnTo>
                    <a:lnTo>
                      <a:pt x="67" y="169"/>
                    </a:lnTo>
                    <a:lnTo>
                      <a:pt x="59" y="167"/>
                    </a:lnTo>
                    <a:lnTo>
                      <a:pt x="52" y="162"/>
                    </a:lnTo>
                    <a:lnTo>
                      <a:pt x="45" y="157"/>
                    </a:lnTo>
                    <a:lnTo>
                      <a:pt x="39" y="151"/>
                    </a:lnTo>
                    <a:lnTo>
                      <a:pt x="33" y="145"/>
                    </a:lnTo>
                    <a:lnTo>
                      <a:pt x="28" y="139"/>
                    </a:lnTo>
                    <a:lnTo>
                      <a:pt x="23" y="131"/>
                    </a:lnTo>
                    <a:lnTo>
                      <a:pt x="19" y="124"/>
                    </a:lnTo>
                    <a:lnTo>
                      <a:pt x="16" y="114"/>
                    </a:lnTo>
                    <a:lnTo>
                      <a:pt x="13" y="106"/>
                    </a:lnTo>
                    <a:lnTo>
                      <a:pt x="11" y="96"/>
                    </a:lnTo>
                    <a:lnTo>
                      <a:pt x="10" y="86"/>
                    </a:lnTo>
                    <a:lnTo>
                      <a:pt x="9" y="77"/>
                    </a:lnTo>
                    <a:lnTo>
                      <a:pt x="10" y="65"/>
                    </a:lnTo>
                    <a:lnTo>
                      <a:pt x="11" y="54"/>
                    </a:lnTo>
                    <a:lnTo>
                      <a:pt x="14" y="43"/>
                    </a:lnTo>
                    <a:lnTo>
                      <a:pt x="18" y="34"/>
                    </a:lnTo>
                    <a:lnTo>
                      <a:pt x="22" y="24"/>
                    </a:lnTo>
                    <a:lnTo>
                      <a:pt x="27" y="16"/>
                    </a:lnTo>
                    <a:lnTo>
                      <a:pt x="33" y="7"/>
                    </a:lnTo>
                    <a:lnTo>
                      <a:pt x="40" y="0"/>
                    </a:lnTo>
                    <a:lnTo>
                      <a:pt x="37" y="1"/>
                    </a:lnTo>
                    <a:lnTo>
                      <a:pt x="35" y="2"/>
                    </a:lnTo>
                    <a:lnTo>
                      <a:pt x="32" y="4"/>
                    </a:lnTo>
                    <a:lnTo>
                      <a:pt x="29" y="6"/>
                    </a:lnTo>
                    <a:lnTo>
                      <a:pt x="26" y="7"/>
                    </a:lnTo>
                    <a:lnTo>
                      <a:pt x="23" y="8"/>
                    </a:lnTo>
                    <a:lnTo>
                      <a:pt x="21" y="11"/>
                    </a:lnTo>
                    <a:lnTo>
                      <a:pt x="18" y="12"/>
                    </a:lnTo>
                    <a:lnTo>
                      <a:pt x="14" y="19"/>
                    </a:lnTo>
                    <a:lnTo>
                      <a:pt x="11" y="26"/>
                    </a:lnTo>
                    <a:lnTo>
                      <a:pt x="7" y="34"/>
                    </a:lnTo>
                    <a:lnTo>
                      <a:pt x="5" y="42"/>
                    </a:lnTo>
                    <a:lnTo>
                      <a:pt x="3" y="50"/>
                    </a:lnTo>
                    <a:lnTo>
                      <a:pt x="1" y="59"/>
                    </a:lnTo>
                    <a:lnTo>
                      <a:pt x="0" y="67"/>
                    </a:lnTo>
                    <a:lnTo>
                      <a:pt x="0" y="77"/>
                    </a:lnTo>
                    <a:lnTo>
                      <a:pt x="1" y="88"/>
                    </a:lnTo>
                    <a:lnTo>
                      <a:pt x="2" y="98"/>
                    </a:lnTo>
                    <a:lnTo>
                      <a:pt x="4" y="109"/>
                    </a:lnTo>
                    <a:lnTo>
                      <a:pt x="7" y="119"/>
                    </a:lnTo>
                    <a:lnTo>
                      <a:pt x="11" y="128"/>
                    </a:lnTo>
                    <a:lnTo>
                      <a:pt x="16" y="137"/>
                    </a:lnTo>
                    <a:lnTo>
                      <a:pt x="21" y="145"/>
                    </a:lnTo>
                    <a:lnTo>
                      <a:pt x="27" y="154"/>
                    </a:lnTo>
                    <a:lnTo>
                      <a:pt x="33" y="159"/>
                    </a:lnTo>
                    <a:lnTo>
                      <a:pt x="40" y="167"/>
                    </a:lnTo>
                    <a:lnTo>
                      <a:pt x="47" y="171"/>
                    </a:lnTo>
                    <a:lnTo>
                      <a:pt x="55" y="176"/>
                    </a:lnTo>
                    <a:lnTo>
                      <a:pt x="64" y="180"/>
                    </a:lnTo>
                    <a:lnTo>
                      <a:pt x="73" y="182"/>
                    </a:lnTo>
                    <a:lnTo>
                      <a:pt x="82" y="185"/>
                    </a:lnTo>
                    <a:lnTo>
                      <a:pt x="91" y="185"/>
                    </a:lnTo>
                    <a:lnTo>
                      <a:pt x="100" y="185"/>
                    </a:lnTo>
                    <a:lnTo>
                      <a:pt x="109" y="182"/>
                    </a:lnTo>
                    <a:lnTo>
                      <a:pt x="118" y="180"/>
                    </a:lnTo>
                    <a:lnTo>
                      <a:pt x="126" y="176"/>
                    </a:lnTo>
                    <a:lnTo>
                      <a:pt x="134" y="171"/>
                    </a:lnTo>
                    <a:lnTo>
                      <a:pt x="141" y="167"/>
                    </a:lnTo>
                    <a:lnTo>
                      <a:pt x="148" y="159"/>
                    </a:lnTo>
                    <a:lnTo>
                      <a:pt x="155" y="154"/>
                    </a:lnTo>
                    <a:lnTo>
                      <a:pt x="160" y="145"/>
                    </a:lnTo>
                    <a:lnTo>
                      <a:pt x="166" y="137"/>
                    </a:lnTo>
                    <a:lnTo>
                      <a:pt x="170" y="128"/>
                    </a:lnTo>
                    <a:lnTo>
                      <a:pt x="174" y="119"/>
                    </a:lnTo>
                    <a:lnTo>
                      <a:pt x="177" y="109"/>
                    </a:lnTo>
                    <a:lnTo>
                      <a:pt x="179" y="98"/>
                    </a:lnTo>
                    <a:lnTo>
                      <a:pt x="181" y="88"/>
                    </a:lnTo>
                    <a:lnTo>
                      <a:pt x="181" y="77"/>
                    </a:lnTo>
                    <a:close/>
                  </a:path>
                </a:pathLst>
              </a:custGeom>
              <a:solidFill>
                <a:srgbClr val="F7CF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" name="Freeform 29"/>
              <p:cNvSpPr>
                <a:spLocks/>
              </p:cNvSpPr>
              <p:nvPr/>
            </p:nvSpPr>
            <p:spPr bwMode="auto">
              <a:xfrm>
                <a:off x="1144" y="2646"/>
                <a:ext cx="35" cy="30"/>
              </a:xfrm>
              <a:custGeom>
                <a:avLst/>
                <a:gdLst>
                  <a:gd name="T0" fmla="*/ 171 w 172"/>
                  <a:gd name="T1" fmla="*/ 77 h 184"/>
                  <a:gd name="T2" fmla="*/ 171 w 172"/>
                  <a:gd name="T3" fmla="*/ 66 h 184"/>
                  <a:gd name="T4" fmla="*/ 169 w 172"/>
                  <a:gd name="T5" fmla="*/ 55 h 184"/>
                  <a:gd name="T6" fmla="*/ 166 w 172"/>
                  <a:gd name="T7" fmla="*/ 46 h 184"/>
                  <a:gd name="T8" fmla="*/ 162 w 172"/>
                  <a:gd name="T9" fmla="*/ 39 h 184"/>
                  <a:gd name="T10" fmla="*/ 157 w 172"/>
                  <a:gd name="T11" fmla="*/ 33 h 184"/>
                  <a:gd name="T12" fmla="*/ 152 w 172"/>
                  <a:gd name="T13" fmla="*/ 28 h 184"/>
                  <a:gd name="T14" fmla="*/ 146 w 172"/>
                  <a:gd name="T15" fmla="*/ 23 h 184"/>
                  <a:gd name="T16" fmla="*/ 147 w 172"/>
                  <a:gd name="T17" fmla="*/ 27 h 184"/>
                  <a:gd name="T18" fmla="*/ 155 w 172"/>
                  <a:gd name="T19" fmla="*/ 41 h 184"/>
                  <a:gd name="T20" fmla="*/ 160 w 172"/>
                  <a:gd name="T21" fmla="*/ 57 h 184"/>
                  <a:gd name="T22" fmla="*/ 162 w 172"/>
                  <a:gd name="T23" fmla="*/ 73 h 184"/>
                  <a:gd name="T24" fmla="*/ 162 w 172"/>
                  <a:gd name="T25" fmla="*/ 91 h 184"/>
                  <a:gd name="T26" fmla="*/ 159 w 172"/>
                  <a:gd name="T27" fmla="*/ 109 h 184"/>
                  <a:gd name="T28" fmla="*/ 153 w 172"/>
                  <a:gd name="T29" fmla="*/ 125 h 184"/>
                  <a:gd name="T30" fmla="*/ 145 w 172"/>
                  <a:gd name="T31" fmla="*/ 141 h 184"/>
                  <a:gd name="T32" fmla="*/ 135 w 172"/>
                  <a:gd name="T33" fmla="*/ 153 h 184"/>
                  <a:gd name="T34" fmla="*/ 123 w 172"/>
                  <a:gd name="T35" fmla="*/ 162 h 184"/>
                  <a:gd name="T36" fmla="*/ 109 w 172"/>
                  <a:gd name="T37" fmla="*/ 169 h 184"/>
                  <a:gd name="T38" fmla="*/ 94 w 172"/>
                  <a:gd name="T39" fmla="*/ 173 h 184"/>
                  <a:gd name="T40" fmla="*/ 78 w 172"/>
                  <a:gd name="T41" fmla="*/ 173 h 184"/>
                  <a:gd name="T42" fmla="*/ 63 w 172"/>
                  <a:gd name="T43" fmla="*/ 169 h 184"/>
                  <a:gd name="T44" fmla="*/ 49 w 172"/>
                  <a:gd name="T45" fmla="*/ 162 h 184"/>
                  <a:gd name="T46" fmla="*/ 36 w 172"/>
                  <a:gd name="T47" fmla="*/ 153 h 184"/>
                  <a:gd name="T48" fmla="*/ 26 w 172"/>
                  <a:gd name="T49" fmla="*/ 141 h 184"/>
                  <a:gd name="T50" fmla="*/ 18 w 172"/>
                  <a:gd name="T51" fmla="*/ 125 h 184"/>
                  <a:gd name="T52" fmla="*/ 12 w 172"/>
                  <a:gd name="T53" fmla="*/ 109 h 184"/>
                  <a:gd name="T54" fmla="*/ 9 w 172"/>
                  <a:gd name="T55" fmla="*/ 91 h 184"/>
                  <a:gd name="T56" fmla="*/ 9 w 172"/>
                  <a:gd name="T57" fmla="*/ 69 h 184"/>
                  <a:gd name="T58" fmla="*/ 15 w 172"/>
                  <a:gd name="T59" fmla="*/ 45 h 184"/>
                  <a:gd name="T60" fmla="*/ 26 w 172"/>
                  <a:gd name="T61" fmla="*/ 24 h 184"/>
                  <a:gd name="T62" fmla="*/ 41 w 172"/>
                  <a:gd name="T63" fmla="*/ 7 h 184"/>
                  <a:gd name="T64" fmla="*/ 46 w 172"/>
                  <a:gd name="T65" fmla="*/ 2 h 184"/>
                  <a:gd name="T66" fmla="*/ 39 w 172"/>
                  <a:gd name="T67" fmla="*/ 4 h 184"/>
                  <a:gd name="T68" fmla="*/ 33 w 172"/>
                  <a:gd name="T69" fmla="*/ 6 h 184"/>
                  <a:gd name="T70" fmla="*/ 27 w 172"/>
                  <a:gd name="T71" fmla="*/ 10 h 184"/>
                  <a:gd name="T72" fmla="*/ 18 w 172"/>
                  <a:gd name="T73" fmla="*/ 18 h 184"/>
                  <a:gd name="T74" fmla="*/ 9 w 172"/>
                  <a:gd name="T75" fmla="*/ 34 h 184"/>
                  <a:gd name="T76" fmla="*/ 3 w 172"/>
                  <a:gd name="T77" fmla="*/ 52 h 184"/>
                  <a:gd name="T78" fmla="*/ 0 w 172"/>
                  <a:gd name="T79" fmla="*/ 71 h 184"/>
                  <a:gd name="T80" fmla="*/ 0 w 172"/>
                  <a:gd name="T81" fmla="*/ 93 h 184"/>
                  <a:gd name="T82" fmla="*/ 3 w 172"/>
                  <a:gd name="T83" fmla="*/ 112 h 184"/>
                  <a:gd name="T84" fmla="*/ 10 w 172"/>
                  <a:gd name="T85" fmla="*/ 131 h 184"/>
                  <a:gd name="T86" fmla="*/ 19 w 172"/>
                  <a:gd name="T87" fmla="*/ 147 h 184"/>
                  <a:gd name="T88" fmla="*/ 31 w 172"/>
                  <a:gd name="T89" fmla="*/ 161 h 184"/>
                  <a:gd name="T90" fmla="*/ 44 w 172"/>
                  <a:gd name="T91" fmla="*/ 172 h 184"/>
                  <a:gd name="T92" fmla="*/ 61 w 172"/>
                  <a:gd name="T93" fmla="*/ 180 h 184"/>
                  <a:gd name="T94" fmla="*/ 77 w 172"/>
                  <a:gd name="T95" fmla="*/ 184 h 184"/>
                  <a:gd name="T96" fmla="*/ 95 w 172"/>
                  <a:gd name="T97" fmla="*/ 184 h 184"/>
                  <a:gd name="T98" fmla="*/ 111 w 172"/>
                  <a:gd name="T99" fmla="*/ 180 h 184"/>
                  <a:gd name="T100" fmla="*/ 127 w 172"/>
                  <a:gd name="T101" fmla="*/ 172 h 184"/>
                  <a:gd name="T102" fmla="*/ 140 w 172"/>
                  <a:gd name="T103" fmla="*/ 161 h 184"/>
                  <a:gd name="T104" fmla="*/ 152 w 172"/>
                  <a:gd name="T105" fmla="*/ 147 h 184"/>
                  <a:gd name="T106" fmla="*/ 161 w 172"/>
                  <a:gd name="T107" fmla="*/ 131 h 184"/>
                  <a:gd name="T108" fmla="*/ 168 w 172"/>
                  <a:gd name="T109" fmla="*/ 112 h 184"/>
                  <a:gd name="T110" fmla="*/ 171 w 172"/>
                  <a:gd name="T111" fmla="*/ 93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72" h="184">
                    <a:moveTo>
                      <a:pt x="172" y="82"/>
                    </a:moveTo>
                    <a:lnTo>
                      <a:pt x="171" y="77"/>
                    </a:lnTo>
                    <a:lnTo>
                      <a:pt x="171" y="71"/>
                    </a:lnTo>
                    <a:lnTo>
                      <a:pt x="171" y="66"/>
                    </a:lnTo>
                    <a:lnTo>
                      <a:pt x="170" y="60"/>
                    </a:lnTo>
                    <a:lnTo>
                      <a:pt x="169" y="55"/>
                    </a:lnTo>
                    <a:lnTo>
                      <a:pt x="168" y="51"/>
                    </a:lnTo>
                    <a:lnTo>
                      <a:pt x="166" y="46"/>
                    </a:lnTo>
                    <a:lnTo>
                      <a:pt x="165" y="41"/>
                    </a:lnTo>
                    <a:lnTo>
                      <a:pt x="162" y="39"/>
                    </a:lnTo>
                    <a:lnTo>
                      <a:pt x="160" y="36"/>
                    </a:lnTo>
                    <a:lnTo>
                      <a:pt x="157" y="33"/>
                    </a:lnTo>
                    <a:lnTo>
                      <a:pt x="154" y="30"/>
                    </a:lnTo>
                    <a:lnTo>
                      <a:pt x="152" y="28"/>
                    </a:lnTo>
                    <a:lnTo>
                      <a:pt x="149" y="25"/>
                    </a:lnTo>
                    <a:lnTo>
                      <a:pt x="146" y="23"/>
                    </a:lnTo>
                    <a:lnTo>
                      <a:pt x="143" y="21"/>
                    </a:lnTo>
                    <a:lnTo>
                      <a:pt x="147" y="27"/>
                    </a:lnTo>
                    <a:lnTo>
                      <a:pt x="151" y="34"/>
                    </a:lnTo>
                    <a:lnTo>
                      <a:pt x="155" y="41"/>
                    </a:lnTo>
                    <a:lnTo>
                      <a:pt x="157" y="48"/>
                    </a:lnTo>
                    <a:lnTo>
                      <a:pt x="160" y="57"/>
                    </a:lnTo>
                    <a:lnTo>
                      <a:pt x="161" y="65"/>
                    </a:lnTo>
                    <a:lnTo>
                      <a:pt x="162" y="73"/>
                    </a:lnTo>
                    <a:lnTo>
                      <a:pt x="163" y="82"/>
                    </a:lnTo>
                    <a:lnTo>
                      <a:pt x="162" y="91"/>
                    </a:lnTo>
                    <a:lnTo>
                      <a:pt x="161" y="100"/>
                    </a:lnTo>
                    <a:lnTo>
                      <a:pt x="159" y="109"/>
                    </a:lnTo>
                    <a:lnTo>
                      <a:pt x="157" y="118"/>
                    </a:lnTo>
                    <a:lnTo>
                      <a:pt x="153" y="125"/>
                    </a:lnTo>
                    <a:lnTo>
                      <a:pt x="149" y="133"/>
                    </a:lnTo>
                    <a:lnTo>
                      <a:pt x="145" y="141"/>
                    </a:lnTo>
                    <a:lnTo>
                      <a:pt x="140" y="147"/>
                    </a:lnTo>
                    <a:lnTo>
                      <a:pt x="135" y="153"/>
                    </a:lnTo>
                    <a:lnTo>
                      <a:pt x="129" y="157"/>
                    </a:lnTo>
                    <a:lnTo>
                      <a:pt x="123" y="162"/>
                    </a:lnTo>
                    <a:lnTo>
                      <a:pt x="116" y="166"/>
                    </a:lnTo>
                    <a:lnTo>
                      <a:pt x="109" y="169"/>
                    </a:lnTo>
                    <a:lnTo>
                      <a:pt x="102" y="172"/>
                    </a:lnTo>
                    <a:lnTo>
                      <a:pt x="94" y="173"/>
                    </a:lnTo>
                    <a:lnTo>
                      <a:pt x="86" y="173"/>
                    </a:lnTo>
                    <a:lnTo>
                      <a:pt x="78" y="173"/>
                    </a:lnTo>
                    <a:lnTo>
                      <a:pt x="71" y="172"/>
                    </a:lnTo>
                    <a:lnTo>
                      <a:pt x="63" y="169"/>
                    </a:lnTo>
                    <a:lnTo>
                      <a:pt x="55" y="166"/>
                    </a:lnTo>
                    <a:lnTo>
                      <a:pt x="49" y="162"/>
                    </a:lnTo>
                    <a:lnTo>
                      <a:pt x="42" y="157"/>
                    </a:lnTo>
                    <a:lnTo>
                      <a:pt x="36" y="153"/>
                    </a:lnTo>
                    <a:lnTo>
                      <a:pt x="31" y="147"/>
                    </a:lnTo>
                    <a:lnTo>
                      <a:pt x="26" y="141"/>
                    </a:lnTo>
                    <a:lnTo>
                      <a:pt x="22" y="133"/>
                    </a:lnTo>
                    <a:lnTo>
                      <a:pt x="18" y="125"/>
                    </a:lnTo>
                    <a:lnTo>
                      <a:pt x="15" y="118"/>
                    </a:lnTo>
                    <a:lnTo>
                      <a:pt x="12" y="109"/>
                    </a:lnTo>
                    <a:lnTo>
                      <a:pt x="10" y="100"/>
                    </a:lnTo>
                    <a:lnTo>
                      <a:pt x="9" y="91"/>
                    </a:lnTo>
                    <a:lnTo>
                      <a:pt x="9" y="82"/>
                    </a:lnTo>
                    <a:lnTo>
                      <a:pt x="9" y="69"/>
                    </a:lnTo>
                    <a:lnTo>
                      <a:pt x="12" y="57"/>
                    </a:lnTo>
                    <a:lnTo>
                      <a:pt x="15" y="45"/>
                    </a:lnTo>
                    <a:lnTo>
                      <a:pt x="20" y="34"/>
                    </a:lnTo>
                    <a:lnTo>
                      <a:pt x="26" y="24"/>
                    </a:lnTo>
                    <a:lnTo>
                      <a:pt x="33" y="15"/>
                    </a:lnTo>
                    <a:lnTo>
                      <a:pt x="41" y="7"/>
                    </a:lnTo>
                    <a:lnTo>
                      <a:pt x="49" y="0"/>
                    </a:lnTo>
                    <a:lnTo>
                      <a:pt x="46" y="2"/>
                    </a:lnTo>
                    <a:lnTo>
                      <a:pt x="43" y="3"/>
                    </a:lnTo>
                    <a:lnTo>
                      <a:pt x="39" y="4"/>
                    </a:lnTo>
                    <a:lnTo>
                      <a:pt x="36" y="5"/>
                    </a:lnTo>
                    <a:lnTo>
                      <a:pt x="33" y="6"/>
                    </a:lnTo>
                    <a:lnTo>
                      <a:pt x="30" y="7"/>
                    </a:lnTo>
                    <a:lnTo>
                      <a:pt x="27" y="10"/>
                    </a:lnTo>
                    <a:lnTo>
                      <a:pt x="23" y="11"/>
                    </a:lnTo>
                    <a:lnTo>
                      <a:pt x="18" y="18"/>
                    </a:lnTo>
                    <a:lnTo>
                      <a:pt x="13" y="25"/>
                    </a:lnTo>
                    <a:lnTo>
                      <a:pt x="9" y="34"/>
                    </a:lnTo>
                    <a:lnTo>
                      <a:pt x="6" y="43"/>
                    </a:lnTo>
                    <a:lnTo>
                      <a:pt x="3" y="52"/>
                    </a:lnTo>
                    <a:lnTo>
                      <a:pt x="1" y="61"/>
                    </a:lnTo>
                    <a:lnTo>
                      <a:pt x="0" y="71"/>
                    </a:lnTo>
                    <a:lnTo>
                      <a:pt x="0" y="82"/>
                    </a:lnTo>
                    <a:lnTo>
                      <a:pt x="0" y="93"/>
                    </a:lnTo>
                    <a:lnTo>
                      <a:pt x="1" y="102"/>
                    </a:lnTo>
                    <a:lnTo>
                      <a:pt x="3" y="112"/>
                    </a:lnTo>
                    <a:lnTo>
                      <a:pt x="6" y="121"/>
                    </a:lnTo>
                    <a:lnTo>
                      <a:pt x="10" y="131"/>
                    </a:lnTo>
                    <a:lnTo>
                      <a:pt x="14" y="139"/>
                    </a:lnTo>
                    <a:lnTo>
                      <a:pt x="19" y="147"/>
                    </a:lnTo>
                    <a:lnTo>
                      <a:pt x="25" y="154"/>
                    </a:lnTo>
                    <a:lnTo>
                      <a:pt x="31" y="161"/>
                    </a:lnTo>
                    <a:lnTo>
                      <a:pt x="37" y="167"/>
                    </a:lnTo>
                    <a:lnTo>
                      <a:pt x="44" y="172"/>
                    </a:lnTo>
                    <a:lnTo>
                      <a:pt x="52" y="176"/>
                    </a:lnTo>
                    <a:lnTo>
                      <a:pt x="61" y="180"/>
                    </a:lnTo>
                    <a:lnTo>
                      <a:pt x="69" y="182"/>
                    </a:lnTo>
                    <a:lnTo>
                      <a:pt x="77" y="184"/>
                    </a:lnTo>
                    <a:lnTo>
                      <a:pt x="86" y="184"/>
                    </a:lnTo>
                    <a:lnTo>
                      <a:pt x="95" y="184"/>
                    </a:lnTo>
                    <a:lnTo>
                      <a:pt x="103" y="182"/>
                    </a:lnTo>
                    <a:lnTo>
                      <a:pt x="111" y="180"/>
                    </a:lnTo>
                    <a:lnTo>
                      <a:pt x="119" y="176"/>
                    </a:lnTo>
                    <a:lnTo>
                      <a:pt x="127" y="172"/>
                    </a:lnTo>
                    <a:lnTo>
                      <a:pt x="134" y="167"/>
                    </a:lnTo>
                    <a:lnTo>
                      <a:pt x="140" y="161"/>
                    </a:lnTo>
                    <a:lnTo>
                      <a:pt x="147" y="154"/>
                    </a:lnTo>
                    <a:lnTo>
                      <a:pt x="152" y="147"/>
                    </a:lnTo>
                    <a:lnTo>
                      <a:pt x="157" y="139"/>
                    </a:lnTo>
                    <a:lnTo>
                      <a:pt x="161" y="131"/>
                    </a:lnTo>
                    <a:lnTo>
                      <a:pt x="165" y="121"/>
                    </a:lnTo>
                    <a:lnTo>
                      <a:pt x="168" y="112"/>
                    </a:lnTo>
                    <a:lnTo>
                      <a:pt x="170" y="102"/>
                    </a:lnTo>
                    <a:lnTo>
                      <a:pt x="171" y="93"/>
                    </a:lnTo>
                    <a:lnTo>
                      <a:pt x="172" y="82"/>
                    </a:lnTo>
                    <a:close/>
                  </a:path>
                </a:pathLst>
              </a:custGeom>
              <a:solidFill>
                <a:srgbClr val="F7D2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" name="Freeform 30"/>
              <p:cNvSpPr>
                <a:spLocks/>
              </p:cNvSpPr>
              <p:nvPr/>
            </p:nvSpPr>
            <p:spPr bwMode="auto">
              <a:xfrm>
                <a:off x="1145" y="2645"/>
                <a:ext cx="33" cy="30"/>
              </a:xfrm>
              <a:custGeom>
                <a:avLst/>
                <a:gdLst>
                  <a:gd name="T0" fmla="*/ 163 w 163"/>
                  <a:gd name="T1" fmla="*/ 77 h 181"/>
                  <a:gd name="T2" fmla="*/ 161 w 163"/>
                  <a:gd name="T3" fmla="*/ 63 h 181"/>
                  <a:gd name="T4" fmla="*/ 158 w 163"/>
                  <a:gd name="T5" fmla="*/ 50 h 181"/>
                  <a:gd name="T6" fmla="*/ 154 w 163"/>
                  <a:gd name="T7" fmla="*/ 38 h 181"/>
                  <a:gd name="T8" fmla="*/ 149 w 163"/>
                  <a:gd name="T9" fmla="*/ 31 h 181"/>
                  <a:gd name="T10" fmla="*/ 145 w 163"/>
                  <a:gd name="T11" fmla="*/ 27 h 181"/>
                  <a:gd name="T12" fmla="*/ 141 w 163"/>
                  <a:gd name="T13" fmla="*/ 24 h 181"/>
                  <a:gd name="T14" fmla="*/ 137 w 163"/>
                  <a:gd name="T15" fmla="*/ 21 h 181"/>
                  <a:gd name="T16" fmla="*/ 133 w 163"/>
                  <a:gd name="T17" fmla="*/ 18 h 181"/>
                  <a:gd name="T18" fmla="*/ 130 w 163"/>
                  <a:gd name="T19" fmla="*/ 17 h 181"/>
                  <a:gd name="T20" fmla="*/ 127 w 163"/>
                  <a:gd name="T21" fmla="*/ 14 h 181"/>
                  <a:gd name="T22" fmla="*/ 123 w 163"/>
                  <a:gd name="T23" fmla="*/ 13 h 181"/>
                  <a:gd name="T24" fmla="*/ 129 w 163"/>
                  <a:gd name="T25" fmla="*/ 18 h 181"/>
                  <a:gd name="T26" fmla="*/ 140 w 163"/>
                  <a:gd name="T27" fmla="*/ 33 h 181"/>
                  <a:gd name="T28" fmla="*/ 149 w 163"/>
                  <a:gd name="T29" fmla="*/ 51 h 181"/>
                  <a:gd name="T30" fmla="*/ 153 w 163"/>
                  <a:gd name="T31" fmla="*/ 73 h 181"/>
                  <a:gd name="T32" fmla="*/ 154 w 163"/>
                  <a:gd name="T33" fmla="*/ 92 h 181"/>
                  <a:gd name="T34" fmla="*/ 151 w 163"/>
                  <a:gd name="T35" fmla="*/ 109 h 181"/>
                  <a:gd name="T36" fmla="*/ 145 w 163"/>
                  <a:gd name="T37" fmla="*/ 125 h 181"/>
                  <a:gd name="T38" fmla="*/ 138 w 163"/>
                  <a:gd name="T39" fmla="*/ 139 h 181"/>
                  <a:gd name="T40" fmla="*/ 128 w 163"/>
                  <a:gd name="T41" fmla="*/ 151 h 181"/>
                  <a:gd name="T42" fmla="*/ 116 w 163"/>
                  <a:gd name="T43" fmla="*/ 159 h 181"/>
                  <a:gd name="T44" fmla="*/ 103 w 163"/>
                  <a:gd name="T45" fmla="*/ 166 h 181"/>
                  <a:gd name="T46" fmla="*/ 89 w 163"/>
                  <a:gd name="T47" fmla="*/ 170 h 181"/>
                  <a:gd name="T48" fmla="*/ 75 w 163"/>
                  <a:gd name="T49" fmla="*/ 170 h 181"/>
                  <a:gd name="T50" fmla="*/ 61 w 163"/>
                  <a:gd name="T51" fmla="*/ 166 h 181"/>
                  <a:gd name="T52" fmla="*/ 47 w 163"/>
                  <a:gd name="T53" fmla="*/ 159 h 181"/>
                  <a:gd name="T54" fmla="*/ 35 w 163"/>
                  <a:gd name="T55" fmla="*/ 151 h 181"/>
                  <a:gd name="T56" fmla="*/ 26 w 163"/>
                  <a:gd name="T57" fmla="*/ 139 h 181"/>
                  <a:gd name="T58" fmla="*/ 18 w 163"/>
                  <a:gd name="T59" fmla="*/ 125 h 181"/>
                  <a:gd name="T60" fmla="*/ 12 w 163"/>
                  <a:gd name="T61" fmla="*/ 109 h 181"/>
                  <a:gd name="T62" fmla="*/ 10 w 163"/>
                  <a:gd name="T63" fmla="*/ 92 h 181"/>
                  <a:gd name="T64" fmla="*/ 9 w 163"/>
                  <a:gd name="T65" fmla="*/ 77 h 181"/>
                  <a:gd name="T66" fmla="*/ 12 w 163"/>
                  <a:gd name="T67" fmla="*/ 61 h 181"/>
                  <a:gd name="T68" fmla="*/ 18 w 163"/>
                  <a:gd name="T69" fmla="*/ 42 h 181"/>
                  <a:gd name="T70" fmla="*/ 33 w 163"/>
                  <a:gd name="T71" fmla="*/ 19 h 181"/>
                  <a:gd name="T72" fmla="*/ 48 w 163"/>
                  <a:gd name="T73" fmla="*/ 7 h 181"/>
                  <a:gd name="T74" fmla="*/ 60 w 163"/>
                  <a:gd name="T75" fmla="*/ 1 h 181"/>
                  <a:gd name="T76" fmla="*/ 62 w 163"/>
                  <a:gd name="T77" fmla="*/ 0 h 181"/>
                  <a:gd name="T78" fmla="*/ 52 w 163"/>
                  <a:gd name="T79" fmla="*/ 1 h 181"/>
                  <a:gd name="T80" fmla="*/ 44 w 163"/>
                  <a:gd name="T81" fmla="*/ 4 h 181"/>
                  <a:gd name="T82" fmla="*/ 35 w 163"/>
                  <a:gd name="T83" fmla="*/ 6 h 181"/>
                  <a:gd name="T84" fmla="*/ 24 w 163"/>
                  <a:gd name="T85" fmla="*/ 14 h 181"/>
                  <a:gd name="T86" fmla="*/ 13 w 163"/>
                  <a:gd name="T87" fmla="*/ 31 h 181"/>
                  <a:gd name="T88" fmla="*/ 5 w 163"/>
                  <a:gd name="T89" fmla="*/ 50 h 181"/>
                  <a:gd name="T90" fmla="*/ 1 w 163"/>
                  <a:gd name="T91" fmla="*/ 72 h 181"/>
                  <a:gd name="T92" fmla="*/ 1 w 163"/>
                  <a:gd name="T93" fmla="*/ 93 h 181"/>
                  <a:gd name="T94" fmla="*/ 4 w 163"/>
                  <a:gd name="T95" fmla="*/ 113 h 181"/>
                  <a:gd name="T96" fmla="*/ 10 w 163"/>
                  <a:gd name="T97" fmla="*/ 131 h 181"/>
                  <a:gd name="T98" fmla="*/ 19 w 163"/>
                  <a:gd name="T99" fmla="*/ 146 h 181"/>
                  <a:gd name="T100" fmla="*/ 30 w 163"/>
                  <a:gd name="T101" fmla="*/ 158 h 181"/>
                  <a:gd name="T102" fmla="*/ 43 w 163"/>
                  <a:gd name="T103" fmla="*/ 169 h 181"/>
                  <a:gd name="T104" fmla="*/ 58 w 163"/>
                  <a:gd name="T105" fmla="*/ 176 h 181"/>
                  <a:gd name="T106" fmla="*/ 74 w 163"/>
                  <a:gd name="T107" fmla="*/ 181 h 181"/>
                  <a:gd name="T108" fmla="*/ 90 w 163"/>
                  <a:gd name="T109" fmla="*/ 181 h 181"/>
                  <a:gd name="T110" fmla="*/ 106 w 163"/>
                  <a:gd name="T111" fmla="*/ 176 h 181"/>
                  <a:gd name="T112" fmla="*/ 121 w 163"/>
                  <a:gd name="T113" fmla="*/ 169 h 181"/>
                  <a:gd name="T114" fmla="*/ 134 w 163"/>
                  <a:gd name="T115" fmla="*/ 158 h 181"/>
                  <a:gd name="T116" fmla="*/ 145 w 163"/>
                  <a:gd name="T117" fmla="*/ 146 h 181"/>
                  <a:gd name="T118" fmla="*/ 153 w 163"/>
                  <a:gd name="T119" fmla="*/ 131 h 181"/>
                  <a:gd name="T120" fmla="*/ 159 w 163"/>
                  <a:gd name="T121" fmla="*/ 113 h 181"/>
                  <a:gd name="T122" fmla="*/ 163 w 163"/>
                  <a:gd name="T123" fmla="*/ 93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63" h="181">
                    <a:moveTo>
                      <a:pt x="163" y="84"/>
                    </a:moveTo>
                    <a:lnTo>
                      <a:pt x="163" y="77"/>
                    </a:lnTo>
                    <a:lnTo>
                      <a:pt x="162" y="71"/>
                    </a:lnTo>
                    <a:lnTo>
                      <a:pt x="161" y="63"/>
                    </a:lnTo>
                    <a:lnTo>
                      <a:pt x="160" y="57"/>
                    </a:lnTo>
                    <a:lnTo>
                      <a:pt x="158" y="50"/>
                    </a:lnTo>
                    <a:lnTo>
                      <a:pt x="156" y="44"/>
                    </a:lnTo>
                    <a:lnTo>
                      <a:pt x="154" y="38"/>
                    </a:lnTo>
                    <a:lnTo>
                      <a:pt x="151" y="33"/>
                    </a:lnTo>
                    <a:lnTo>
                      <a:pt x="149" y="31"/>
                    </a:lnTo>
                    <a:lnTo>
                      <a:pt x="147" y="30"/>
                    </a:lnTo>
                    <a:lnTo>
                      <a:pt x="145" y="27"/>
                    </a:lnTo>
                    <a:lnTo>
                      <a:pt x="143" y="26"/>
                    </a:lnTo>
                    <a:lnTo>
                      <a:pt x="141" y="24"/>
                    </a:lnTo>
                    <a:lnTo>
                      <a:pt x="139" y="23"/>
                    </a:lnTo>
                    <a:lnTo>
                      <a:pt x="137" y="21"/>
                    </a:lnTo>
                    <a:lnTo>
                      <a:pt x="135" y="19"/>
                    </a:lnTo>
                    <a:lnTo>
                      <a:pt x="133" y="18"/>
                    </a:lnTo>
                    <a:lnTo>
                      <a:pt x="132" y="18"/>
                    </a:lnTo>
                    <a:lnTo>
                      <a:pt x="130" y="17"/>
                    </a:lnTo>
                    <a:lnTo>
                      <a:pt x="128" y="15"/>
                    </a:lnTo>
                    <a:lnTo>
                      <a:pt x="127" y="14"/>
                    </a:lnTo>
                    <a:lnTo>
                      <a:pt x="125" y="13"/>
                    </a:lnTo>
                    <a:lnTo>
                      <a:pt x="123" y="13"/>
                    </a:lnTo>
                    <a:lnTo>
                      <a:pt x="122" y="12"/>
                    </a:lnTo>
                    <a:lnTo>
                      <a:pt x="129" y="18"/>
                    </a:lnTo>
                    <a:lnTo>
                      <a:pt x="135" y="25"/>
                    </a:lnTo>
                    <a:lnTo>
                      <a:pt x="140" y="33"/>
                    </a:lnTo>
                    <a:lnTo>
                      <a:pt x="145" y="42"/>
                    </a:lnTo>
                    <a:lnTo>
                      <a:pt x="149" y="51"/>
                    </a:lnTo>
                    <a:lnTo>
                      <a:pt x="152" y="62"/>
                    </a:lnTo>
                    <a:lnTo>
                      <a:pt x="153" y="73"/>
                    </a:lnTo>
                    <a:lnTo>
                      <a:pt x="154" y="84"/>
                    </a:lnTo>
                    <a:lnTo>
                      <a:pt x="154" y="92"/>
                    </a:lnTo>
                    <a:lnTo>
                      <a:pt x="153" y="101"/>
                    </a:lnTo>
                    <a:lnTo>
                      <a:pt x="151" y="109"/>
                    </a:lnTo>
                    <a:lnTo>
                      <a:pt x="148" y="117"/>
                    </a:lnTo>
                    <a:lnTo>
                      <a:pt x="145" y="125"/>
                    </a:lnTo>
                    <a:lnTo>
                      <a:pt x="142" y="132"/>
                    </a:lnTo>
                    <a:lnTo>
                      <a:pt x="138" y="139"/>
                    </a:lnTo>
                    <a:lnTo>
                      <a:pt x="133" y="145"/>
                    </a:lnTo>
                    <a:lnTo>
                      <a:pt x="128" y="151"/>
                    </a:lnTo>
                    <a:lnTo>
                      <a:pt x="122" y="156"/>
                    </a:lnTo>
                    <a:lnTo>
                      <a:pt x="116" y="159"/>
                    </a:lnTo>
                    <a:lnTo>
                      <a:pt x="110" y="163"/>
                    </a:lnTo>
                    <a:lnTo>
                      <a:pt x="103" y="166"/>
                    </a:lnTo>
                    <a:lnTo>
                      <a:pt x="97" y="169"/>
                    </a:lnTo>
                    <a:lnTo>
                      <a:pt x="89" y="170"/>
                    </a:lnTo>
                    <a:lnTo>
                      <a:pt x="82" y="170"/>
                    </a:lnTo>
                    <a:lnTo>
                      <a:pt x="75" y="170"/>
                    </a:lnTo>
                    <a:lnTo>
                      <a:pt x="68" y="169"/>
                    </a:lnTo>
                    <a:lnTo>
                      <a:pt x="61" y="166"/>
                    </a:lnTo>
                    <a:lnTo>
                      <a:pt x="54" y="163"/>
                    </a:lnTo>
                    <a:lnTo>
                      <a:pt x="47" y="159"/>
                    </a:lnTo>
                    <a:lnTo>
                      <a:pt x="41" y="156"/>
                    </a:lnTo>
                    <a:lnTo>
                      <a:pt x="35" y="151"/>
                    </a:lnTo>
                    <a:lnTo>
                      <a:pt x="30" y="145"/>
                    </a:lnTo>
                    <a:lnTo>
                      <a:pt x="26" y="139"/>
                    </a:lnTo>
                    <a:lnTo>
                      <a:pt x="21" y="132"/>
                    </a:lnTo>
                    <a:lnTo>
                      <a:pt x="18" y="125"/>
                    </a:lnTo>
                    <a:lnTo>
                      <a:pt x="15" y="117"/>
                    </a:lnTo>
                    <a:lnTo>
                      <a:pt x="12" y="109"/>
                    </a:lnTo>
                    <a:lnTo>
                      <a:pt x="11" y="101"/>
                    </a:lnTo>
                    <a:lnTo>
                      <a:pt x="10" y="92"/>
                    </a:lnTo>
                    <a:lnTo>
                      <a:pt x="9" y="84"/>
                    </a:lnTo>
                    <a:lnTo>
                      <a:pt x="9" y="77"/>
                    </a:lnTo>
                    <a:lnTo>
                      <a:pt x="10" y="68"/>
                    </a:lnTo>
                    <a:lnTo>
                      <a:pt x="12" y="61"/>
                    </a:lnTo>
                    <a:lnTo>
                      <a:pt x="13" y="55"/>
                    </a:lnTo>
                    <a:lnTo>
                      <a:pt x="18" y="42"/>
                    </a:lnTo>
                    <a:lnTo>
                      <a:pt x="25" y="30"/>
                    </a:lnTo>
                    <a:lnTo>
                      <a:pt x="33" y="19"/>
                    </a:lnTo>
                    <a:lnTo>
                      <a:pt x="43" y="11"/>
                    </a:lnTo>
                    <a:lnTo>
                      <a:pt x="48" y="7"/>
                    </a:lnTo>
                    <a:lnTo>
                      <a:pt x="54" y="5"/>
                    </a:lnTo>
                    <a:lnTo>
                      <a:pt x="60" y="1"/>
                    </a:lnTo>
                    <a:lnTo>
                      <a:pt x="66" y="0"/>
                    </a:lnTo>
                    <a:lnTo>
                      <a:pt x="62" y="0"/>
                    </a:lnTo>
                    <a:lnTo>
                      <a:pt x="57" y="1"/>
                    </a:lnTo>
                    <a:lnTo>
                      <a:pt x="52" y="1"/>
                    </a:lnTo>
                    <a:lnTo>
                      <a:pt x="48" y="2"/>
                    </a:lnTo>
                    <a:lnTo>
                      <a:pt x="44" y="4"/>
                    </a:lnTo>
                    <a:lnTo>
                      <a:pt x="39" y="5"/>
                    </a:lnTo>
                    <a:lnTo>
                      <a:pt x="35" y="6"/>
                    </a:lnTo>
                    <a:lnTo>
                      <a:pt x="31" y="7"/>
                    </a:lnTo>
                    <a:lnTo>
                      <a:pt x="24" y="14"/>
                    </a:lnTo>
                    <a:lnTo>
                      <a:pt x="18" y="23"/>
                    </a:lnTo>
                    <a:lnTo>
                      <a:pt x="13" y="31"/>
                    </a:lnTo>
                    <a:lnTo>
                      <a:pt x="9" y="41"/>
                    </a:lnTo>
                    <a:lnTo>
                      <a:pt x="5" y="50"/>
                    </a:lnTo>
                    <a:lnTo>
                      <a:pt x="2" y="61"/>
                    </a:lnTo>
                    <a:lnTo>
                      <a:pt x="1" y="72"/>
                    </a:lnTo>
                    <a:lnTo>
                      <a:pt x="0" y="84"/>
                    </a:lnTo>
                    <a:lnTo>
                      <a:pt x="1" y="93"/>
                    </a:lnTo>
                    <a:lnTo>
                      <a:pt x="2" y="103"/>
                    </a:lnTo>
                    <a:lnTo>
                      <a:pt x="4" y="113"/>
                    </a:lnTo>
                    <a:lnTo>
                      <a:pt x="7" y="121"/>
                    </a:lnTo>
                    <a:lnTo>
                      <a:pt x="10" y="131"/>
                    </a:lnTo>
                    <a:lnTo>
                      <a:pt x="14" y="138"/>
                    </a:lnTo>
                    <a:lnTo>
                      <a:pt x="19" y="146"/>
                    </a:lnTo>
                    <a:lnTo>
                      <a:pt x="24" y="152"/>
                    </a:lnTo>
                    <a:lnTo>
                      <a:pt x="30" y="158"/>
                    </a:lnTo>
                    <a:lnTo>
                      <a:pt x="36" y="164"/>
                    </a:lnTo>
                    <a:lnTo>
                      <a:pt x="43" y="169"/>
                    </a:lnTo>
                    <a:lnTo>
                      <a:pt x="50" y="174"/>
                    </a:lnTo>
                    <a:lnTo>
                      <a:pt x="58" y="176"/>
                    </a:lnTo>
                    <a:lnTo>
                      <a:pt x="66" y="178"/>
                    </a:lnTo>
                    <a:lnTo>
                      <a:pt x="74" y="181"/>
                    </a:lnTo>
                    <a:lnTo>
                      <a:pt x="82" y="181"/>
                    </a:lnTo>
                    <a:lnTo>
                      <a:pt x="90" y="181"/>
                    </a:lnTo>
                    <a:lnTo>
                      <a:pt x="98" y="178"/>
                    </a:lnTo>
                    <a:lnTo>
                      <a:pt x="106" y="176"/>
                    </a:lnTo>
                    <a:lnTo>
                      <a:pt x="114" y="174"/>
                    </a:lnTo>
                    <a:lnTo>
                      <a:pt x="121" y="169"/>
                    </a:lnTo>
                    <a:lnTo>
                      <a:pt x="127" y="164"/>
                    </a:lnTo>
                    <a:lnTo>
                      <a:pt x="134" y="158"/>
                    </a:lnTo>
                    <a:lnTo>
                      <a:pt x="139" y="152"/>
                    </a:lnTo>
                    <a:lnTo>
                      <a:pt x="145" y="146"/>
                    </a:lnTo>
                    <a:lnTo>
                      <a:pt x="149" y="138"/>
                    </a:lnTo>
                    <a:lnTo>
                      <a:pt x="153" y="131"/>
                    </a:lnTo>
                    <a:lnTo>
                      <a:pt x="157" y="121"/>
                    </a:lnTo>
                    <a:lnTo>
                      <a:pt x="159" y="113"/>
                    </a:lnTo>
                    <a:lnTo>
                      <a:pt x="161" y="103"/>
                    </a:lnTo>
                    <a:lnTo>
                      <a:pt x="163" y="93"/>
                    </a:lnTo>
                    <a:lnTo>
                      <a:pt x="163" y="84"/>
                    </a:lnTo>
                    <a:close/>
                  </a:path>
                </a:pathLst>
              </a:custGeom>
              <a:solidFill>
                <a:srgbClr val="F8D4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" name="Freeform 31"/>
              <p:cNvSpPr>
                <a:spLocks noEditPoints="1"/>
              </p:cNvSpPr>
              <p:nvPr/>
            </p:nvSpPr>
            <p:spPr bwMode="auto">
              <a:xfrm>
                <a:off x="1146" y="2645"/>
                <a:ext cx="31" cy="29"/>
              </a:xfrm>
              <a:custGeom>
                <a:avLst/>
                <a:gdLst>
                  <a:gd name="T0" fmla="*/ 152 w 154"/>
                  <a:gd name="T1" fmla="*/ 67 h 175"/>
                  <a:gd name="T2" fmla="*/ 146 w 154"/>
                  <a:gd name="T3" fmla="*/ 43 h 175"/>
                  <a:gd name="T4" fmla="*/ 134 w 154"/>
                  <a:gd name="T5" fmla="*/ 23 h 175"/>
                  <a:gd name="T6" fmla="*/ 133 w 154"/>
                  <a:gd name="T7" fmla="*/ 21 h 175"/>
                  <a:gd name="T8" fmla="*/ 131 w 154"/>
                  <a:gd name="T9" fmla="*/ 20 h 175"/>
                  <a:gd name="T10" fmla="*/ 119 w 154"/>
                  <a:gd name="T11" fmla="*/ 13 h 175"/>
                  <a:gd name="T12" fmla="*/ 86 w 154"/>
                  <a:gd name="T13" fmla="*/ 1 h 175"/>
                  <a:gd name="T14" fmla="*/ 52 w 154"/>
                  <a:gd name="T15" fmla="*/ 1 h 175"/>
                  <a:gd name="T16" fmla="*/ 24 w 154"/>
                  <a:gd name="T17" fmla="*/ 17 h 175"/>
                  <a:gd name="T18" fmla="*/ 6 w 154"/>
                  <a:gd name="T19" fmla="*/ 47 h 175"/>
                  <a:gd name="T20" fmla="*/ 0 w 154"/>
                  <a:gd name="T21" fmla="*/ 84 h 175"/>
                  <a:gd name="T22" fmla="*/ 3 w 154"/>
                  <a:gd name="T23" fmla="*/ 111 h 175"/>
                  <a:gd name="T24" fmla="*/ 13 w 154"/>
                  <a:gd name="T25" fmla="*/ 135 h 175"/>
                  <a:gd name="T26" fmla="*/ 27 w 154"/>
                  <a:gd name="T27" fmla="*/ 155 h 175"/>
                  <a:gd name="T28" fmla="*/ 46 w 154"/>
                  <a:gd name="T29" fmla="*/ 168 h 175"/>
                  <a:gd name="T30" fmla="*/ 69 w 154"/>
                  <a:gd name="T31" fmla="*/ 175 h 175"/>
                  <a:gd name="T32" fmla="*/ 93 w 154"/>
                  <a:gd name="T33" fmla="*/ 174 h 175"/>
                  <a:gd name="T34" fmla="*/ 114 w 154"/>
                  <a:gd name="T35" fmla="*/ 164 h 175"/>
                  <a:gd name="T36" fmla="*/ 131 w 154"/>
                  <a:gd name="T37" fmla="*/ 149 h 175"/>
                  <a:gd name="T38" fmla="*/ 144 w 154"/>
                  <a:gd name="T39" fmla="*/ 127 h 175"/>
                  <a:gd name="T40" fmla="*/ 152 w 154"/>
                  <a:gd name="T41" fmla="*/ 102 h 175"/>
                  <a:gd name="T42" fmla="*/ 145 w 154"/>
                  <a:gd name="T43" fmla="*/ 84 h 175"/>
                  <a:gd name="T44" fmla="*/ 142 w 154"/>
                  <a:gd name="T45" fmla="*/ 108 h 175"/>
                  <a:gd name="T46" fmla="*/ 133 w 154"/>
                  <a:gd name="T47" fmla="*/ 129 h 175"/>
                  <a:gd name="T48" fmla="*/ 120 w 154"/>
                  <a:gd name="T49" fmla="*/ 146 h 175"/>
                  <a:gd name="T50" fmla="*/ 103 w 154"/>
                  <a:gd name="T51" fmla="*/ 158 h 175"/>
                  <a:gd name="T52" fmla="*/ 84 w 154"/>
                  <a:gd name="T53" fmla="*/ 164 h 175"/>
                  <a:gd name="T54" fmla="*/ 64 w 154"/>
                  <a:gd name="T55" fmla="*/ 163 h 175"/>
                  <a:gd name="T56" fmla="*/ 44 w 154"/>
                  <a:gd name="T57" fmla="*/ 155 h 175"/>
                  <a:gd name="T58" fmla="*/ 28 w 154"/>
                  <a:gd name="T59" fmla="*/ 141 h 175"/>
                  <a:gd name="T60" fmla="*/ 17 w 154"/>
                  <a:gd name="T61" fmla="*/ 122 h 175"/>
                  <a:gd name="T62" fmla="*/ 10 w 154"/>
                  <a:gd name="T63" fmla="*/ 101 h 175"/>
                  <a:gd name="T64" fmla="*/ 9 w 154"/>
                  <a:gd name="T65" fmla="*/ 75 h 175"/>
                  <a:gd name="T66" fmla="*/ 14 w 154"/>
                  <a:gd name="T67" fmla="*/ 53 h 175"/>
                  <a:gd name="T68" fmla="*/ 24 w 154"/>
                  <a:gd name="T69" fmla="*/ 32 h 175"/>
                  <a:gd name="T70" fmla="*/ 38 w 154"/>
                  <a:gd name="T71" fmla="*/ 17 h 175"/>
                  <a:gd name="T72" fmla="*/ 57 w 154"/>
                  <a:gd name="T73" fmla="*/ 7 h 175"/>
                  <a:gd name="T74" fmla="*/ 77 w 154"/>
                  <a:gd name="T75" fmla="*/ 2 h 175"/>
                  <a:gd name="T76" fmla="*/ 97 w 154"/>
                  <a:gd name="T77" fmla="*/ 7 h 175"/>
                  <a:gd name="T78" fmla="*/ 115 w 154"/>
                  <a:gd name="T79" fmla="*/ 17 h 175"/>
                  <a:gd name="T80" fmla="*/ 129 w 154"/>
                  <a:gd name="T81" fmla="*/ 32 h 175"/>
                  <a:gd name="T82" fmla="*/ 139 w 154"/>
                  <a:gd name="T83" fmla="*/ 53 h 175"/>
                  <a:gd name="T84" fmla="*/ 144 w 154"/>
                  <a:gd name="T85" fmla="*/ 75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54" h="175">
                    <a:moveTo>
                      <a:pt x="154" y="84"/>
                    </a:moveTo>
                    <a:lnTo>
                      <a:pt x="153" y="75"/>
                    </a:lnTo>
                    <a:lnTo>
                      <a:pt x="152" y="67"/>
                    </a:lnTo>
                    <a:lnTo>
                      <a:pt x="151" y="59"/>
                    </a:lnTo>
                    <a:lnTo>
                      <a:pt x="148" y="50"/>
                    </a:lnTo>
                    <a:lnTo>
                      <a:pt x="146" y="43"/>
                    </a:lnTo>
                    <a:lnTo>
                      <a:pt x="142" y="36"/>
                    </a:lnTo>
                    <a:lnTo>
                      <a:pt x="138" y="29"/>
                    </a:lnTo>
                    <a:lnTo>
                      <a:pt x="134" y="23"/>
                    </a:lnTo>
                    <a:lnTo>
                      <a:pt x="134" y="23"/>
                    </a:lnTo>
                    <a:lnTo>
                      <a:pt x="133" y="21"/>
                    </a:lnTo>
                    <a:lnTo>
                      <a:pt x="133" y="21"/>
                    </a:lnTo>
                    <a:lnTo>
                      <a:pt x="132" y="21"/>
                    </a:lnTo>
                    <a:lnTo>
                      <a:pt x="131" y="20"/>
                    </a:lnTo>
                    <a:lnTo>
                      <a:pt x="131" y="20"/>
                    </a:lnTo>
                    <a:lnTo>
                      <a:pt x="130" y="20"/>
                    </a:lnTo>
                    <a:lnTo>
                      <a:pt x="130" y="19"/>
                    </a:lnTo>
                    <a:lnTo>
                      <a:pt x="119" y="13"/>
                    </a:lnTo>
                    <a:lnTo>
                      <a:pt x="108" y="8"/>
                    </a:lnTo>
                    <a:lnTo>
                      <a:pt x="97" y="4"/>
                    </a:lnTo>
                    <a:lnTo>
                      <a:pt x="86" y="1"/>
                    </a:lnTo>
                    <a:lnTo>
                      <a:pt x="75" y="0"/>
                    </a:lnTo>
                    <a:lnTo>
                      <a:pt x="64" y="0"/>
                    </a:lnTo>
                    <a:lnTo>
                      <a:pt x="52" y="1"/>
                    </a:lnTo>
                    <a:lnTo>
                      <a:pt x="40" y="2"/>
                    </a:lnTo>
                    <a:lnTo>
                      <a:pt x="32" y="9"/>
                    </a:lnTo>
                    <a:lnTo>
                      <a:pt x="24" y="17"/>
                    </a:lnTo>
                    <a:lnTo>
                      <a:pt x="17" y="26"/>
                    </a:lnTo>
                    <a:lnTo>
                      <a:pt x="11" y="36"/>
                    </a:lnTo>
                    <a:lnTo>
                      <a:pt x="6" y="47"/>
                    </a:lnTo>
                    <a:lnTo>
                      <a:pt x="3" y="59"/>
                    </a:lnTo>
                    <a:lnTo>
                      <a:pt x="0" y="71"/>
                    </a:lnTo>
                    <a:lnTo>
                      <a:pt x="0" y="84"/>
                    </a:lnTo>
                    <a:lnTo>
                      <a:pt x="0" y="93"/>
                    </a:lnTo>
                    <a:lnTo>
                      <a:pt x="1" y="102"/>
                    </a:lnTo>
                    <a:lnTo>
                      <a:pt x="3" y="111"/>
                    </a:lnTo>
                    <a:lnTo>
                      <a:pt x="6" y="120"/>
                    </a:lnTo>
                    <a:lnTo>
                      <a:pt x="9" y="127"/>
                    </a:lnTo>
                    <a:lnTo>
                      <a:pt x="13" y="135"/>
                    </a:lnTo>
                    <a:lnTo>
                      <a:pt x="17" y="143"/>
                    </a:lnTo>
                    <a:lnTo>
                      <a:pt x="22" y="149"/>
                    </a:lnTo>
                    <a:lnTo>
                      <a:pt x="27" y="155"/>
                    </a:lnTo>
                    <a:lnTo>
                      <a:pt x="33" y="159"/>
                    </a:lnTo>
                    <a:lnTo>
                      <a:pt x="40" y="164"/>
                    </a:lnTo>
                    <a:lnTo>
                      <a:pt x="46" y="168"/>
                    </a:lnTo>
                    <a:lnTo>
                      <a:pt x="54" y="171"/>
                    </a:lnTo>
                    <a:lnTo>
                      <a:pt x="62" y="174"/>
                    </a:lnTo>
                    <a:lnTo>
                      <a:pt x="69" y="175"/>
                    </a:lnTo>
                    <a:lnTo>
                      <a:pt x="77" y="175"/>
                    </a:lnTo>
                    <a:lnTo>
                      <a:pt x="85" y="175"/>
                    </a:lnTo>
                    <a:lnTo>
                      <a:pt x="93" y="174"/>
                    </a:lnTo>
                    <a:lnTo>
                      <a:pt x="100" y="171"/>
                    </a:lnTo>
                    <a:lnTo>
                      <a:pt x="107" y="168"/>
                    </a:lnTo>
                    <a:lnTo>
                      <a:pt x="114" y="164"/>
                    </a:lnTo>
                    <a:lnTo>
                      <a:pt x="120" y="159"/>
                    </a:lnTo>
                    <a:lnTo>
                      <a:pt x="126" y="155"/>
                    </a:lnTo>
                    <a:lnTo>
                      <a:pt x="131" y="149"/>
                    </a:lnTo>
                    <a:lnTo>
                      <a:pt x="136" y="143"/>
                    </a:lnTo>
                    <a:lnTo>
                      <a:pt x="140" y="135"/>
                    </a:lnTo>
                    <a:lnTo>
                      <a:pt x="144" y="127"/>
                    </a:lnTo>
                    <a:lnTo>
                      <a:pt x="148" y="120"/>
                    </a:lnTo>
                    <a:lnTo>
                      <a:pt x="150" y="111"/>
                    </a:lnTo>
                    <a:lnTo>
                      <a:pt x="152" y="102"/>
                    </a:lnTo>
                    <a:lnTo>
                      <a:pt x="153" y="93"/>
                    </a:lnTo>
                    <a:lnTo>
                      <a:pt x="154" y="84"/>
                    </a:lnTo>
                    <a:close/>
                    <a:moveTo>
                      <a:pt x="145" y="84"/>
                    </a:moveTo>
                    <a:lnTo>
                      <a:pt x="144" y="92"/>
                    </a:lnTo>
                    <a:lnTo>
                      <a:pt x="143" y="101"/>
                    </a:lnTo>
                    <a:lnTo>
                      <a:pt x="142" y="108"/>
                    </a:lnTo>
                    <a:lnTo>
                      <a:pt x="139" y="115"/>
                    </a:lnTo>
                    <a:lnTo>
                      <a:pt x="136" y="122"/>
                    </a:lnTo>
                    <a:lnTo>
                      <a:pt x="133" y="129"/>
                    </a:lnTo>
                    <a:lnTo>
                      <a:pt x="129" y="135"/>
                    </a:lnTo>
                    <a:lnTo>
                      <a:pt x="125" y="141"/>
                    </a:lnTo>
                    <a:lnTo>
                      <a:pt x="120" y="146"/>
                    </a:lnTo>
                    <a:lnTo>
                      <a:pt x="115" y="151"/>
                    </a:lnTo>
                    <a:lnTo>
                      <a:pt x="109" y="155"/>
                    </a:lnTo>
                    <a:lnTo>
                      <a:pt x="103" y="158"/>
                    </a:lnTo>
                    <a:lnTo>
                      <a:pt x="97" y="161"/>
                    </a:lnTo>
                    <a:lnTo>
                      <a:pt x="91" y="163"/>
                    </a:lnTo>
                    <a:lnTo>
                      <a:pt x="84" y="164"/>
                    </a:lnTo>
                    <a:lnTo>
                      <a:pt x="77" y="164"/>
                    </a:lnTo>
                    <a:lnTo>
                      <a:pt x="70" y="164"/>
                    </a:lnTo>
                    <a:lnTo>
                      <a:pt x="64" y="163"/>
                    </a:lnTo>
                    <a:lnTo>
                      <a:pt x="57" y="161"/>
                    </a:lnTo>
                    <a:lnTo>
                      <a:pt x="51" y="158"/>
                    </a:lnTo>
                    <a:lnTo>
                      <a:pt x="44" y="155"/>
                    </a:lnTo>
                    <a:lnTo>
                      <a:pt x="38" y="151"/>
                    </a:lnTo>
                    <a:lnTo>
                      <a:pt x="33" y="146"/>
                    </a:lnTo>
                    <a:lnTo>
                      <a:pt x="28" y="141"/>
                    </a:lnTo>
                    <a:lnTo>
                      <a:pt x="24" y="135"/>
                    </a:lnTo>
                    <a:lnTo>
                      <a:pt x="20" y="129"/>
                    </a:lnTo>
                    <a:lnTo>
                      <a:pt x="17" y="122"/>
                    </a:lnTo>
                    <a:lnTo>
                      <a:pt x="14" y="115"/>
                    </a:lnTo>
                    <a:lnTo>
                      <a:pt x="12" y="108"/>
                    </a:lnTo>
                    <a:lnTo>
                      <a:pt x="10" y="101"/>
                    </a:lnTo>
                    <a:lnTo>
                      <a:pt x="9" y="92"/>
                    </a:lnTo>
                    <a:lnTo>
                      <a:pt x="9" y="84"/>
                    </a:lnTo>
                    <a:lnTo>
                      <a:pt x="9" y="75"/>
                    </a:lnTo>
                    <a:lnTo>
                      <a:pt x="10" y="67"/>
                    </a:lnTo>
                    <a:lnTo>
                      <a:pt x="12" y="60"/>
                    </a:lnTo>
                    <a:lnTo>
                      <a:pt x="14" y="53"/>
                    </a:lnTo>
                    <a:lnTo>
                      <a:pt x="17" y="45"/>
                    </a:lnTo>
                    <a:lnTo>
                      <a:pt x="20" y="38"/>
                    </a:lnTo>
                    <a:lnTo>
                      <a:pt x="24" y="32"/>
                    </a:lnTo>
                    <a:lnTo>
                      <a:pt x="28" y="26"/>
                    </a:lnTo>
                    <a:lnTo>
                      <a:pt x="33" y="21"/>
                    </a:lnTo>
                    <a:lnTo>
                      <a:pt x="38" y="17"/>
                    </a:lnTo>
                    <a:lnTo>
                      <a:pt x="44" y="13"/>
                    </a:lnTo>
                    <a:lnTo>
                      <a:pt x="51" y="9"/>
                    </a:lnTo>
                    <a:lnTo>
                      <a:pt x="57" y="7"/>
                    </a:lnTo>
                    <a:lnTo>
                      <a:pt x="64" y="5"/>
                    </a:lnTo>
                    <a:lnTo>
                      <a:pt x="70" y="4"/>
                    </a:lnTo>
                    <a:lnTo>
                      <a:pt x="77" y="2"/>
                    </a:lnTo>
                    <a:lnTo>
                      <a:pt x="84" y="4"/>
                    </a:lnTo>
                    <a:lnTo>
                      <a:pt x="91" y="5"/>
                    </a:lnTo>
                    <a:lnTo>
                      <a:pt x="97" y="7"/>
                    </a:lnTo>
                    <a:lnTo>
                      <a:pt x="103" y="9"/>
                    </a:lnTo>
                    <a:lnTo>
                      <a:pt x="109" y="13"/>
                    </a:lnTo>
                    <a:lnTo>
                      <a:pt x="115" y="17"/>
                    </a:lnTo>
                    <a:lnTo>
                      <a:pt x="120" y="21"/>
                    </a:lnTo>
                    <a:lnTo>
                      <a:pt x="125" y="26"/>
                    </a:lnTo>
                    <a:lnTo>
                      <a:pt x="129" y="32"/>
                    </a:lnTo>
                    <a:lnTo>
                      <a:pt x="133" y="38"/>
                    </a:lnTo>
                    <a:lnTo>
                      <a:pt x="136" y="45"/>
                    </a:lnTo>
                    <a:lnTo>
                      <a:pt x="139" y="53"/>
                    </a:lnTo>
                    <a:lnTo>
                      <a:pt x="142" y="60"/>
                    </a:lnTo>
                    <a:lnTo>
                      <a:pt x="143" y="67"/>
                    </a:lnTo>
                    <a:lnTo>
                      <a:pt x="144" y="75"/>
                    </a:lnTo>
                    <a:lnTo>
                      <a:pt x="145" y="84"/>
                    </a:lnTo>
                    <a:close/>
                  </a:path>
                </a:pathLst>
              </a:custGeom>
              <a:solidFill>
                <a:srgbClr val="F8D4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" name="Freeform 32"/>
              <p:cNvSpPr>
                <a:spLocks noEditPoints="1"/>
              </p:cNvSpPr>
              <p:nvPr/>
            </p:nvSpPr>
            <p:spPr bwMode="auto">
              <a:xfrm>
                <a:off x="1147" y="2645"/>
                <a:ext cx="29" cy="29"/>
              </a:xfrm>
              <a:custGeom>
                <a:avLst/>
                <a:gdLst>
                  <a:gd name="T0" fmla="*/ 143 w 145"/>
                  <a:gd name="T1" fmla="*/ 62 h 170"/>
                  <a:gd name="T2" fmla="*/ 131 w 145"/>
                  <a:gd name="T3" fmla="*/ 33 h 170"/>
                  <a:gd name="T4" fmla="*/ 113 w 145"/>
                  <a:gd name="T5" fmla="*/ 12 h 170"/>
                  <a:gd name="T6" fmla="*/ 92 w 145"/>
                  <a:gd name="T7" fmla="*/ 4 h 170"/>
                  <a:gd name="T8" fmla="*/ 71 w 145"/>
                  <a:gd name="T9" fmla="*/ 0 h 170"/>
                  <a:gd name="T10" fmla="*/ 51 w 145"/>
                  <a:gd name="T11" fmla="*/ 1 h 170"/>
                  <a:gd name="T12" fmla="*/ 34 w 145"/>
                  <a:gd name="T13" fmla="*/ 11 h 170"/>
                  <a:gd name="T14" fmla="*/ 12 w 145"/>
                  <a:gd name="T15" fmla="*/ 36 h 170"/>
                  <a:gd name="T16" fmla="*/ 4 w 145"/>
                  <a:gd name="T17" fmla="*/ 55 h 170"/>
                  <a:gd name="T18" fmla="*/ 0 w 145"/>
                  <a:gd name="T19" fmla="*/ 77 h 170"/>
                  <a:gd name="T20" fmla="*/ 2 w 145"/>
                  <a:gd name="T21" fmla="*/ 101 h 170"/>
                  <a:gd name="T22" fmla="*/ 9 w 145"/>
                  <a:gd name="T23" fmla="*/ 125 h 170"/>
                  <a:gd name="T24" fmla="*/ 21 w 145"/>
                  <a:gd name="T25" fmla="*/ 145 h 170"/>
                  <a:gd name="T26" fmla="*/ 38 w 145"/>
                  <a:gd name="T27" fmla="*/ 159 h 170"/>
                  <a:gd name="T28" fmla="*/ 59 w 145"/>
                  <a:gd name="T29" fmla="*/ 169 h 170"/>
                  <a:gd name="T30" fmla="*/ 80 w 145"/>
                  <a:gd name="T31" fmla="*/ 170 h 170"/>
                  <a:gd name="T32" fmla="*/ 101 w 145"/>
                  <a:gd name="T33" fmla="*/ 163 h 170"/>
                  <a:gd name="T34" fmla="*/ 119 w 145"/>
                  <a:gd name="T35" fmla="*/ 151 h 170"/>
                  <a:gd name="T36" fmla="*/ 133 w 145"/>
                  <a:gd name="T37" fmla="*/ 132 h 170"/>
                  <a:gd name="T38" fmla="*/ 142 w 145"/>
                  <a:gd name="T39" fmla="*/ 109 h 170"/>
                  <a:gd name="T40" fmla="*/ 145 w 145"/>
                  <a:gd name="T41" fmla="*/ 84 h 170"/>
                  <a:gd name="T42" fmla="*/ 135 w 145"/>
                  <a:gd name="T43" fmla="*/ 99 h 170"/>
                  <a:gd name="T44" fmla="*/ 128 w 145"/>
                  <a:gd name="T45" fmla="*/ 120 h 170"/>
                  <a:gd name="T46" fmla="*/ 118 w 145"/>
                  <a:gd name="T47" fmla="*/ 138 h 170"/>
                  <a:gd name="T48" fmla="*/ 103 w 145"/>
                  <a:gd name="T49" fmla="*/ 150 h 170"/>
                  <a:gd name="T50" fmla="*/ 86 w 145"/>
                  <a:gd name="T51" fmla="*/ 158 h 170"/>
                  <a:gd name="T52" fmla="*/ 67 w 145"/>
                  <a:gd name="T53" fmla="*/ 159 h 170"/>
                  <a:gd name="T54" fmla="*/ 49 w 145"/>
                  <a:gd name="T55" fmla="*/ 153 h 170"/>
                  <a:gd name="T56" fmla="*/ 32 w 145"/>
                  <a:gd name="T57" fmla="*/ 143 h 170"/>
                  <a:gd name="T58" fmla="*/ 20 w 145"/>
                  <a:gd name="T59" fmla="*/ 126 h 170"/>
                  <a:gd name="T60" fmla="*/ 12 w 145"/>
                  <a:gd name="T61" fmla="*/ 107 h 170"/>
                  <a:gd name="T62" fmla="*/ 9 w 145"/>
                  <a:gd name="T63" fmla="*/ 84 h 170"/>
                  <a:gd name="T64" fmla="*/ 12 w 145"/>
                  <a:gd name="T65" fmla="*/ 61 h 170"/>
                  <a:gd name="T66" fmla="*/ 20 w 145"/>
                  <a:gd name="T67" fmla="*/ 42 h 170"/>
                  <a:gd name="T68" fmla="*/ 32 w 145"/>
                  <a:gd name="T69" fmla="*/ 25 h 170"/>
                  <a:gd name="T70" fmla="*/ 49 w 145"/>
                  <a:gd name="T71" fmla="*/ 14 h 170"/>
                  <a:gd name="T72" fmla="*/ 67 w 145"/>
                  <a:gd name="T73" fmla="*/ 8 h 170"/>
                  <a:gd name="T74" fmla="*/ 86 w 145"/>
                  <a:gd name="T75" fmla="*/ 9 h 170"/>
                  <a:gd name="T76" fmla="*/ 103 w 145"/>
                  <a:gd name="T77" fmla="*/ 18 h 170"/>
                  <a:gd name="T78" fmla="*/ 118 w 145"/>
                  <a:gd name="T79" fmla="*/ 30 h 170"/>
                  <a:gd name="T80" fmla="*/ 128 w 145"/>
                  <a:gd name="T81" fmla="*/ 48 h 170"/>
                  <a:gd name="T82" fmla="*/ 135 w 145"/>
                  <a:gd name="T83" fmla="*/ 68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45" h="170">
                    <a:moveTo>
                      <a:pt x="145" y="84"/>
                    </a:moveTo>
                    <a:lnTo>
                      <a:pt x="144" y="73"/>
                    </a:lnTo>
                    <a:lnTo>
                      <a:pt x="143" y="62"/>
                    </a:lnTo>
                    <a:lnTo>
                      <a:pt x="140" y="51"/>
                    </a:lnTo>
                    <a:lnTo>
                      <a:pt x="136" y="42"/>
                    </a:lnTo>
                    <a:lnTo>
                      <a:pt x="131" y="33"/>
                    </a:lnTo>
                    <a:lnTo>
                      <a:pt x="126" y="25"/>
                    </a:lnTo>
                    <a:lnTo>
                      <a:pt x="120" y="18"/>
                    </a:lnTo>
                    <a:lnTo>
                      <a:pt x="113" y="12"/>
                    </a:lnTo>
                    <a:lnTo>
                      <a:pt x="106" y="8"/>
                    </a:lnTo>
                    <a:lnTo>
                      <a:pt x="99" y="6"/>
                    </a:lnTo>
                    <a:lnTo>
                      <a:pt x="92" y="4"/>
                    </a:lnTo>
                    <a:lnTo>
                      <a:pt x="85" y="2"/>
                    </a:lnTo>
                    <a:lnTo>
                      <a:pt x="78" y="1"/>
                    </a:lnTo>
                    <a:lnTo>
                      <a:pt x="71" y="0"/>
                    </a:lnTo>
                    <a:lnTo>
                      <a:pt x="64" y="0"/>
                    </a:lnTo>
                    <a:lnTo>
                      <a:pt x="57" y="0"/>
                    </a:lnTo>
                    <a:lnTo>
                      <a:pt x="51" y="1"/>
                    </a:lnTo>
                    <a:lnTo>
                      <a:pt x="45" y="5"/>
                    </a:lnTo>
                    <a:lnTo>
                      <a:pt x="39" y="7"/>
                    </a:lnTo>
                    <a:lnTo>
                      <a:pt x="34" y="11"/>
                    </a:lnTo>
                    <a:lnTo>
                      <a:pt x="24" y="19"/>
                    </a:lnTo>
                    <a:lnTo>
                      <a:pt x="16" y="30"/>
                    </a:lnTo>
                    <a:lnTo>
                      <a:pt x="12" y="36"/>
                    </a:lnTo>
                    <a:lnTo>
                      <a:pt x="9" y="42"/>
                    </a:lnTo>
                    <a:lnTo>
                      <a:pt x="7" y="48"/>
                    </a:lnTo>
                    <a:lnTo>
                      <a:pt x="4" y="55"/>
                    </a:lnTo>
                    <a:lnTo>
                      <a:pt x="3" y="61"/>
                    </a:lnTo>
                    <a:lnTo>
                      <a:pt x="1" y="68"/>
                    </a:lnTo>
                    <a:lnTo>
                      <a:pt x="0" y="77"/>
                    </a:lnTo>
                    <a:lnTo>
                      <a:pt x="0" y="84"/>
                    </a:lnTo>
                    <a:lnTo>
                      <a:pt x="1" y="92"/>
                    </a:lnTo>
                    <a:lnTo>
                      <a:pt x="2" y="101"/>
                    </a:lnTo>
                    <a:lnTo>
                      <a:pt x="3" y="109"/>
                    </a:lnTo>
                    <a:lnTo>
                      <a:pt x="6" y="117"/>
                    </a:lnTo>
                    <a:lnTo>
                      <a:pt x="9" y="125"/>
                    </a:lnTo>
                    <a:lnTo>
                      <a:pt x="12" y="132"/>
                    </a:lnTo>
                    <a:lnTo>
                      <a:pt x="17" y="139"/>
                    </a:lnTo>
                    <a:lnTo>
                      <a:pt x="21" y="145"/>
                    </a:lnTo>
                    <a:lnTo>
                      <a:pt x="26" y="151"/>
                    </a:lnTo>
                    <a:lnTo>
                      <a:pt x="32" y="156"/>
                    </a:lnTo>
                    <a:lnTo>
                      <a:pt x="38" y="159"/>
                    </a:lnTo>
                    <a:lnTo>
                      <a:pt x="45" y="163"/>
                    </a:lnTo>
                    <a:lnTo>
                      <a:pt x="52" y="166"/>
                    </a:lnTo>
                    <a:lnTo>
                      <a:pt x="59" y="169"/>
                    </a:lnTo>
                    <a:lnTo>
                      <a:pt x="66" y="170"/>
                    </a:lnTo>
                    <a:lnTo>
                      <a:pt x="73" y="170"/>
                    </a:lnTo>
                    <a:lnTo>
                      <a:pt x="80" y="170"/>
                    </a:lnTo>
                    <a:lnTo>
                      <a:pt x="88" y="169"/>
                    </a:lnTo>
                    <a:lnTo>
                      <a:pt x="94" y="166"/>
                    </a:lnTo>
                    <a:lnTo>
                      <a:pt x="101" y="163"/>
                    </a:lnTo>
                    <a:lnTo>
                      <a:pt x="107" y="159"/>
                    </a:lnTo>
                    <a:lnTo>
                      <a:pt x="113" y="156"/>
                    </a:lnTo>
                    <a:lnTo>
                      <a:pt x="119" y="151"/>
                    </a:lnTo>
                    <a:lnTo>
                      <a:pt x="124" y="145"/>
                    </a:lnTo>
                    <a:lnTo>
                      <a:pt x="129" y="139"/>
                    </a:lnTo>
                    <a:lnTo>
                      <a:pt x="133" y="132"/>
                    </a:lnTo>
                    <a:lnTo>
                      <a:pt x="136" y="125"/>
                    </a:lnTo>
                    <a:lnTo>
                      <a:pt x="139" y="117"/>
                    </a:lnTo>
                    <a:lnTo>
                      <a:pt x="142" y="109"/>
                    </a:lnTo>
                    <a:lnTo>
                      <a:pt x="144" y="101"/>
                    </a:lnTo>
                    <a:lnTo>
                      <a:pt x="145" y="92"/>
                    </a:lnTo>
                    <a:lnTo>
                      <a:pt x="145" y="84"/>
                    </a:lnTo>
                    <a:close/>
                    <a:moveTo>
                      <a:pt x="136" y="84"/>
                    </a:moveTo>
                    <a:lnTo>
                      <a:pt x="136" y="91"/>
                    </a:lnTo>
                    <a:lnTo>
                      <a:pt x="135" y="99"/>
                    </a:lnTo>
                    <a:lnTo>
                      <a:pt x="133" y="107"/>
                    </a:lnTo>
                    <a:lnTo>
                      <a:pt x="131" y="113"/>
                    </a:lnTo>
                    <a:lnTo>
                      <a:pt x="128" y="120"/>
                    </a:lnTo>
                    <a:lnTo>
                      <a:pt x="125" y="126"/>
                    </a:lnTo>
                    <a:lnTo>
                      <a:pt x="122" y="132"/>
                    </a:lnTo>
                    <a:lnTo>
                      <a:pt x="118" y="138"/>
                    </a:lnTo>
                    <a:lnTo>
                      <a:pt x="113" y="143"/>
                    </a:lnTo>
                    <a:lnTo>
                      <a:pt x="108" y="146"/>
                    </a:lnTo>
                    <a:lnTo>
                      <a:pt x="103" y="150"/>
                    </a:lnTo>
                    <a:lnTo>
                      <a:pt x="98" y="153"/>
                    </a:lnTo>
                    <a:lnTo>
                      <a:pt x="92" y="156"/>
                    </a:lnTo>
                    <a:lnTo>
                      <a:pt x="86" y="158"/>
                    </a:lnTo>
                    <a:lnTo>
                      <a:pt x="80" y="159"/>
                    </a:lnTo>
                    <a:lnTo>
                      <a:pt x="73" y="159"/>
                    </a:lnTo>
                    <a:lnTo>
                      <a:pt x="67" y="159"/>
                    </a:lnTo>
                    <a:lnTo>
                      <a:pt x="60" y="158"/>
                    </a:lnTo>
                    <a:lnTo>
                      <a:pt x="54" y="156"/>
                    </a:lnTo>
                    <a:lnTo>
                      <a:pt x="49" y="153"/>
                    </a:lnTo>
                    <a:lnTo>
                      <a:pt x="42" y="150"/>
                    </a:lnTo>
                    <a:lnTo>
                      <a:pt x="37" y="146"/>
                    </a:lnTo>
                    <a:lnTo>
                      <a:pt x="32" y="143"/>
                    </a:lnTo>
                    <a:lnTo>
                      <a:pt x="28" y="138"/>
                    </a:lnTo>
                    <a:lnTo>
                      <a:pt x="24" y="132"/>
                    </a:lnTo>
                    <a:lnTo>
                      <a:pt x="20" y="126"/>
                    </a:lnTo>
                    <a:lnTo>
                      <a:pt x="17" y="120"/>
                    </a:lnTo>
                    <a:lnTo>
                      <a:pt x="14" y="113"/>
                    </a:lnTo>
                    <a:lnTo>
                      <a:pt x="12" y="107"/>
                    </a:lnTo>
                    <a:lnTo>
                      <a:pt x="10" y="99"/>
                    </a:lnTo>
                    <a:lnTo>
                      <a:pt x="9" y="91"/>
                    </a:lnTo>
                    <a:lnTo>
                      <a:pt x="9" y="84"/>
                    </a:lnTo>
                    <a:lnTo>
                      <a:pt x="9" y="77"/>
                    </a:lnTo>
                    <a:lnTo>
                      <a:pt x="10" y="68"/>
                    </a:lnTo>
                    <a:lnTo>
                      <a:pt x="12" y="61"/>
                    </a:lnTo>
                    <a:lnTo>
                      <a:pt x="14" y="54"/>
                    </a:lnTo>
                    <a:lnTo>
                      <a:pt x="17" y="48"/>
                    </a:lnTo>
                    <a:lnTo>
                      <a:pt x="20" y="42"/>
                    </a:lnTo>
                    <a:lnTo>
                      <a:pt x="24" y="36"/>
                    </a:lnTo>
                    <a:lnTo>
                      <a:pt x="28" y="30"/>
                    </a:lnTo>
                    <a:lnTo>
                      <a:pt x="32" y="25"/>
                    </a:lnTo>
                    <a:lnTo>
                      <a:pt x="37" y="21"/>
                    </a:lnTo>
                    <a:lnTo>
                      <a:pt x="42" y="18"/>
                    </a:lnTo>
                    <a:lnTo>
                      <a:pt x="49" y="14"/>
                    </a:lnTo>
                    <a:lnTo>
                      <a:pt x="54" y="12"/>
                    </a:lnTo>
                    <a:lnTo>
                      <a:pt x="60" y="9"/>
                    </a:lnTo>
                    <a:lnTo>
                      <a:pt x="67" y="8"/>
                    </a:lnTo>
                    <a:lnTo>
                      <a:pt x="73" y="8"/>
                    </a:lnTo>
                    <a:lnTo>
                      <a:pt x="80" y="8"/>
                    </a:lnTo>
                    <a:lnTo>
                      <a:pt x="86" y="9"/>
                    </a:lnTo>
                    <a:lnTo>
                      <a:pt x="92" y="12"/>
                    </a:lnTo>
                    <a:lnTo>
                      <a:pt x="98" y="14"/>
                    </a:lnTo>
                    <a:lnTo>
                      <a:pt x="103" y="18"/>
                    </a:lnTo>
                    <a:lnTo>
                      <a:pt x="108" y="21"/>
                    </a:lnTo>
                    <a:lnTo>
                      <a:pt x="113" y="25"/>
                    </a:lnTo>
                    <a:lnTo>
                      <a:pt x="118" y="30"/>
                    </a:lnTo>
                    <a:lnTo>
                      <a:pt x="122" y="36"/>
                    </a:lnTo>
                    <a:lnTo>
                      <a:pt x="125" y="42"/>
                    </a:lnTo>
                    <a:lnTo>
                      <a:pt x="128" y="48"/>
                    </a:lnTo>
                    <a:lnTo>
                      <a:pt x="131" y="54"/>
                    </a:lnTo>
                    <a:lnTo>
                      <a:pt x="133" y="61"/>
                    </a:lnTo>
                    <a:lnTo>
                      <a:pt x="135" y="68"/>
                    </a:lnTo>
                    <a:lnTo>
                      <a:pt x="136" y="77"/>
                    </a:lnTo>
                    <a:lnTo>
                      <a:pt x="136" y="84"/>
                    </a:lnTo>
                    <a:close/>
                  </a:path>
                </a:pathLst>
              </a:custGeom>
              <a:solidFill>
                <a:srgbClr val="F8D7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" name="Freeform 33"/>
              <p:cNvSpPr>
                <a:spLocks noEditPoints="1"/>
              </p:cNvSpPr>
              <p:nvPr/>
            </p:nvSpPr>
            <p:spPr bwMode="auto">
              <a:xfrm>
                <a:off x="1148" y="2646"/>
                <a:ext cx="27" cy="27"/>
              </a:xfrm>
              <a:custGeom>
                <a:avLst/>
                <a:gdLst>
                  <a:gd name="T0" fmla="*/ 134 w 136"/>
                  <a:gd name="T1" fmla="*/ 65 h 162"/>
                  <a:gd name="T2" fmla="*/ 127 w 136"/>
                  <a:gd name="T3" fmla="*/ 43 h 162"/>
                  <a:gd name="T4" fmla="*/ 116 w 136"/>
                  <a:gd name="T5" fmla="*/ 24 h 162"/>
                  <a:gd name="T6" fmla="*/ 100 w 136"/>
                  <a:gd name="T7" fmla="*/ 11 h 162"/>
                  <a:gd name="T8" fmla="*/ 82 w 136"/>
                  <a:gd name="T9" fmla="*/ 3 h 162"/>
                  <a:gd name="T10" fmla="*/ 61 w 136"/>
                  <a:gd name="T11" fmla="*/ 2 h 162"/>
                  <a:gd name="T12" fmla="*/ 42 w 136"/>
                  <a:gd name="T13" fmla="*/ 7 h 162"/>
                  <a:gd name="T14" fmla="*/ 24 w 136"/>
                  <a:gd name="T15" fmla="*/ 19 h 162"/>
                  <a:gd name="T16" fmla="*/ 11 w 136"/>
                  <a:gd name="T17" fmla="*/ 36 h 162"/>
                  <a:gd name="T18" fmla="*/ 3 w 136"/>
                  <a:gd name="T19" fmla="*/ 58 h 162"/>
                  <a:gd name="T20" fmla="*/ 0 w 136"/>
                  <a:gd name="T21" fmla="*/ 82 h 162"/>
                  <a:gd name="T22" fmla="*/ 3 w 136"/>
                  <a:gd name="T23" fmla="*/ 106 h 162"/>
                  <a:gd name="T24" fmla="*/ 11 w 136"/>
                  <a:gd name="T25" fmla="*/ 127 h 162"/>
                  <a:gd name="T26" fmla="*/ 24 w 136"/>
                  <a:gd name="T27" fmla="*/ 144 h 162"/>
                  <a:gd name="T28" fmla="*/ 42 w 136"/>
                  <a:gd name="T29" fmla="*/ 156 h 162"/>
                  <a:gd name="T30" fmla="*/ 61 w 136"/>
                  <a:gd name="T31" fmla="*/ 162 h 162"/>
                  <a:gd name="T32" fmla="*/ 82 w 136"/>
                  <a:gd name="T33" fmla="*/ 161 h 162"/>
                  <a:gd name="T34" fmla="*/ 100 w 136"/>
                  <a:gd name="T35" fmla="*/ 153 h 162"/>
                  <a:gd name="T36" fmla="*/ 116 w 136"/>
                  <a:gd name="T37" fmla="*/ 139 h 162"/>
                  <a:gd name="T38" fmla="*/ 127 w 136"/>
                  <a:gd name="T39" fmla="*/ 120 h 162"/>
                  <a:gd name="T40" fmla="*/ 134 w 136"/>
                  <a:gd name="T41" fmla="*/ 99 h 162"/>
                  <a:gd name="T42" fmla="*/ 127 w 136"/>
                  <a:gd name="T43" fmla="*/ 82 h 162"/>
                  <a:gd name="T44" fmla="*/ 124 w 136"/>
                  <a:gd name="T45" fmla="*/ 102 h 162"/>
                  <a:gd name="T46" fmla="*/ 117 w 136"/>
                  <a:gd name="T47" fmla="*/ 121 h 162"/>
                  <a:gd name="T48" fmla="*/ 105 w 136"/>
                  <a:gd name="T49" fmla="*/ 136 h 162"/>
                  <a:gd name="T50" fmla="*/ 91 w 136"/>
                  <a:gd name="T51" fmla="*/ 147 h 162"/>
                  <a:gd name="T52" fmla="*/ 74 w 136"/>
                  <a:gd name="T53" fmla="*/ 151 h 162"/>
                  <a:gd name="T54" fmla="*/ 56 w 136"/>
                  <a:gd name="T55" fmla="*/ 150 h 162"/>
                  <a:gd name="T56" fmla="*/ 40 w 136"/>
                  <a:gd name="T57" fmla="*/ 143 h 162"/>
                  <a:gd name="T58" fmla="*/ 26 w 136"/>
                  <a:gd name="T59" fmla="*/ 131 h 162"/>
                  <a:gd name="T60" fmla="*/ 16 w 136"/>
                  <a:gd name="T61" fmla="*/ 115 h 162"/>
                  <a:gd name="T62" fmla="*/ 10 w 136"/>
                  <a:gd name="T63" fmla="*/ 96 h 162"/>
                  <a:gd name="T64" fmla="*/ 9 w 136"/>
                  <a:gd name="T65" fmla="*/ 75 h 162"/>
                  <a:gd name="T66" fmla="*/ 13 w 136"/>
                  <a:gd name="T67" fmla="*/ 54 h 162"/>
                  <a:gd name="T68" fmla="*/ 22 w 136"/>
                  <a:gd name="T69" fmla="*/ 37 h 162"/>
                  <a:gd name="T70" fmla="*/ 34 w 136"/>
                  <a:gd name="T71" fmla="*/ 23 h 162"/>
                  <a:gd name="T72" fmla="*/ 51 w 136"/>
                  <a:gd name="T73" fmla="*/ 15 h 162"/>
                  <a:gd name="T74" fmla="*/ 68 w 136"/>
                  <a:gd name="T75" fmla="*/ 11 h 162"/>
                  <a:gd name="T76" fmla="*/ 85 w 136"/>
                  <a:gd name="T77" fmla="*/ 15 h 162"/>
                  <a:gd name="T78" fmla="*/ 101 w 136"/>
                  <a:gd name="T79" fmla="*/ 23 h 162"/>
                  <a:gd name="T80" fmla="*/ 113 w 136"/>
                  <a:gd name="T81" fmla="*/ 37 h 162"/>
                  <a:gd name="T82" fmla="*/ 122 w 136"/>
                  <a:gd name="T83" fmla="*/ 54 h 162"/>
                  <a:gd name="T84" fmla="*/ 126 w 136"/>
                  <a:gd name="T85" fmla="*/ 75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36" h="162">
                    <a:moveTo>
                      <a:pt x="136" y="82"/>
                    </a:moveTo>
                    <a:lnTo>
                      <a:pt x="135" y="73"/>
                    </a:lnTo>
                    <a:lnTo>
                      <a:pt x="134" y="65"/>
                    </a:lnTo>
                    <a:lnTo>
                      <a:pt x="133" y="58"/>
                    </a:lnTo>
                    <a:lnTo>
                      <a:pt x="130" y="51"/>
                    </a:lnTo>
                    <a:lnTo>
                      <a:pt x="127" y="43"/>
                    </a:lnTo>
                    <a:lnTo>
                      <a:pt x="124" y="36"/>
                    </a:lnTo>
                    <a:lnTo>
                      <a:pt x="120" y="30"/>
                    </a:lnTo>
                    <a:lnTo>
                      <a:pt x="116" y="24"/>
                    </a:lnTo>
                    <a:lnTo>
                      <a:pt x="111" y="19"/>
                    </a:lnTo>
                    <a:lnTo>
                      <a:pt x="106" y="15"/>
                    </a:lnTo>
                    <a:lnTo>
                      <a:pt x="100" y="11"/>
                    </a:lnTo>
                    <a:lnTo>
                      <a:pt x="94" y="7"/>
                    </a:lnTo>
                    <a:lnTo>
                      <a:pt x="88" y="5"/>
                    </a:lnTo>
                    <a:lnTo>
                      <a:pt x="82" y="3"/>
                    </a:lnTo>
                    <a:lnTo>
                      <a:pt x="75" y="2"/>
                    </a:lnTo>
                    <a:lnTo>
                      <a:pt x="68" y="0"/>
                    </a:lnTo>
                    <a:lnTo>
                      <a:pt x="61" y="2"/>
                    </a:lnTo>
                    <a:lnTo>
                      <a:pt x="55" y="3"/>
                    </a:lnTo>
                    <a:lnTo>
                      <a:pt x="48" y="5"/>
                    </a:lnTo>
                    <a:lnTo>
                      <a:pt x="42" y="7"/>
                    </a:lnTo>
                    <a:lnTo>
                      <a:pt x="35" y="11"/>
                    </a:lnTo>
                    <a:lnTo>
                      <a:pt x="29" y="15"/>
                    </a:lnTo>
                    <a:lnTo>
                      <a:pt x="24" y="19"/>
                    </a:lnTo>
                    <a:lnTo>
                      <a:pt x="19" y="24"/>
                    </a:lnTo>
                    <a:lnTo>
                      <a:pt x="15" y="30"/>
                    </a:lnTo>
                    <a:lnTo>
                      <a:pt x="11" y="36"/>
                    </a:lnTo>
                    <a:lnTo>
                      <a:pt x="8" y="43"/>
                    </a:lnTo>
                    <a:lnTo>
                      <a:pt x="5" y="51"/>
                    </a:lnTo>
                    <a:lnTo>
                      <a:pt x="3" y="58"/>
                    </a:lnTo>
                    <a:lnTo>
                      <a:pt x="1" y="65"/>
                    </a:lnTo>
                    <a:lnTo>
                      <a:pt x="0" y="73"/>
                    </a:lnTo>
                    <a:lnTo>
                      <a:pt x="0" y="82"/>
                    </a:lnTo>
                    <a:lnTo>
                      <a:pt x="0" y="90"/>
                    </a:lnTo>
                    <a:lnTo>
                      <a:pt x="1" y="99"/>
                    </a:lnTo>
                    <a:lnTo>
                      <a:pt x="3" y="106"/>
                    </a:lnTo>
                    <a:lnTo>
                      <a:pt x="5" y="113"/>
                    </a:lnTo>
                    <a:lnTo>
                      <a:pt x="8" y="120"/>
                    </a:lnTo>
                    <a:lnTo>
                      <a:pt x="11" y="127"/>
                    </a:lnTo>
                    <a:lnTo>
                      <a:pt x="15" y="133"/>
                    </a:lnTo>
                    <a:lnTo>
                      <a:pt x="19" y="139"/>
                    </a:lnTo>
                    <a:lnTo>
                      <a:pt x="24" y="144"/>
                    </a:lnTo>
                    <a:lnTo>
                      <a:pt x="29" y="149"/>
                    </a:lnTo>
                    <a:lnTo>
                      <a:pt x="35" y="153"/>
                    </a:lnTo>
                    <a:lnTo>
                      <a:pt x="42" y="156"/>
                    </a:lnTo>
                    <a:lnTo>
                      <a:pt x="48" y="159"/>
                    </a:lnTo>
                    <a:lnTo>
                      <a:pt x="55" y="161"/>
                    </a:lnTo>
                    <a:lnTo>
                      <a:pt x="61" y="162"/>
                    </a:lnTo>
                    <a:lnTo>
                      <a:pt x="68" y="162"/>
                    </a:lnTo>
                    <a:lnTo>
                      <a:pt x="75" y="162"/>
                    </a:lnTo>
                    <a:lnTo>
                      <a:pt x="82" y="161"/>
                    </a:lnTo>
                    <a:lnTo>
                      <a:pt x="88" y="159"/>
                    </a:lnTo>
                    <a:lnTo>
                      <a:pt x="94" y="156"/>
                    </a:lnTo>
                    <a:lnTo>
                      <a:pt x="100" y="153"/>
                    </a:lnTo>
                    <a:lnTo>
                      <a:pt x="106" y="149"/>
                    </a:lnTo>
                    <a:lnTo>
                      <a:pt x="111" y="144"/>
                    </a:lnTo>
                    <a:lnTo>
                      <a:pt x="116" y="139"/>
                    </a:lnTo>
                    <a:lnTo>
                      <a:pt x="120" y="133"/>
                    </a:lnTo>
                    <a:lnTo>
                      <a:pt x="124" y="127"/>
                    </a:lnTo>
                    <a:lnTo>
                      <a:pt x="127" y="120"/>
                    </a:lnTo>
                    <a:lnTo>
                      <a:pt x="130" y="113"/>
                    </a:lnTo>
                    <a:lnTo>
                      <a:pt x="133" y="106"/>
                    </a:lnTo>
                    <a:lnTo>
                      <a:pt x="134" y="99"/>
                    </a:lnTo>
                    <a:lnTo>
                      <a:pt x="135" y="90"/>
                    </a:lnTo>
                    <a:lnTo>
                      <a:pt x="136" y="82"/>
                    </a:lnTo>
                    <a:close/>
                    <a:moveTo>
                      <a:pt x="127" y="82"/>
                    </a:moveTo>
                    <a:lnTo>
                      <a:pt x="126" y="89"/>
                    </a:lnTo>
                    <a:lnTo>
                      <a:pt x="125" y="96"/>
                    </a:lnTo>
                    <a:lnTo>
                      <a:pt x="124" y="102"/>
                    </a:lnTo>
                    <a:lnTo>
                      <a:pt x="122" y="109"/>
                    </a:lnTo>
                    <a:lnTo>
                      <a:pt x="120" y="115"/>
                    </a:lnTo>
                    <a:lnTo>
                      <a:pt x="117" y="121"/>
                    </a:lnTo>
                    <a:lnTo>
                      <a:pt x="113" y="126"/>
                    </a:lnTo>
                    <a:lnTo>
                      <a:pt x="109" y="131"/>
                    </a:lnTo>
                    <a:lnTo>
                      <a:pt x="105" y="136"/>
                    </a:lnTo>
                    <a:lnTo>
                      <a:pt x="101" y="141"/>
                    </a:lnTo>
                    <a:lnTo>
                      <a:pt x="96" y="143"/>
                    </a:lnTo>
                    <a:lnTo>
                      <a:pt x="91" y="147"/>
                    </a:lnTo>
                    <a:lnTo>
                      <a:pt x="85" y="149"/>
                    </a:lnTo>
                    <a:lnTo>
                      <a:pt x="80" y="150"/>
                    </a:lnTo>
                    <a:lnTo>
                      <a:pt x="74" y="151"/>
                    </a:lnTo>
                    <a:lnTo>
                      <a:pt x="68" y="151"/>
                    </a:lnTo>
                    <a:lnTo>
                      <a:pt x="62" y="151"/>
                    </a:lnTo>
                    <a:lnTo>
                      <a:pt x="56" y="150"/>
                    </a:lnTo>
                    <a:lnTo>
                      <a:pt x="51" y="149"/>
                    </a:lnTo>
                    <a:lnTo>
                      <a:pt x="45" y="147"/>
                    </a:lnTo>
                    <a:lnTo>
                      <a:pt x="40" y="143"/>
                    </a:lnTo>
                    <a:lnTo>
                      <a:pt x="34" y="141"/>
                    </a:lnTo>
                    <a:lnTo>
                      <a:pt x="30" y="136"/>
                    </a:lnTo>
                    <a:lnTo>
                      <a:pt x="26" y="131"/>
                    </a:lnTo>
                    <a:lnTo>
                      <a:pt x="22" y="126"/>
                    </a:lnTo>
                    <a:lnTo>
                      <a:pt x="19" y="121"/>
                    </a:lnTo>
                    <a:lnTo>
                      <a:pt x="16" y="115"/>
                    </a:lnTo>
                    <a:lnTo>
                      <a:pt x="13" y="109"/>
                    </a:lnTo>
                    <a:lnTo>
                      <a:pt x="11" y="102"/>
                    </a:lnTo>
                    <a:lnTo>
                      <a:pt x="10" y="96"/>
                    </a:lnTo>
                    <a:lnTo>
                      <a:pt x="9" y="89"/>
                    </a:lnTo>
                    <a:lnTo>
                      <a:pt x="9" y="82"/>
                    </a:lnTo>
                    <a:lnTo>
                      <a:pt x="9" y="75"/>
                    </a:lnTo>
                    <a:lnTo>
                      <a:pt x="10" y="67"/>
                    </a:lnTo>
                    <a:lnTo>
                      <a:pt x="11" y="61"/>
                    </a:lnTo>
                    <a:lnTo>
                      <a:pt x="13" y="54"/>
                    </a:lnTo>
                    <a:lnTo>
                      <a:pt x="16" y="48"/>
                    </a:lnTo>
                    <a:lnTo>
                      <a:pt x="19" y="42"/>
                    </a:lnTo>
                    <a:lnTo>
                      <a:pt x="22" y="37"/>
                    </a:lnTo>
                    <a:lnTo>
                      <a:pt x="26" y="33"/>
                    </a:lnTo>
                    <a:lnTo>
                      <a:pt x="30" y="28"/>
                    </a:lnTo>
                    <a:lnTo>
                      <a:pt x="34" y="23"/>
                    </a:lnTo>
                    <a:lnTo>
                      <a:pt x="40" y="21"/>
                    </a:lnTo>
                    <a:lnTo>
                      <a:pt x="45" y="17"/>
                    </a:lnTo>
                    <a:lnTo>
                      <a:pt x="51" y="15"/>
                    </a:lnTo>
                    <a:lnTo>
                      <a:pt x="56" y="13"/>
                    </a:lnTo>
                    <a:lnTo>
                      <a:pt x="62" y="12"/>
                    </a:lnTo>
                    <a:lnTo>
                      <a:pt x="68" y="11"/>
                    </a:lnTo>
                    <a:lnTo>
                      <a:pt x="74" y="12"/>
                    </a:lnTo>
                    <a:lnTo>
                      <a:pt x="80" y="13"/>
                    </a:lnTo>
                    <a:lnTo>
                      <a:pt x="85" y="15"/>
                    </a:lnTo>
                    <a:lnTo>
                      <a:pt x="91" y="17"/>
                    </a:lnTo>
                    <a:lnTo>
                      <a:pt x="96" y="21"/>
                    </a:lnTo>
                    <a:lnTo>
                      <a:pt x="101" y="23"/>
                    </a:lnTo>
                    <a:lnTo>
                      <a:pt x="105" y="28"/>
                    </a:lnTo>
                    <a:lnTo>
                      <a:pt x="109" y="33"/>
                    </a:lnTo>
                    <a:lnTo>
                      <a:pt x="113" y="37"/>
                    </a:lnTo>
                    <a:lnTo>
                      <a:pt x="117" y="42"/>
                    </a:lnTo>
                    <a:lnTo>
                      <a:pt x="120" y="48"/>
                    </a:lnTo>
                    <a:lnTo>
                      <a:pt x="122" y="54"/>
                    </a:lnTo>
                    <a:lnTo>
                      <a:pt x="124" y="61"/>
                    </a:lnTo>
                    <a:lnTo>
                      <a:pt x="125" y="67"/>
                    </a:lnTo>
                    <a:lnTo>
                      <a:pt x="126" y="75"/>
                    </a:lnTo>
                    <a:lnTo>
                      <a:pt x="127" y="82"/>
                    </a:lnTo>
                    <a:close/>
                  </a:path>
                </a:pathLst>
              </a:custGeom>
              <a:solidFill>
                <a:srgbClr val="F9DA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" name="Freeform 34"/>
              <p:cNvSpPr>
                <a:spLocks noEditPoints="1"/>
              </p:cNvSpPr>
              <p:nvPr/>
            </p:nvSpPr>
            <p:spPr bwMode="auto">
              <a:xfrm>
                <a:off x="1149" y="2647"/>
                <a:ext cx="25" cy="25"/>
              </a:xfrm>
              <a:custGeom>
                <a:avLst/>
                <a:gdLst>
                  <a:gd name="T0" fmla="*/ 127 w 127"/>
                  <a:gd name="T1" fmla="*/ 69 h 151"/>
                  <a:gd name="T2" fmla="*/ 124 w 127"/>
                  <a:gd name="T3" fmla="*/ 53 h 151"/>
                  <a:gd name="T4" fmla="*/ 119 w 127"/>
                  <a:gd name="T5" fmla="*/ 40 h 151"/>
                  <a:gd name="T6" fmla="*/ 113 w 127"/>
                  <a:gd name="T7" fmla="*/ 28 h 151"/>
                  <a:gd name="T8" fmla="*/ 104 w 127"/>
                  <a:gd name="T9" fmla="*/ 17 h 151"/>
                  <a:gd name="T10" fmla="*/ 94 w 127"/>
                  <a:gd name="T11" fmla="*/ 10 h 151"/>
                  <a:gd name="T12" fmla="*/ 83 w 127"/>
                  <a:gd name="T13" fmla="*/ 4 h 151"/>
                  <a:gd name="T14" fmla="*/ 71 w 127"/>
                  <a:gd name="T15" fmla="*/ 0 h 151"/>
                  <a:gd name="T16" fmla="*/ 58 w 127"/>
                  <a:gd name="T17" fmla="*/ 0 h 151"/>
                  <a:gd name="T18" fmla="*/ 45 w 127"/>
                  <a:gd name="T19" fmla="*/ 4 h 151"/>
                  <a:gd name="T20" fmla="*/ 33 w 127"/>
                  <a:gd name="T21" fmla="*/ 10 h 151"/>
                  <a:gd name="T22" fmla="*/ 23 w 127"/>
                  <a:gd name="T23" fmla="*/ 17 h 151"/>
                  <a:gd name="T24" fmla="*/ 15 w 127"/>
                  <a:gd name="T25" fmla="*/ 28 h 151"/>
                  <a:gd name="T26" fmla="*/ 8 w 127"/>
                  <a:gd name="T27" fmla="*/ 40 h 151"/>
                  <a:gd name="T28" fmla="*/ 3 w 127"/>
                  <a:gd name="T29" fmla="*/ 53 h 151"/>
                  <a:gd name="T30" fmla="*/ 0 w 127"/>
                  <a:gd name="T31" fmla="*/ 69 h 151"/>
                  <a:gd name="T32" fmla="*/ 0 w 127"/>
                  <a:gd name="T33" fmla="*/ 83 h 151"/>
                  <a:gd name="T34" fmla="*/ 3 w 127"/>
                  <a:gd name="T35" fmla="*/ 99 h 151"/>
                  <a:gd name="T36" fmla="*/ 8 w 127"/>
                  <a:gd name="T37" fmla="*/ 112 h 151"/>
                  <a:gd name="T38" fmla="*/ 15 w 127"/>
                  <a:gd name="T39" fmla="*/ 124 h 151"/>
                  <a:gd name="T40" fmla="*/ 23 w 127"/>
                  <a:gd name="T41" fmla="*/ 135 h 151"/>
                  <a:gd name="T42" fmla="*/ 33 w 127"/>
                  <a:gd name="T43" fmla="*/ 142 h 151"/>
                  <a:gd name="T44" fmla="*/ 45 w 127"/>
                  <a:gd name="T45" fmla="*/ 148 h 151"/>
                  <a:gd name="T46" fmla="*/ 58 w 127"/>
                  <a:gd name="T47" fmla="*/ 151 h 151"/>
                  <a:gd name="T48" fmla="*/ 71 w 127"/>
                  <a:gd name="T49" fmla="*/ 151 h 151"/>
                  <a:gd name="T50" fmla="*/ 83 w 127"/>
                  <a:gd name="T51" fmla="*/ 148 h 151"/>
                  <a:gd name="T52" fmla="*/ 94 w 127"/>
                  <a:gd name="T53" fmla="*/ 142 h 151"/>
                  <a:gd name="T54" fmla="*/ 104 w 127"/>
                  <a:gd name="T55" fmla="*/ 135 h 151"/>
                  <a:gd name="T56" fmla="*/ 113 w 127"/>
                  <a:gd name="T57" fmla="*/ 124 h 151"/>
                  <a:gd name="T58" fmla="*/ 119 w 127"/>
                  <a:gd name="T59" fmla="*/ 112 h 151"/>
                  <a:gd name="T60" fmla="*/ 124 w 127"/>
                  <a:gd name="T61" fmla="*/ 99 h 151"/>
                  <a:gd name="T62" fmla="*/ 127 w 127"/>
                  <a:gd name="T63" fmla="*/ 83 h 151"/>
                  <a:gd name="T64" fmla="*/ 118 w 127"/>
                  <a:gd name="T65" fmla="*/ 76 h 151"/>
                  <a:gd name="T66" fmla="*/ 117 w 127"/>
                  <a:gd name="T67" fmla="*/ 89 h 151"/>
                  <a:gd name="T68" fmla="*/ 114 w 127"/>
                  <a:gd name="T69" fmla="*/ 101 h 151"/>
                  <a:gd name="T70" fmla="*/ 102 w 127"/>
                  <a:gd name="T71" fmla="*/ 121 h 151"/>
                  <a:gd name="T72" fmla="*/ 85 w 127"/>
                  <a:gd name="T73" fmla="*/ 136 h 151"/>
                  <a:gd name="T74" fmla="*/ 75 w 127"/>
                  <a:gd name="T75" fmla="*/ 139 h 151"/>
                  <a:gd name="T76" fmla="*/ 64 w 127"/>
                  <a:gd name="T77" fmla="*/ 141 h 151"/>
                  <a:gd name="T78" fmla="*/ 53 w 127"/>
                  <a:gd name="T79" fmla="*/ 139 h 151"/>
                  <a:gd name="T80" fmla="*/ 43 w 127"/>
                  <a:gd name="T81" fmla="*/ 136 h 151"/>
                  <a:gd name="T82" fmla="*/ 33 w 127"/>
                  <a:gd name="T83" fmla="*/ 130 h 151"/>
                  <a:gd name="T84" fmla="*/ 25 w 127"/>
                  <a:gd name="T85" fmla="*/ 121 h 151"/>
                  <a:gd name="T86" fmla="*/ 18 w 127"/>
                  <a:gd name="T87" fmla="*/ 112 h 151"/>
                  <a:gd name="T88" fmla="*/ 13 w 127"/>
                  <a:gd name="T89" fmla="*/ 101 h 151"/>
                  <a:gd name="T90" fmla="*/ 10 w 127"/>
                  <a:gd name="T91" fmla="*/ 89 h 151"/>
                  <a:gd name="T92" fmla="*/ 9 w 127"/>
                  <a:gd name="T93" fmla="*/ 76 h 151"/>
                  <a:gd name="T94" fmla="*/ 10 w 127"/>
                  <a:gd name="T95" fmla="*/ 63 h 151"/>
                  <a:gd name="T96" fmla="*/ 13 w 127"/>
                  <a:gd name="T97" fmla="*/ 51 h 151"/>
                  <a:gd name="T98" fmla="*/ 25 w 127"/>
                  <a:gd name="T99" fmla="*/ 30 h 151"/>
                  <a:gd name="T100" fmla="*/ 43 w 127"/>
                  <a:gd name="T101" fmla="*/ 16 h 151"/>
                  <a:gd name="T102" fmla="*/ 53 w 127"/>
                  <a:gd name="T103" fmla="*/ 12 h 151"/>
                  <a:gd name="T104" fmla="*/ 64 w 127"/>
                  <a:gd name="T105" fmla="*/ 11 h 151"/>
                  <a:gd name="T106" fmla="*/ 75 w 127"/>
                  <a:gd name="T107" fmla="*/ 12 h 151"/>
                  <a:gd name="T108" fmla="*/ 85 w 127"/>
                  <a:gd name="T109" fmla="*/ 16 h 151"/>
                  <a:gd name="T110" fmla="*/ 102 w 127"/>
                  <a:gd name="T111" fmla="*/ 30 h 151"/>
                  <a:gd name="T112" fmla="*/ 114 w 127"/>
                  <a:gd name="T113" fmla="*/ 51 h 151"/>
                  <a:gd name="T114" fmla="*/ 117 w 127"/>
                  <a:gd name="T115" fmla="*/ 63 h 151"/>
                  <a:gd name="T116" fmla="*/ 118 w 127"/>
                  <a:gd name="T117" fmla="*/ 76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27" h="151">
                    <a:moveTo>
                      <a:pt x="127" y="76"/>
                    </a:moveTo>
                    <a:lnTo>
                      <a:pt x="127" y="69"/>
                    </a:lnTo>
                    <a:lnTo>
                      <a:pt x="126" y="60"/>
                    </a:lnTo>
                    <a:lnTo>
                      <a:pt x="124" y="53"/>
                    </a:lnTo>
                    <a:lnTo>
                      <a:pt x="122" y="46"/>
                    </a:lnTo>
                    <a:lnTo>
                      <a:pt x="119" y="40"/>
                    </a:lnTo>
                    <a:lnTo>
                      <a:pt x="116" y="34"/>
                    </a:lnTo>
                    <a:lnTo>
                      <a:pt x="113" y="28"/>
                    </a:lnTo>
                    <a:lnTo>
                      <a:pt x="109" y="22"/>
                    </a:lnTo>
                    <a:lnTo>
                      <a:pt x="104" y="17"/>
                    </a:lnTo>
                    <a:lnTo>
                      <a:pt x="99" y="13"/>
                    </a:lnTo>
                    <a:lnTo>
                      <a:pt x="94" y="10"/>
                    </a:lnTo>
                    <a:lnTo>
                      <a:pt x="89" y="6"/>
                    </a:lnTo>
                    <a:lnTo>
                      <a:pt x="83" y="4"/>
                    </a:lnTo>
                    <a:lnTo>
                      <a:pt x="77" y="1"/>
                    </a:lnTo>
                    <a:lnTo>
                      <a:pt x="71" y="0"/>
                    </a:lnTo>
                    <a:lnTo>
                      <a:pt x="64" y="0"/>
                    </a:lnTo>
                    <a:lnTo>
                      <a:pt x="58" y="0"/>
                    </a:lnTo>
                    <a:lnTo>
                      <a:pt x="51" y="1"/>
                    </a:lnTo>
                    <a:lnTo>
                      <a:pt x="45" y="4"/>
                    </a:lnTo>
                    <a:lnTo>
                      <a:pt x="40" y="6"/>
                    </a:lnTo>
                    <a:lnTo>
                      <a:pt x="33" y="10"/>
                    </a:lnTo>
                    <a:lnTo>
                      <a:pt x="28" y="13"/>
                    </a:lnTo>
                    <a:lnTo>
                      <a:pt x="23" y="17"/>
                    </a:lnTo>
                    <a:lnTo>
                      <a:pt x="19" y="22"/>
                    </a:lnTo>
                    <a:lnTo>
                      <a:pt x="15" y="28"/>
                    </a:lnTo>
                    <a:lnTo>
                      <a:pt x="11" y="34"/>
                    </a:lnTo>
                    <a:lnTo>
                      <a:pt x="8" y="40"/>
                    </a:lnTo>
                    <a:lnTo>
                      <a:pt x="5" y="46"/>
                    </a:lnTo>
                    <a:lnTo>
                      <a:pt x="3" y="53"/>
                    </a:lnTo>
                    <a:lnTo>
                      <a:pt x="1" y="60"/>
                    </a:lnTo>
                    <a:lnTo>
                      <a:pt x="0" y="69"/>
                    </a:lnTo>
                    <a:lnTo>
                      <a:pt x="0" y="76"/>
                    </a:lnTo>
                    <a:lnTo>
                      <a:pt x="0" y="83"/>
                    </a:lnTo>
                    <a:lnTo>
                      <a:pt x="1" y="91"/>
                    </a:lnTo>
                    <a:lnTo>
                      <a:pt x="3" y="99"/>
                    </a:lnTo>
                    <a:lnTo>
                      <a:pt x="5" y="105"/>
                    </a:lnTo>
                    <a:lnTo>
                      <a:pt x="8" y="112"/>
                    </a:lnTo>
                    <a:lnTo>
                      <a:pt x="11" y="118"/>
                    </a:lnTo>
                    <a:lnTo>
                      <a:pt x="15" y="124"/>
                    </a:lnTo>
                    <a:lnTo>
                      <a:pt x="19" y="130"/>
                    </a:lnTo>
                    <a:lnTo>
                      <a:pt x="23" y="135"/>
                    </a:lnTo>
                    <a:lnTo>
                      <a:pt x="28" y="138"/>
                    </a:lnTo>
                    <a:lnTo>
                      <a:pt x="33" y="142"/>
                    </a:lnTo>
                    <a:lnTo>
                      <a:pt x="40" y="145"/>
                    </a:lnTo>
                    <a:lnTo>
                      <a:pt x="45" y="148"/>
                    </a:lnTo>
                    <a:lnTo>
                      <a:pt x="51" y="150"/>
                    </a:lnTo>
                    <a:lnTo>
                      <a:pt x="58" y="151"/>
                    </a:lnTo>
                    <a:lnTo>
                      <a:pt x="64" y="151"/>
                    </a:lnTo>
                    <a:lnTo>
                      <a:pt x="71" y="151"/>
                    </a:lnTo>
                    <a:lnTo>
                      <a:pt x="77" y="150"/>
                    </a:lnTo>
                    <a:lnTo>
                      <a:pt x="83" y="148"/>
                    </a:lnTo>
                    <a:lnTo>
                      <a:pt x="89" y="145"/>
                    </a:lnTo>
                    <a:lnTo>
                      <a:pt x="94" y="142"/>
                    </a:lnTo>
                    <a:lnTo>
                      <a:pt x="99" y="138"/>
                    </a:lnTo>
                    <a:lnTo>
                      <a:pt x="104" y="135"/>
                    </a:lnTo>
                    <a:lnTo>
                      <a:pt x="109" y="130"/>
                    </a:lnTo>
                    <a:lnTo>
                      <a:pt x="113" y="124"/>
                    </a:lnTo>
                    <a:lnTo>
                      <a:pt x="116" y="118"/>
                    </a:lnTo>
                    <a:lnTo>
                      <a:pt x="119" y="112"/>
                    </a:lnTo>
                    <a:lnTo>
                      <a:pt x="122" y="105"/>
                    </a:lnTo>
                    <a:lnTo>
                      <a:pt x="124" y="99"/>
                    </a:lnTo>
                    <a:lnTo>
                      <a:pt x="126" y="91"/>
                    </a:lnTo>
                    <a:lnTo>
                      <a:pt x="127" y="83"/>
                    </a:lnTo>
                    <a:lnTo>
                      <a:pt x="127" y="76"/>
                    </a:lnTo>
                    <a:close/>
                    <a:moveTo>
                      <a:pt x="118" y="76"/>
                    </a:moveTo>
                    <a:lnTo>
                      <a:pt x="118" y="82"/>
                    </a:lnTo>
                    <a:lnTo>
                      <a:pt x="117" y="89"/>
                    </a:lnTo>
                    <a:lnTo>
                      <a:pt x="116" y="95"/>
                    </a:lnTo>
                    <a:lnTo>
                      <a:pt x="114" y="101"/>
                    </a:lnTo>
                    <a:lnTo>
                      <a:pt x="109" y="112"/>
                    </a:lnTo>
                    <a:lnTo>
                      <a:pt x="102" y="121"/>
                    </a:lnTo>
                    <a:lnTo>
                      <a:pt x="94" y="130"/>
                    </a:lnTo>
                    <a:lnTo>
                      <a:pt x="85" y="136"/>
                    </a:lnTo>
                    <a:lnTo>
                      <a:pt x="80" y="138"/>
                    </a:lnTo>
                    <a:lnTo>
                      <a:pt x="75" y="139"/>
                    </a:lnTo>
                    <a:lnTo>
                      <a:pt x="70" y="141"/>
                    </a:lnTo>
                    <a:lnTo>
                      <a:pt x="64" y="141"/>
                    </a:lnTo>
                    <a:lnTo>
                      <a:pt x="59" y="141"/>
                    </a:lnTo>
                    <a:lnTo>
                      <a:pt x="53" y="139"/>
                    </a:lnTo>
                    <a:lnTo>
                      <a:pt x="48" y="138"/>
                    </a:lnTo>
                    <a:lnTo>
                      <a:pt x="43" y="136"/>
                    </a:lnTo>
                    <a:lnTo>
                      <a:pt x="38" y="132"/>
                    </a:lnTo>
                    <a:lnTo>
                      <a:pt x="33" y="130"/>
                    </a:lnTo>
                    <a:lnTo>
                      <a:pt x="29" y="126"/>
                    </a:lnTo>
                    <a:lnTo>
                      <a:pt x="25" y="121"/>
                    </a:lnTo>
                    <a:lnTo>
                      <a:pt x="21" y="117"/>
                    </a:lnTo>
                    <a:lnTo>
                      <a:pt x="18" y="112"/>
                    </a:lnTo>
                    <a:lnTo>
                      <a:pt x="16" y="107"/>
                    </a:lnTo>
                    <a:lnTo>
                      <a:pt x="13" y="101"/>
                    </a:lnTo>
                    <a:lnTo>
                      <a:pt x="12" y="95"/>
                    </a:lnTo>
                    <a:lnTo>
                      <a:pt x="10" y="89"/>
                    </a:lnTo>
                    <a:lnTo>
                      <a:pt x="9" y="82"/>
                    </a:lnTo>
                    <a:lnTo>
                      <a:pt x="9" y="76"/>
                    </a:lnTo>
                    <a:lnTo>
                      <a:pt x="9" y="69"/>
                    </a:lnTo>
                    <a:lnTo>
                      <a:pt x="10" y="63"/>
                    </a:lnTo>
                    <a:lnTo>
                      <a:pt x="12" y="57"/>
                    </a:lnTo>
                    <a:lnTo>
                      <a:pt x="13" y="51"/>
                    </a:lnTo>
                    <a:lnTo>
                      <a:pt x="18" y="40"/>
                    </a:lnTo>
                    <a:lnTo>
                      <a:pt x="25" y="30"/>
                    </a:lnTo>
                    <a:lnTo>
                      <a:pt x="33" y="22"/>
                    </a:lnTo>
                    <a:lnTo>
                      <a:pt x="43" y="16"/>
                    </a:lnTo>
                    <a:lnTo>
                      <a:pt x="48" y="13"/>
                    </a:lnTo>
                    <a:lnTo>
                      <a:pt x="53" y="12"/>
                    </a:lnTo>
                    <a:lnTo>
                      <a:pt x="59" y="11"/>
                    </a:lnTo>
                    <a:lnTo>
                      <a:pt x="64" y="11"/>
                    </a:lnTo>
                    <a:lnTo>
                      <a:pt x="70" y="11"/>
                    </a:lnTo>
                    <a:lnTo>
                      <a:pt x="75" y="12"/>
                    </a:lnTo>
                    <a:lnTo>
                      <a:pt x="80" y="13"/>
                    </a:lnTo>
                    <a:lnTo>
                      <a:pt x="85" y="16"/>
                    </a:lnTo>
                    <a:lnTo>
                      <a:pt x="94" y="22"/>
                    </a:lnTo>
                    <a:lnTo>
                      <a:pt x="102" y="30"/>
                    </a:lnTo>
                    <a:lnTo>
                      <a:pt x="109" y="40"/>
                    </a:lnTo>
                    <a:lnTo>
                      <a:pt x="114" y="51"/>
                    </a:lnTo>
                    <a:lnTo>
                      <a:pt x="116" y="57"/>
                    </a:lnTo>
                    <a:lnTo>
                      <a:pt x="117" y="63"/>
                    </a:lnTo>
                    <a:lnTo>
                      <a:pt x="118" y="69"/>
                    </a:lnTo>
                    <a:lnTo>
                      <a:pt x="118" y="76"/>
                    </a:lnTo>
                    <a:close/>
                  </a:path>
                </a:pathLst>
              </a:custGeom>
              <a:solidFill>
                <a:srgbClr val="F9DD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" name="Freeform 35"/>
              <p:cNvSpPr>
                <a:spLocks noEditPoints="1"/>
              </p:cNvSpPr>
              <p:nvPr/>
            </p:nvSpPr>
            <p:spPr bwMode="auto">
              <a:xfrm>
                <a:off x="1150" y="2648"/>
                <a:ext cx="23" cy="23"/>
              </a:xfrm>
              <a:custGeom>
                <a:avLst/>
                <a:gdLst>
                  <a:gd name="T0" fmla="*/ 117 w 118"/>
                  <a:gd name="T1" fmla="*/ 64 h 140"/>
                  <a:gd name="T2" fmla="*/ 115 w 118"/>
                  <a:gd name="T3" fmla="*/ 50 h 140"/>
                  <a:gd name="T4" fmla="*/ 110 w 118"/>
                  <a:gd name="T5" fmla="*/ 37 h 140"/>
                  <a:gd name="T6" fmla="*/ 104 w 118"/>
                  <a:gd name="T7" fmla="*/ 26 h 140"/>
                  <a:gd name="T8" fmla="*/ 96 w 118"/>
                  <a:gd name="T9" fmla="*/ 17 h 140"/>
                  <a:gd name="T10" fmla="*/ 87 w 118"/>
                  <a:gd name="T11" fmla="*/ 10 h 140"/>
                  <a:gd name="T12" fmla="*/ 76 w 118"/>
                  <a:gd name="T13" fmla="*/ 4 h 140"/>
                  <a:gd name="T14" fmla="*/ 65 w 118"/>
                  <a:gd name="T15" fmla="*/ 1 h 140"/>
                  <a:gd name="T16" fmla="*/ 53 w 118"/>
                  <a:gd name="T17" fmla="*/ 1 h 140"/>
                  <a:gd name="T18" fmla="*/ 42 w 118"/>
                  <a:gd name="T19" fmla="*/ 4 h 140"/>
                  <a:gd name="T20" fmla="*/ 31 w 118"/>
                  <a:gd name="T21" fmla="*/ 10 h 140"/>
                  <a:gd name="T22" fmla="*/ 21 w 118"/>
                  <a:gd name="T23" fmla="*/ 17 h 140"/>
                  <a:gd name="T24" fmla="*/ 13 w 118"/>
                  <a:gd name="T25" fmla="*/ 26 h 140"/>
                  <a:gd name="T26" fmla="*/ 7 w 118"/>
                  <a:gd name="T27" fmla="*/ 37 h 140"/>
                  <a:gd name="T28" fmla="*/ 2 w 118"/>
                  <a:gd name="T29" fmla="*/ 50 h 140"/>
                  <a:gd name="T30" fmla="*/ 0 w 118"/>
                  <a:gd name="T31" fmla="*/ 64 h 140"/>
                  <a:gd name="T32" fmla="*/ 0 w 118"/>
                  <a:gd name="T33" fmla="*/ 78 h 140"/>
                  <a:gd name="T34" fmla="*/ 2 w 118"/>
                  <a:gd name="T35" fmla="*/ 91 h 140"/>
                  <a:gd name="T36" fmla="*/ 7 w 118"/>
                  <a:gd name="T37" fmla="*/ 104 h 140"/>
                  <a:gd name="T38" fmla="*/ 13 w 118"/>
                  <a:gd name="T39" fmla="*/ 115 h 140"/>
                  <a:gd name="T40" fmla="*/ 21 w 118"/>
                  <a:gd name="T41" fmla="*/ 125 h 140"/>
                  <a:gd name="T42" fmla="*/ 31 w 118"/>
                  <a:gd name="T43" fmla="*/ 132 h 140"/>
                  <a:gd name="T44" fmla="*/ 42 w 118"/>
                  <a:gd name="T45" fmla="*/ 138 h 140"/>
                  <a:gd name="T46" fmla="*/ 53 w 118"/>
                  <a:gd name="T47" fmla="*/ 140 h 140"/>
                  <a:gd name="T48" fmla="*/ 65 w 118"/>
                  <a:gd name="T49" fmla="*/ 140 h 140"/>
                  <a:gd name="T50" fmla="*/ 76 w 118"/>
                  <a:gd name="T51" fmla="*/ 138 h 140"/>
                  <a:gd name="T52" fmla="*/ 87 w 118"/>
                  <a:gd name="T53" fmla="*/ 132 h 140"/>
                  <a:gd name="T54" fmla="*/ 96 w 118"/>
                  <a:gd name="T55" fmla="*/ 125 h 140"/>
                  <a:gd name="T56" fmla="*/ 104 w 118"/>
                  <a:gd name="T57" fmla="*/ 115 h 140"/>
                  <a:gd name="T58" fmla="*/ 110 w 118"/>
                  <a:gd name="T59" fmla="*/ 104 h 140"/>
                  <a:gd name="T60" fmla="*/ 115 w 118"/>
                  <a:gd name="T61" fmla="*/ 91 h 140"/>
                  <a:gd name="T62" fmla="*/ 117 w 118"/>
                  <a:gd name="T63" fmla="*/ 78 h 140"/>
                  <a:gd name="T64" fmla="*/ 109 w 118"/>
                  <a:gd name="T65" fmla="*/ 71 h 140"/>
                  <a:gd name="T66" fmla="*/ 105 w 118"/>
                  <a:gd name="T67" fmla="*/ 94 h 140"/>
                  <a:gd name="T68" fmla="*/ 94 w 118"/>
                  <a:gd name="T69" fmla="*/ 113 h 140"/>
                  <a:gd name="T70" fmla="*/ 78 w 118"/>
                  <a:gd name="T71" fmla="*/ 126 h 140"/>
                  <a:gd name="T72" fmla="*/ 59 w 118"/>
                  <a:gd name="T73" fmla="*/ 130 h 140"/>
                  <a:gd name="T74" fmla="*/ 40 w 118"/>
                  <a:gd name="T75" fmla="*/ 126 h 140"/>
                  <a:gd name="T76" fmla="*/ 23 w 118"/>
                  <a:gd name="T77" fmla="*/ 113 h 140"/>
                  <a:gd name="T78" fmla="*/ 13 w 118"/>
                  <a:gd name="T79" fmla="*/ 94 h 140"/>
                  <a:gd name="T80" fmla="*/ 9 w 118"/>
                  <a:gd name="T81" fmla="*/ 71 h 140"/>
                  <a:gd name="T82" fmla="*/ 13 w 118"/>
                  <a:gd name="T83" fmla="*/ 48 h 140"/>
                  <a:gd name="T84" fmla="*/ 23 w 118"/>
                  <a:gd name="T85" fmla="*/ 29 h 140"/>
                  <a:gd name="T86" fmla="*/ 40 w 118"/>
                  <a:gd name="T87" fmla="*/ 16 h 140"/>
                  <a:gd name="T88" fmla="*/ 59 w 118"/>
                  <a:gd name="T89" fmla="*/ 11 h 140"/>
                  <a:gd name="T90" fmla="*/ 78 w 118"/>
                  <a:gd name="T91" fmla="*/ 16 h 140"/>
                  <a:gd name="T92" fmla="*/ 94 w 118"/>
                  <a:gd name="T93" fmla="*/ 29 h 140"/>
                  <a:gd name="T94" fmla="*/ 105 w 118"/>
                  <a:gd name="T95" fmla="*/ 48 h 140"/>
                  <a:gd name="T96" fmla="*/ 109 w 118"/>
                  <a:gd name="T97" fmla="*/ 71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18" h="140">
                    <a:moveTo>
                      <a:pt x="118" y="71"/>
                    </a:moveTo>
                    <a:lnTo>
                      <a:pt x="117" y="64"/>
                    </a:lnTo>
                    <a:lnTo>
                      <a:pt x="116" y="56"/>
                    </a:lnTo>
                    <a:lnTo>
                      <a:pt x="115" y="50"/>
                    </a:lnTo>
                    <a:lnTo>
                      <a:pt x="113" y="43"/>
                    </a:lnTo>
                    <a:lnTo>
                      <a:pt x="110" y="37"/>
                    </a:lnTo>
                    <a:lnTo>
                      <a:pt x="108" y="31"/>
                    </a:lnTo>
                    <a:lnTo>
                      <a:pt x="104" y="26"/>
                    </a:lnTo>
                    <a:lnTo>
                      <a:pt x="100" y="22"/>
                    </a:lnTo>
                    <a:lnTo>
                      <a:pt x="96" y="17"/>
                    </a:lnTo>
                    <a:lnTo>
                      <a:pt x="92" y="12"/>
                    </a:lnTo>
                    <a:lnTo>
                      <a:pt x="87" y="10"/>
                    </a:lnTo>
                    <a:lnTo>
                      <a:pt x="82" y="6"/>
                    </a:lnTo>
                    <a:lnTo>
                      <a:pt x="76" y="4"/>
                    </a:lnTo>
                    <a:lnTo>
                      <a:pt x="71" y="2"/>
                    </a:lnTo>
                    <a:lnTo>
                      <a:pt x="65" y="1"/>
                    </a:lnTo>
                    <a:lnTo>
                      <a:pt x="59" y="0"/>
                    </a:lnTo>
                    <a:lnTo>
                      <a:pt x="53" y="1"/>
                    </a:lnTo>
                    <a:lnTo>
                      <a:pt x="47" y="2"/>
                    </a:lnTo>
                    <a:lnTo>
                      <a:pt x="42" y="4"/>
                    </a:lnTo>
                    <a:lnTo>
                      <a:pt x="36" y="6"/>
                    </a:lnTo>
                    <a:lnTo>
                      <a:pt x="31" y="10"/>
                    </a:lnTo>
                    <a:lnTo>
                      <a:pt x="25" y="12"/>
                    </a:lnTo>
                    <a:lnTo>
                      <a:pt x="21" y="17"/>
                    </a:lnTo>
                    <a:lnTo>
                      <a:pt x="17" y="22"/>
                    </a:lnTo>
                    <a:lnTo>
                      <a:pt x="13" y="26"/>
                    </a:lnTo>
                    <a:lnTo>
                      <a:pt x="10" y="31"/>
                    </a:lnTo>
                    <a:lnTo>
                      <a:pt x="7" y="37"/>
                    </a:lnTo>
                    <a:lnTo>
                      <a:pt x="4" y="43"/>
                    </a:lnTo>
                    <a:lnTo>
                      <a:pt x="2" y="50"/>
                    </a:lnTo>
                    <a:lnTo>
                      <a:pt x="1" y="56"/>
                    </a:lnTo>
                    <a:lnTo>
                      <a:pt x="0" y="64"/>
                    </a:lnTo>
                    <a:lnTo>
                      <a:pt x="0" y="71"/>
                    </a:lnTo>
                    <a:lnTo>
                      <a:pt x="0" y="78"/>
                    </a:lnTo>
                    <a:lnTo>
                      <a:pt x="1" y="85"/>
                    </a:lnTo>
                    <a:lnTo>
                      <a:pt x="2" y="91"/>
                    </a:lnTo>
                    <a:lnTo>
                      <a:pt x="4" y="98"/>
                    </a:lnTo>
                    <a:lnTo>
                      <a:pt x="7" y="104"/>
                    </a:lnTo>
                    <a:lnTo>
                      <a:pt x="10" y="110"/>
                    </a:lnTo>
                    <a:lnTo>
                      <a:pt x="13" y="115"/>
                    </a:lnTo>
                    <a:lnTo>
                      <a:pt x="17" y="120"/>
                    </a:lnTo>
                    <a:lnTo>
                      <a:pt x="21" y="125"/>
                    </a:lnTo>
                    <a:lnTo>
                      <a:pt x="25" y="128"/>
                    </a:lnTo>
                    <a:lnTo>
                      <a:pt x="31" y="132"/>
                    </a:lnTo>
                    <a:lnTo>
                      <a:pt x="36" y="136"/>
                    </a:lnTo>
                    <a:lnTo>
                      <a:pt x="42" y="138"/>
                    </a:lnTo>
                    <a:lnTo>
                      <a:pt x="47" y="139"/>
                    </a:lnTo>
                    <a:lnTo>
                      <a:pt x="53" y="140"/>
                    </a:lnTo>
                    <a:lnTo>
                      <a:pt x="59" y="140"/>
                    </a:lnTo>
                    <a:lnTo>
                      <a:pt x="65" y="140"/>
                    </a:lnTo>
                    <a:lnTo>
                      <a:pt x="71" y="139"/>
                    </a:lnTo>
                    <a:lnTo>
                      <a:pt x="76" y="138"/>
                    </a:lnTo>
                    <a:lnTo>
                      <a:pt x="82" y="136"/>
                    </a:lnTo>
                    <a:lnTo>
                      <a:pt x="87" y="132"/>
                    </a:lnTo>
                    <a:lnTo>
                      <a:pt x="92" y="128"/>
                    </a:lnTo>
                    <a:lnTo>
                      <a:pt x="96" y="125"/>
                    </a:lnTo>
                    <a:lnTo>
                      <a:pt x="100" y="120"/>
                    </a:lnTo>
                    <a:lnTo>
                      <a:pt x="104" y="115"/>
                    </a:lnTo>
                    <a:lnTo>
                      <a:pt x="108" y="110"/>
                    </a:lnTo>
                    <a:lnTo>
                      <a:pt x="110" y="104"/>
                    </a:lnTo>
                    <a:lnTo>
                      <a:pt x="113" y="98"/>
                    </a:lnTo>
                    <a:lnTo>
                      <a:pt x="115" y="91"/>
                    </a:lnTo>
                    <a:lnTo>
                      <a:pt x="116" y="85"/>
                    </a:lnTo>
                    <a:lnTo>
                      <a:pt x="117" y="78"/>
                    </a:lnTo>
                    <a:lnTo>
                      <a:pt x="118" y="71"/>
                    </a:lnTo>
                    <a:close/>
                    <a:moveTo>
                      <a:pt x="109" y="71"/>
                    </a:moveTo>
                    <a:lnTo>
                      <a:pt x="108" y="83"/>
                    </a:lnTo>
                    <a:lnTo>
                      <a:pt x="105" y="94"/>
                    </a:lnTo>
                    <a:lnTo>
                      <a:pt x="100" y="104"/>
                    </a:lnTo>
                    <a:lnTo>
                      <a:pt x="94" y="113"/>
                    </a:lnTo>
                    <a:lnTo>
                      <a:pt x="87" y="120"/>
                    </a:lnTo>
                    <a:lnTo>
                      <a:pt x="78" y="126"/>
                    </a:lnTo>
                    <a:lnTo>
                      <a:pt x="69" y="128"/>
                    </a:lnTo>
                    <a:lnTo>
                      <a:pt x="59" y="130"/>
                    </a:lnTo>
                    <a:lnTo>
                      <a:pt x="49" y="128"/>
                    </a:lnTo>
                    <a:lnTo>
                      <a:pt x="40" y="126"/>
                    </a:lnTo>
                    <a:lnTo>
                      <a:pt x="31" y="120"/>
                    </a:lnTo>
                    <a:lnTo>
                      <a:pt x="23" y="113"/>
                    </a:lnTo>
                    <a:lnTo>
                      <a:pt x="17" y="104"/>
                    </a:lnTo>
                    <a:lnTo>
                      <a:pt x="13" y="94"/>
                    </a:lnTo>
                    <a:lnTo>
                      <a:pt x="10" y="83"/>
                    </a:lnTo>
                    <a:lnTo>
                      <a:pt x="9" y="71"/>
                    </a:lnTo>
                    <a:lnTo>
                      <a:pt x="10" y="59"/>
                    </a:lnTo>
                    <a:lnTo>
                      <a:pt x="13" y="48"/>
                    </a:lnTo>
                    <a:lnTo>
                      <a:pt x="17" y="37"/>
                    </a:lnTo>
                    <a:lnTo>
                      <a:pt x="23" y="29"/>
                    </a:lnTo>
                    <a:lnTo>
                      <a:pt x="31" y="22"/>
                    </a:lnTo>
                    <a:lnTo>
                      <a:pt x="40" y="16"/>
                    </a:lnTo>
                    <a:lnTo>
                      <a:pt x="49" y="12"/>
                    </a:lnTo>
                    <a:lnTo>
                      <a:pt x="59" y="11"/>
                    </a:lnTo>
                    <a:lnTo>
                      <a:pt x="69" y="12"/>
                    </a:lnTo>
                    <a:lnTo>
                      <a:pt x="78" y="16"/>
                    </a:lnTo>
                    <a:lnTo>
                      <a:pt x="87" y="22"/>
                    </a:lnTo>
                    <a:lnTo>
                      <a:pt x="94" y="29"/>
                    </a:lnTo>
                    <a:lnTo>
                      <a:pt x="100" y="37"/>
                    </a:lnTo>
                    <a:lnTo>
                      <a:pt x="105" y="48"/>
                    </a:lnTo>
                    <a:lnTo>
                      <a:pt x="108" y="59"/>
                    </a:lnTo>
                    <a:lnTo>
                      <a:pt x="109" y="71"/>
                    </a:lnTo>
                    <a:close/>
                  </a:path>
                </a:pathLst>
              </a:custGeom>
              <a:solidFill>
                <a:srgbClr val="F9E0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" name="Freeform 36"/>
              <p:cNvSpPr>
                <a:spLocks noEditPoints="1"/>
              </p:cNvSpPr>
              <p:nvPr/>
            </p:nvSpPr>
            <p:spPr bwMode="auto">
              <a:xfrm>
                <a:off x="1151" y="2649"/>
                <a:ext cx="21" cy="21"/>
              </a:xfrm>
              <a:custGeom>
                <a:avLst/>
                <a:gdLst>
                  <a:gd name="T0" fmla="*/ 109 w 109"/>
                  <a:gd name="T1" fmla="*/ 58 h 130"/>
                  <a:gd name="T2" fmla="*/ 107 w 109"/>
                  <a:gd name="T3" fmla="*/ 46 h 130"/>
                  <a:gd name="T4" fmla="*/ 100 w 109"/>
                  <a:gd name="T5" fmla="*/ 29 h 130"/>
                  <a:gd name="T6" fmla="*/ 85 w 109"/>
                  <a:gd name="T7" fmla="*/ 11 h 130"/>
                  <a:gd name="T8" fmla="*/ 71 w 109"/>
                  <a:gd name="T9" fmla="*/ 2 h 130"/>
                  <a:gd name="T10" fmla="*/ 61 w 109"/>
                  <a:gd name="T11" fmla="*/ 0 h 130"/>
                  <a:gd name="T12" fmla="*/ 50 w 109"/>
                  <a:gd name="T13" fmla="*/ 0 h 130"/>
                  <a:gd name="T14" fmla="*/ 39 w 109"/>
                  <a:gd name="T15" fmla="*/ 2 h 130"/>
                  <a:gd name="T16" fmla="*/ 24 w 109"/>
                  <a:gd name="T17" fmla="*/ 11 h 130"/>
                  <a:gd name="T18" fmla="*/ 9 w 109"/>
                  <a:gd name="T19" fmla="*/ 29 h 130"/>
                  <a:gd name="T20" fmla="*/ 3 w 109"/>
                  <a:gd name="T21" fmla="*/ 46 h 130"/>
                  <a:gd name="T22" fmla="*/ 0 w 109"/>
                  <a:gd name="T23" fmla="*/ 58 h 130"/>
                  <a:gd name="T24" fmla="*/ 0 w 109"/>
                  <a:gd name="T25" fmla="*/ 71 h 130"/>
                  <a:gd name="T26" fmla="*/ 3 w 109"/>
                  <a:gd name="T27" fmla="*/ 84 h 130"/>
                  <a:gd name="T28" fmla="*/ 7 w 109"/>
                  <a:gd name="T29" fmla="*/ 96 h 130"/>
                  <a:gd name="T30" fmla="*/ 12 w 109"/>
                  <a:gd name="T31" fmla="*/ 106 h 130"/>
                  <a:gd name="T32" fmla="*/ 20 w 109"/>
                  <a:gd name="T33" fmla="*/ 115 h 130"/>
                  <a:gd name="T34" fmla="*/ 29 w 109"/>
                  <a:gd name="T35" fmla="*/ 121 h 130"/>
                  <a:gd name="T36" fmla="*/ 39 w 109"/>
                  <a:gd name="T37" fmla="*/ 127 h 130"/>
                  <a:gd name="T38" fmla="*/ 50 w 109"/>
                  <a:gd name="T39" fmla="*/ 130 h 130"/>
                  <a:gd name="T40" fmla="*/ 61 w 109"/>
                  <a:gd name="T41" fmla="*/ 130 h 130"/>
                  <a:gd name="T42" fmla="*/ 71 w 109"/>
                  <a:gd name="T43" fmla="*/ 127 h 130"/>
                  <a:gd name="T44" fmla="*/ 85 w 109"/>
                  <a:gd name="T45" fmla="*/ 119 h 130"/>
                  <a:gd name="T46" fmla="*/ 100 w 109"/>
                  <a:gd name="T47" fmla="*/ 101 h 130"/>
                  <a:gd name="T48" fmla="*/ 107 w 109"/>
                  <a:gd name="T49" fmla="*/ 84 h 130"/>
                  <a:gd name="T50" fmla="*/ 109 w 109"/>
                  <a:gd name="T51" fmla="*/ 71 h 130"/>
                  <a:gd name="T52" fmla="*/ 100 w 109"/>
                  <a:gd name="T53" fmla="*/ 65 h 130"/>
                  <a:gd name="T54" fmla="*/ 97 w 109"/>
                  <a:gd name="T55" fmla="*/ 85 h 130"/>
                  <a:gd name="T56" fmla="*/ 87 w 109"/>
                  <a:gd name="T57" fmla="*/ 103 h 130"/>
                  <a:gd name="T58" fmla="*/ 73 w 109"/>
                  <a:gd name="T59" fmla="*/ 114 h 130"/>
                  <a:gd name="T60" fmla="*/ 55 w 109"/>
                  <a:gd name="T61" fmla="*/ 119 h 130"/>
                  <a:gd name="T62" fmla="*/ 38 w 109"/>
                  <a:gd name="T63" fmla="*/ 114 h 130"/>
                  <a:gd name="T64" fmla="*/ 22 w 109"/>
                  <a:gd name="T65" fmla="*/ 103 h 130"/>
                  <a:gd name="T66" fmla="*/ 13 w 109"/>
                  <a:gd name="T67" fmla="*/ 85 h 130"/>
                  <a:gd name="T68" fmla="*/ 9 w 109"/>
                  <a:gd name="T69" fmla="*/ 65 h 130"/>
                  <a:gd name="T70" fmla="*/ 13 w 109"/>
                  <a:gd name="T71" fmla="*/ 43 h 130"/>
                  <a:gd name="T72" fmla="*/ 22 w 109"/>
                  <a:gd name="T73" fmla="*/ 26 h 130"/>
                  <a:gd name="T74" fmla="*/ 38 w 109"/>
                  <a:gd name="T75" fmla="*/ 16 h 130"/>
                  <a:gd name="T76" fmla="*/ 55 w 109"/>
                  <a:gd name="T77" fmla="*/ 11 h 130"/>
                  <a:gd name="T78" fmla="*/ 73 w 109"/>
                  <a:gd name="T79" fmla="*/ 16 h 130"/>
                  <a:gd name="T80" fmla="*/ 87 w 109"/>
                  <a:gd name="T81" fmla="*/ 26 h 130"/>
                  <a:gd name="T82" fmla="*/ 97 w 109"/>
                  <a:gd name="T83" fmla="*/ 43 h 130"/>
                  <a:gd name="T84" fmla="*/ 100 w 109"/>
                  <a:gd name="T85" fmla="*/ 65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09" h="130">
                    <a:moveTo>
                      <a:pt x="109" y="65"/>
                    </a:moveTo>
                    <a:lnTo>
                      <a:pt x="109" y="58"/>
                    </a:lnTo>
                    <a:lnTo>
                      <a:pt x="108" y="52"/>
                    </a:lnTo>
                    <a:lnTo>
                      <a:pt x="107" y="46"/>
                    </a:lnTo>
                    <a:lnTo>
                      <a:pt x="105" y="40"/>
                    </a:lnTo>
                    <a:lnTo>
                      <a:pt x="100" y="29"/>
                    </a:lnTo>
                    <a:lnTo>
                      <a:pt x="93" y="19"/>
                    </a:lnTo>
                    <a:lnTo>
                      <a:pt x="85" y="11"/>
                    </a:lnTo>
                    <a:lnTo>
                      <a:pt x="76" y="5"/>
                    </a:lnTo>
                    <a:lnTo>
                      <a:pt x="71" y="2"/>
                    </a:lnTo>
                    <a:lnTo>
                      <a:pt x="66" y="1"/>
                    </a:lnTo>
                    <a:lnTo>
                      <a:pt x="61" y="0"/>
                    </a:lnTo>
                    <a:lnTo>
                      <a:pt x="55" y="0"/>
                    </a:lnTo>
                    <a:lnTo>
                      <a:pt x="50" y="0"/>
                    </a:lnTo>
                    <a:lnTo>
                      <a:pt x="44" y="1"/>
                    </a:lnTo>
                    <a:lnTo>
                      <a:pt x="39" y="2"/>
                    </a:lnTo>
                    <a:lnTo>
                      <a:pt x="34" y="5"/>
                    </a:lnTo>
                    <a:lnTo>
                      <a:pt x="24" y="11"/>
                    </a:lnTo>
                    <a:lnTo>
                      <a:pt x="16" y="19"/>
                    </a:lnTo>
                    <a:lnTo>
                      <a:pt x="9" y="29"/>
                    </a:lnTo>
                    <a:lnTo>
                      <a:pt x="4" y="40"/>
                    </a:lnTo>
                    <a:lnTo>
                      <a:pt x="3" y="46"/>
                    </a:lnTo>
                    <a:lnTo>
                      <a:pt x="1" y="52"/>
                    </a:lnTo>
                    <a:lnTo>
                      <a:pt x="0" y="58"/>
                    </a:lnTo>
                    <a:lnTo>
                      <a:pt x="0" y="65"/>
                    </a:lnTo>
                    <a:lnTo>
                      <a:pt x="0" y="71"/>
                    </a:lnTo>
                    <a:lnTo>
                      <a:pt x="1" y="78"/>
                    </a:lnTo>
                    <a:lnTo>
                      <a:pt x="3" y="84"/>
                    </a:lnTo>
                    <a:lnTo>
                      <a:pt x="4" y="90"/>
                    </a:lnTo>
                    <a:lnTo>
                      <a:pt x="7" y="96"/>
                    </a:lnTo>
                    <a:lnTo>
                      <a:pt x="9" y="101"/>
                    </a:lnTo>
                    <a:lnTo>
                      <a:pt x="12" y="106"/>
                    </a:lnTo>
                    <a:lnTo>
                      <a:pt x="16" y="110"/>
                    </a:lnTo>
                    <a:lnTo>
                      <a:pt x="20" y="115"/>
                    </a:lnTo>
                    <a:lnTo>
                      <a:pt x="24" y="119"/>
                    </a:lnTo>
                    <a:lnTo>
                      <a:pt x="29" y="121"/>
                    </a:lnTo>
                    <a:lnTo>
                      <a:pt x="34" y="125"/>
                    </a:lnTo>
                    <a:lnTo>
                      <a:pt x="39" y="127"/>
                    </a:lnTo>
                    <a:lnTo>
                      <a:pt x="44" y="128"/>
                    </a:lnTo>
                    <a:lnTo>
                      <a:pt x="50" y="130"/>
                    </a:lnTo>
                    <a:lnTo>
                      <a:pt x="55" y="130"/>
                    </a:lnTo>
                    <a:lnTo>
                      <a:pt x="61" y="130"/>
                    </a:lnTo>
                    <a:lnTo>
                      <a:pt x="66" y="128"/>
                    </a:lnTo>
                    <a:lnTo>
                      <a:pt x="71" y="127"/>
                    </a:lnTo>
                    <a:lnTo>
                      <a:pt x="76" y="125"/>
                    </a:lnTo>
                    <a:lnTo>
                      <a:pt x="85" y="119"/>
                    </a:lnTo>
                    <a:lnTo>
                      <a:pt x="93" y="110"/>
                    </a:lnTo>
                    <a:lnTo>
                      <a:pt x="100" y="101"/>
                    </a:lnTo>
                    <a:lnTo>
                      <a:pt x="105" y="90"/>
                    </a:lnTo>
                    <a:lnTo>
                      <a:pt x="107" y="84"/>
                    </a:lnTo>
                    <a:lnTo>
                      <a:pt x="108" y="78"/>
                    </a:lnTo>
                    <a:lnTo>
                      <a:pt x="109" y="71"/>
                    </a:lnTo>
                    <a:lnTo>
                      <a:pt x="109" y="65"/>
                    </a:lnTo>
                    <a:close/>
                    <a:moveTo>
                      <a:pt x="100" y="65"/>
                    </a:moveTo>
                    <a:lnTo>
                      <a:pt x="99" y="76"/>
                    </a:lnTo>
                    <a:lnTo>
                      <a:pt x="97" y="85"/>
                    </a:lnTo>
                    <a:lnTo>
                      <a:pt x="92" y="95"/>
                    </a:lnTo>
                    <a:lnTo>
                      <a:pt x="87" y="103"/>
                    </a:lnTo>
                    <a:lnTo>
                      <a:pt x="80" y="109"/>
                    </a:lnTo>
                    <a:lnTo>
                      <a:pt x="73" y="114"/>
                    </a:lnTo>
                    <a:lnTo>
                      <a:pt x="64" y="118"/>
                    </a:lnTo>
                    <a:lnTo>
                      <a:pt x="55" y="119"/>
                    </a:lnTo>
                    <a:lnTo>
                      <a:pt x="46" y="118"/>
                    </a:lnTo>
                    <a:lnTo>
                      <a:pt x="38" y="114"/>
                    </a:lnTo>
                    <a:lnTo>
                      <a:pt x="30" y="109"/>
                    </a:lnTo>
                    <a:lnTo>
                      <a:pt x="22" y="103"/>
                    </a:lnTo>
                    <a:lnTo>
                      <a:pt x="17" y="95"/>
                    </a:lnTo>
                    <a:lnTo>
                      <a:pt x="13" y="85"/>
                    </a:lnTo>
                    <a:lnTo>
                      <a:pt x="10" y="76"/>
                    </a:lnTo>
                    <a:lnTo>
                      <a:pt x="9" y="65"/>
                    </a:lnTo>
                    <a:lnTo>
                      <a:pt x="10" y="54"/>
                    </a:lnTo>
                    <a:lnTo>
                      <a:pt x="13" y="43"/>
                    </a:lnTo>
                    <a:lnTo>
                      <a:pt x="17" y="35"/>
                    </a:lnTo>
                    <a:lnTo>
                      <a:pt x="22" y="26"/>
                    </a:lnTo>
                    <a:lnTo>
                      <a:pt x="30" y="20"/>
                    </a:lnTo>
                    <a:lnTo>
                      <a:pt x="38" y="16"/>
                    </a:lnTo>
                    <a:lnTo>
                      <a:pt x="46" y="12"/>
                    </a:lnTo>
                    <a:lnTo>
                      <a:pt x="55" y="11"/>
                    </a:lnTo>
                    <a:lnTo>
                      <a:pt x="64" y="12"/>
                    </a:lnTo>
                    <a:lnTo>
                      <a:pt x="73" y="16"/>
                    </a:lnTo>
                    <a:lnTo>
                      <a:pt x="80" y="20"/>
                    </a:lnTo>
                    <a:lnTo>
                      <a:pt x="87" y="26"/>
                    </a:lnTo>
                    <a:lnTo>
                      <a:pt x="92" y="35"/>
                    </a:lnTo>
                    <a:lnTo>
                      <a:pt x="97" y="43"/>
                    </a:lnTo>
                    <a:lnTo>
                      <a:pt x="99" y="54"/>
                    </a:lnTo>
                    <a:lnTo>
                      <a:pt x="100" y="65"/>
                    </a:lnTo>
                    <a:close/>
                  </a:path>
                </a:pathLst>
              </a:custGeom>
              <a:solidFill>
                <a:srgbClr val="FAE3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" name="Freeform 37"/>
              <p:cNvSpPr>
                <a:spLocks noEditPoints="1"/>
              </p:cNvSpPr>
              <p:nvPr/>
            </p:nvSpPr>
            <p:spPr bwMode="auto">
              <a:xfrm>
                <a:off x="1152" y="2649"/>
                <a:ext cx="20" cy="20"/>
              </a:xfrm>
              <a:custGeom>
                <a:avLst/>
                <a:gdLst>
                  <a:gd name="T0" fmla="*/ 99 w 100"/>
                  <a:gd name="T1" fmla="*/ 48 h 119"/>
                  <a:gd name="T2" fmla="*/ 91 w 100"/>
                  <a:gd name="T3" fmla="*/ 26 h 119"/>
                  <a:gd name="T4" fmla="*/ 78 w 100"/>
                  <a:gd name="T5" fmla="*/ 11 h 119"/>
                  <a:gd name="T6" fmla="*/ 60 w 100"/>
                  <a:gd name="T7" fmla="*/ 1 h 119"/>
                  <a:gd name="T8" fmla="*/ 40 w 100"/>
                  <a:gd name="T9" fmla="*/ 1 h 119"/>
                  <a:gd name="T10" fmla="*/ 22 w 100"/>
                  <a:gd name="T11" fmla="*/ 11 h 119"/>
                  <a:gd name="T12" fmla="*/ 8 w 100"/>
                  <a:gd name="T13" fmla="*/ 26 h 119"/>
                  <a:gd name="T14" fmla="*/ 1 w 100"/>
                  <a:gd name="T15" fmla="*/ 48 h 119"/>
                  <a:gd name="T16" fmla="*/ 1 w 100"/>
                  <a:gd name="T17" fmla="*/ 72 h 119"/>
                  <a:gd name="T18" fmla="*/ 8 w 100"/>
                  <a:gd name="T19" fmla="*/ 93 h 119"/>
                  <a:gd name="T20" fmla="*/ 22 w 100"/>
                  <a:gd name="T21" fmla="*/ 109 h 119"/>
                  <a:gd name="T22" fmla="*/ 40 w 100"/>
                  <a:gd name="T23" fmla="*/ 117 h 119"/>
                  <a:gd name="T24" fmla="*/ 60 w 100"/>
                  <a:gd name="T25" fmla="*/ 117 h 119"/>
                  <a:gd name="T26" fmla="*/ 78 w 100"/>
                  <a:gd name="T27" fmla="*/ 109 h 119"/>
                  <a:gd name="T28" fmla="*/ 91 w 100"/>
                  <a:gd name="T29" fmla="*/ 93 h 119"/>
                  <a:gd name="T30" fmla="*/ 99 w 100"/>
                  <a:gd name="T31" fmla="*/ 72 h 119"/>
                  <a:gd name="T32" fmla="*/ 91 w 100"/>
                  <a:gd name="T33" fmla="*/ 60 h 119"/>
                  <a:gd name="T34" fmla="*/ 87 w 100"/>
                  <a:gd name="T35" fmla="*/ 79 h 119"/>
                  <a:gd name="T36" fmla="*/ 79 w 100"/>
                  <a:gd name="T37" fmla="*/ 95 h 119"/>
                  <a:gd name="T38" fmla="*/ 66 w 100"/>
                  <a:gd name="T39" fmla="*/ 104 h 119"/>
                  <a:gd name="T40" fmla="*/ 50 w 100"/>
                  <a:gd name="T41" fmla="*/ 108 h 119"/>
                  <a:gd name="T42" fmla="*/ 34 w 100"/>
                  <a:gd name="T43" fmla="*/ 104 h 119"/>
                  <a:gd name="T44" fmla="*/ 20 w 100"/>
                  <a:gd name="T45" fmla="*/ 95 h 119"/>
                  <a:gd name="T46" fmla="*/ 12 w 100"/>
                  <a:gd name="T47" fmla="*/ 79 h 119"/>
                  <a:gd name="T48" fmla="*/ 9 w 100"/>
                  <a:gd name="T49" fmla="*/ 60 h 119"/>
                  <a:gd name="T50" fmla="*/ 12 w 100"/>
                  <a:gd name="T51" fmla="*/ 41 h 119"/>
                  <a:gd name="T52" fmla="*/ 20 w 100"/>
                  <a:gd name="T53" fmla="*/ 25 h 119"/>
                  <a:gd name="T54" fmla="*/ 34 w 100"/>
                  <a:gd name="T55" fmla="*/ 15 h 119"/>
                  <a:gd name="T56" fmla="*/ 50 w 100"/>
                  <a:gd name="T57" fmla="*/ 11 h 119"/>
                  <a:gd name="T58" fmla="*/ 66 w 100"/>
                  <a:gd name="T59" fmla="*/ 15 h 119"/>
                  <a:gd name="T60" fmla="*/ 79 w 100"/>
                  <a:gd name="T61" fmla="*/ 25 h 119"/>
                  <a:gd name="T62" fmla="*/ 87 w 100"/>
                  <a:gd name="T63" fmla="*/ 41 h 119"/>
                  <a:gd name="T64" fmla="*/ 91 w 100"/>
                  <a:gd name="T65" fmla="*/ 60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00" h="119">
                    <a:moveTo>
                      <a:pt x="100" y="60"/>
                    </a:moveTo>
                    <a:lnTo>
                      <a:pt x="99" y="48"/>
                    </a:lnTo>
                    <a:lnTo>
                      <a:pt x="96" y="37"/>
                    </a:lnTo>
                    <a:lnTo>
                      <a:pt x="91" y="26"/>
                    </a:lnTo>
                    <a:lnTo>
                      <a:pt x="85" y="18"/>
                    </a:lnTo>
                    <a:lnTo>
                      <a:pt x="78" y="11"/>
                    </a:lnTo>
                    <a:lnTo>
                      <a:pt x="69" y="5"/>
                    </a:lnTo>
                    <a:lnTo>
                      <a:pt x="60" y="1"/>
                    </a:lnTo>
                    <a:lnTo>
                      <a:pt x="50" y="0"/>
                    </a:lnTo>
                    <a:lnTo>
                      <a:pt x="40" y="1"/>
                    </a:lnTo>
                    <a:lnTo>
                      <a:pt x="31" y="5"/>
                    </a:lnTo>
                    <a:lnTo>
                      <a:pt x="22" y="11"/>
                    </a:lnTo>
                    <a:lnTo>
                      <a:pt x="14" y="18"/>
                    </a:lnTo>
                    <a:lnTo>
                      <a:pt x="8" y="26"/>
                    </a:lnTo>
                    <a:lnTo>
                      <a:pt x="4" y="37"/>
                    </a:lnTo>
                    <a:lnTo>
                      <a:pt x="1" y="48"/>
                    </a:lnTo>
                    <a:lnTo>
                      <a:pt x="0" y="60"/>
                    </a:lnTo>
                    <a:lnTo>
                      <a:pt x="1" y="72"/>
                    </a:lnTo>
                    <a:lnTo>
                      <a:pt x="4" y="83"/>
                    </a:lnTo>
                    <a:lnTo>
                      <a:pt x="8" y="93"/>
                    </a:lnTo>
                    <a:lnTo>
                      <a:pt x="14" y="102"/>
                    </a:lnTo>
                    <a:lnTo>
                      <a:pt x="22" y="109"/>
                    </a:lnTo>
                    <a:lnTo>
                      <a:pt x="31" y="115"/>
                    </a:lnTo>
                    <a:lnTo>
                      <a:pt x="40" y="117"/>
                    </a:lnTo>
                    <a:lnTo>
                      <a:pt x="50" y="119"/>
                    </a:lnTo>
                    <a:lnTo>
                      <a:pt x="60" y="117"/>
                    </a:lnTo>
                    <a:lnTo>
                      <a:pt x="69" y="115"/>
                    </a:lnTo>
                    <a:lnTo>
                      <a:pt x="78" y="109"/>
                    </a:lnTo>
                    <a:lnTo>
                      <a:pt x="85" y="102"/>
                    </a:lnTo>
                    <a:lnTo>
                      <a:pt x="91" y="93"/>
                    </a:lnTo>
                    <a:lnTo>
                      <a:pt x="96" y="83"/>
                    </a:lnTo>
                    <a:lnTo>
                      <a:pt x="99" y="72"/>
                    </a:lnTo>
                    <a:lnTo>
                      <a:pt x="100" y="60"/>
                    </a:lnTo>
                    <a:close/>
                    <a:moveTo>
                      <a:pt x="91" y="60"/>
                    </a:moveTo>
                    <a:lnTo>
                      <a:pt x="90" y="69"/>
                    </a:lnTo>
                    <a:lnTo>
                      <a:pt x="87" y="79"/>
                    </a:lnTo>
                    <a:lnTo>
                      <a:pt x="84" y="87"/>
                    </a:lnTo>
                    <a:lnTo>
                      <a:pt x="79" y="95"/>
                    </a:lnTo>
                    <a:lnTo>
                      <a:pt x="73" y="101"/>
                    </a:lnTo>
                    <a:lnTo>
                      <a:pt x="66" y="104"/>
                    </a:lnTo>
                    <a:lnTo>
                      <a:pt x="58" y="108"/>
                    </a:lnTo>
                    <a:lnTo>
                      <a:pt x="50" y="108"/>
                    </a:lnTo>
                    <a:lnTo>
                      <a:pt x="42" y="108"/>
                    </a:lnTo>
                    <a:lnTo>
                      <a:pt x="34" y="104"/>
                    </a:lnTo>
                    <a:lnTo>
                      <a:pt x="27" y="101"/>
                    </a:lnTo>
                    <a:lnTo>
                      <a:pt x="20" y="95"/>
                    </a:lnTo>
                    <a:lnTo>
                      <a:pt x="16" y="87"/>
                    </a:lnTo>
                    <a:lnTo>
                      <a:pt x="12" y="79"/>
                    </a:lnTo>
                    <a:lnTo>
                      <a:pt x="9" y="69"/>
                    </a:lnTo>
                    <a:lnTo>
                      <a:pt x="9" y="60"/>
                    </a:lnTo>
                    <a:lnTo>
                      <a:pt x="9" y="50"/>
                    </a:lnTo>
                    <a:lnTo>
                      <a:pt x="12" y="41"/>
                    </a:lnTo>
                    <a:lnTo>
                      <a:pt x="16" y="32"/>
                    </a:lnTo>
                    <a:lnTo>
                      <a:pt x="20" y="25"/>
                    </a:lnTo>
                    <a:lnTo>
                      <a:pt x="27" y="19"/>
                    </a:lnTo>
                    <a:lnTo>
                      <a:pt x="34" y="15"/>
                    </a:lnTo>
                    <a:lnTo>
                      <a:pt x="42" y="12"/>
                    </a:lnTo>
                    <a:lnTo>
                      <a:pt x="50" y="11"/>
                    </a:lnTo>
                    <a:lnTo>
                      <a:pt x="58" y="12"/>
                    </a:lnTo>
                    <a:lnTo>
                      <a:pt x="66" y="15"/>
                    </a:lnTo>
                    <a:lnTo>
                      <a:pt x="73" y="19"/>
                    </a:lnTo>
                    <a:lnTo>
                      <a:pt x="79" y="25"/>
                    </a:lnTo>
                    <a:lnTo>
                      <a:pt x="84" y="32"/>
                    </a:lnTo>
                    <a:lnTo>
                      <a:pt x="87" y="41"/>
                    </a:lnTo>
                    <a:lnTo>
                      <a:pt x="90" y="50"/>
                    </a:lnTo>
                    <a:lnTo>
                      <a:pt x="91" y="60"/>
                    </a:lnTo>
                    <a:close/>
                  </a:path>
                </a:pathLst>
              </a:custGeom>
              <a:solidFill>
                <a:srgbClr val="FAE3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" name="Freeform 38"/>
              <p:cNvSpPr>
                <a:spLocks noEditPoints="1"/>
              </p:cNvSpPr>
              <p:nvPr/>
            </p:nvSpPr>
            <p:spPr bwMode="auto">
              <a:xfrm>
                <a:off x="1152" y="2650"/>
                <a:ext cx="19" cy="18"/>
              </a:xfrm>
              <a:custGeom>
                <a:avLst/>
                <a:gdLst>
                  <a:gd name="T0" fmla="*/ 90 w 91"/>
                  <a:gd name="T1" fmla="*/ 43 h 108"/>
                  <a:gd name="T2" fmla="*/ 83 w 91"/>
                  <a:gd name="T3" fmla="*/ 24 h 108"/>
                  <a:gd name="T4" fmla="*/ 71 w 91"/>
                  <a:gd name="T5" fmla="*/ 9 h 108"/>
                  <a:gd name="T6" fmla="*/ 55 w 91"/>
                  <a:gd name="T7" fmla="*/ 1 h 108"/>
                  <a:gd name="T8" fmla="*/ 37 w 91"/>
                  <a:gd name="T9" fmla="*/ 1 h 108"/>
                  <a:gd name="T10" fmla="*/ 21 w 91"/>
                  <a:gd name="T11" fmla="*/ 9 h 108"/>
                  <a:gd name="T12" fmla="*/ 8 w 91"/>
                  <a:gd name="T13" fmla="*/ 24 h 108"/>
                  <a:gd name="T14" fmla="*/ 1 w 91"/>
                  <a:gd name="T15" fmla="*/ 43 h 108"/>
                  <a:gd name="T16" fmla="*/ 1 w 91"/>
                  <a:gd name="T17" fmla="*/ 65 h 108"/>
                  <a:gd name="T18" fmla="*/ 8 w 91"/>
                  <a:gd name="T19" fmla="*/ 84 h 108"/>
                  <a:gd name="T20" fmla="*/ 21 w 91"/>
                  <a:gd name="T21" fmla="*/ 98 h 108"/>
                  <a:gd name="T22" fmla="*/ 37 w 91"/>
                  <a:gd name="T23" fmla="*/ 107 h 108"/>
                  <a:gd name="T24" fmla="*/ 55 w 91"/>
                  <a:gd name="T25" fmla="*/ 107 h 108"/>
                  <a:gd name="T26" fmla="*/ 71 w 91"/>
                  <a:gd name="T27" fmla="*/ 98 h 108"/>
                  <a:gd name="T28" fmla="*/ 83 w 91"/>
                  <a:gd name="T29" fmla="*/ 84 h 108"/>
                  <a:gd name="T30" fmla="*/ 90 w 91"/>
                  <a:gd name="T31" fmla="*/ 65 h 108"/>
                  <a:gd name="T32" fmla="*/ 82 w 91"/>
                  <a:gd name="T33" fmla="*/ 54 h 108"/>
                  <a:gd name="T34" fmla="*/ 79 w 91"/>
                  <a:gd name="T35" fmla="*/ 71 h 108"/>
                  <a:gd name="T36" fmla="*/ 72 w 91"/>
                  <a:gd name="T37" fmla="*/ 84 h 108"/>
                  <a:gd name="T38" fmla="*/ 60 w 91"/>
                  <a:gd name="T39" fmla="*/ 93 h 108"/>
                  <a:gd name="T40" fmla="*/ 46 w 91"/>
                  <a:gd name="T41" fmla="*/ 97 h 108"/>
                  <a:gd name="T42" fmla="*/ 32 w 91"/>
                  <a:gd name="T43" fmla="*/ 93 h 108"/>
                  <a:gd name="T44" fmla="*/ 21 w 91"/>
                  <a:gd name="T45" fmla="*/ 84 h 108"/>
                  <a:gd name="T46" fmla="*/ 12 w 91"/>
                  <a:gd name="T47" fmla="*/ 71 h 108"/>
                  <a:gd name="T48" fmla="*/ 9 w 91"/>
                  <a:gd name="T49" fmla="*/ 54 h 108"/>
                  <a:gd name="T50" fmla="*/ 12 w 91"/>
                  <a:gd name="T51" fmla="*/ 37 h 108"/>
                  <a:gd name="T52" fmla="*/ 21 w 91"/>
                  <a:gd name="T53" fmla="*/ 24 h 108"/>
                  <a:gd name="T54" fmla="*/ 32 w 91"/>
                  <a:gd name="T55" fmla="*/ 14 h 108"/>
                  <a:gd name="T56" fmla="*/ 46 w 91"/>
                  <a:gd name="T57" fmla="*/ 11 h 108"/>
                  <a:gd name="T58" fmla="*/ 60 w 91"/>
                  <a:gd name="T59" fmla="*/ 14 h 108"/>
                  <a:gd name="T60" fmla="*/ 72 w 91"/>
                  <a:gd name="T61" fmla="*/ 24 h 108"/>
                  <a:gd name="T62" fmla="*/ 79 w 91"/>
                  <a:gd name="T63" fmla="*/ 37 h 108"/>
                  <a:gd name="T64" fmla="*/ 82 w 91"/>
                  <a:gd name="T65" fmla="*/ 54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91" h="108">
                    <a:moveTo>
                      <a:pt x="91" y="54"/>
                    </a:moveTo>
                    <a:lnTo>
                      <a:pt x="90" y="43"/>
                    </a:lnTo>
                    <a:lnTo>
                      <a:pt x="88" y="32"/>
                    </a:lnTo>
                    <a:lnTo>
                      <a:pt x="83" y="24"/>
                    </a:lnTo>
                    <a:lnTo>
                      <a:pt x="78" y="15"/>
                    </a:lnTo>
                    <a:lnTo>
                      <a:pt x="71" y="9"/>
                    </a:lnTo>
                    <a:lnTo>
                      <a:pt x="64" y="3"/>
                    </a:lnTo>
                    <a:lnTo>
                      <a:pt x="55" y="1"/>
                    </a:lnTo>
                    <a:lnTo>
                      <a:pt x="46" y="0"/>
                    </a:lnTo>
                    <a:lnTo>
                      <a:pt x="37" y="1"/>
                    </a:lnTo>
                    <a:lnTo>
                      <a:pt x="29" y="3"/>
                    </a:lnTo>
                    <a:lnTo>
                      <a:pt x="21" y="9"/>
                    </a:lnTo>
                    <a:lnTo>
                      <a:pt x="13" y="15"/>
                    </a:lnTo>
                    <a:lnTo>
                      <a:pt x="8" y="24"/>
                    </a:lnTo>
                    <a:lnTo>
                      <a:pt x="4" y="32"/>
                    </a:lnTo>
                    <a:lnTo>
                      <a:pt x="1" y="43"/>
                    </a:lnTo>
                    <a:lnTo>
                      <a:pt x="0" y="54"/>
                    </a:lnTo>
                    <a:lnTo>
                      <a:pt x="1" y="65"/>
                    </a:lnTo>
                    <a:lnTo>
                      <a:pt x="4" y="74"/>
                    </a:lnTo>
                    <a:lnTo>
                      <a:pt x="8" y="84"/>
                    </a:lnTo>
                    <a:lnTo>
                      <a:pt x="13" y="92"/>
                    </a:lnTo>
                    <a:lnTo>
                      <a:pt x="21" y="98"/>
                    </a:lnTo>
                    <a:lnTo>
                      <a:pt x="29" y="103"/>
                    </a:lnTo>
                    <a:lnTo>
                      <a:pt x="37" y="107"/>
                    </a:lnTo>
                    <a:lnTo>
                      <a:pt x="46" y="108"/>
                    </a:lnTo>
                    <a:lnTo>
                      <a:pt x="55" y="107"/>
                    </a:lnTo>
                    <a:lnTo>
                      <a:pt x="64" y="103"/>
                    </a:lnTo>
                    <a:lnTo>
                      <a:pt x="71" y="98"/>
                    </a:lnTo>
                    <a:lnTo>
                      <a:pt x="78" y="92"/>
                    </a:lnTo>
                    <a:lnTo>
                      <a:pt x="83" y="84"/>
                    </a:lnTo>
                    <a:lnTo>
                      <a:pt x="88" y="74"/>
                    </a:lnTo>
                    <a:lnTo>
                      <a:pt x="90" y="65"/>
                    </a:lnTo>
                    <a:lnTo>
                      <a:pt x="91" y="54"/>
                    </a:lnTo>
                    <a:close/>
                    <a:moveTo>
                      <a:pt x="82" y="54"/>
                    </a:moveTo>
                    <a:lnTo>
                      <a:pt x="81" y="62"/>
                    </a:lnTo>
                    <a:lnTo>
                      <a:pt x="79" y="71"/>
                    </a:lnTo>
                    <a:lnTo>
                      <a:pt x="76" y="78"/>
                    </a:lnTo>
                    <a:lnTo>
                      <a:pt x="72" y="84"/>
                    </a:lnTo>
                    <a:lnTo>
                      <a:pt x="66" y="90"/>
                    </a:lnTo>
                    <a:lnTo>
                      <a:pt x="60" y="93"/>
                    </a:lnTo>
                    <a:lnTo>
                      <a:pt x="53" y="96"/>
                    </a:lnTo>
                    <a:lnTo>
                      <a:pt x="46" y="97"/>
                    </a:lnTo>
                    <a:lnTo>
                      <a:pt x="39" y="96"/>
                    </a:lnTo>
                    <a:lnTo>
                      <a:pt x="32" y="93"/>
                    </a:lnTo>
                    <a:lnTo>
                      <a:pt x="26" y="90"/>
                    </a:lnTo>
                    <a:lnTo>
                      <a:pt x="21" y="84"/>
                    </a:lnTo>
                    <a:lnTo>
                      <a:pt x="15" y="78"/>
                    </a:lnTo>
                    <a:lnTo>
                      <a:pt x="12" y="71"/>
                    </a:lnTo>
                    <a:lnTo>
                      <a:pt x="10" y="62"/>
                    </a:lnTo>
                    <a:lnTo>
                      <a:pt x="9" y="54"/>
                    </a:lnTo>
                    <a:lnTo>
                      <a:pt x="10" y="45"/>
                    </a:lnTo>
                    <a:lnTo>
                      <a:pt x="12" y="37"/>
                    </a:lnTo>
                    <a:lnTo>
                      <a:pt x="15" y="30"/>
                    </a:lnTo>
                    <a:lnTo>
                      <a:pt x="21" y="24"/>
                    </a:lnTo>
                    <a:lnTo>
                      <a:pt x="26" y="18"/>
                    </a:lnTo>
                    <a:lnTo>
                      <a:pt x="32" y="14"/>
                    </a:lnTo>
                    <a:lnTo>
                      <a:pt x="39" y="12"/>
                    </a:lnTo>
                    <a:lnTo>
                      <a:pt x="46" y="11"/>
                    </a:lnTo>
                    <a:lnTo>
                      <a:pt x="53" y="12"/>
                    </a:lnTo>
                    <a:lnTo>
                      <a:pt x="60" y="14"/>
                    </a:lnTo>
                    <a:lnTo>
                      <a:pt x="66" y="18"/>
                    </a:lnTo>
                    <a:lnTo>
                      <a:pt x="72" y="24"/>
                    </a:lnTo>
                    <a:lnTo>
                      <a:pt x="76" y="30"/>
                    </a:lnTo>
                    <a:lnTo>
                      <a:pt x="79" y="37"/>
                    </a:lnTo>
                    <a:lnTo>
                      <a:pt x="81" y="45"/>
                    </a:lnTo>
                    <a:lnTo>
                      <a:pt x="82" y="54"/>
                    </a:lnTo>
                    <a:close/>
                  </a:path>
                </a:pathLst>
              </a:custGeom>
              <a:solidFill>
                <a:srgbClr val="FAE6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" name="Freeform 39"/>
              <p:cNvSpPr>
                <a:spLocks noEditPoints="1"/>
              </p:cNvSpPr>
              <p:nvPr/>
            </p:nvSpPr>
            <p:spPr bwMode="auto">
              <a:xfrm>
                <a:off x="1153" y="2651"/>
                <a:ext cx="17" cy="16"/>
              </a:xfrm>
              <a:custGeom>
                <a:avLst/>
                <a:gdLst>
                  <a:gd name="T0" fmla="*/ 81 w 82"/>
                  <a:gd name="T1" fmla="*/ 39 h 97"/>
                  <a:gd name="T2" fmla="*/ 75 w 82"/>
                  <a:gd name="T3" fmla="*/ 21 h 97"/>
                  <a:gd name="T4" fmla="*/ 64 w 82"/>
                  <a:gd name="T5" fmla="*/ 8 h 97"/>
                  <a:gd name="T6" fmla="*/ 49 w 82"/>
                  <a:gd name="T7" fmla="*/ 1 h 97"/>
                  <a:gd name="T8" fmla="*/ 33 w 82"/>
                  <a:gd name="T9" fmla="*/ 1 h 97"/>
                  <a:gd name="T10" fmla="*/ 18 w 82"/>
                  <a:gd name="T11" fmla="*/ 8 h 97"/>
                  <a:gd name="T12" fmla="*/ 7 w 82"/>
                  <a:gd name="T13" fmla="*/ 21 h 97"/>
                  <a:gd name="T14" fmla="*/ 0 w 82"/>
                  <a:gd name="T15" fmla="*/ 39 h 97"/>
                  <a:gd name="T16" fmla="*/ 0 w 82"/>
                  <a:gd name="T17" fmla="*/ 58 h 97"/>
                  <a:gd name="T18" fmla="*/ 7 w 82"/>
                  <a:gd name="T19" fmla="*/ 76 h 97"/>
                  <a:gd name="T20" fmla="*/ 18 w 82"/>
                  <a:gd name="T21" fmla="*/ 90 h 97"/>
                  <a:gd name="T22" fmla="*/ 33 w 82"/>
                  <a:gd name="T23" fmla="*/ 97 h 97"/>
                  <a:gd name="T24" fmla="*/ 49 w 82"/>
                  <a:gd name="T25" fmla="*/ 97 h 97"/>
                  <a:gd name="T26" fmla="*/ 64 w 82"/>
                  <a:gd name="T27" fmla="*/ 90 h 97"/>
                  <a:gd name="T28" fmla="*/ 75 w 82"/>
                  <a:gd name="T29" fmla="*/ 76 h 97"/>
                  <a:gd name="T30" fmla="*/ 81 w 82"/>
                  <a:gd name="T31" fmla="*/ 58 h 97"/>
                  <a:gd name="T32" fmla="*/ 73 w 82"/>
                  <a:gd name="T33" fmla="*/ 49 h 97"/>
                  <a:gd name="T34" fmla="*/ 70 w 82"/>
                  <a:gd name="T35" fmla="*/ 63 h 97"/>
                  <a:gd name="T36" fmla="*/ 63 w 82"/>
                  <a:gd name="T37" fmla="*/ 75 h 97"/>
                  <a:gd name="T38" fmla="*/ 53 w 82"/>
                  <a:gd name="T39" fmla="*/ 84 h 97"/>
                  <a:gd name="T40" fmla="*/ 41 w 82"/>
                  <a:gd name="T41" fmla="*/ 86 h 97"/>
                  <a:gd name="T42" fmla="*/ 29 w 82"/>
                  <a:gd name="T43" fmla="*/ 84 h 97"/>
                  <a:gd name="T44" fmla="*/ 19 w 82"/>
                  <a:gd name="T45" fmla="*/ 75 h 97"/>
                  <a:gd name="T46" fmla="*/ 11 w 82"/>
                  <a:gd name="T47" fmla="*/ 63 h 97"/>
                  <a:gd name="T48" fmla="*/ 9 w 82"/>
                  <a:gd name="T49" fmla="*/ 49 h 97"/>
                  <a:gd name="T50" fmla="*/ 11 w 82"/>
                  <a:gd name="T51" fmla="*/ 34 h 97"/>
                  <a:gd name="T52" fmla="*/ 19 w 82"/>
                  <a:gd name="T53" fmla="*/ 22 h 97"/>
                  <a:gd name="T54" fmla="*/ 29 w 82"/>
                  <a:gd name="T55" fmla="*/ 14 h 97"/>
                  <a:gd name="T56" fmla="*/ 41 w 82"/>
                  <a:gd name="T57" fmla="*/ 10 h 97"/>
                  <a:gd name="T58" fmla="*/ 53 w 82"/>
                  <a:gd name="T59" fmla="*/ 14 h 97"/>
                  <a:gd name="T60" fmla="*/ 63 w 82"/>
                  <a:gd name="T61" fmla="*/ 22 h 97"/>
                  <a:gd name="T62" fmla="*/ 70 w 82"/>
                  <a:gd name="T63" fmla="*/ 34 h 97"/>
                  <a:gd name="T64" fmla="*/ 73 w 82"/>
                  <a:gd name="T65" fmla="*/ 49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82" h="97">
                    <a:moveTo>
                      <a:pt x="82" y="49"/>
                    </a:moveTo>
                    <a:lnTo>
                      <a:pt x="81" y="39"/>
                    </a:lnTo>
                    <a:lnTo>
                      <a:pt x="78" y="30"/>
                    </a:lnTo>
                    <a:lnTo>
                      <a:pt x="75" y="21"/>
                    </a:lnTo>
                    <a:lnTo>
                      <a:pt x="70" y="14"/>
                    </a:lnTo>
                    <a:lnTo>
                      <a:pt x="64" y="8"/>
                    </a:lnTo>
                    <a:lnTo>
                      <a:pt x="57" y="4"/>
                    </a:lnTo>
                    <a:lnTo>
                      <a:pt x="49" y="1"/>
                    </a:lnTo>
                    <a:lnTo>
                      <a:pt x="41" y="0"/>
                    </a:lnTo>
                    <a:lnTo>
                      <a:pt x="33" y="1"/>
                    </a:lnTo>
                    <a:lnTo>
                      <a:pt x="25" y="4"/>
                    </a:lnTo>
                    <a:lnTo>
                      <a:pt x="18" y="8"/>
                    </a:lnTo>
                    <a:lnTo>
                      <a:pt x="11" y="14"/>
                    </a:lnTo>
                    <a:lnTo>
                      <a:pt x="7" y="21"/>
                    </a:lnTo>
                    <a:lnTo>
                      <a:pt x="3" y="30"/>
                    </a:lnTo>
                    <a:lnTo>
                      <a:pt x="0" y="39"/>
                    </a:lnTo>
                    <a:lnTo>
                      <a:pt x="0" y="49"/>
                    </a:lnTo>
                    <a:lnTo>
                      <a:pt x="0" y="58"/>
                    </a:lnTo>
                    <a:lnTo>
                      <a:pt x="3" y="68"/>
                    </a:lnTo>
                    <a:lnTo>
                      <a:pt x="7" y="76"/>
                    </a:lnTo>
                    <a:lnTo>
                      <a:pt x="11" y="84"/>
                    </a:lnTo>
                    <a:lnTo>
                      <a:pt x="18" y="90"/>
                    </a:lnTo>
                    <a:lnTo>
                      <a:pt x="25" y="93"/>
                    </a:lnTo>
                    <a:lnTo>
                      <a:pt x="33" y="97"/>
                    </a:lnTo>
                    <a:lnTo>
                      <a:pt x="41" y="97"/>
                    </a:lnTo>
                    <a:lnTo>
                      <a:pt x="49" y="97"/>
                    </a:lnTo>
                    <a:lnTo>
                      <a:pt x="57" y="93"/>
                    </a:lnTo>
                    <a:lnTo>
                      <a:pt x="64" y="90"/>
                    </a:lnTo>
                    <a:lnTo>
                      <a:pt x="70" y="84"/>
                    </a:lnTo>
                    <a:lnTo>
                      <a:pt x="75" y="76"/>
                    </a:lnTo>
                    <a:lnTo>
                      <a:pt x="78" y="68"/>
                    </a:lnTo>
                    <a:lnTo>
                      <a:pt x="81" y="58"/>
                    </a:lnTo>
                    <a:lnTo>
                      <a:pt x="82" y="49"/>
                    </a:lnTo>
                    <a:close/>
                    <a:moveTo>
                      <a:pt x="73" y="49"/>
                    </a:moveTo>
                    <a:lnTo>
                      <a:pt x="72" y="56"/>
                    </a:lnTo>
                    <a:lnTo>
                      <a:pt x="70" y="63"/>
                    </a:lnTo>
                    <a:lnTo>
                      <a:pt x="67" y="70"/>
                    </a:lnTo>
                    <a:lnTo>
                      <a:pt x="63" y="75"/>
                    </a:lnTo>
                    <a:lnTo>
                      <a:pt x="59" y="80"/>
                    </a:lnTo>
                    <a:lnTo>
                      <a:pt x="53" y="84"/>
                    </a:lnTo>
                    <a:lnTo>
                      <a:pt x="47" y="86"/>
                    </a:lnTo>
                    <a:lnTo>
                      <a:pt x="41" y="86"/>
                    </a:lnTo>
                    <a:lnTo>
                      <a:pt x="35" y="86"/>
                    </a:lnTo>
                    <a:lnTo>
                      <a:pt x="29" y="84"/>
                    </a:lnTo>
                    <a:lnTo>
                      <a:pt x="24" y="80"/>
                    </a:lnTo>
                    <a:lnTo>
                      <a:pt x="19" y="75"/>
                    </a:lnTo>
                    <a:lnTo>
                      <a:pt x="15" y="70"/>
                    </a:lnTo>
                    <a:lnTo>
                      <a:pt x="11" y="63"/>
                    </a:lnTo>
                    <a:lnTo>
                      <a:pt x="9" y="56"/>
                    </a:lnTo>
                    <a:lnTo>
                      <a:pt x="9" y="49"/>
                    </a:lnTo>
                    <a:lnTo>
                      <a:pt x="9" y="42"/>
                    </a:lnTo>
                    <a:lnTo>
                      <a:pt x="11" y="34"/>
                    </a:lnTo>
                    <a:lnTo>
                      <a:pt x="15" y="27"/>
                    </a:lnTo>
                    <a:lnTo>
                      <a:pt x="19" y="22"/>
                    </a:lnTo>
                    <a:lnTo>
                      <a:pt x="24" y="18"/>
                    </a:lnTo>
                    <a:lnTo>
                      <a:pt x="29" y="14"/>
                    </a:lnTo>
                    <a:lnTo>
                      <a:pt x="35" y="12"/>
                    </a:lnTo>
                    <a:lnTo>
                      <a:pt x="41" y="10"/>
                    </a:lnTo>
                    <a:lnTo>
                      <a:pt x="47" y="12"/>
                    </a:lnTo>
                    <a:lnTo>
                      <a:pt x="53" y="14"/>
                    </a:lnTo>
                    <a:lnTo>
                      <a:pt x="59" y="18"/>
                    </a:lnTo>
                    <a:lnTo>
                      <a:pt x="63" y="22"/>
                    </a:lnTo>
                    <a:lnTo>
                      <a:pt x="67" y="27"/>
                    </a:lnTo>
                    <a:lnTo>
                      <a:pt x="70" y="34"/>
                    </a:lnTo>
                    <a:lnTo>
                      <a:pt x="72" y="42"/>
                    </a:lnTo>
                    <a:lnTo>
                      <a:pt x="73" y="49"/>
                    </a:lnTo>
                    <a:close/>
                  </a:path>
                </a:pathLst>
              </a:custGeom>
              <a:solidFill>
                <a:srgbClr val="FBE9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" name="Freeform 40"/>
              <p:cNvSpPr>
                <a:spLocks noEditPoints="1"/>
              </p:cNvSpPr>
              <p:nvPr/>
            </p:nvSpPr>
            <p:spPr bwMode="auto">
              <a:xfrm>
                <a:off x="1154" y="2652"/>
                <a:ext cx="15" cy="14"/>
              </a:xfrm>
              <a:custGeom>
                <a:avLst/>
                <a:gdLst>
                  <a:gd name="T0" fmla="*/ 72 w 73"/>
                  <a:gd name="T1" fmla="*/ 34 h 86"/>
                  <a:gd name="T2" fmla="*/ 67 w 73"/>
                  <a:gd name="T3" fmla="*/ 19 h 86"/>
                  <a:gd name="T4" fmla="*/ 57 w 73"/>
                  <a:gd name="T5" fmla="*/ 7 h 86"/>
                  <a:gd name="T6" fmla="*/ 44 w 73"/>
                  <a:gd name="T7" fmla="*/ 1 h 86"/>
                  <a:gd name="T8" fmla="*/ 30 w 73"/>
                  <a:gd name="T9" fmla="*/ 1 h 86"/>
                  <a:gd name="T10" fmla="*/ 17 w 73"/>
                  <a:gd name="T11" fmla="*/ 7 h 86"/>
                  <a:gd name="T12" fmla="*/ 6 w 73"/>
                  <a:gd name="T13" fmla="*/ 19 h 86"/>
                  <a:gd name="T14" fmla="*/ 1 w 73"/>
                  <a:gd name="T15" fmla="*/ 34 h 86"/>
                  <a:gd name="T16" fmla="*/ 1 w 73"/>
                  <a:gd name="T17" fmla="*/ 51 h 86"/>
                  <a:gd name="T18" fmla="*/ 6 w 73"/>
                  <a:gd name="T19" fmla="*/ 67 h 86"/>
                  <a:gd name="T20" fmla="*/ 17 w 73"/>
                  <a:gd name="T21" fmla="*/ 79 h 86"/>
                  <a:gd name="T22" fmla="*/ 30 w 73"/>
                  <a:gd name="T23" fmla="*/ 85 h 86"/>
                  <a:gd name="T24" fmla="*/ 44 w 73"/>
                  <a:gd name="T25" fmla="*/ 85 h 86"/>
                  <a:gd name="T26" fmla="*/ 57 w 73"/>
                  <a:gd name="T27" fmla="*/ 79 h 86"/>
                  <a:gd name="T28" fmla="*/ 67 w 73"/>
                  <a:gd name="T29" fmla="*/ 67 h 86"/>
                  <a:gd name="T30" fmla="*/ 72 w 73"/>
                  <a:gd name="T31" fmla="*/ 51 h 86"/>
                  <a:gd name="T32" fmla="*/ 64 w 73"/>
                  <a:gd name="T33" fmla="*/ 43 h 86"/>
                  <a:gd name="T34" fmla="*/ 62 w 73"/>
                  <a:gd name="T35" fmla="*/ 55 h 86"/>
                  <a:gd name="T36" fmla="*/ 56 w 73"/>
                  <a:gd name="T37" fmla="*/ 66 h 86"/>
                  <a:gd name="T38" fmla="*/ 48 w 73"/>
                  <a:gd name="T39" fmla="*/ 73 h 86"/>
                  <a:gd name="T40" fmla="*/ 37 w 73"/>
                  <a:gd name="T41" fmla="*/ 75 h 86"/>
                  <a:gd name="T42" fmla="*/ 27 w 73"/>
                  <a:gd name="T43" fmla="*/ 73 h 86"/>
                  <a:gd name="T44" fmla="*/ 18 w 73"/>
                  <a:gd name="T45" fmla="*/ 66 h 86"/>
                  <a:gd name="T46" fmla="*/ 12 w 73"/>
                  <a:gd name="T47" fmla="*/ 55 h 86"/>
                  <a:gd name="T48" fmla="*/ 10 w 73"/>
                  <a:gd name="T49" fmla="*/ 43 h 86"/>
                  <a:gd name="T50" fmla="*/ 12 w 73"/>
                  <a:gd name="T51" fmla="*/ 30 h 86"/>
                  <a:gd name="T52" fmla="*/ 18 w 73"/>
                  <a:gd name="T53" fmla="*/ 20 h 86"/>
                  <a:gd name="T54" fmla="*/ 27 w 73"/>
                  <a:gd name="T55" fmla="*/ 13 h 86"/>
                  <a:gd name="T56" fmla="*/ 37 w 73"/>
                  <a:gd name="T57" fmla="*/ 10 h 86"/>
                  <a:gd name="T58" fmla="*/ 48 w 73"/>
                  <a:gd name="T59" fmla="*/ 13 h 86"/>
                  <a:gd name="T60" fmla="*/ 56 w 73"/>
                  <a:gd name="T61" fmla="*/ 20 h 86"/>
                  <a:gd name="T62" fmla="*/ 62 w 73"/>
                  <a:gd name="T63" fmla="*/ 30 h 86"/>
                  <a:gd name="T64" fmla="*/ 64 w 73"/>
                  <a:gd name="T65" fmla="*/ 43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73" h="86">
                    <a:moveTo>
                      <a:pt x="73" y="43"/>
                    </a:moveTo>
                    <a:lnTo>
                      <a:pt x="72" y="34"/>
                    </a:lnTo>
                    <a:lnTo>
                      <a:pt x="70" y="26"/>
                    </a:lnTo>
                    <a:lnTo>
                      <a:pt x="67" y="19"/>
                    </a:lnTo>
                    <a:lnTo>
                      <a:pt x="63" y="13"/>
                    </a:lnTo>
                    <a:lnTo>
                      <a:pt x="57" y="7"/>
                    </a:lnTo>
                    <a:lnTo>
                      <a:pt x="51" y="3"/>
                    </a:lnTo>
                    <a:lnTo>
                      <a:pt x="44" y="1"/>
                    </a:lnTo>
                    <a:lnTo>
                      <a:pt x="37" y="0"/>
                    </a:lnTo>
                    <a:lnTo>
                      <a:pt x="30" y="1"/>
                    </a:lnTo>
                    <a:lnTo>
                      <a:pt x="23" y="3"/>
                    </a:lnTo>
                    <a:lnTo>
                      <a:pt x="17" y="7"/>
                    </a:lnTo>
                    <a:lnTo>
                      <a:pt x="12" y="13"/>
                    </a:lnTo>
                    <a:lnTo>
                      <a:pt x="6" y="19"/>
                    </a:lnTo>
                    <a:lnTo>
                      <a:pt x="3" y="26"/>
                    </a:lnTo>
                    <a:lnTo>
                      <a:pt x="1" y="34"/>
                    </a:lnTo>
                    <a:lnTo>
                      <a:pt x="0" y="43"/>
                    </a:lnTo>
                    <a:lnTo>
                      <a:pt x="1" y="51"/>
                    </a:lnTo>
                    <a:lnTo>
                      <a:pt x="3" y="60"/>
                    </a:lnTo>
                    <a:lnTo>
                      <a:pt x="6" y="67"/>
                    </a:lnTo>
                    <a:lnTo>
                      <a:pt x="12" y="73"/>
                    </a:lnTo>
                    <a:lnTo>
                      <a:pt x="17" y="79"/>
                    </a:lnTo>
                    <a:lnTo>
                      <a:pt x="23" y="82"/>
                    </a:lnTo>
                    <a:lnTo>
                      <a:pt x="30" y="85"/>
                    </a:lnTo>
                    <a:lnTo>
                      <a:pt x="37" y="86"/>
                    </a:lnTo>
                    <a:lnTo>
                      <a:pt x="44" y="85"/>
                    </a:lnTo>
                    <a:lnTo>
                      <a:pt x="51" y="82"/>
                    </a:lnTo>
                    <a:lnTo>
                      <a:pt x="57" y="79"/>
                    </a:lnTo>
                    <a:lnTo>
                      <a:pt x="63" y="73"/>
                    </a:lnTo>
                    <a:lnTo>
                      <a:pt x="67" y="67"/>
                    </a:lnTo>
                    <a:lnTo>
                      <a:pt x="70" y="60"/>
                    </a:lnTo>
                    <a:lnTo>
                      <a:pt x="72" y="51"/>
                    </a:lnTo>
                    <a:lnTo>
                      <a:pt x="73" y="43"/>
                    </a:lnTo>
                    <a:close/>
                    <a:moveTo>
                      <a:pt x="64" y="43"/>
                    </a:moveTo>
                    <a:lnTo>
                      <a:pt x="64" y="49"/>
                    </a:lnTo>
                    <a:lnTo>
                      <a:pt x="62" y="55"/>
                    </a:lnTo>
                    <a:lnTo>
                      <a:pt x="59" y="61"/>
                    </a:lnTo>
                    <a:lnTo>
                      <a:pt x="56" y="66"/>
                    </a:lnTo>
                    <a:lnTo>
                      <a:pt x="52" y="69"/>
                    </a:lnTo>
                    <a:lnTo>
                      <a:pt x="48" y="73"/>
                    </a:lnTo>
                    <a:lnTo>
                      <a:pt x="43" y="74"/>
                    </a:lnTo>
                    <a:lnTo>
                      <a:pt x="37" y="75"/>
                    </a:lnTo>
                    <a:lnTo>
                      <a:pt x="32" y="74"/>
                    </a:lnTo>
                    <a:lnTo>
                      <a:pt x="27" y="73"/>
                    </a:lnTo>
                    <a:lnTo>
                      <a:pt x="22" y="69"/>
                    </a:lnTo>
                    <a:lnTo>
                      <a:pt x="18" y="66"/>
                    </a:lnTo>
                    <a:lnTo>
                      <a:pt x="15" y="61"/>
                    </a:lnTo>
                    <a:lnTo>
                      <a:pt x="12" y="55"/>
                    </a:lnTo>
                    <a:lnTo>
                      <a:pt x="11" y="49"/>
                    </a:lnTo>
                    <a:lnTo>
                      <a:pt x="10" y="43"/>
                    </a:lnTo>
                    <a:lnTo>
                      <a:pt x="11" y="37"/>
                    </a:lnTo>
                    <a:lnTo>
                      <a:pt x="12" y="30"/>
                    </a:lnTo>
                    <a:lnTo>
                      <a:pt x="15" y="25"/>
                    </a:lnTo>
                    <a:lnTo>
                      <a:pt x="18" y="20"/>
                    </a:lnTo>
                    <a:lnTo>
                      <a:pt x="22" y="16"/>
                    </a:lnTo>
                    <a:lnTo>
                      <a:pt x="27" y="13"/>
                    </a:lnTo>
                    <a:lnTo>
                      <a:pt x="32" y="12"/>
                    </a:lnTo>
                    <a:lnTo>
                      <a:pt x="37" y="10"/>
                    </a:lnTo>
                    <a:lnTo>
                      <a:pt x="43" y="12"/>
                    </a:lnTo>
                    <a:lnTo>
                      <a:pt x="48" y="13"/>
                    </a:lnTo>
                    <a:lnTo>
                      <a:pt x="52" y="16"/>
                    </a:lnTo>
                    <a:lnTo>
                      <a:pt x="56" y="20"/>
                    </a:lnTo>
                    <a:lnTo>
                      <a:pt x="59" y="25"/>
                    </a:lnTo>
                    <a:lnTo>
                      <a:pt x="62" y="30"/>
                    </a:lnTo>
                    <a:lnTo>
                      <a:pt x="64" y="37"/>
                    </a:lnTo>
                    <a:lnTo>
                      <a:pt x="64" y="43"/>
                    </a:lnTo>
                    <a:close/>
                  </a:path>
                </a:pathLst>
              </a:custGeom>
              <a:solidFill>
                <a:srgbClr val="FBEC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" name="Freeform 41"/>
              <p:cNvSpPr>
                <a:spLocks noEditPoints="1"/>
              </p:cNvSpPr>
              <p:nvPr/>
            </p:nvSpPr>
            <p:spPr bwMode="auto">
              <a:xfrm>
                <a:off x="1155" y="2653"/>
                <a:ext cx="13" cy="12"/>
              </a:xfrm>
              <a:custGeom>
                <a:avLst/>
                <a:gdLst>
                  <a:gd name="T0" fmla="*/ 63 w 64"/>
                  <a:gd name="T1" fmla="*/ 32 h 76"/>
                  <a:gd name="T2" fmla="*/ 58 w 64"/>
                  <a:gd name="T3" fmla="*/ 17 h 76"/>
                  <a:gd name="T4" fmla="*/ 50 w 64"/>
                  <a:gd name="T5" fmla="*/ 8 h 76"/>
                  <a:gd name="T6" fmla="*/ 38 w 64"/>
                  <a:gd name="T7" fmla="*/ 2 h 76"/>
                  <a:gd name="T8" fmla="*/ 26 w 64"/>
                  <a:gd name="T9" fmla="*/ 2 h 76"/>
                  <a:gd name="T10" fmla="*/ 15 w 64"/>
                  <a:gd name="T11" fmla="*/ 8 h 76"/>
                  <a:gd name="T12" fmla="*/ 6 w 64"/>
                  <a:gd name="T13" fmla="*/ 17 h 76"/>
                  <a:gd name="T14" fmla="*/ 0 w 64"/>
                  <a:gd name="T15" fmla="*/ 32 h 76"/>
                  <a:gd name="T16" fmla="*/ 0 w 64"/>
                  <a:gd name="T17" fmla="*/ 46 h 76"/>
                  <a:gd name="T18" fmla="*/ 6 w 64"/>
                  <a:gd name="T19" fmla="*/ 60 h 76"/>
                  <a:gd name="T20" fmla="*/ 15 w 64"/>
                  <a:gd name="T21" fmla="*/ 70 h 76"/>
                  <a:gd name="T22" fmla="*/ 26 w 64"/>
                  <a:gd name="T23" fmla="*/ 76 h 76"/>
                  <a:gd name="T24" fmla="*/ 38 w 64"/>
                  <a:gd name="T25" fmla="*/ 76 h 76"/>
                  <a:gd name="T26" fmla="*/ 50 w 64"/>
                  <a:gd name="T27" fmla="*/ 70 h 76"/>
                  <a:gd name="T28" fmla="*/ 58 w 64"/>
                  <a:gd name="T29" fmla="*/ 60 h 76"/>
                  <a:gd name="T30" fmla="*/ 63 w 64"/>
                  <a:gd name="T31" fmla="*/ 46 h 76"/>
                  <a:gd name="T32" fmla="*/ 55 w 64"/>
                  <a:gd name="T33" fmla="*/ 39 h 76"/>
                  <a:gd name="T34" fmla="*/ 53 w 64"/>
                  <a:gd name="T35" fmla="*/ 50 h 76"/>
                  <a:gd name="T36" fmla="*/ 48 w 64"/>
                  <a:gd name="T37" fmla="*/ 58 h 76"/>
                  <a:gd name="T38" fmla="*/ 41 w 64"/>
                  <a:gd name="T39" fmla="*/ 64 h 76"/>
                  <a:gd name="T40" fmla="*/ 32 w 64"/>
                  <a:gd name="T41" fmla="*/ 65 h 76"/>
                  <a:gd name="T42" fmla="*/ 23 w 64"/>
                  <a:gd name="T43" fmla="*/ 64 h 76"/>
                  <a:gd name="T44" fmla="*/ 16 w 64"/>
                  <a:gd name="T45" fmla="*/ 58 h 76"/>
                  <a:gd name="T46" fmla="*/ 11 w 64"/>
                  <a:gd name="T47" fmla="*/ 50 h 76"/>
                  <a:gd name="T48" fmla="*/ 10 w 64"/>
                  <a:gd name="T49" fmla="*/ 39 h 76"/>
                  <a:gd name="T50" fmla="*/ 11 w 64"/>
                  <a:gd name="T51" fmla="*/ 28 h 76"/>
                  <a:gd name="T52" fmla="*/ 16 w 64"/>
                  <a:gd name="T53" fmla="*/ 20 h 76"/>
                  <a:gd name="T54" fmla="*/ 23 w 64"/>
                  <a:gd name="T55" fmla="*/ 14 h 76"/>
                  <a:gd name="T56" fmla="*/ 32 w 64"/>
                  <a:gd name="T57" fmla="*/ 11 h 76"/>
                  <a:gd name="T58" fmla="*/ 41 w 64"/>
                  <a:gd name="T59" fmla="*/ 14 h 76"/>
                  <a:gd name="T60" fmla="*/ 48 w 64"/>
                  <a:gd name="T61" fmla="*/ 20 h 76"/>
                  <a:gd name="T62" fmla="*/ 53 w 64"/>
                  <a:gd name="T63" fmla="*/ 28 h 76"/>
                  <a:gd name="T64" fmla="*/ 55 w 64"/>
                  <a:gd name="T65" fmla="*/ 3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64" h="76">
                    <a:moveTo>
                      <a:pt x="64" y="39"/>
                    </a:moveTo>
                    <a:lnTo>
                      <a:pt x="63" y="32"/>
                    </a:lnTo>
                    <a:lnTo>
                      <a:pt x="61" y="24"/>
                    </a:lnTo>
                    <a:lnTo>
                      <a:pt x="58" y="17"/>
                    </a:lnTo>
                    <a:lnTo>
                      <a:pt x="54" y="12"/>
                    </a:lnTo>
                    <a:lnTo>
                      <a:pt x="50" y="8"/>
                    </a:lnTo>
                    <a:lnTo>
                      <a:pt x="44" y="4"/>
                    </a:lnTo>
                    <a:lnTo>
                      <a:pt x="38" y="2"/>
                    </a:lnTo>
                    <a:lnTo>
                      <a:pt x="32" y="0"/>
                    </a:lnTo>
                    <a:lnTo>
                      <a:pt x="26" y="2"/>
                    </a:lnTo>
                    <a:lnTo>
                      <a:pt x="20" y="4"/>
                    </a:lnTo>
                    <a:lnTo>
                      <a:pt x="15" y="8"/>
                    </a:lnTo>
                    <a:lnTo>
                      <a:pt x="10" y="12"/>
                    </a:lnTo>
                    <a:lnTo>
                      <a:pt x="6" y="17"/>
                    </a:lnTo>
                    <a:lnTo>
                      <a:pt x="2" y="24"/>
                    </a:lnTo>
                    <a:lnTo>
                      <a:pt x="0" y="32"/>
                    </a:lnTo>
                    <a:lnTo>
                      <a:pt x="0" y="39"/>
                    </a:lnTo>
                    <a:lnTo>
                      <a:pt x="0" y="46"/>
                    </a:lnTo>
                    <a:lnTo>
                      <a:pt x="2" y="53"/>
                    </a:lnTo>
                    <a:lnTo>
                      <a:pt x="6" y="60"/>
                    </a:lnTo>
                    <a:lnTo>
                      <a:pt x="10" y="65"/>
                    </a:lnTo>
                    <a:lnTo>
                      <a:pt x="15" y="70"/>
                    </a:lnTo>
                    <a:lnTo>
                      <a:pt x="20" y="74"/>
                    </a:lnTo>
                    <a:lnTo>
                      <a:pt x="26" y="76"/>
                    </a:lnTo>
                    <a:lnTo>
                      <a:pt x="32" y="76"/>
                    </a:lnTo>
                    <a:lnTo>
                      <a:pt x="38" y="76"/>
                    </a:lnTo>
                    <a:lnTo>
                      <a:pt x="44" y="74"/>
                    </a:lnTo>
                    <a:lnTo>
                      <a:pt x="50" y="70"/>
                    </a:lnTo>
                    <a:lnTo>
                      <a:pt x="54" y="65"/>
                    </a:lnTo>
                    <a:lnTo>
                      <a:pt x="58" y="60"/>
                    </a:lnTo>
                    <a:lnTo>
                      <a:pt x="61" y="53"/>
                    </a:lnTo>
                    <a:lnTo>
                      <a:pt x="63" y="46"/>
                    </a:lnTo>
                    <a:lnTo>
                      <a:pt x="64" y="39"/>
                    </a:lnTo>
                    <a:close/>
                    <a:moveTo>
                      <a:pt x="55" y="39"/>
                    </a:moveTo>
                    <a:lnTo>
                      <a:pt x="54" y="45"/>
                    </a:lnTo>
                    <a:lnTo>
                      <a:pt x="53" y="50"/>
                    </a:lnTo>
                    <a:lnTo>
                      <a:pt x="51" y="54"/>
                    </a:lnTo>
                    <a:lnTo>
                      <a:pt x="48" y="58"/>
                    </a:lnTo>
                    <a:lnTo>
                      <a:pt x="45" y="62"/>
                    </a:lnTo>
                    <a:lnTo>
                      <a:pt x="41" y="64"/>
                    </a:lnTo>
                    <a:lnTo>
                      <a:pt x="37" y="65"/>
                    </a:lnTo>
                    <a:lnTo>
                      <a:pt x="32" y="65"/>
                    </a:lnTo>
                    <a:lnTo>
                      <a:pt x="28" y="65"/>
                    </a:lnTo>
                    <a:lnTo>
                      <a:pt x="23" y="64"/>
                    </a:lnTo>
                    <a:lnTo>
                      <a:pt x="20" y="62"/>
                    </a:lnTo>
                    <a:lnTo>
                      <a:pt x="16" y="58"/>
                    </a:lnTo>
                    <a:lnTo>
                      <a:pt x="13" y="54"/>
                    </a:lnTo>
                    <a:lnTo>
                      <a:pt x="11" y="50"/>
                    </a:lnTo>
                    <a:lnTo>
                      <a:pt x="10" y="45"/>
                    </a:lnTo>
                    <a:lnTo>
                      <a:pt x="10" y="39"/>
                    </a:lnTo>
                    <a:lnTo>
                      <a:pt x="10" y="33"/>
                    </a:lnTo>
                    <a:lnTo>
                      <a:pt x="11" y="28"/>
                    </a:lnTo>
                    <a:lnTo>
                      <a:pt x="13" y="23"/>
                    </a:lnTo>
                    <a:lnTo>
                      <a:pt x="16" y="20"/>
                    </a:lnTo>
                    <a:lnTo>
                      <a:pt x="20" y="16"/>
                    </a:lnTo>
                    <a:lnTo>
                      <a:pt x="23" y="14"/>
                    </a:lnTo>
                    <a:lnTo>
                      <a:pt x="28" y="12"/>
                    </a:lnTo>
                    <a:lnTo>
                      <a:pt x="32" y="11"/>
                    </a:lnTo>
                    <a:lnTo>
                      <a:pt x="37" y="12"/>
                    </a:lnTo>
                    <a:lnTo>
                      <a:pt x="41" y="14"/>
                    </a:lnTo>
                    <a:lnTo>
                      <a:pt x="45" y="16"/>
                    </a:lnTo>
                    <a:lnTo>
                      <a:pt x="48" y="20"/>
                    </a:lnTo>
                    <a:lnTo>
                      <a:pt x="51" y="23"/>
                    </a:lnTo>
                    <a:lnTo>
                      <a:pt x="53" y="28"/>
                    </a:lnTo>
                    <a:lnTo>
                      <a:pt x="54" y="33"/>
                    </a:lnTo>
                    <a:lnTo>
                      <a:pt x="55" y="39"/>
                    </a:lnTo>
                    <a:close/>
                  </a:path>
                </a:pathLst>
              </a:custGeom>
              <a:solidFill>
                <a:srgbClr val="FCEF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" name="Freeform 42"/>
              <p:cNvSpPr>
                <a:spLocks noEditPoints="1"/>
              </p:cNvSpPr>
              <p:nvPr/>
            </p:nvSpPr>
            <p:spPr bwMode="auto">
              <a:xfrm>
                <a:off x="1156" y="2654"/>
                <a:ext cx="11" cy="11"/>
              </a:xfrm>
              <a:custGeom>
                <a:avLst/>
                <a:gdLst>
                  <a:gd name="T0" fmla="*/ 54 w 54"/>
                  <a:gd name="T1" fmla="*/ 27 h 65"/>
                  <a:gd name="T2" fmla="*/ 49 w 54"/>
                  <a:gd name="T3" fmla="*/ 15 h 65"/>
                  <a:gd name="T4" fmla="*/ 42 w 54"/>
                  <a:gd name="T5" fmla="*/ 6 h 65"/>
                  <a:gd name="T6" fmla="*/ 33 w 54"/>
                  <a:gd name="T7" fmla="*/ 2 h 65"/>
                  <a:gd name="T8" fmla="*/ 22 w 54"/>
                  <a:gd name="T9" fmla="*/ 2 h 65"/>
                  <a:gd name="T10" fmla="*/ 12 w 54"/>
                  <a:gd name="T11" fmla="*/ 6 h 65"/>
                  <a:gd name="T12" fmla="*/ 5 w 54"/>
                  <a:gd name="T13" fmla="*/ 15 h 65"/>
                  <a:gd name="T14" fmla="*/ 1 w 54"/>
                  <a:gd name="T15" fmla="*/ 27 h 65"/>
                  <a:gd name="T16" fmla="*/ 1 w 54"/>
                  <a:gd name="T17" fmla="*/ 39 h 65"/>
                  <a:gd name="T18" fmla="*/ 5 w 54"/>
                  <a:gd name="T19" fmla="*/ 51 h 65"/>
                  <a:gd name="T20" fmla="*/ 12 w 54"/>
                  <a:gd name="T21" fmla="*/ 59 h 65"/>
                  <a:gd name="T22" fmla="*/ 22 w 54"/>
                  <a:gd name="T23" fmla="*/ 64 h 65"/>
                  <a:gd name="T24" fmla="*/ 33 w 54"/>
                  <a:gd name="T25" fmla="*/ 64 h 65"/>
                  <a:gd name="T26" fmla="*/ 42 w 54"/>
                  <a:gd name="T27" fmla="*/ 59 h 65"/>
                  <a:gd name="T28" fmla="*/ 49 w 54"/>
                  <a:gd name="T29" fmla="*/ 51 h 65"/>
                  <a:gd name="T30" fmla="*/ 54 w 54"/>
                  <a:gd name="T31" fmla="*/ 39 h 65"/>
                  <a:gd name="T32" fmla="*/ 45 w 54"/>
                  <a:gd name="T33" fmla="*/ 33 h 65"/>
                  <a:gd name="T34" fmla="*/ 44 w 54"/>
                  <a:gd name="T35" fmla="*/ 41 h 65"/>
                  <a:gd name="T36" fmla="*/ 40 w 54"/>
                  <a:gd name="T37" fmla="*/ 48 h 65"/>
                  <a:gd name="T38" fmla="*/ 34 w 54"/>
                  <a:gd name="T39" fmla="*/ 53 h 65"/>
                  <a:gd name="T40" fmla="*/ 27 w 54"/>
                  <a:gd name="T41" fmla="*/ 54 h 65"/>
                  <a:gd name="T42" fmla="*/ 20 w 54"/>
                  <a:gd name="T43" fmla="*/ 53 h 65"/>
                  <a:gd name="T44" fmla="*/ 14 w 54"/>
                  <a:gd name="T45" fmla="*/ 48 h 65"/>
                  <a:gd name="T46" fmla="*/ 11 w 54"/>
                  <a:gd name="T47" fmla="*/ 41 h 65"/>
                  <a:gd name="T48" fmla="*/ 9 w 54"/>
                  <a:gd name="T49" fmla="*/ 33 h 65"/>
                  <a:gd name="T50" fmla="*/ 11 w 54"/>
                  <a:gd name="T51" fmla="*/ 24 h 65"/>
                  <a:gd name="T52" fmla="*/ 14 w 54"/>
                  <a:gd name="T53" fmla="*/ 17 h 65"/>
                  <a:gd name="T54" fmla="*/ 20 w 54"/>
                  <a:gd name="T55" fmla="*/ 12 h 65"/>
                  <a:gd name="T56" fmla="*/ 27 w 54"/>
                  <a:gd name="T57" fmla="*/ 11 h 65"/>
                  <a:gd name="T58" fmla="*/ 34 w 54"/>
                  <a:gd name="T59" fmla="*/ 12 h 65"/>
                  <a:gd name="T60" fmla="*/ 40 w 54"/>
                  <a:gd name="T61" fmla="*/ 17 h 65"/>
                  <a:gd name="T62" fmla="*/ 44 w 54"/>
                  <a:gd name="T63" fmla="*/ 24 h 65"/>
                  <a:gd name="T64" fmla="*/ 45 w 54"/>
                  <a:gd name="T65" fmla="*/ 33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4" h="65">
                    <a:moveTo>
                      <a:pt x="54" y="33"/>
                    </a:moveTo>
                    <a:lnTo>
                      <a:pt x="54" y="27"/>
                    </a:lnTo>
                    <a:lnTo>
                      <a:pt x="52" y="20"/>
                    </a:lnTo>
                    <a:lnTo>
                      <a:pt x="49" y="15"/>
                    </a:lnTo>
                    <a:lnTo>
                      <a:pt x="46" y="10"/>
                    </a:lnTo>
                    <a:lnTo>
                      <a:pt x="42" y="6"/>
                    </a:lnTo>
                    <a:lnTo>
                      <a:pt x="38" y="3"/>
                    </a:lnTo>
                    <a:lnTo>
                      <a:pt x="33" y="2"/>
                    </a:lnTo>
                    <a:lnTo>
                      <a:pt x="27" y="0"/>
                    </a:lnTo>
                    <a:lnTo>
                      <a:pt x="22" y="2"/>
                    </a:lnTo>
                    <a:lnTo>
                      <a:pt x="17" y="3"/>
                    </a:lnTo>
                    <a:lnTo>
                      <a:pt x="12" y="6"/>
                    </a:lnTo>
                    <a:lnTo>
                      <a:pt x="8" y="10"/>
                    </a:lnTo>
                    <a:lnTo>
                      <a:pt x="5" y="15"/>
                    </a:lnTo>
                    <a:lnTo>
                      <a:pt x="2" y="20"/>
                    </a:lnTo>
                    <a:lnTo>
                      <a:pt x="1" y="27"/>
                    </a:lnTo>
                    <a:lnTo>
                      <a:pt x="0" y="33"/>
                    </a:lnTo>
                    <a:lnTo>
                      <a:pt x="1" y="39"/>
                    </a:lnTo>
                    <a:lnTo>
                      <a:pt x="2" y="45"/>
                    </a:lnTo>
                    <a:lnTo>
                      <a:pt x="5" y="51"/>
                    </a:lnTo>
                    <a:lnTo>
                      <a:pt x="8" y="56"/>
                    </a:lnTo>
                    <a:lnTo>
                      <a:pt x="12" y="59"/>
                    </a:lnTo>
                    <a:lnTo>
                      <a:pt x="17" y="63"/>
                    </a:lnTo>
                    <a:lnTo>
                      <a:pt x="22" y="64"/>
                    </a:lnTo>
                    <a:lnTo>
                      <a:pt x="27" y="65"/>
                    </a:lnTo>
                    <a:lnTo>
                      <a:pt x="33" y="64"/>
                    </a:lnTo>
                    <a:lnTo>
                      <a:pt x="38" y="63"/>
                    </a:lnTo>
                    <a:lnTo>
                      <a:pt x="42" y="59"/>
                    </a:lnTo>
                    <a:lnTo>
                      <a:pt x="46" y="56"/>
                    </a:lnTo>
                    <a:lnTo>
                      <a:pt x="49" y="51"/>
                    </a:lnTo>
                    <a:lnTo>
                      <a:pt x="52" y="45"/>
                    </a:lnTo>
                    <a:lnTo>
                      <a:pt x="54" y="39"/>
                    </a:lnTo>
                    <a:lnTo>
                      <a:pt x="54" y="33"/>
                    </a:lnTo>
                    <a:close/>
                    <a:moveTo>
                      <a:pt x="45" y="33"/>
                    </a:moveTo>
                    <a:lnTo>
                      <a:pt x="45" y="38"/>
                    </a:lnTo>
                    <a:lnTo>
                      <a:pt x="44" y="41"/>
                    </a:lnTo>
                    <a:lnTo>
                      <a:pt x="42" y="45"/>
                    </a:lnTo>
                    <a:lnTo>
                      <a:pt x="40" y="48"/>
                    </a:lnTo>
                    <a:lnTo>
                      <a:pt x="37" y="51"/>
                    </a:lnTo>
                    <a:lnTo>
                      <a:pt x="34" y="53"/>
                    </a:lnTo>
                    <a:lnTo>
                      <a:pt x="31" y="54"/>
                    </a:lnTo>
                    <a:lnTo>
                      <a:pt x="27" y="54"/>
                    </a:lnTo>
                    <a:lnTo>
                      <a:pt x="23" y="54"/>
                    </a:lnTo>
                    <a:lnTo>
                      <a:pt x="20" y="53"/>
                    </a:lnTo>
                    <a:lnTo>
                      <a:pt x="17" y="51"/>
                    </a:lnTo>
                    <a:lnTo>
                      <a:pt x="14" y="48"/>
                    </a:lnTo>
                    <a:lnTo>
                      <a:pt x="12" y="45"/>
                    </a:lnTo>
                    <a:lnTo>
                      <a:pt x="11" y="41"/>
                    </a:lnTo>
                    <a:lnTo>
                      <a:pt x="9" y="38"/>
                    </a:lnTo>
                    <a:lnTo>
                      <a:pt x="9" y="33"/>
                    </a:lnTo>
                    <a:lnTo>
                      <a:pt x="9" y="28"/>
                    </a:lnTo>
                    <a:lnTo>
                      <a:pt x="11" y="24"/>
                    </a:lnTo>
                    <a:lnTo>
                      <a:pt x="12" y="21"/>
                    </a:lnTo>
                    <a:lnTo>
                      <a:pt x="14" y="17"/>
                    </a:lnTo>
                    <a:lnTo>
                      <a:pt x="17" y="15"/>
                    </a:lnTo>
                    <a:lnTo>
                      <a:pt x="20" y="12"/>
                    </a:lnTo>
                    <a:lnTo>
                      <a:pt x="23" y="11"/>
                    </a:lnTo>
                    <a:lnTo>
                      <a:pt x="27" y="11"/>
                    </a:lnTo>
                    <a:lnTo>
                      <a:pt x="31" y="11"/>
                    </a:lnTo>
                    <a:lnTo>
                      <a:pt x="34" y="12"/>
                    </a:lnTo>
                    <a:lnTo>
                      <a:pt x="37" y="15"/>
                    </a:lnTo>
                    <a:lnTo>
                      <a:pt x="40" y="17"/>
                    </a:lnTo>
                    <a:lnTo>
                      <a:pt x="42" y="21"/>
                    </a:lnTo>
                    <a:lnTo>
                      <a:pt x="44" y="24"/>
                    </a:lnTo>
                    <a:lnTo>
                      <a:pt x="45" y="28"/>
                    </a:lnTo>
                    <a:lnTo>
                      <a:pt x="45" y="33"/>
                    </a:lnTo>
                    <a:close/>
                  </a:path>
                </a:pathLst>
              </a:custGeom>
              <a:solidFill>
                <a:srgbClr val="FCEF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" name="Freeform 43"/>
              <p:cNvSpPr>
                <a:spLocks noEditPoints="1"/>
              </p:cNvSpPr>
              <p:nvPr/>
            </p:nvSpPr>
            <p:spPr bwMode="auto">
              <a:xfrm>
                <a:off x="1157" y="2655"/>
                <a:ext cx="9" cy="9"/>
              </a:xfrm>
              <a:custGeom>
                <a:avLst/>
                <a:gdLst>
                  <a:gd name="T0" fmla="*/ 44 w 45"/>
                  <a:gd name="T1" fmla="*/ 22 h 54"/>
                  <a:gd name="T2" fmla="*/ 41 w 45"/>
                  <a:gd name="T3" fmla="*/ 12 h 54"/>
                  <a:gd name="T4" fmla="*/ 35 w 45"/>
                  <a:gd name="T5" fmla="*/ 5 h 54"/>
                  <a:gd name="T6" fmla="*/ 27 w 45"/>
                  <a:gd name="T7" fmla="*/ 1 h 54"/>
                  <a:gd name="T8" fmla="*/ 18 w 45"/>
                  <a:gd name="T9" fmla="*/ 1 h 54"/>
                  <a:gd name="T10" fmla="*/ 10 w 45"/>
                  <a:gd name="T11" fmla="*/ 5 h 54"/>
                  <a:gd name="T12" fmla="*/ 3 w 45"/>
                  <a:gd name="T13" fmla="*/ 12 h 54"/>
                  <a:gd name="T14" fmla="*/ 0 w 45"/>
                  <a:gd name="T15" fmla="*/ 22 h 54"/>
                  <a:gd name="T16" fmla="*/ 0 w 45"/>
                  <a:gd name="T17" fmla="*/ 34 h 54"/>
                  <a:gd name="T18" fmla="*/ 3 w 45"/>
                  <a:gd name="T19" fmla="*/ 43 h 54"/>
                  <a:gd name="T20" fmla="*/ 10 w 45"/>
                  <a:gd name="T21" fmla="*/ 51 h 54"/>
                  <a:gd name="T22" fmla="*/ 18 w 45"/>
                  <a:gd name="T23" fmla="*/ 54 h 54"/>
                  <a:gd name="T24" fmla="*/ 27 w 45"/>
                  <a:gd name="T25" fmla="*/ 54 h 54"/>
                  <a:gd name="T26" fmla="*/ 35 w 45"/>
                  <a:gd name="T27" fmla="*/ 51 h 54"/>
                  <a:gd name="T28" fmla="*/ 41 w 45"/>
                  <a:gd name="T29" fmla="*/ 43 h 54"/>
                  <a:gd name="T30" fmla="*/ 44 w 45"/>
                  <a:gd name="T31" fmla="*/ 34 h 54"/>
                  <a:gd name="T32" fmla="*/ 36 w 45"/>
                  <a:gd name="T33" fmla="*/ 28 h 54"/>
                  <a:gd name="T34" fmla="*/ 35 w 45"/>
                  <a:gd name="T35" fmla="*/ 34 h 54"/>
                  <a:gd name="T36" fmla="*/ 32 w 45"/>
                  <a:gd name="T37" fmla="*/ 40 h 54"/>
                  <a:gd name="T38" fmla="*/ 27 w 45"/>
                  <a:gd name="T39" fmla="*/ 42 h 54"/>
                  <a:gd name="T40" fmla="*/ 22 w 45"/>
                  <a:gd name="T41" fmla="*/ 43 h 54"/>
                  <a:gd name="T42" fmla="*/ 17 w 45"/>
                  <a:gd name="T43" fmla="*/ 42 h 54"/>
                  <a:gd name="T44" fmla="*/ 13 w 45"/>
                  <a:gd name="T45" fmla="*/ 40 h 54"/>
                  <a:gd name="T46" fmla="*/ 10 w 45"/>
                  <a:gd name="T47" fmla="*/ 34 h 54"/>
                  <a:gd name="T48" fmla="*/ 9 w 45"/>
                  <a:gd name="T49" fmla="*/ 28 h 54"/>
                  <a:gd name="T50" fmla="*/ 10 w 45"/>
                  <a:gd name="T51" fmla="*/ 22 h 54"/>
                  <a:gd name="T52" fmla="*/ 13 w 45"/>
                  <a:gd name="T53" fmla="*/ 16 h 54"/>
                  <a:gd name="T54" fmla="*/ 17 w 45"/>
                  <a:gd name="T55" fmla="*/ 13 h 54"/>
                  <a:gd name="T56" fmla="*/ 22 w 45"/>
                  <a:gd name="T57" fmla="*/ 11 h 54"/>
                  <a:gd name="T58" fmla="*/ 27 w 45"/>
                  <a:gd name="T59" fmla="*/ 13 h 54"/>
                  <a:gd name="T60" fmla="*/ 32 w 45"/>
                  <a:gd name="T61" fmla="*/ 16 h 54"/>
                  <a:gd name="T62" fmla="*/ 35 w 45"/>
                  <a:gd name="T63" fmla="*/ 22 h 54"/>
                  <a:gd name="T64" fmla="*/ 36 w 45"/>
                  <a:gd name="T65" fmla="*/ 2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5" h="54">
                    <a:moveTo>
                      <a:pt x="45" y="28"/>
                    </a:moveTo>
                    <a:lnTo>
                      <a:pt x="44" y="22"/>
                    </a:lnTo>
                    <a:lnTo>
                      <a:pt x="43" y="17"/>
                    </a:lnTo>
                    <a:lnTo>
                      <a:pt x="41" y="12"/>
                    </a:lnTo>
                    <a:lnTo>
                      <a:pt x="38" y="9"/>
                    </a:lnTo>
                    <a:lnTo>
                      <a:pt x="35" y="5"/>
                    </a:lnTo>
                    <a:lnTo>
                      <a:pt x="31" y="3"/>
                    </a:lnTo>
                    <a:lnTo>
                      <a:pt x="27" y="1"/>
                    </a:lnTo>
                    <a:lnTo>
                      <a:pt x="22" y="0"/>
                    </a:lnTo>
                    <a:lnTo>
                      <a:pt x="18" y="1"/>
                    </a:lnTo>
                    <a:lnTo>
                      <a:pt x="13" y="3"/>
                    </a:lnTo>
                    <a:lnTo>
                      <a:pt x="10" y="5"/>
                    </a:lnTo>
                    <a:lnTo>
                      <a:pt x="6" y="9"/>
                    </a:lnTo>
                    <a:lnTo>
                      <a:pt x="3" y="12"/>
                    </a:lnTo>
                    <a:lnTo>
                      <a:pt x="1" y="17"/>
                    </a:lnTo>
                    <a:lnTo>
                      <a:pt x="0" y="22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1" y="39"/>
                    </a:lnTo>
                    <a:lnTo>
                      <a:pt x="3" y="43"/>
                    </a:lnTo>
                    <a:lnTo>
                      <a:pt x="6" y="47"/>
                    </a:lnTo>
                    <a:lnTo>
                      <a:pt x="10" y="51"/>
                    </a:lnTo>
                    <a:lnTo>
                      <a:pt x="13" y="53"/>
                    </a:lnTo>
                    <a:lnTo>
                      <a:pt x="18" y="54"/>
                    </a:lnTo>
                    <a:lnTo>
                      <a:pt x="22" y="54"/>
                    </a:lnTo>
                    <a:lnTo>
                      <a:pt x="27" y="54"/>
                    </a:lnTo>
                    <a:lnTo>
                      <a:pt x="31" y="53"/>
                    </a:lnTo>
                    <a:lnTo>
                      <a:pt x="35" y="51"/>
                    </a:lnTo>
                    <a:lnTo>
                      <a:pt x="38" y="47"/>
                    </a:lnTo>
                    <a:lnTo>
                      <a:pt x="41" y="43"/>
                    </a:lnTo>
                    <a:lnTo>
                      <a:pt x="43" y="39"/>
                    </a:lnTo>
                    <a:lnTo>
                      <a:pt x="44" y="34"/>
                    </a:lnTo>
                    <a:lnTo>
                      <a:pt x="45" y="28"/>
                    </a:lnTo>
                    <a:close/>
                    <a:moveTo>
                      <a:pt x="36" y="28"/>
                    </a:moveTo>
                    <a:lnTo>
                      <a:pt x="35" y="31"/>
                    </a:lnTo>
                    <a:lnTo>
                      <a:pt x="35" y="34"/>
                    </a:lnTo>
                    <a:lnTo>
                      <a:pt x="33" y="37"/>
                    </a:lnTo>
                    <a:lnTo>
                      <a:pt x="32" y="40"/>
                    </a:lnTo>
                    <a:lnTo>
                      <a:pt x="30" y="41"/>
                    </a:lnTo>
                    <a:lnTo>
                      <a:pt x="27" y="42"/>
                    </a:lnTo>
                    <a:lnTo>
                      <a:pt x="25" y="43"/>
                    </a:lnTo>
                    <a:lnTo>
                      <a:pt x="22" y="43"/>
                    </a:lnTo>
                    <a:lnTo>
                      <a:pt x="19" y="43"/>
                    </a:lnTo>
                    <a:lnTo>
                      <a:pt x="17" y="42"/>
                    </a:lnTo>
                    <a:lnTo>
                      <a:pt x="15" y="41"/>
                    </a:lnTo>
                    <a:lnTo>
                      <a:pt x="13" y="40"/>
                    </a:lnTo>
                    <a:lnTo>
                      <a:pt x="11" y="37"/>
                    </a:lnTo>
                    <a:lnTo>
                      <a:pt x="10" y="34"/>
                    </a:lnTo>
                    <a:lnTo>
                      <a:pt x="9" y="31"/>
                    </a:lnTo>
                    <a:lnTo>
                      <a:pt x="9" y="28"/>
                    </a:lnTo>
                    <a:lnTo>
                      <a:pt x="9" y="24"/>
                    </a:lnTo>
                    <a:lnTo>
                      <a:pt x="10" y="22"/>
                    </a:lnTo>
                    <a:lnTo>
                      <a:pt x="11" y="18"/>
                    </a:lnTo>
                    <a:lnTo>
                      <a:pt x="13" y="16"/>
                    </a:lnTo>
                    <a:lnTo>
                      <a:pt x="15" y="15"/>
                    </a:lnTo>
                    <a:lnTo>
                      <a:pt x="17" y="13"/>
                    </a:lnTo>
                    <a:lnTo>
                      <a:pt x="19" y="12"/>
                    </a:lnTo>
                    <a:lnTo>
                      <a:pt x="22" y="11"/>
                    </a:lnTo>
                    <a:lnTo>
                      <a:pt x="25" y="12"/>
                    </a:lnTo>
                    <a:lnTo>
                      <a:pt x="27" y="13"/>
                    </a:lnTo>
                    <a:lnTo>
                      <a:pt x="30" y="15"/>
                    </a:lnTo>
                    <a:lnTo>
                      <a:pt x="32" y="16"/>
                    </a:lnTo>
                    <a:lnTo>
                      <a:pt x="33" y="18"/>
                    </a:lnTo>
                    <a:lnTo>
                      <a:pt x="35" y="22"/>
                    </a:lnTo>
                    <a:lnTo>
                      <a:pt x="35" y="24"/>
                    </a:lnTo>
                    <a:lnTo>
                      <a:pt x="36" y="28"/>
                    </a:lnTo>
                    <a:close/>
                  </a:path>
                </a:pathLst>
              </a:custGeom>
              <a:solidFill>
                <a:srgbClr val="FCF2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" name="Freeform 44"/>
              <p:cNvSpPr>
                <a:spLocks noEditPoints="1"/>
              </p:cNvSpPr>
              <p:nvPr/>
            </p:nvSpPr>
            <p:spPr bwMode="auto">
              <a:xfrm>
                <a:off x="1158" y="2656"/>
                <a:ext cx="7" cy="7"/>
              </a:xfrm>
              <a:custGeom>
                <a:avLst/>
                <a:gdLst>
                  <a:gd name="T0" fmla="*/ 36 w 36"/>
                  <a:gd name="T1" fmla="*/ 17 h 43"/>
                  <a:gd name="T2" fmla="*/ 33 w 36"/>
                  <a:gd name="T3" fmla="*/ 10 h 43"/>
                  <a:gd name="T4" fmla="*/ 28 w 36"/>
                  <a:gd name="T5" fmla="*/ 4 h 43"/>
                  <a:gd name="T6" fmla="*/ 22 w 36"/>
                  <a:gd name="T7" fmla="*/ 0 h 43"/>
                  <a:gd name="T8" fmla="*/ 14 w 36"/>
                  <a:gd name="T9" fmla="*/ 0 h 43"/>
                  <a:gd name="T10" fmla="*/ 8 w 36"/>
                  <a:gd name="T11" fmla="*/ 4 h 43"/>
                  <a:gd name="T12" fmla="*/ 3 w 36"/>
                  <a:gd name="T13" fmla="*/ 10 h 43"/>
                  <a:gd name="T14" fmla="*/ 0 w 36"/>
                  <a:gd name="T15" fmla="*/ 17 h 43"/>
                  <a:gd name="T16" fmla="*/ 0 w 36"/>
                  <a:gd name="T17" fmla="*/ 27 h 43"/>
                  <a:gd name="T18" fmla="*/ 3 w 36"/>
                  <a:gd name="T19" fmla="*/ 34 h 43"/>
                  <a:gd name="T20" fmla="*/ 8 w 36"/>
                  <a:gd name="T21" fmla="*/ 40 h 43"/>
                  <a:gd name="T22" fmla="*/ 14 w 36"/>
                  <a:gd name="T23" fmla="*/ 43 h 43"/>
                  <a:gd name="T24" fmla="*/ 22 w 36"/>
                  <a:gd name="T25" fmla="*/ 43 h 43"/>
                  <a:gd name="T26" fmla="*/ 28 w 36"/>
                  <a:gd name="T27" fmla="*/ 40 h 43"/>
                  <a:gd name="T28" fmla="*/ 33 w 36"/>
                  <a:gd name="T29" fmla="*/ 34 h 43"/>
                  <a:gd name="T30" fmla="*/ 36 w 36"/>
                  <a:gd name="T31" fmla="*/ 27 h 43"/>
                  <a:gd name="T32" fmla="*/ 27 w 36"/>
                  <a:gd name="T33" fmla="*/ 22 h 43"/>
                  <a:gd name="T34" fmla="*/ 26 w 36"/>
                  <a:gd name="T35" fmla="*/ 25 h 43"/>
                  <a:gd name="T36" fmla="*/ 24 w 36"/>
                  <a:gd name="T37" fmla="*/ 29 h 43"/>
                  <a:gd name="T38" fmla="*/ 22 w 36"/>
                  <a:gd name="T39" fmla="*/ 31 h 43"/>
                  <a:gd name="T40" fmla="*/ 18 w 36"/>
                  <a:gd name="T41" fmla="*/ 33 h 43"/>
                  <a:gd name="T42" fmla="*/ 15 w 36"/>
                  <a:gd name="T43" fmla="*/ 31 h 43"/>
                  <a:gd name="T44" fmla="*/ 12 w 36"/>
                  <a:gd name="T45" fmla="*/ 29 h 43"/>
                  <a:gd name="T46" fmla="*/ 10 w 36"/>
                  <a:gd name="T47" fmla="*/ 25 h 43"/>
                  <a:gd name="T48" fmla="*/ 9 w 36"/>
                  <a:gd name="T49" fmla="*/ 22 h 43"/>
                  <a:gd name="T50" fmla="*/ 10 w 36"/>
                  <a:gd name="T51" fmla="*/ 17 h 43"/>
                  <a:gd name="T52" fmla="*/ 12 w 36"/>
                  <a:gd name="T53" fmla="*/ 15 h 43"/>
                  <a:gd name="T54" fmla="*/ 15 w 36"/>
                  <a:gd name="T55" fmla="*/ 12 h 43"/>
                  <a:gd name="T56" fmla="*/ 18 w 36"/>
                  <a:gd name="T57" fmla="*/ 11 h 43"/>
                  <a:gd name="T58" fmla="*/ 22 w 36"/>
                  <a:gd name="T59" fmla="*/ 12 h 43"/>
                  <a:gd name="T60" fmla="*/ 24 w 36"/>
                  <a:gd name="T61" fmla="*/ 15 h 43"/>
                  <a:gd name="T62" fmla="*/ 26 w 36"/>
                  <a:gd name="T63" fmla="*/ 17 h 43"/>
                  <a:gd name="T64" fmla="*/ 27 w 36"/>
                  <a:gd name="T65" fmla="*/ 22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6" h="43">
                    <a:moveTo>
                      <a:pt x="36" y="22"/>
                    </a:moveTo>
                    <a:lnTo>
                      <a:pt x="36" y="17"/>
                    </a:lnTo>
                    <a:lnTo>
                      <a:pt x="35" y="13"/>
                    </a:lnTo>
                    <a:lnTo>
                      <a:pt x="33" y="10"/>
                    </a:lnTo>
                    <a:lnTo>
                      <a:pt x="31" y="6"/>
                    </a:lnTo>
                    <a:lnTo>
                      <a:pt x="28" y="4"/>
                    </a:lnTo>
                    <a:lnTo>
                      <a:pt x="25" y="1"/>
                    </a:lnTo>
                    <a:lnTo>
                      <a:pt x="22" y="0"/>
                    </a:lnTo>
                    <a:lnTo>
                      <a:pt x="18" y="0"/>
                    </a:lnTo>
                    <a:lnTo>
                      <a:pt x="14" y="0"/>
                    </a:lnTo>
                    <a:lnTo>
                      <a:pt x="11" y="1"/>
                    </a:lnTo>
                    <a:lnTo>
                      <a:pt x="8" y="4"/>
                    </a:lnTo>
                    <a:lnTo>
                      <a:pt x="5" y="6"/>
                    </a:lnTo>
                    <a:lnTo>
                      <a:pt x="3" y="10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0" y="22"/>
                    </a:lnTo>
                    <a:lnTo>
                      <a:pt x="0" y="27"/>
                    </a:lnTo>
                    <a:lnTo>
                      <a:pt x="2" y="30"/>
                    </a:lnTo>
                    <a:lnTo>
                      <a:pt x="3" y="34"/>
                    </a:lnTo>
                    <a:lnTo>
                      <a:pt x="5" y="37"/>
                    </a:lnTo>
                    <a:lnTo>
                      <a:pt x="8" y="40"/>
                    </a:lnTo>
                    <a:lnTo>
                      <a:pt x="11" y="42"/>
                    </a:lnTo>
                    <a:lnTo>
                      <a:pt x="14" y="43"/>
                    </a:lnTo>
                    <a:lnTo>
                      <a:pt x="18" y="43"/>
                    </a:lnTo>
                    <a:lnTo>
                      <a:pt x="22" y="43"/>
                    </a:lnTo>
                    <a:lnTo>
                      <a:pt x="25" y="42"/>
                    </a:lnTo>
                    <a:lnTo>
                      <a:pt x="28" y="40"/>
                    </a:lnTo>
                    <a:lnTo>
                      <a:pt x="31" y="37"/>
                    </a:lnTo>
                    <a:lnTo>
                      <a:pt x="33" y="34"/>
                    </a:lnTo>
                    <a:lnTo>
                      <a:pt x="35" y="30"/>
                    </a:lnTo>
                    <a:lnTo>
                      <a:pt x="36" y="27"/>
                    </a:lnTo>
                    <a:lnTo>
                      <a:pt x="36" y="22"/>
                    </a:lnTo>
                    <a:close/>
                    <a:moveTo>
                      <a:pt x="27" y="22"/>
                    </a:moveTo>
                    <a:lnTo>
                      <a:pt x="27" y="24"/>
                    </a:lnTo>
                    <a:lnTo>
                      <a:pt x="26" y="25"/>
                    </a:lnTo>
                    <a:lnTo>
                      <a:pt x="26" y="28"/>
                    </a:lnTo>
                    <a:lnTo>
                      <a:pt x="24" y="29"/>
                    </a:lnTo>
                    <a:lnTo>
                      <a:pt x="23" y="30"/>
                    </a:lnTo>
                    <a:lnTo>
                      <a:pt x="22" y="31"/>
                    </a:lnTo>
                    <a:lnTo>
                      <a:pt x="20" y="33"/>
                    </a:lnTo>
                    <a:lnTo>
                      <a:pt x="18" y="33"/>
                    </a:lnTo>
                    <a:lnTo>
                      <a:pt x="16" y="33"/>
                    </a:lnTo>
                    <a:lnTo>
                      <a:pt x="15" y="31"/>
                    </a:lnTo>
                    <a:lnTo>
                      <a:pt x="13" y="30"/>
                    </a:lnTo>
                    <a:lnTo>
                      <a:pt x="12" y="29"/>
                    </a:lnTo>
                    <a:lnTo>
                      <a:pt x="11" y="28"/>
                    </a:lnTo>
                    <a:lnTo>
                      <a:pt x="10" y="25"/>
                    </a:lnTo>
                    <a:lnTo>
                      <a:pt x="9" y="24"/>
                    </a:lnTo>
                    <a:lnTo>
                      <a:pt x="9" y="22"/>
                    </a:lnTo>
                    <a:lnTo>
                      <a:pt x="9" y="19"/>
                    </a:lnTo>
                    <a:lnTo>
                      <a:pt x="10" y="17"/>
                    </a:lnTo>
                    <a:lnTo>
                      <a:pt x="11" y="16"/>
                    </a:lnTo>
                    <a:lnTo>
                      <a:pt x="12" y="15"/>
                    </a:lnTo>
                    <a:lnTo>
                      <a:pt x="13" y="13"/>
                    </a:lnTo>
                    <a:lnTo>
                      <a:pt x="15" y="12"/>
                    </a:lnTo>
                    <a:lnTo>
                      <a:pt x="16" y="11"/>
                    </a:lnTo>
                    <a:lnTo>
                      <a:pt x="18" y="11"/>
                    </a:lnTo>
                    <a:lnTo>
                      <a:pt x="20" y="11"/>
                    </a:lnTo>
                    <a:lnTo>
                      <a:pt x="22" y="12"/>
                    </a:lnTo>
                    <a:lnTo>
                      <a:pt x="23" y="13"/>
                    </a:lnTo>
                    <a:lnTo>
                      <a:pt x="24" y="15"/>
                    </a:lnTo>
                    <a:lnTo>
                      <a:pt x="26" y="16"/>
                    </a:lnTo>
                    <a:lnTo>
                      <a:pt x="26" y="17"/>
                    </a:lnTo>
                    <a:lnTo>
                      <a:pt x="27" y="19"/>
                    </a:lnTo>
                    <a:lnTo>
                      <a:pt x="27" y="22"/>
                    </a:lnTo>
                    <a:close/>
                  </a:path>
                </a:pathLst>
              </a:custGeom>
              <a:solidFill>
                <a:srgbClr val="FDF4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" name="Freeform 45"/>
              <p:cNvSpPr>
                <a:spLocks/>
              </p:cNvSpPr>
              <p:nvPr/>
            </p:nvSpPr>
            <p:spPr bwMode="auto">
              <a:xfrm>
                <a:off x="1159" y="2657"/>
                <a:ext cx="5" cy="5"/>
              </a:xfrm>
              <a:custGeom>
                <a:avLst/>
                <a:gdLst>
                  <a:gd name="T0" fmla="*/ 27 w 27"/>
                  <a:gd name="T1" fmla="*/ 17 h 32"/>
                  <a:gd name="T2" fmla="*/ 26 w 27"/>
                  <a:gd name="T3" fmla="*/ 13 h 32"/>
                  <a:gd name="T4" fmla="*/ 26 w 27"/>
                  <a:gd name="T5" fmla="*/ 11 h 32"/>
                  <a:gd name="T6" fmla="*/ 24 w 27"/>
                  <a:gd name="T7" fmla="*/ 7 h 32"/>
                  <a:gd name="T8" fmla="*/ 23 w 27"/>
                  <a:gd name="T9" fmla="*/ 5 h 32"/>
                  <a:gd name="T10" fmla="*/ 21 w 27"/>
                  <a:gd name="T11" fmla="*/ 4 h 32"/>
                  <a:gd name="T12" fmla="*/ 18 w 27"/>
                  <a:gd name="T13" fmla="*/ 2 h 32"/>
                  <a:gd name="T14" fmla="*/ 16 w 27"/>
                  <a:gd name="T15" fmla="*/ 1 h 32"/>
                  <a:gd name="T16" fmla="*/ 13 w 27"/>
                  <a:gd name="T17" fmla="*/ 0 h 32"/>
                  <a:gd name="T18" fmla="*/ 10 w 27"/>
                  <a:gd name="T19" fmla="*/ 1 h 32"/>
                  <a:gd name="T20" fmla="*/ 8 w 27"/>
                  <a:gd name="T21" fmla="*/ 2 h 32"/>
                  <a:gd name="T22" fmla="*/ 6 w 27"/>
                  <a:gd name="T23" fmla="*/ 4 h 32"/>
                  <a:gd name="T24" fmla="*/ 4 w 27"/>
                  <a:gd name="T25" fmla="*/ 5 h 32"/>
                  <a:gd name="T26" fmla="*/ 2 w 27"/>
                  <a:gd name="T27" fmla="*/ 7 h 32"/>
                  <a:gd name="T28" fmla="*/ 1 w 27"/>
                  <a:gd name="T29" fmla="*/ 11 h 32"/>
                  <a:gd name="T30" fmla="*/ 0 w 27"/>
                  <a:gd name="T31" fmla="*/ 13 h 32"/>
                  <a:gd name="T32" fmla="*/ 0 w 27"/>
                  <a:gd name="T33" fmla="*/ 17 h 32"/>
                  <a:gd name="T34" fmla="*/ 0 w 27"/>
                  <a:gd name="T35" fmla="*/ 20 h 32"/>
                  <a:gd name="T36" fmla="*/ 1 w 27"/>
                  <a:gd name="T37" fmla="*/ 23 h 32"/>
                  <a:gd name="T38" fmla="*/ 2 w 27"/>
                  <a:gd name="T39" fmla="*/ 26 h 32"/>
                  <a:gd name="T40" fmla="*/ 4 w 27"/>
                  <a:gd name="T41" fmla="*/ 29 h 32"/>
                  <a:gd name="T42" fmla="*/ 6 w 27"/>
                  <a:gd name="T43" fmla="*/ 30 h 32"/>
                  <a:gd name="T44" fmla="*/ 8 w 27"/>
                  <a:gd name="T45" fmla="*/ 31 h 32"/>
                  <a:gd name="T46" fmla="*/ 10 w 27"/>
                  <a:gd name="T47" fmla="*/ 32 h 32"/>
                  <a:gd name="T48" fmla="*/ 13 w 27"/>
                  <a:gd name="T49" fmla="*/ 32 h 32"/>
                  <a:gd name="T50" fmla="*/ 16 w 27"/>
                  <a:gd name="T51" fmla="*/ 32 h 32"/>
                  <a:gd name="T52" fmla="*/ 18 w 27"/>
                  <a:gd name="T53" fmla="*/ 31 h 32"/>
                  <a:gd name="T54" fmla="*/ 21 w 27"/>
                  <a:gd name="T55" fmla="*/ 30 h 32"/>
                  <a:gd name="T56" fmla="*/ 23 w 27"/>
                  <a:gd name="T57" fmla="*/ 29 h 32"/>
                  <a:gd name="T58" fmla="*/ 24 w 27"/>
                  <a:gd name="T59" fmla="*/ 26 h 32"/>
                  <a:gd name="T60" fmla="*/ 26 w 27"/>
                  <a:gd name="T61" fmla="*/ 23 h 32"/>
                  <a:gd name="T62" fmla="*/ 26 w 27"/>
                  <a:gd name="T63" fmla="*/ 20 h 32"/>
                  <a:gd name="T64" fmla="*/ 27 w 27"/>
                  <a:gd name="T65" fmla="*/ 1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7" h="32">
                    <a:moveTo>
                      <a:pt x="27" y="17"/>
                    </a:moveTo>
                    <a:lnTo>
                      <a:pt x="26" y="13"/>
                    </a:lnTo>
                    <a:lnTo>
                      <a:pt x="26" y="11"/>
                    </a:lnTo>
                    <a:lnTo>
                      <a:pt x="24" y="7"/>
                    </a:lnTo>
                    <a:lnTo>
                      <a:pt x="23" y="5"/>
                    </a:lnTo>
                    <a:lnTo>
                      <a:pt x="21" y="4"/>
                    </a:lnTo>
                    <a:lnTo>
                      <a:pt x="18" y="2"/>
                    </a:lnTo>
                    <a:lnTo>
                      <a:pt x="16" y="1"/>
                    </a:lnTo>
                    <a:lnTo>
                      <a:pt x="13" y="0"/>
                    </a:lnTo>
                    <a:lnTo>
                      <a:pt x="10" y="1"/>
                    </a:lnTo>
                    <a:lnTo>
                      <a:pt x="8" y="2"/>
                    </a:lnTo>
                    <a:lnTo>
                      <a:pt x="6" y="4"/>
                    </a:lnTo>
                    <a:lnTo>
                      <a:pt x="4" y="5"/>
                    </a:lnTo>
                    <a:lnTo>
                      <a:pt x="2" y="7"/>
                    </a:lnTo>
                    <a:lnTo>
                      <a:pt x="1" y="11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0" y="20"/>
                    </a:lnTo>
                    <a:lnTo>
                      <a:pt x="1" y="23"/>
                    </a:lnTo>
                    <a:lnTo>
                      <a:pt x="2" y="26"/>
                    </a:lnTo>
                    <a:lnTo>
                      <a:pt x="4" y="29"/>
                    </a:lnTo>
                    <a:lnTo>
                      <a:pt x="6" y="30"/>
                    </a:lnTo>
                    <a:lnTo>
                      <a:pt x="8" y="31"/>
                    </a:lnTo>
                    <a:lnTo>
                      <a:pt x="10" y="32"/>
                    </a:lnTo>
                    <a:lnTo>
                      <a:pt x="13" y="32"/>
                    </a:lnTo>
                    <a:lnTo>
                      <a:pt x="16" y="32"/>
                    </a:lnTo>
                    <a:lnTo>
                      <a:pt x="18" y="31"/>
                    </a:lnTo>
                    <a:lnTo>
                      <a:pt x="21" y="30"/>
                    </a:lnTo>
                    <a:lnTo>
                      <a:pt x="23" y="29"/>
                    </a:lnTo>
                    <a:lnTo>
                      <a:pt x="24" y="26"/>
                    </a:lnTo>
                    <a:lnTo>
                      <a:pt x="26" y="23"/>
                    </a:lnTo>
                    <a:lnTo>
                      <a:pt x="26" y="20"/>
                    </a:lnTo>
                    <a:lnTo>
                      <a:pt x="27" y="17"/>
                    </a:lnTo>
                    <a:close/>
                  </a:path>
                </a:pathLst>
              </a:custGeom>
              <a:solidFill>
                <a:srgbClr val="FDF8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" name="Freeform 46"/>
              <p:cNvSpPr>
                <a:spLocks/>
              </p:cNvSpPr>
              <p:nvPr/>
            </p:nvSpPr>
            <p:spPr bwMode="auto">
              <a:xfrm>
                <a:off x="1160" y="2658"/>
                <a:ext cx="3" cy="3"/>
              </a:xfrm>
              <a:custGeom>
                <a:avLst/>
                <a:gdLst>
                  <a:gd name="T0" fmla="*/ 18 w 18"/>
                  <a:gd name="T1" fmla="*/ 11 h 22"/>
                  <a:gd name="T2" fmla="*/ 18 w 18"/>
                  <a:gd name="T3" fmla="*/ 8 h 22"/>
                  <a:gd name="T4" fmla="*/ 17 w 18"/>
                  <a:gd name="T5" fmla="*/ 6 h 22"/>
                  <a:gd name="T6" fmla="*/ 17 w 18"/>
                  <a:gd name="T7" fmla="*/ 5 h 22"/>
                  <a:gd name="T8" fmla="*/ 15 w 18"/>
                  <a:gd name="T9" fmla="*/ 4 h 22"/>
                  <a:gd name="T10" fmla="*/ 14 w 18"/>
                  <a:gd name="T11" fmla="*/ 2 h 22"/>
                  <a:gd name="T12" fmla="*/ 13 w 18"/>
                  <a:gd name="T13" fmla="*/ 1 h 22"/>
                  <a:gd name="T14" fmla="*/ 11 w 18"/>
                  <a:gd name="T15" fmla="*/ 0 h 22"/>
                  <a:gd name="T16" fmla="*/ 9 w 18"/>
                  <a:gd name="T17" fmla="*/ 0 h 22"/>
                  <a:gd name="T18" fmla="*/ 7 w 18"/>
                  <a:gd name="T19" fmla="*/ 0 h 22"/>
                  <a:gd name="T20" fmla="*/ 6 w 18"/>
                  <a:gd name="T21" fmla="*/ 1 h 22"/>
                  <a:gd name="T22" fmla="*/ 4 w 18"/>
                  <a:gd name="T23" fmla="*/ 2 h 22"/>
                  <a:gd name="T24" fmla="*/ 3 w 18"/>
                  <a:gd name="T25" fmla="*/ 4 h 22"/>
                  <a:gd name="T26" fmla="*/ 2 w 18"/>
                  <a:gd name="T27" fmla="*/ 5 h 22"/>
                  <a:gd name="T28" fmla="*/ 1 w 18"/>
                  <a:gd name="T29" fmla="*/ 6 h 22"/>
                  <a:gd name="T30" fmla="*/ 0 w 18"/>
                  <a:gd name="T31" fmla="*/ 8 h 22"/>
                  <a:gd name="T32" fmla="*/ 0 w 18"/>
                  <a:gd name="T33" fmla="*/ 11 h 22"/>
                  <a:gd name="T34" fmla="*/ 0 w 18"/>
                  <a:gd name="T35" fmla="*/ 13 h 22"/>
                  <a:gd name="T36" fmla="*/ 1 w 18"/>
                  <a:gd name="T37" fmla="*/ 14 h 22"/>
                  <a:gd name="T38" fmla="*/ 2 w 18"/>
                  <a:gd name="T39" fmla="*/ 17 h 22"/>
                  <a:gd name="T40" fmla="*/ 3 w 18"/>
                  <a:gd name="T41" fmla="*/ 18 h 22"/>
                  <a:gd name="T42" fmla="*/ 4 w 18"/>
                  <a:gd name="T43" fmla="*/ 19 h 22"/>
                  <a:gd name="T44" fmla="*/ 6 w 18"/>
                  <a:gd name="T45" fmla="*/ 20 h 22"/>
                  <a:gd name="T46" fmla="*/ 7 w 18"/>
                  <a:gd name="T47" fmla="*/ 22 h 22"/>
                  <a:gd name="T48" fmla="*/ 9 w 18"/>
                  <a:gd name="T49" fmla="*/ 22 h 22"/>
                  <a:gd name="T50" fmla="*/ 11 w 18"/>
                  <a:gd name="T51" fmla="*/ 22 h 22"/>
                  <a:gd name="T52" fmla="*/ 13 w 18"/>
                  <a:gd name="T53" fmla="*/ 20 h 22"/>
                  <a:gd name="T54" fmla="*/ 14 w 18"/>
                  <a:gd name="T55" fmla="*/ 19 h 22"/>
                  <a:gd name="T56" fmla="*/ 15 w 18"/>
                  <a:gd name="T57" fmla="*/ 18 h 22"/>
                  <a:gd name="T58" fmla="*/ 17 w 18"/>
                  <a:gd name="T59" fmla="*/ 17 h 22"/>
                  <a:gd name="T60" fmla="*/ 17 w 18"/>
                  <a:gd name="T61" fmla="*/ 14 h 22"/>
                  <a:gd name="T62" fmla="*/ 18 w 18"/>
                  <a:gd name="T63" fmla="*/ 13 h 22"/>
                  <a:gd name="T64" fmla="*/ 18 w 18"/>
                  <a:gd name="T65" fmla="*/ 11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8" h="22">
                    <a:moveTo>
                      <a:pt x="18" y="11"/>
                    </a:moveTo>
                    <a:lnTo>
                      <a:pt x="18" y="8"/>
                    </a:lnTo>
                    <a:lnTo>
                      <a:pt x="17" y="6"/>
                    </a:lnTo>
                    <a:lnTo>
                      <a:pt x="17" y="5"/>
                    </a:lnTo>
                    <a:lnTo>
                      <a:pt x="15" y="4"/>
                    </a:lnTo>
                    <a:lnTo>
                      <a:pt x="14" y="2"/>
                    </a:lnTo>
                    <a:lnTo>
                      <a:pt x="13" y="1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1"/>
                    </a:lnTo>
                    <a:lnTo>
                      <a:pt x="4" y="2"/>
                    </a:lnTo>
                    <a:lnTo>
                      <a:pt x="3" y="4"/>
                    </a:lnTo>
                    <a:lnTo>
                      <a:pt x="2" y="5"/>
                    </a:lnTo>
                    <a:lnTo>
                      <a:pt x="1" y="6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0" y="13"/>
                    </a:lnTo>
                    <a:lnTo>
                      <a:pt x="1" y="14"/>
                    </a:lnTo>
                    <a:lnTo>
                      <a:pt x="2" y="17"/>
                    </a:lnTo>
                    <a:lnTo>
                      <a:pt x="3" y="18"/>
                    </a:lnTo>
                    <a:lnTo>
                      <a:pt x="4" y="19"/>
                    </a:lnTo>
                    <a:lnTo>
                      <a:pt x="6" y="20"/>
                    </a:lnTo>
                    <a:lnTo>
                      <a:pt x="7" y="22"/>
                    </a:lnTo>
                    <a:lnTo>
                      <a:pt x="9" y="22"/>
                    </a:lnTo>
                    <a:lnTo>
                      <a:pt x="11" y="22"/>
                    </a:lnTo>
                    <a:lnTo>
                      <a:pt x="13" y="20"/>
                    </a:lnTo>
                    <a:lnTo>
                      <a:pt x="14" y="19"/>
                    </a:lnTo>
                    <a:lnTo>
                      <a:pt x="15" y="18"/>
                    </a:lnTo>
                    <a:lnTo>
                      <a:pt x="17" y="17"/>
                    </a:lnTo>
                    <a:lnTo>
                      <a:pt x="17" y="14"/>
                    </a:lnTo>
                    <a:lnTo>
                      <a:pt x="18" y="13"/>
                    </a:lnTo>
                    <a:lnTo>
                      <a:pt x="18" y="11"/>
                    </a:lnTo>
                    <a:close/>
                  </a:path>
                </a:pathLst>
              </a:custGeom>
              <a:solidFill>
                <a:srgbClr val="FDFA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" name="Freeform 47"/>
              <p:cNvSpPr>
                <a:spLocks/>
              </p:cNvSpPr>
              <p:nvPr/>
            </p:nvSpPr>
            <p:spPr bwMode="auto">
              <a:xfrm>
                <a:off x="1161" y="2658"/>
                <a:ext cx="2" cy="2"/>
              </a:xfrm>
              <a:custGeom>
                <a:avLst/>
                <a:gdLst>
                  <a:gd name="T0" fmla="*/ 9 w 9"/>
                  <a:gd name="T1" fmla="*/ 6 h 11"/>
                  <a:gd name="T2" fmla="*/ 9 w 9"/>
                  <a:gd name="T3" fmla="*/ 5 h 11"/>
                  <a:gd name="T4" fmla="*/ 8 w 9"/>
                  <a:gd name="T5" fmla="*/ 3 h 11"/>
                  <a:gd name="T6" fmla="*/ 8 w 9"/>
                  <a:gd name="T7" fmla="*/ 2 h 11"/>
                  <a:gd name="T8" fmla="*/ 7 w 9"/>
                  <a:gd name="T9" fmla="*/ 2 h 11"/>
                  <a:gd name="T10" fmla="*/ 7 w 9"/>
                  <a:gd name="T11" fmla="*/ 1 h 11"/>
                  <a:gd name="T12" fmla="*/ 6 w 9"/>
                  <a:gd name="T13" fmla="*/ 1 h 11"/>
                  <a:gd name="T14" fmla="*/ 5 w 9"/>
                  <a:gd name="T15" fmla="*/ 1 h 11"/>
                  <a:gd name="T16" fmla="*/ 4 w 9"/>
                  <a:gd name="T17" fmla="*/ 0 h 11"/>
                  <a:gd name="T18" fmla="*/ 3 w 9"/>
                  <a:gd name="T19" fmla="*/ 1 h 11"/>
                  <a:gd name="T20" fmla="*/ 2 w 9"/>
                  <a:gd name="T21" fmla="*/ 1 h 11"/>
                  <a:gd name="T22" fmla="*/ 2 w 9"/>
                  <a:gd name="T23" fmla="*/ 1 h 11"/>
                  <a:gd name="T24" fmla="*/ 1 w 9"/>
                  <a:gd name="T25" fmla="*/ 2 h 11"/>
                  <a:gd name="T26" fmla="*/ 0 w 9"/>
                  <a:gd name="T27" fmla="*/ 2 h 11"/>
                  <a:gd name="T28" fmla="*/ 0 w 9"/>
                  <a:gd name="T29" fmla="*/ 3 h 11"/>
                  <a:gd name="T30" fmla="*/ 0 w 9"/>
                  <a:gd name="T31" fmla="*/ 5 h 11"/>
                  <a:gd name="T32" fmla="*/ 0 w 9"/>
                  <a:gd name="T33" fmla="*/ 6 h 11"/>
                  <a:gd name="T34" fmla="*/ 0 w 9"/>
                  <a:gd name="T35" fmla="*/ 7 h 11"/>
                  <a:gd name="T36" fmla="*/ 0 w 9"/>
                  <a:gd name="T37" fmla="*/ 8 h 11"/>
                  <a:gd name="T38" fmla="*/ 0 w 9"/>
                  <a:gd name="T39" fmla="*/ 8 h 11"/>
                  <a:gd name="T40" fmla="*/ 1 w 9"/>
                  <a:gd name="T41" fmla="*/ 9 h 11"/>
                  <a:gd name="T42" fmla="*/ 2 w 9"/>
                  <a:gd name="T43" fmla="*/ 11 h 11"/>
                  <a:gd name="T44" fmla="*/ 2 w 9"/>
                  <a:gd name="T45" fmla="*/ 11 h 11"/>
                  <a:gd name="T46" fmla="*/ 3 w 9"/>
                  <a:gd name="T47" fmla="*/ 11 h 11"/>
                  <a:gd name="T48" fmla="*/ 4 w 9"/>
                  <a:gd name="T49" fmla="*/ 11 h 11"/>
                  <a:gd name="T50" fmla="*/ 5 w 9"/>
                  <a:gd name="T51" fmla="*/ 11 h 11"/>
                  <a:gd name="T52" fmla="*/ 6 w 9"/>
                  <a:gd name="T53" fmla="*/ 11 h 11"/>
                  <a:gd name="T54" fmla="*/ 7 w 9"/>
                  <a:gd name="T55" fmla="*/ 11 h 11"/>
                  <a:gd name="T56" fmla="*/ 7 w 9"/>
                  <a:gd name="T57" fmla="*/ 9 h 11"/>
                  <a:gd name="T58" fmla="*/ 8 w 9"/>
                  <a:gd name="T59" fmla="*/ 8 h 11"/>
                  <a:gd name="T60" fmla="*/ 8 w 9"/>
                  <a:gd name="T61" fmla="*/ 8 h 11"/>
                  <a:gd name="T62" fmla="*/ 9 w 9"/>
                  <a:gd name="T63" fmla="*/ 7 h 11"/>
                  <a:gd name="T64" fmla="*/ 9 w 9"/>
                  <a:gd name="T65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9" h="11">
                    <a:moveTo>
                      <a:pt x="9" y="6"/>
                    </a:moveTo>
                    <a:lnTo>
                      <a:pt x="9" y="5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7" y="2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5" y="1"/>
                    </a:lnTo>
                    <a:lnTo>
                      <a:pt x="4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1" y="9"/>
                    </a:lnTo>
                    <a:lnTo>
                      <a:pt x="2" y="11"/>
                    </a:lnTo>
                    <a:lnTo>
                      <a:pt x="2" y="11"/>
                    </a:lnTo>
                    <a:lnTo>
                      <a:pt x="3" y="11"/>
                    </a:lnTo>
                    <a:lnTo>
                      <a:pt x="4" y="11"/>
                    </a:lnTo>
                    <a:lnTo>
                      <a:pt x="5" y="11"/>
                    </a:lnTo>
                    <a:lnTo>
                      <a:pt x="6" y="11"/>
                    </a:lnTo>
                    <a:lnTo>
                      <a:pt x="7" y="11"/>
                    </a:lnTo>
                    <a:lnTo>
                      <a:pt x="7" y="9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9" y="7"/>
                    </a:lnTo>
                    <a:lnTo>
                      <a:pt x="9" y="6"/>
                    </a:lnTo>
                    <a:close/>
                  </a:path>
                </a:pathLst>
              </a:custGeom>
              <a:solidFill>
                <a:srgbClr val="FEFE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0" name="Freeform 48"/>
              <p:cNvSpPr>
                <a:spLocks/>
              </p:cNvSpPr>
              <p:nvPr/>
            </p:nvSpPr>
            <p:spPr bwMode="auto">
              <a:xfrm>
                <a:off x="1043" y="2596"/>
                <a:ext cx="44" cy="47"/>
              </a:xfrm>
              <a:custGeom>
                <a:avLst/>
                <a:gdLst>
                  <a:gd name="T0" fmla="*/ 185 w 220"/>
                  <a:gd name="T1" fmla="*/ 0 h 284"/>
                  <a:gd name="T2" fmla="*/ 0 w 220"/>
                  <a:gd name="T3" fmla="*/ 48 h 284"/>
                  <a:gd name="T4" fmla="*/ 58 w 220"/>
                  <a:gd name="T5" fmla="*/ 260 h 284"/>
                  <a:gd name="T6" fmla="*/ 94 w 220"/>
                  <a:gd name="T7" fmla="*/ 284 h 284"/>
                  <a:gd name="T8" fmla="*/ 220 w 220"/>
                  <a:gd name="T9" fmla="*/ 23 h 284"/>
                  <a:gd name="T10" fmla="*/ 185 w 220"/>
                  <a:gd name="T11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0" h="284">
                    <a:moveTo>
                      <a:pt x="185" y="0"/>
                    </a:moveTo>
                    <a:lnTo>
                      <a:pt x="0" y="48"/>
                    </a:lnTo>
                    <a:lnTo>
                      <a:pt x="58" y="260"/>
                    </a:lnTo>
                    <a:lnTo>
                      <a:pt x="94" y="284"/>
                    </a:lnTo>
                    <a:lnTo>
                      <a:pt x="220" y="23"/>
                    </a:lnTo>
                    <a:lnTo>
                      <a:pt x="185" y="0"/>
                    </a:lnTo>
                    <a:close/>
                  </a:path>
                </a:pathLst>
              </a:custGeom>
              <a:solidFill>
                <a:srgbClr val="C2C2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" name="Freeform 49"/>
              <p:cNvSpPr>
                <a:spLocks/>
              </p:cNvSpPr>
              <p:nvPr/>
            </p:nvSpPr>
            <p:spPr bwMode="auto">
              <a:xfrm>
                <a:off x="1043" y="2596"/>
                <a:ext cx="44" cy="26"/>
              </a:xfrm>
              <a:custGeom>
                <a:avLst/>
                <a:gdLst>
                  <a:gd name="T0" fmla="*/ 186 w 222"/>
                  <a:gd name="T1" fmla="*/ 0 h 157"/>
                  <a:gd name="T2" fmla="*/ 0 w 222"/>
                  <a:gd name="T3" fmla="*/ 48 h 157"/>
                  <a:gd name="T4" fmla="*/ 157 w 222"/>
                  <a:gd name="T5" fmla="*/ 157 h 157"/>
                  <a:gd name="T6" fmla="*/ 222 w 222"/>
                  <a:gd name="T7" fmla="*/ 24 h 157"/>
                  <a:gd name="T8" fmla="*/ 186 w 222"/>
                  <a:gd name="T9" fmla="*/ 0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2" h="157">
                    <a:moveTo>
                      <a:pt x="186" y="0"/>
                    </a:moveTo>
                    <a:lnTo>
                      <a:pt x="0" y="48"/>
                    </a:lnTo>
                    <a:lnTo>
                      <a:pt x="157" y="157"/>
                    </a:lnTo>
                    <a:lnTo>
                      <a:pt x="222" y="24"/>
                    </a:lnTo>
                    <a:lnTo>
                      <a:pt x="186" y="0"/>
                    </a:lnTo>
                    <a:close/>
                  </a:path>
                </a:pathLst>
              </a:custGeom>
              <a:solidFill>
                <a:srgbClr val="EBEC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" name="Freeform 50"/>
              <p:cNvSpPr>
                <a:spLocks/>
              </p:cNvSpPr>
              <p:nvPr/>
            </p:nvSpPr>
            <p:spPr bwMode="auto">
              <a:xfrm>
                <a:off x="1043" y="2601"/>
                <a:ext cx="13" cy="15"/>
              </a:xfrm>
              <a:custGeom>
                <a:avLst/>
                <a:gdLst>
                  <a:gd name="T0" fmla="*/ 63 w 63"/>
                  <a:gd name="T1" fmla="*/ 0 h 89"/>
                  <a:gd name="T2" fmla="*/ 0 w 63"/>
                  <a:gd name="T3" fmla="*/ 16 h 89"/>
                  <a:gd name="T4" fmla="*/ 20 w 63"/>
                  <a:gd name="T5" fmla="*/ 89 h 89"/>
                  <a:gd name="T6" fmla="*/ 63 w 63"/>
                  <a:gd name="T7" fmla="*/ 0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3" h="89">
                    <a:moveTo>
                      <a:pt x="63" y="0"/>
                    </a:moveTo>
                    <a:lnTo>
                      <a:pt x="0" y="16"/>
                    </a:lnTo>
                    <a:lnTo>
                      <a:pt x="20" y="89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A9A9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" name="Freeform 51"/>
              <p:cNvSpPr>
                <a:spLocks/>
              </p:cNvSpPr>
              <p:nvPr/>
            </p:nvSpPr>
            <p:spPr bwMode="auto">
              <a:xfrm>
                <a:off x="1043" y="2601"/>
                <a:ext cx="13" cy="8"/>
              </a:xfrm>
              <a:custGeom>
                <a:avLst/>
                <a:gdLst>
                  <a:gd name="T0" fmla="*/ 63 w 63"/>
                  <a:gd name="T1" fmla="*/ 0 h 46"/>
                  <a:gd name="T2" fmla="*/ 0 w 63"/>
                  <a:gd name="T3" fmla="*/ 16 h 46"/>
                  <a:gd name="T4" fmla="*/ 41 w 63"/>
                  <a:gd name="T5" fmla="*/ 46 h 46"/>
                  <a:gd name="T6" fmla="*/ 63 w 63"/>
                  <a:gd name="T7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3" h="46">
                    <a:moveTo>
                      <a:pt x="63" y="0"/>
                    </a:moveTo>
                    <a:lnTo>
                      <a:pt x="0" y="16"/>
                    </a:lnTo>
                    <a:lnTo>
                      <a:pt x="41" y="46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DE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" name="Freeform 52"/>
              <p:cNvSpPr>
                <a:spLocks/>
              </p:cNvSpPr>
              <p:nvPr/>
            </p:nvSpPr>
            <p:spPr bwMode="auto">
              <a:xfrm>
                <a:off x="1078" y="2596"/>
                <a:ext cx="93" cy="63"/>
              </a:xfrm>
              <a:custGeom>
                <a:avLst/>
                <a:gdLst>
                  <a:gd name="T0" fmla="*/ 8 w 463"/>
                  <a:gd name="T1" fmla="*/ 0 h 376"/>
                  <a:gd name="T2" fmla="*/ 0 w 463"/>
                  <a:gd name="T3" fmla="*/ 79 h 376"/>
                  <a:gd name="T4" fmla="*/ 432 w 463"/>
                  <a:gd name="T5" fmla="*/ 376 h 376"/>
                  <a:gd name="T6" fmla="*/ 463 w 463"/>
                  <a:gd name="T7" fmla="*/ 311 h 376"/>
                  <a:gd name="T8" fmla="*/ 8 w 463"/>
                  <a:gd name="T9" fmla="*/ 0 h 3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3" h="376">
                    <a:moveTo>
                      <a:pt x="8" y="0"/>
                    </a:moveTo>
                    <a:lnTo>
                      <a:pt x="0" y="79"/>
                    </a:lnTo>
                    <a:lnTo>
                      <a:pt x="432" y="376"/>
                    </a:lnTo>
                    <a:lnTo>
                      <a:pt x="463" y="311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B5DC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" name="Freeform 53"/>
              <p:cNvSpPr>
                <a:spLocks/>
              </p:cNvSpPr>
              <p:nvPr/>
            </p:nvSpPr>
            <p:spPr bwMode="auto">
              <a:xfrm>
                <a:off x="1065" y="2609"/>
                <a:ext cx="100" cy="72"/>
              </a:xfrm>
              <a:custGeom>
                <a:avLst/>
                <a:gdLst>
                  <a:gd name="T0" fmla="*/ 69 w 501"/>
                  <a:gd name="T1" fmla="*/ 0 h 430"/>
                  <a:gd name="T2" fmla="*/ 14 w 501"/>
                  <a:gd name="T3" fmla="*/ 52 h 430"/>
                  <a:gd name="T4" fmla="*/ 0 w 501"/>
                  <a:gd name="T5" fmla="*/ 131 h 430"/>
                  <a:gd name="T6" fmla="*/ 436 w 501"/>
                  <a:gd name="T7" fmla="*/ 430 h 430"/>
                  <a:gd name="T8" fmla="*/ 501 w 501"/>
                  <a:gd name="T9" fmla="*/ 297 h 430"/>
                  <a:gd name="T10" fmla="*/ 69 w 501"/>
                  <a:gd name="T11" fmla="*/ 0 h 4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01" h="430">
                    <a:moveTo>
                      <a:pt x="69" y="0"/>
                    </a:moveTo>
                    <a:lnTo>
                      <a:pt x="14" y="52"/>
                    </a:lnTo>
                    <a:lnTo>
                      <a:pt x="0" y="131"/>
                    </a:lnTo>
                    <a:lnTo>
                      <a:pt x="436" y="430"/>
                    </a:lnTo>
                    <a:lnTo>
                      <a:pt x="501" y="297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8DC6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" name="Freeform 54"/>
              <p:cNvSpPr>
                <a:spLocks/>
              </p:cNvSpPr>
              <p:nvPr/>
            </p:nvSpPr>
            <p:spPr bwMode="auto">
              <a:xfrm>
                <a:off x="1055" y="2630"/>
                <a:ext cx="97" cy="61"/>
              </a:xfrm>
              <a:custGeom>
                <a:avLst/>
                <a:gdLst>
                  <a:gd name="T0" fmla="*/ 51 w 487"/>
                  <a:gd name="T1" fmla="*/ 0 h 367"/>
                  <a:gd name="T2" fmla="*/ 0 w 487"/>
                  <a:gd name="T3" fmla="*/ 55 h 367"/>
                  <a:gd name="T4" fmla="*/ 455 w 487"/>
                  <a:gd name="T5" fmla="*/ 367 h 367"/>
                  <a:gd name="T6" fmla="*/ 487 w 487"/>
                  <a:gd name="T7" fmla="*/ 301 h 367"/>
                  <a:gd name="T8" fmla="*/ 51 w 487"/>
                  <a:gd name="T9" fmla="*/ 0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7" h="367">
                    <a:moveTo>
                      <a:pt x="51" y="0"/>
                    </a:moveTo>
                    <a:lnTo>
                      <a:pt x="0" y="55"/>
                    </a:lnTo>
                    <a:lnTo>
                      <a:pt x="455" y="367"/>
                    </a:lnTo>
                    <a:lnTo>
                      <a:pt x="487" y="301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6EAE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" name="Freeform 55"/>
              <p:cNvSpPr>
                <a:spLocks/>
              </p:cNvSpPr>
              <p:nvPr/>
            </p:nvSpPr>
            <p:spPr bwMode="auto">
              <a:xfrm>
                <a:off x="1143" y="2647"/>
                <a:ext cx="30" cy="45"/>
              </a:xfrm>
              <a:custGeom>
                <a:avLst/>
                <a:gdLst>
                  <a:gd name="T0" fmla="*/ 127 w 147"/>
                  <a:gd name="T1" fmla="*/ 0 h 276"/>
                  <a:gd name="T2" fmla="*/ 147 w 147"/>
                  <a:gd name="T3" fmla="*/ 14 h 276"/>
                  <a:gd name="T4" fmla="*/ 20 w 147"/>
                  <a:gd name="T5" fmla="*/ 276 h 276"/>
                  <a:gd name="T6" fmla="*/ 0 w 147"/>
                  <a:gd name="T7" fmla="*/ 263 h 276"/>
                  <a:gd name="T8" fmla="*/ 127 w 147"/>
                  <a:gd name="T9" fmla="*/ 0 h 2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7" h="276">
                    <a:moveTo>
                      <a:pt x="127" y="0"/>
                    </a:moveTo>
                    <a:lnTo>
                      <a:pt x="147" y="14"/>
                    </a:lnTo>
                    <a:lnTo>
                      <a:pt x="20" y="276"/>
                    </a:lnTo>
                    <a:lnTo>
                      <a:pt x="0" y="263"/>
                    </a:lnTo>
                    <a:lnTo>
                      <a:pt x="127" y="0"/>
                    </a:lnTo>
                    <a:close/>
                  </a:path>
                </a:pathLst>
              </a:custGeom>
              <a:solidFill>
                <a:srgbClr val="C2C1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" name="Freeform 56"/>
              <p:cNvSpPr>
                <a:spLocks/>
              </p:cNvSpPr>
              <p:nvPr/>
            </p:nvSpPr>
            <p:spPr bwMode="auto">
              <a:xfrm>
                <a:off x="1150" y="2647"/>
                <a:ext cx="23" cy="34"/>
              </a:xfrm>
              <a:custGeom>
                <a:avLst/>
                <a:gdLst>
                  <a:gd name="T0" fmla="*/ 94 w 114"/>
                  <a:gd name="T1" fmla="*/ 0 h 209"/>
                  <a:gd name="T2" fmla="*/ 114 w 114"/>
                  <a:gd name="T3" fmla="*/ 14 h 209"/>
                  <a:gd name="T4" fmla="*/ 20 w 114"/>
                  <a:gd name="T5" fmla="*/ 209 h 209"/>
                  <a:gd name="T6" fmla="*/ 0 w 114"/>
                  <a:gd name="T7" fmla="*/ 195 h 209"/>
                  <a:gd name="T8" fmla="*/ 94 w 114"/>
                  <a:gd name="T9" fmla="*/ 0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4" h="209">
                    <a:moveTo>
                      <a:pt x="94" y="0"/>
                    </a:moveTo>
                    <a:lnTo>
                      <a:pt x="114" y="14"/>
                    </a:lnTo>
                    <a:lnTo>
                      <a:pt x="20" y="209"/>
                    </a:lnTo>
                    <a:lnTo>
                      <a:pt x="0" y="195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FDFC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" name="Freeform 57"/>
              <p:cNvSpPr>
                <a:spLocks/>
              </p:cNvSpPr>
              <p:nvPr/>
            </p:nvSpPr>
            <p:spPr bwMode="auto">
              <a:xfrm>
                <a:off x="1162" y="2647"/>
                <a:ext cx="11" cy="13"/>
              </a:xfrm>
              <a:custGeom>
                <a:avLst/>
                <a:gdLst>
                  <a:gd name="T0" fmla="*/ 31 w 51"/>
                  <a:gd name="T1" fmla="*/ 0 h 78"/>
                  <a:gd name="T2" fmla="*/ 51 w 51"/>
                  <a:gd name="T3" fmla="*/ 14 h 78"/>
                  <a:gd name="T4" fmla="*/ 21 w 51"/>
                  <a:gd name="T5" fmla="*/ 78 h 78"/>
                  <a:gd name="T6" fmla="*/ 0 w 51"/>
                  <a:gd name="T7" fmla="*/ 65 h 78"/>
                  <a:gd name="T8" fmla="*/ 31 w 51"/>
                  <a:gd name="T9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78">
                    <a:moveTo>
                      <a:pt x="31" y="0"/>
                    </a:moveTo>
                    <a:lnTo>
                      <a:pt x="51" y="14"/>
                    </a:lnTo>
                    <a:lnTo>
                      <a:pt x="21" y="78"/>
                    </a:lnTo>
                    <a:lnTo>
                      <a:pt x="0" y="6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FEFE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6" name="Line 58"/>
            <p:cNvSpPr>
              <a:spLocks noChangeShapeType="1"/>
            </p:cNvSpPr>
            <p:nvPr/>
          </p:nvSpPr>
          <p:spPr bwMode="auto">
            <a:xfrm>
              <a:off x="1728" y="1824"/>
              <a:ext cx="3024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" name="Text Box 59"/>
            <p:cNvSpPr txBox="1">
              <a:spLocks noChangeArrowheads="1"/>
            </p:cNvSpPr>
            <p:nvPr/>
          </p:nvSpPr>
          <p:spPr bwMode="auto">
            <a:xfrm>
              <a:off x="2352" y="1488"/>
              <a:ext cx="2220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ru-RU" sz="2800" dirty="0">
                  <a:latin typeface="Constantia" panose="02030602050306030303" pitchFamily="18" charset="0"/>
                </a:rPr>
                <a:t>Что такое интеллект</a:t>
              </a:r>
              <a:endParaRPr lang="en-US" sz="2800" dirty="0">
                <a:latin typeface="Constantia" panose="02030602050306030303" pitchFamily="18" charset="0"/>
              </a:endParaRPr>
            </a:p>
          </p:txBody>
        </p:sp>
      </p:grpSp>
      <p:grpSp>
        <p:nvGrpSpPr>
          <p:cNvPr id="130" name="Group 60"/>
          <p:cNvGrpSpPr>
            <a:grpSpLocks/>
          </p:cNvGrpSpPr>
          <p:nvPr/>
        </p:nvGrpSpPr>
        <p:grpSpPr bwMode="auto">
          <a:xfrm>
            <a:off x="2273153" y="2981968"/>
            <a:ext cx="5407025" cy="635000"/>
            <a:chOff x="1728" y="2048"/>
            <a:chExt cx="3406" cy="400"/>
          </a:xfrm>
        </p:grpSpPr>
        <p:sp>
          <p:nvSpPr>
            <p:cNvPr id="131" name="Line 61"/>
            <p:cNvSpPr>
              <a:spLocks noChangeShapeType="1"/>
            </p:cNvSpPr>
            <p:nvPr/>
          </p:nvSpPr>
          <p:spPr bwMode="auto">
            <a:xfrm>
              <a:off x="1728" y="2400"/>
              <a:ext cx="3024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" name="Text Box 62"/>
            <p:cNvSpPr txBox="1">
              <a:spLocks noChangeArrowheads="1"/>
            </p:cNvSpPr>
            <p:nvPr/>
          </p:nvSpPr>
          <p:spPr bwMode="auto">
            <a:xfrm>
              <a:off x="2352" y="2064"/>
              <a:ext cx="2782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ru-RU" sz="2800" dirty="0">
                  <a:latin typeface="Constantia" panose="02030602050306030303" pitchFamily="18" charset="0"/>
                </a:rPr>
                <a:t>Рациональный интеллект</a:t>
              </a:r>
              <a:endParaRPr lang="en-US" sz="2800" dirty="0">
                <a:latin typeface="Constantia" panose="02030602050306030303" pitchFamily="18" charset="0"/>
              </a:endParaRPr>
            </a:p>
          </p:txBody>
        </p:sp>
        <p:grpSp>
          <p:nvGrpSpPr>
            <p:cNvPr id="133" name="Group 63"/>
            <p:cNvGrpSpPr>
              <a:grpSpLocks/>
            </p:cNvGrpSpPr>
            <p:nvPr/>
          </p:nvGrpSpPr>
          <p:grpSpPr bwMode="auto">
            <a:xfrm rot="-4423226">
              <a:off x="1668" y="2108"/>
              <a:ext cx="400" cy="280"/>
              <a:chOff x="1043" y="2596"/>
              <a:chExt cx="142" cy="99"/>
            </a:xfrm>
          </p:grpSpPr>
          <p:sp>
            <p:nvSpPr>
              <p:cNvPr id="134" name="Freeform 64"/>
              <p:cNvSpPr>
                <a:spLocks/>
              </p:cNvSpPr>
              <p:nvPr/>
            </p:nvSpPr>
            <p:spPr bwMode="auto">
              <a:xfrm>
                <a:off x="1149" y="2693"/>
                <a:ext cx="12" cy="2"/>
              </a:xfrm>
              <a:custGeom>
                <a:avLst/>
                <a:gdLst>
                  <a:gd name="T0" fmla="*/ 63 w 63"/>
                  <a:gd name="T1" fmla="*/ 14 h 14"/>
                  <a:gd name="T2" fmla="*/ 55 w 63"/>
                  <a:gd name="T3" fmla="*/ 14 h 14"/>
                  <a:gd name="T4" fmla="*/ 48 w 63"/>
                  <a:gd name="T5" fmla="*/ 14 h 14"/>
                  <a:gd name="T6" fmla="*/ 40 w 63"/>
                  <a:gd name="T7" fmla="*/ 14 h 14"/>
                  <a:gd name="T8" fmla="*/ 31 w 63"/>
                  <a:gd name="T9" fmla="*/ 11 h 14"/>
                  <a:gd name="T10" fmla="*/ 23 w 63"/>
                  <a:gd name="T11" fmla="*/ 10 h 14"/>
                  <a:gd name="T12" fmla="*/ 16 w 63"/>
                  <a:gd name="T13" fmla="*/ 8 h 14"/>
                  <a:gd name="T14" fmla="*/ 8 w 63"/>
                  <a:gd name="T15" fmla="*/ 4 h 14"/>
                  <a:gd name="T16" fmla="*/ 0 w 63"/>
                  <a:gd name="T17" fmla="*/ 0 h 14"/>
                  <a:gd name="T18" fmla="*/ 8 w 63"/>
                  <a:gd name="T19" fmla="*/ 3 h 14"/>
                  <a:gd name="T20" fmla="*/ 15 w 63"/>
                  <a:gd name="T21" fmla="*/ 6 h 14"/>
                  <a:gd name="T22" fmla="*/ 23 w 63"/>
                  <a:gd name="T23" fmla="*/ 8 h 14"/>
                  <a:gd name="T24" fmla="*/ 30 w 63"/>
                  <a:gd name="T25" fmla="*/ 10 h 14"/>
                  <a:gd name="T26" fmla="*/ 39 w 63"/>
                  <a:gd name="T27" fmla="*/ 11 h 14"/>
                  <a:gd name="T28" fmla="*/ 47 w 63"/>
                  <a:gd name="T29" fmla="*/ 12 h 14"/>
                  <a:gd name="T30" fmla="*/ 55 w 63"/>
                  <a:gd name="T31" fmla="*/ 14 h 14"/>
                  <a:gd name="T32" fmla="*/ 63 w 63"/>
                  <a:gd name="T33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3" h="14">
                    <a:moveTo>
                      <a:pt x="63" y="14"/>
                    </a:moveTo>
                    <a:lnTo>
                      <a:pt x="55" y="14"/>
                    </a:lnTo>
                    <a:lnTo>
                      <a:pt x="48" y="14"/>
                    </a:lnTo>
                    <a:lnTo>
                      <a:pt x="40" y="14"/>
                    </a:lnTo>
                    <a:lnTo>
                      <a:pt x="31" y="11"/>
                    </a:lnTo>
                    <a:lnTo>
                      <a:pt x="23" y="10"/>
                    </a:lnTo>
                    <a:lnTo>
                      <a:pt x="16" y="8"/>
                    </a:lnTo>
                    <a:lnTo>
                      <a:pt x="8" y="4"/>
                    </a:lnTo>
                    <a:lnTo>
                      <a:pt x="0" y="0"/>
                    </a:lnTo>
                    <a:lnTo>
                      <a:pt x="8" y="3"/>
                    </a:lnTo>
                    <a:lnTo>
                      <a:pt x="15" y="6"/>
                    </a:lnTo>
                    <a:lnTo>
                      <a:pt x="23" y="8"/>
                    </a:lnTo>
                    <a:lnTo>
                      <a:pt x="30" y="10"/>
                    </a:lnTo>
                    <a:lnTo>
                      <a:pt x="39" y="11"/>
                    </a:lnTo>
                    <a:lnTo>
                      <a:pt x="47" y="12"/>
                    </a:lnTo>
                    <a:lnTo>
                      <a:pt x="55" y="14"/>
                    </a:lnTo>
                    <a:lnTo>
                      <a:pt x="63" y="14"/>
                    </a:lnTo>
                    <a:close/>
                  </a:path>
                </a:pathLst>
              </a:custGeom>
              <a:solidFill>
                <a:srgbClr val="F0A7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" name="Freeform 65"/>
              <p:cNvSpPr>
                <a:spLocks/>
              </p:cNvSpPr>
              <p:nvPr/>
            </p:nvSpPr>
            <p:spPr bwMode="auto">
              <a:xfrm>
                <a:off x="1143" y="2689"/>
                <a:ext cx="26" cy="6"/>
              </a:xfrm>
              <a:custGeom>
                <a:avLst/>
                <a:gdLst>
                  <a:gd name="T0" fmla="*/ 129 w 129"/>
                  <a:gd name="T1" fmla="*/ 28 h 38"/>
                  <a:gd name="T2" fmla="*/ 116 w 129"/>
                  <a:gd name="T3" fmla="*/ 33 h 38"/>
                  <a:gd name="T4" fmla="*/ 102 w 129"/>
                  <a:gd name="T5" fmla="*/ 36 h 38"/>
                  <a:gd name="T6" fmla="*/ 89 w 129"/>
                  <a:gd name="T7" fmla="*/ 38 h 38"/>
                  <a:gd name="T8" fmla="*/ 75 w 129"/>
                  <a:gd name="T9" fmla="*/ 38 h 38"/>
                  <a:gd name="T10" fmla="*/ 60 w 129"/>
                  <a:gd name="T11" fmla="*/ 35 h 38"/>
                  <a:gd name="T12" fmla="*/ 47 w 129"/>
                  <a:gd name="T13" fmla="*/ 32 h 38"/>
                  <a:gd name="T14" fmla="*/ 33 w 129"/>
                  <a:gd name="T15" fmla="*/ 26 h 38"/>
                  <a:gd name="T16" fmla="*/ 20 w 129"/>
                  <a:gd name="T17" fmla="*/ 18 h 38"/>
                  <a:gd name="T18" fmla="*/ 18 w 129"/>
                  <a:gd name="T19" fmla="*/ 16 h 38"/>
                  <a:gd name="T20" fmla="*/ 15 w 129"/>
                  <a:gd name="T21" fmla="*/ 14 h 38"/>
                  <a:gd name="T22" fmla="*/ 12 w 129"/>
                  <a:gd name="T23" fmla="*/ 11 h 38"/>
                  <a:gd name="T24" fmla="*/ 10 w 129"/>
                  <a:gd name="T25" fmla="*/ 10 h 38"/>
                  <a:gd name="T26" fmla="*/ 7 w 129"/>
                  <a:gd name="T27" fmla="*/ 8 h 38"/>
                  <a:gd name="T28" fmla="*/ 5 w 129"/>
                  <a:gd name="T29" fmla="*/ 5 h 38"/>
                  <a:gd name="T30" fmla="*/ 2 w 129"/>
                  <a:gd name="T31" fmla="*/ 3 h 38"/>
                  <a:gd name="T32" fmla="*/ 0 w 129"/>
                  <a:gd name="T33" fmla="*/ 0 h 38"/>
                  <a:gd name="T34" fmla="*/ 10 w 129"/>
                  <a:gd name="T35" fmla="*/ 8 h 38"/>
                  <a:gd name="T36" fmla="*/ 21 w 129"/>
                  <a:gd name="T37" fmla="*/ 14 h 38"/>
                  <a:gd name="T38" fmla="*/ 32 w 129"/>
                  <a:gd name="T39" fmla="*/ 20 h 38"/>
                  <a:gd name="T40" fmla="*/ 44 w 129"/>
                  <a:gd name="T41" fmla="*/ 23 h 38"/>
                  <a:gd name="T42" fmla="*/ 56 w 129"/>
                  <a:gd name="T43" fmla="*/ 27 h 38"/>
                  <a:gd name="T44" fmla="*/ 69 w 129"/>
                  <a:gd name="T45" fmla="*/ 30 h 38"/>
                  <a:gd name="T46" fmla="*/ 81 w 129"/>
                  <a:gd name="T47" fmla="*/ 32 h 38"/>
                  <a:gd name="T48" fmla="*/ 94 w 129"/>
                  <a:gd name="T49" fmla="*/ 33 h 38"/>
                  <a:gd name="T50" fmla="*/ 99 w 129"/>
                  <a:gd name="T51" fmla="*/ 32 h 38"/>
                  <a:gd name="T52" fmla="*/ 103 w 129"/>
                  <a:gd name="T53" fmla="*/ 32 h 38"/>
                  <a:gd name="T54" fmla="*/ 107 w 129"/>
                  <a:gd name="T55" fmla="*/ 32 h 38"/>
                  <a:gd name="T56" fmla="*/ 112 w 129"/>
                  <a:gd name="T57" fmla="*/ 32 h 38"/>
                  <a:gd name="T58" fmla="*/ 116 w 129"/>
                  <a:gd name="T59" fmla="*/ 30 h 38"/>
                  <a:gd name="T60" fmla="*/ 120 w 129"/>
                  <a:gd name="T61" fmla="*/ 30 h 38"/>
                  <a:gd name="T62" fmla="*/ 124 w 129"/>
                  <a:gd name="T63" fmla="*/ 29 h 38"/>
                  <a:gd name="T64" fmla="*/ 129 w 129"/>
                  <a:gd name="T65" fmla="*/ 2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29" h="38">
                    <a:moveTo>
                      <a:pt x="129" y="28"/>
                    </a:moveTo>
                    <a:lnTo>
                      <a:pt x="116" y="33"/>
                    </a:lnTo>
                    <a:lnTo>
                      <a:pt x="102" y="36"/>
                    </a:lnTo>
                    <a:lnTo>
                      <a:pt x="89" y="38"/>
                    </a:lnTo>
                    <a:lnTo>
                      <a:pt x="75" y="38"/>
                    </a:lnTo>
                    <a:lnTo>
                      <a:pt x="60" y="35"/>
                    </a:lnTo>
                    <a:lnTo>
                      <a:pt x="47" y="32"/>
                    </a:lnTo>
                    <a:lnTo>
                      <a:pt x="33" y="26"/>
                    </a:lnTo>
                    <a:lnTo>
                      <a:pt x="20" y="18"/>
                    </a:lnTo>
                    <a:lnTo>
                      <a:pt x="18" y="16"/>
                    </a:lnTo>
                    <a:lnTo>
                      <a:pt x="15" y="14"/>
                    </a:lnTo>
                    <a:lnTo>
                      <a:pt x="12" y="11"/>
                    </a:lnTo>
                    <a:lnTo>
                      <a:pt x="10" y="10"/>
                    </a:lnTo>
                    <a:lnTo>
                      <a:pt x="7" y="8"/>
                    </a:lnTo>
                    <a:lnTo>
                      <a:pt x="5" y="5"/>
                    </a:lnTo>
                    <a:lnTo>
                      <a:pt x="2" y="3"/>
                    </a:lnTo>
                    <a:lnTo>
                      <a:pt x="0" y="0"/>
                    </a:lnTo>
                    <a:lnTo>
                      <a:pt x="10" y="8"/>
                    </a:lnTo>
                    <a:lnTo>
                      <a:pt x="21" y="14"/>
                    </a:lnTo>
                    <a:lnTo>
                      <a:pt x="32" y="20"/>
                    </a:lnTo>
                    <a:lnTo>
                      <a:pt x="44" y="23"/>
                    </a:lnTo>
                    <a:lnTo>
                      <a:pt x="56" y="27"/>
                    </a:lnTo>
                    <a:lnTo>
                      <a:pt x="69" y="30"/>
                    </a:lnTo>
                    <a:lnTo>
                      <a:pt x="81" y="32"/>
                    </a:lnTo>
                    <a:lnTo>
                      <a:pt x="94" y="33"/>
                    </a:lnTo>
                    <a:lnTo>
                      <a:pt x="99" y="32"/>
                    </a:lnTo>
                    <a:lnTo>
                      <a:pt x="103" y="32"/>
                    </a:lnTo>
                    <a:lnTo>
                      <a:pt x="107" y="32"/>
                    </a:lnTo>
                    <a:lnTo>
                      <a:pt x="112" y="32"/>
                    </a:lnTo>
                    <a:lnTo>
                      <a:pt x="116" y="30"/>
                    </a:lnTo>
                    <a:lnTo>
                      <a:pt x="120" y="30"/>
                    </a:lnTo>
                    <a:lnTo>
                      <a:pt x="124" y="29"/>
                    </a:lnTo>
                    <a:lnTo>
                      <a:pt x="129" y="28"/>
                    </a:lnTo>
                    <a:close/>
                  </a:path>
                </a:pathLst>
              </a:custGeom>
              <a:solidFill>
                <a:srgbClr val="F1AA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" name="Freeform 66"/>
              <p:cNvSpPr>
                <a:spLocks/>
              </p:cNvSpPr>
              <p:nvPr/>
            </p:nvSpPr>
            <p:spPr bwMode="auto">
              <a:xfrm>
                <a:off x="1140" y="2685"/>
                <a:ext cx="33" cy="10"/>
              </a:xfrm>
              <a:custGeom>
                <a:avLst/>
                <a:gdLst>
                  <a:gd name="T0" fmla="*/ 47 w 166"/>
                  <a:gd name="T1" fmla="*/ 45 h 59"/>
                  <a:gd name="T2" fmla="*/ 54 w 166"/>
                  <a:gd name="T3" fmla="*/ 48 h 59"/>
                  <a:gd name="T4" fmla="*/ 61 w 166"/>
                  <a:gd name="T5" fmla="*/ 51 h 59"/>
                  <a:gd name="T6" fmla="*/ 69 w 166"/>
                  <a:gd name="T7" fmla="*/ 53 h 59"/>
                  <a:gd name="T8" fmla="*/ 76 w 166"/>
                  <a:gd name="T9" fmla="*/ 55 h 59"/>
                  <a:gd name="T10" fmla="*/ 85 w 166"/>
                  <a:gd name="T11" fmla="*/ 56 h 59"/>
                  <a:gd name="T12" fmla="*/ 93 w 166"/>
                  <a:gd name="T13" fmla="*/ 57 h 59"/>
                  <a:gd name="T14" fmla="*/ 101 w 166"/>
                  <a:gd name="T15" fmla="*/ 59 h 59"/>
                  <a:gd name="T16" fmla="*/ 109 w 166"/>
                  <a:gd name="T17" fmla="*/ 59 h 59"/>
                  <a:gd name="T18" fmla="*/ 117 w 166"/>
                  <a:gd name="T19" fmla="*/ 57 h 59"/>
                  <a:gd name="T20" fmla="*/ 124 w 166"/>
                  <a:gd name="T21" fmla="*/ 56 h 59"/>
                  <a:gd name="T22" fmla="*/ 131 w 166"/>
                  <a:gd name="T23" fmla="*/ 54 h 59"/>
                  <a:gd name="T24" fmla="*/ 139 w 166"/>
                  <a:gd name="T25" fmla="*/ 51 h 59"/>
                  <a:gd name="T26" fmla="*/ 146 w 166"/>
                  <a:gd name="T27" fmla="*/ 49 h 59"/>
                  <a:gd name="T28" fmla="*/ 153 w 166"/>
                  <a:gd name="T29" fmla="*/ 45 h 59"/>
                  <a:gd name="T30" fmla="*/ 159 w 166"/>
                  <a:gd name="T31" fmla="*/ 41 h 59"/>
                  <a:gd name="T32" fmla="*/ 166 w 166"/>
                  <a:gd name="T33" fmla="*/ 37 h 59"/>
                  <a:gd name="T34" fmla="*/ 159 w 166"/>
                  <a:gd name="T35" fmla="*/ 39 h 59"/>
                  <a:gd name="T36" fmla="*/ 152 w 166"/>
                  <a:gd name="T37" fmla="*/ 42 h 59"/>
                  <a:gd name="T38" fmla="*/ 146 w 166"/>
                  <a:gd name="T39" fmla="*/ 43 h 59"/>
                  <a:gd name="T40" fmla="*/ 139 w 166"/>
                  <a:gd name="T41" fmla="*/ 45 h 59"/>
                  <a:gd name="T42" fmla="*/ 132 w 166"/>
                  <a:gd name="T43" fmla="*/ 47 h 59"/>
                  <a:gd name="T44" fmla="*/ 125 w 166"/>
                  <a:gd name="T45" fmla="*/ 47 h 59"/>
                  <a:gd name="T46" fmla="*/ 117 w 166"/>
                  <a:gd name="T47" fmla="*/ 48 h 59"/>
                  <a:gd name="T48" fmla="*/ 110 w 166"/>
                  <a:gd name="T49" fmla="*/ 48 h 59"/>
                  <a:gd name="T50" fmla="*/ 95 w 166"/>
                  <a:gd name="T51" fmla="*/ 47 h 59"/>
                  <a:gd name="T52" fmla="*/ 79 w 166"/>
                  <a:gd name="T53" fmla="*/ 44 h 59"/>
                  <a:gd name="T54" fmla="*/ 64 w 166"/>
                  <a:gd name="T55" fmla="*/ 41 h 59"/>
                  <a:gd name="T56" fmla="*/ 50 w 166"/>
                  <a:gd name="T57" fmla="*/ 36 h 59"/>
                  <a:gd name="T58" fmla="*/ 36 w 166"/>
                  <a:gd name="T59" fmla="*/ 29 h 59"/>
                  <a:gd name="T60" fmla="*/ 24 w 166"/>
                  <a:gd name="T61" fmla="*/ 20 h 59"/>
                  <a:gd name="T62" fmla="*/ 11 w 166"/>
                  <a:gd name="T63" fmla="*/ 11 h 59"/>
                  <a:gd name="T64" fmla="*/ 0 w 166"/>
                  <a:gd name="T65" fmla="*/ 0 h 59"/>
                  <a:gd name="T66" fmla="*/ 4 w 166"/>
                  <a:gd name="T67" fmla="*/ 6 h 59"/>
                  <a:gd name="T68" fmla="*/ 8 w 166"/>
                  <a:gd name="T69" fmla="*/ 12 h 59"/>
                  <a:gd name="T70" fmla="*/ 12 w 166"/>
                  <a:gd name="T71" fmla="*/ 17 h 59"/>
                  <a:gd name="T72" fmla="*/ 16 w 166"/>
                  <a:gd name="T73" fmla="*/ 21 h 59"/>
                  <a:gd name="T74" fmla="*/ 21 w 166"/>
                  <a:gd name="T75" fmla="*/ 26 h 59"/>
                  <a:gd name="T76" fmla="*/ 26 w 166"/>
                  <a:gd name="T77" fmla="*/ 31 h 59"/>
                  <a:gd name="T78" fmla="*/ 31 w 166"/>
                  <a:gd name="T79" fmla="*/ 35 h 59"/>
                  <a:gd name="T80" fmla="*/ 36 w 166"/>
                  <a:gd name="T81" fmla="*/ 39 h 59"/>
                  <a:gd name="T82" fmla="*/ 38 w 166"/>
                  <a:gd name="T83" fmla="*/ 39 h 59"/>
                  <a:gd name="T84" fmla="*/ 39 w 166"/>
                  <a:gd name="T85" fmla="*/ 41 h 59"/>
                  <a:gd name="T86" fmla="*/ 40 w 166"/>
                  <a:gd name="T87" fmla="*/ 42 h 59"/>
                  <a:gd name="T88" fmla="*/ 41 w 166"/>
                  <a:gd name="T89" fmla="*/ 42 h 59"/>
                  <a:gd name="T90" fmla="*/ 43 w 166"/>
                  <a:gd name="T91" fmla="*/ 43 h 59"/>
                  <a:gd name="T92" fmla="*/ 44 w 166"/>
                  <a:gd name="T93" fmla="*/ 44 h 59"/>
                  <a:gd name="T94" fmla="*/ 45 w 166"/>
                  <a:gd name="T95" fmla="*/ 44 h 59"/>
                  <a:gd name="T96" fmla="*/ 47 w 166"/>
                  <a:gd name="T97" fmla="*/ 45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66" h="59">
                    <a:moveTo>
                      <a:pt x="47" y="45"/>
                    </a:moveTo>
                    <a:lnTo>
                      <a:pt x="54" y="48"/>
                    </a:lnTo>
                    <a:lnTo>
                      <a:pt x="61" y="51"/>
                    </a:lnTo>
                    <a:lnTo>
                      <a:pt x="69" y="53"/>
                    </a:lnTo>
                    <a:lnTo>
                      <a:pt x="76" y="55"/>
                    </a:lnTo>
                    <a:lnTo>
                      <a:pt x="85" y="56"/>
                    </a:lnTo>
                    <a:lnTo>
                      <a:pt x="93" y="57"/>
                    </a:lnTo>
                    <a:lnTo>
                      <a:pt x="101" y="59"/>
                    </a:lnTo>
                    <a:lnTo>
                      <a:pt x="109" y="59"/>
                    </a:lnTo>
                    <a:lnTo>
                      <a:pt x="117" y="57"/>
                    </a:lnTo>
                    <a:lnTo>
                      <a:pt x="124" y="56"/>
                    </a:lnTo>
                    <a:lnTo>
                      <a:pt x="131" y="54"/>
                    </a:lnTo>
                    <a:lnTo>
                      <a:pt x="139" y="51"/>
                    </a:lnTo>
                    <a:lnTo>
                      <a:pt x="146" y="49"/>
                    </a:lnTo>
                    <a:lnTo>
                      <a:pt x="153" y="45"/>
                    </a:lnTo>
                    <a:lnTo>
                      <a:pt x="159" y="41"/>
                    </a:lnTo>
                    <a:lnTo>
                      <a:pt x="166" y="37"/>
                    </a:lnTo>
                    <a:lnTo>
                      <a:pt x="159" y="39"/>
                    </a:lnTo>
                    <a:lnTo>
                      <a:pt x="152" y="42"/>
                    </a:lnTo>
                    <a:lnTo>
                      <a:pt x="146" y="43"/>
                    </a:lnTo>
                    <a:lnTo>
                      <a:pt x="139" y="45"/>
                    </a:lnTo>
                    <a:lnTo>
                      <a:pt x="132" y="47"/>
                    </a:lnTo>
                    <a:lnTo>
                      <a:pt x="125" y="47"/>
                    </a:lnTo>
                    <a:lnTo>
                      <a:pt x="117" y="48"/>
                    </a:lnTo>
                    <a:lnTo>
                      <a:pt x="110" y="48"/>
                    </a:lnTo>
                    <a:lnTo>
                      <a:pt x="95" y="47"/>
                    </a:lnTo>
                    <a:lnTo>
                      <a:pt x="79" y="44"/>
                    </a:lnTo>
                    <a:lnTo>
                      <a:pt x="64" y="41"/>
                    </a:lnTo>
                    <a:lnTo>
                      <a:pt x="50" y="36"/>
                    </a:lnTo>
                    <a:lnTo>
                      <a:pt x="36" y="29"/>
                    </a:lnTo>
                    <a:lnTo>
                      <a:pt x="24" y="20"/>
                    </a:lnTo>
                    <a:lnTo>
                      <a:pt x="11" y="11"/>
                    </a:lnTo>
                    <a:lnTo>
                      <a:pt x="0" y="0"/>
                    </a:lnTo>
                    <a:lnTo>
                      <a:pt x="4" y="6"/>
                    </a:lnTo>
                    <a:lnTo>
                      <a:pt x="8" y="12"/>
                    </a:lnTo>
                    <a:lnTo>
                      <a:pt x="12" y="17"/>
                    </a:lnTo>
                    <a:lnTo>
                      <a:pt x="16" y="21"/>
                    </a:lnTo>
                    <a:lnTo>
                      <a:pt x="21" y="26"/>
                    </a:lnTo>
                    <a:lnTo>
                      <a:pt x="26" y="31"/>
                    </a:lnTo>
                    <a:lnTo>
                      <a:pt x="31" y="35"/>
                    </a:lnTo>
                    <a:lnTo>
                      <a:pt x="36" y="39"/>
                    </a:lnTo>
                    <a:lnTo>
                      <a:pt x="38" y="39"/>
                    </a:lnTo>
                    <a:lnTo>
                      <a:pt x="39" y="41"/>
                    </a:lnTo>
                    <a:lnTo>
                      <a:pt x="40" y="42"/>
                    </a:lnTo>
                    <a:lnTo>
                      <a:pt x="41" y="42"/>
                    </a:lnTo>
                    <a:lnTo>
                      <a:pt x="43" y="43"/>
                    </a:lnTo>
                    <a:lnTo>
                      <a:pt x="44" y="44"/>
                    </a:lnTo>
                    <a:lnTo>
                      <a:pt x="45" y="44"/>
                    </a:lnTo>
                    <a:lnTo>
                      <a:pt x="47" y="45"/>
                    </a:lnTo>
                    <a:close/>
                  </a:path>
                </a:pathLst>
              </a:custGeom>
              <a:solidFill>
                <a:srgbClr val="F1AB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" name="Freeform 67"/>
              <p:cNvSpPr>
                <a:spLocks/>
              </p:cNvSpPr>
              <p:nvPr/>
            </p:nvSpPr>
            <p:spPr bwMode="auto">
              <a:xfrm>
                <a:off x="1138" y="2682"/>
                <a:ext cx="38" cy="12"/>
              </a:xfrm>
              <a:custGeom>
                <a:avLst/>
                <a:gdLst>
                  <a:gd name="T0" fmla="*/ 26 w 191"/>
                  <a:gd name="T1" fmla="*/ 39 h 72"/>
                  <a:gd name="T2" fmla="*/ 36 w 191"/>
                  <a:gd name="T3" fmla="*/ 47 h 72"/>
                  <a:gd name="T4" fmla="*/ 47 w 191"/>
                  <a:gd name="T5" fmla="*/ 53 h 72"/>
                  <a:gd name="T6" fmla="*/ 58 w 191"/>
                  <a:gd name="T7" fmla="*/ 59 h 72"/>
                  <a:gd name="T8" fmla="*/ 70 w 191"/>
                  <a:gd name="T9" fmla="*/ 62 h 72"/>
                  <a:gd name="T10" fmla="*/ 82 w 191"/>
                  <a:gd name="T11" fmla="*/ 66 h 72"/>
                  <a:gd name="T12" fmla="*/ 95 w 191"/>
                  <a:gd name="T13" fmla="*/ 69 h 72"/>
                  <a:gd name="T14" fmla="*/ 107 w 191"/>
                  <a:gd name="T15" fmla="*/ 71 h 72"/>
                  <a:gd name="T16" fmla="*/ 120 w 191"/>
                  <a:gd name="T17" fmla="*/ 72 h 72"/>
                  <a:gd name="T18" fmla="*/ 125 w 191"/>
                  <a:gd name="T19" fmla="*/ 71 h 72"/>
                  <a:gd name="T20" fmla="*/ 129 w 191"/>
                  <a:gd name="T21" fmla="*/ 71 h 72"/>
                  <a:gd name="T22" fmla="*/ 133 w 191"/>
                  <a:gd name="T23" fmla="*/ 71 h 72"/>
                  <a:gd name="T24" fmla="*/ 138 w 191"/>
                  <a:gd name="T25" fmla="*/ 71 h 72"/>
                  <a:gd name="T26" fmla="*/ 142 w 191"/>
                  <a:gd name="T27" fmla="*/ 69 h 72"/>
                  <a:gd name="T28" fmla="*/ 146 w 191"/>
                  <a:gd name="T29" fmla="*/ 69 h 72"/>
                  <a:gd name="T30" fmla="*/ 150 w 191"/>
                  <a:gd name="T31" fmla="*/ 68 h 72"/>
                  <a:gd name="T32" fmla="*/ 155 w 191"/>
                  <a:gd name="T33" fmla="*/ 67 h 72"/>
                  <a:gd name="T34" fmla="*/ 160 w 191"/>
                  <a:gd name="T35" fmla="*/ 65 h 72"/>
                  <a:gd name="T36" fmla="*/ 164 w 191"/>
                  <a:gd name="T37" fmla="*/ 62 h 72"/>
                  <a:gd name="T38" fmla="*/ 169 w 191"/>
                  <a:gd name="T39" fmla="*/ 60 h 72"/>
                  <a:gd name="T40" fmla="*/ 174 w 191"/>
                  <a:gd name="T41" fmla="*/ 56 h 72"/>
                  <a:gd name="T42" fmla="*/ 178 w 191"/>
                  <a:gd name="T43" fmla="*/ 53 h 72"/>
                  <a:gd name="T44" fmla="*/ 183 w 191"/>
                  <a:gd name="T45" fmla="*/ 49 h 72"/>
                  <a:gd name="T46" fmla="*/ 187 w 191"/>
                  <a:gd name="T47" fmla="*/ 45 h 72"/>
                  <a:gd name="T48" fmla="*/ 191 w 191"/>
                  <a:gd name="T49" fmla="*/ 42 h 72"/>
                  <a:gd name="T50" fmla="*/ 183 w 191"/>
                  <a:gd name="T51" fmla="*/ 45 h 72"/>
                  <a:gd name="T52" fmla="*/ 175 w 191"/>
                  <a:gd name="T53" fmla="*/ 49 h 72"/>
                  <a:gd name="T54" fmla="*/ 166 w 191"/>
                  <a:gd name="T55" fmla="*/ 53 h 72"/>
                  <a:gd name="T56" fmla="*/ 157 w 191"/>
                  <a:gd name="T57" fmla="*/ 55 h 72"/>
                  <a:gd name="T58" fmla="*/ 148 w 191"/>
                  <a:gd name="T59" fmla="*/ 57 h 72"/>
                  <a:gd name="T60" fmla="*/ 139 w 191"/>
                  <a:gd name="T61" fmla="*/ 59 h 72"/>
                  <a:gd name="T62" fmla="*/ 130 w 191"/>
                  <a:gd name="T63" fmla="*/ 60 h 72"/>
                  <a:gd name="T64" fmla="*/ 120 w 191"/>
                  <a:gd name="T65" fmla="*/ 60 h 72"/>
                  <a:gd name="T66" fmla="*/ 103 w 191"/>
                  <a:gd name="T67" fmla="*/ 60 h 72"/>
                  <a:gd name="T68" fmla="*/ 85 w 191"/>
                  <a:gd name="T69" fmla="*/ 56 h 72"/>
                  <a:gd name="T70" fmla="*/ 69 w 191"/>
                  <a:gd name="T71" fmla="*/ 51 h 72"/>
                  <a:gd name="T72" fmla="*/ 53 w 191"/>
                  <a:gd name="T73" fmla="*/ 44 h 72"/>
                  <a:gd name="T74" fmla="*/ 38 w 191"/>
                  <a:gd name="T75" fmla="*/ 36 h 72"/>
                  <a:gd name="T76" fmla="*/ 24 w 191"/>
                  <a:gd name="T77" fmla="*/ 25 h 72"/>
                  <a:gd name="T78" fmla="*/ 12 w 191"/>
                  <a:gd name="T79" fmla="*/ 13 h 72"/>
                  <a:gd name="T80" fmla="*/ 0 w 191"/>
                  <a:gd name="T81" fmla="*/ 0 h 72"/>
                  <a:gd name="T82" fmla="*/ 2 w 191"/>
                  <a:gd name="T83" fmla="*/ 5 h 72"/>
                  <a:gd name="T84" fmla="*/ 5 w 191"/>
                  <a:gd name="T85" fmla="*/ 11 h 72"/>
                  <a:gd name="T86" fmla="*/ 8 w 191"/>
                  <a:gd name="T87" fmla="*/ 15 h 72"/>
                  <a:gd name="T88" fmla="*/ 11 w 191"/>
                  <a:gd name="T89" fmla="*/ 20 h 72"/>
                  <a:gd name="T90" fmla="*/ 15 w 191"/>
                  <a:gd name="T91" fmla="*/ 25 h 72"/>
                  <a:gd name="T92" fmla="*/ 18 w 191"/>
                  <a:gd name="T93" fmla="*/ 30 h 72"/>
                  <a:gd name="T94" fmla="*/ 22 w 191"/>
                  <a:gd name="T95" fmla="*/ 35 h 72"/>
                  <a:gd name="T96" fmla="*/ 26 w 191"/>
                  <a:gd name="T97" fmla="*/ 39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91" h="72">
                    <a:moveTo>
                      <a:pt x="26" y="39"/>
                    </a:moveTo>
                    <a:lnTo>
                      <a:pt x="36" y="47"/>
                    </a:lnTo>
                    <a:lnTo>
                      <a:pt x="47" y="53"/>
                    </a:lnTo>
                    <a:lnTo>
                      <a:pt x="58" y="59"/>
                    </a:lnTo>
                    <a:lnTo>
                      <a:pt x="70" y="62"/>
                    </a:lnTo>
                    <a:lnTo>
                      <a:pt x="82" y="66"/>
                    </a:lnTo>
                    <a:lnTo>
                      <a:pt x="95" y="69"/>
                    </a:lnTo>
                    <a:lnTo>
                      <a:pt x="107" y="71"/>
                    </a:lnTo>
                    <a:lnTo>
                      <a:pt x="120" y="72"/>
                    </a:lnTo>
                    <a:lnTo>
                      <a:pt x="125" y="71"/>
                    </a:lnTo>
                    <a:lnTo>
                      <a:pt x="129" y="71"/>
                    </a:lnTo>
                    <a:lnTo>
                      <a:pt x="133" y="71"/>
                    </a:lnTo>
                    <a:lnTo>
                      <a:pt x="138" y="71"/>
                    </a:lnTo>
                    <a:lnTo>
                      <a:pt x="142" y="69"/>
                    </a:lnTo>
                    <a:lnTo>
                      <a:pt x="146" y="69"/>
                    </a:lnTo>
                    <a:lnTo>
                      <a:pt x="150" y="68"/>
                    </a:lnTo>
                    <a:lnTo>
                      <a:pt x="155" y="67"/>
                    </a:lnTo>
                    <a:lnTo>
                      <a:pt x="160" y="65"/>
                    </a:lnTo>
                    <a:lnTo>
                      <a:pt x="164" y="62"/>
                    </a:lnTo>
                    <a:lnTo>
                      <a:pt x="169" y="60"/>
                    </a:lnTo>
                    <a:lnTo>
                      <a:pt x="174" y="56"/>
                    </a:lnTo>
                    <a:lnTo>
                      <a:pt x="178" y="53"/>
                    </a:lnTo>
                    <a:lnTo>
                      <a:pt x="183" y="49"/>
                    </a:lnTo>
                    <a:lnTo>
                      <a:pt x="187" y="45"/>
                    </a:lnTo>
                    <a:lnTo>
                      <a:pt x="191" y="42"/>
                    </a:lnTo>
                    <a:lnTo>
                      <a:pt x="183" y="45"/>
                    </a:lnTo>
                    <a:lnTo>
                      <a:pt x="175" y="49"/>
                    </a:lnTo>
                    <a:lnTo>
                      <a:pt x="166" y="53"/>
                    </a:lnTo>
                    <a:lnTo>
                      <a:pt x="157" y="55"/>
                    </a:lnTo>
                    <a:lnTo>
                      <a:pt x="148" y="57"/>
                    </a:lnTo>
                    <a:lnTo>
                      <a:pt x="139" y="59"/>
                    </a:lnTo>
                    <a:lnTo>
                      <a:pt x="130" y="60"/>
                    </a:lnTo>
                    <a:lnTo>
                      <a:pt x="120" y="60"/>
                    </a:lnTo>
                    <a:lnTo>
                      <a:pt x="103" y="60"/>
                    </a:lnTo>
                    <a:lnTo>
                      <a:pt x="85" y="56"/>
                    </a:lnTo>
                    <a:lnTo>
                      <a:pt x="69" y="51"/>
                    </a:lnTo>
                    <a:lnTo>
                      <a:pt x="53" y="44"/>
                    </a:lnTo>
                    <a:lnTo>
                      <a:pt x="38" y="36"/>
                    </a:lnTo>
                    <a:lnTo>
                      <a:pt x="24" y="25"/>
                    </a:lnTo>
                    <a:lnTo>
                      <a:pt x="12" y="13"/>
                    </a:lnTo>
                    <a:lnTo>
                      <a:pt x="0" y="0"/>
                    </a:lnTo>
                    <a:lnTo>
                      <a:pt x="2" y="5"/>
                    </a:lnTo>
                    <a:lnTo>
                      <a:pt x="5" y="11"/>
                    </a:lnTo>
                    <a:lnTo>
                      <a:pt x="8" y="15"/>
                    </a:lnTo>
                    <a:lnTo>
                      <a:pt x="11" y="20"/>
                    </a:lnTo>
                    <a:lnTo>
                      <a:pt x="15" y="25"/>
                    </a:lnTo>
                    <a:lnTo>
                      <a:pt x="18" y="30"/>
                    </a:lnTo>
                    <a:lnTo>
                      <a:pt x="22" y="35"/>
                    </a:lnTo>
                    <a:lnTo>
                      <a:pt x="26" y="39"/>
                    </a:lnTo>
                    <a:close/>
                  </a:path>
                </a:pathLst>
              </a:custGeom>
              <a:solidFill>
                <a:srgbClr val="F1AB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" name="Freeform 68"/>
              <p:cNvSpPr>
                <a:spLocks/>
              </p:cNvSpPr>
              <p:nvPr/>
            </p:nvSpPr>
            <p:spPr bwMode="auto">
              <a:xfrm>
                <a:off x="1136" y="2679"/>
                <a:ext cx="42" cy="14"/>
              </a:xfrm>
              <a:custGeom>
                <a:avLst/>
                <a:gdLst>
                  <a:gd name="T0" fmla="*/ 17 w 210"/>
                  <a:gd name="T1" fmla="*/ 36 h 84"/>
                  <a:gd name="T2" fmla="*/ 28 w 210"/>
                  <a:gd name="T3" fmla="*/ 47 h 84"/>
                  <a:gd name="T4" fmla="*/ 41 w 210"/>
                  <a:gd name="T5" fmla="*/ 56 h 84"/>
                  <a:gd name="T6" fmla="*/ 53 w 210"/>
                  <a:gd name="T7" fmla="*/ 65 h 84"/>
                  <a:gd name="T8" fmla="*/ 67 w 210"/>
                  <a:gd name="T9" fmla="*/ 71 h 84"/>
                  <a:gd name="T10" fmla="*/ 81 w 210"/>
                  <a:gd name="T11" fmla="*/ 77 h 84"/>
                  <a:gd name="T12" fmla="*/ 96 w 210"/>
                  <a:gd name="T13" fmla="*/ 80 h 84"/>
                  <a:gd name="T14" fmla="*/ 112 w 210"/>
                  <a:gd name="T15" fmla="*/ 83 h 84"/>
                  <a:gd name="T16" fmla="*/ 127 w 210"/>
                  <a:gd name="T17" fmla="*/ 84 h 84"/>
                  <a:gd name="T18" fmla="*/ 134 w 210"/>
                  <a:gd name="T19" fmla="*/ 84 h 84"/>
                  <a:gd name="T20" fmla="*/ 142 w 210"/>
                  <a:gd name="T21" fmla="*/ 83 h 84"/>
                  <a:gd name="T22" fmla="*/ 149 w 210"/>
                  <a:gd name="T23" fmla="*/ 83 h 84"/>
                  <a:gd name="T24" fmla="*/ 156 w 210"/>
                  <a:gd name="T25" fmla="*/ 81 h 84"/>
                  <a:gd name="T26" fmla="*/ 163 w 210"/>
                  <a:gd name="T27" fmla="*/ 79 h 84"/>
                  <a:gd name="T28" fmla="*/ 170 w 210"/>
                  <a:gd name="T29" fmla="*/ 78 h 84"/>
                  <a:gd name="T30" fmla="*/ 176 w 210"/>
                  <a:gd name="T31" fmla="*/ 75 h 84"/>
                  <a:gd name="T32" fmla="*/ 183 w 210"/>
                  <a:gd name="T33" fmla="*/ 73 h 84"/>
                  <a:gd name="T34" fmla="*/ 187 w 210"/>
                  <a:gd name="T35" fmla="*/ 69 h 84"/>
                  <a:gd name="T36" fmla="*/ 190 w 210"/>
                  <a:gd name="T37" fmla="*/ 67 h 84"/>
                  <a:gd name="T38" fmla="*/ 194 w 210"/>
                  <a:gd name="T39" fmla="*/ 63 h 84"/>
                  <a:gd name="T40" fmla="*/ 197 w 210"/>
                  <a:gd name="T41" fmla="*/ 61 h 84"/>
                  <a:gd name="T42" fmla="*/ 200 w 210"/>
                  <a:gd name="T43" fmla="*/ 57 h 84"/>
                  <a:gd name="T44" fmla="*/ 204 w 210"/>
                  <a:gd name="T45" fmla="*/ 54 h 84"/>
                  <a:gd name="T46" fmla="*/ 207 w 210"/>
                  <a:gd name="T47" fmla="*/ 50 h 84"/>
                  <a:gd name="T48" fmla="*/ 210 w 210"/>
                  <a:gd name="T49" fmla="*/ 45 h 84"/>
                  <a:gd name="T50" fmla="*/ 201 w 210"/>
                  <a:gd name="T51" fmla="*/ 51 h 84"/>
                  <a:gd name="T52" fmla="*/ 191 w 210"/>
                  <a:gd name="T53" fmla="*/ 57 h 84"/>
                  <a:gd name="T54" fmla="*/ 181 w 210"/>
                  <a:gd name="T55" fmla="*/ 62 h 84"/>
                  <a:gd name="T56" fmla="*/ 171 w 210"/>
                  <a:gd name="T57" fmla="*/ 66 h 84"/>
                  <a:gd name="T58" fmla="*/ 160 w 210"/>
                  <a:gd name="T59" fmla="*/ 69 h 84"/>
                  <a:gd name="T60" fmla="*/ 149 w 210"/>
                  <a:gd name="T61" fmla="*/ 71 h 84"/>
                  <a:gd name="T62" fmla="*/ 138 w 210"/>
                  <a:gd name="T63" fmla="*/ 73 h 84"/>
                  <a:gd name="T64" fmla="*/ 127 w 210"/>
                  <a:gd name="T65" fmla="*/ 73 h 84"/>
                  <a:gd name="T66" fmla="*/ 118 w 210"/>
                  <a:gd name="T67" fmla="*/ 73 h 84"/>
                  <a:gd name="T68" fmla="*/ 108 w 210"/>
                  <a:gd name="T69" fmla="*/ 72 h 84"/>
                  <a:gd name="T70" fmla="*/ 99 w 210"/>
                  <a:gd name="T71" fmla="*/ 71 h 84"/>
                  <a:gd name="T72" fmla="*/ 89 w 210"/>
                  <a:gd name="T73" fmla="*/ 68 h 84"/>
                  <a:gd name="T74" fmla="*/ 80 w 210"/>
                  <a:gd name="T75" fmla="*/ 65 h 84"/>
                  <a:gd name="T76" fmla="*/ 71 w 210"/>
                  <a:gd name="T77" fmla="*/ 62 h 84"/>
                  <a:gd name="T78" fmla="*/ 63 w 210"/>
                  <a:gd name="T79" fmla="*/ 57 h 84"/>
                  <a:gd name="T80" fmla="*/ 55 w 210"/>
                  <a:gd name="T81" fmla="*/ 54 h 84"/>
                  <a:gd name="T82" fmla="*/ 39 w 210"/>
                  <a:gd name="T83" fmla="*/ 43 h 84"/>
                  <a:gd name="T84" fmla="*/ 25 w 210"/>
                  <a:gd name="T85" fmla="*/ 30 h 84"/>
                  <a:gd name="T86" fmla="*/ 12 w 210"/>
                  <a:gd name="T87" fmla="*/ 17 h 84"/>
                  <a:gd name="T88" fmla="*/ 0 w 210"/>
                  <a:gd name="T89" fmla="*/ 0 h 84"/>
                  <a:gd name="T90" fmla="*/ 1 w 210"/>
                  <a:gd name="T91" fmla="*/ 5 h 84"/>
                  <a:gd name="T92" fmla="*/ 3 w 210"/>
                  <a:gd name="T93" fmla="*/ 9 h 84"/>
                  <a:gd name="T94" fmla="*/ 5 w 210"/>
                  <a:gd name="T95" fmla="*/ 14 h 84"/>
                  <a:gd name="T96" fmla="*/ 7 w 210"/>
                  <a:gd name="T97" fmla="*/ 19 h 84"/>
                  <a:gd name="T98" fmla="*/ 9 w 210"/>
                  <a:gd name="T99" fmla="*/ 24 h 84"/>
                  <a:gd name="T100" fmla="*/ 12 w 210"/>
                  <a:gd name="T101" fmla="*/ 27 h 84"/>
                  <a:gd name="T102" fmla="*/ 14 w 210"/>
                  <a:gd name="T103" fmla="*/ 32 h 84"/>
                  <a:gd name="T104" fmla="*/ 17 w 210"/>
                  <a:gd name="T105" fmla="*/ 36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10" h="84">
                    <a:moveTo>
                      <a:pt x="17" y="36"/>
                    </a:moveTo>
                    <a:lnTo>
                      <a:pt x="28" y="47"/>
                    </a:lnTo>
                    <a:lnTo>
                      <a:pt x="41" y="56"/>
                    </a:lnTo>
                    <a:lnTo>
                      <a:pt x="53" y="65"/>
                    </a:lnTo>
                    <a:lnTo>
                      <a:pt x="67" y="71"/>
                    </a:lnTo>
                    <a:lnTo>
                      <a:pt x="81" y="77"/>
                    </a:lnTo>
                    <a:lnTo>
                      <a:pt x="96" y="80"/>
                    </a:lnTo>
                    <a:lnTo>
                      <a:pt x="112" y="83"/>
                    </a:lnTo>
                    <a:lnTo>
                      <a:pt x="127" y="84"/>
                    </a:lnTo>
                    <a:lnTo>
                      <a:pt x="134" y="84"/>
                    </a:lnTo>
                    <a:lnTo>
                      <a:pt x="142" y="83"/>
                    </a:lnTo>
                    <a:lnTo>
                      <a:pt x="149" y="83"/>
                    </a:lnTo>
                    <a:lnTo>
                      <a:pt x="156" y="81"/>
                    </a:lnTo>
                    <a:lnTo>
                      <a:pt x="163" y="79"/>
                    </a:lnTo>
                    <a:lnTo>
                      <a:pt x="170" y="78"/>
                    </a:lnTo>
                    <a:lnTo>
                      <a:pt x="176" y="75"/>
                    </a:lnTo>
                    <a:lnTo>
                      <a:pt x="183" y="73"/>
                    </a:lnTo>
                    <a:lnTo>
                      <a:pt x="187" y="69"/>
                    </a:lnTo>
                    <a:lnTo>
                      <a:pt x="190" y="67"/>
                    </a:lnTo>
                    <a:lnTo>
                      <a:pt x="194" y="63"/>
                    </a:lnTo>
                    <a:lnTo>
                      <a:pt x="197" y="61"/>
                    </a:lnTo>
                    <a:lnTo>
                      <a:pt x="200" y="57"/>
                    </a:lnTo>
                    <a:lnTo>
                      <a:pt x="204" y="54"/>
                    </a:lnTo>
                    <a:lnTo>
                      <a:pt x="207" y="50"/>
                    </a:lnTo>
                    <a:lnTo>
                      <a:pt x="210" y="45"/>
                    </a:lnTo>
                    <a:lnTo>
                      <a:pt x="201" y="51"/>
                    </a:lnTo>
                    <a:lnTo>
                      <a:pt x="191" y="57"/>
                    </a:lnTo>
                    <a:lnTo>
                      <a:pt x="181" y="62"/>
                    </a:lnTo>
                    <a:lnTo>
                      <a:pt x="171" y="66"/>
                    </a:lnTo>
                    <a:lnTo>
                      <a:pt x="160" y="69"/>
                    </a:lnTo>
                    <a:lnTo>
                      <a:pt x="149" y="71"/>
                    </a:lnTo>
                    <a:lnTo>
                      <a:pt x="138" y="73"/>
                    </a:lnTo>
                    <a:lnTo>
                      <a:pt x="127" y="73"/>
                    </a:lnTo>
                    <a:lnTo>
                      <a:pt x="118" y="73"/>
                    </a:lnTo>
                    <a:lnTo>
                      <a:pt x="108" y="72"/>
                    </a:lnTo>
                    <a:lnTo>
                      <a:pt x="99" y="71"/>
                    </a:lnTo>
                    <a:lnTo>
                      <a:pt x="89" y="68"/>
                    </a:lnTo>
                    <a:lnTo>
                      <a:pt x="80" y="65"/>
                    </a:lnTo>
                    <a:lnTo>
                      <a:pt x="71" y="62"/>
                    </a:lnTo>
                    <a:lnTo>
                      <a:pt x="63" y="57"/>
                    </a:lnTo>
                    <a:lnTo>
                      <a:pt x="55" y="54"/>
                    </a:lnTo>
                    <a:lnTo>
                      <a:pt x="39" y="43"/>
                    </a:lnTo>
                    <a:lnTo>
                      <a:pt x="25" y="30"/>
                    </a:lnTo>
                    <a:lnTo>
                      <a:pt x="12" y="17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3" y="9"/>
                    </a:lnTo>
                    <a:lnTo>
                      <a:pt x="5" y="14"/>
                    </a:lnTo>
                    <a:lnTo>
                      <a:pt x="7" y="19"/>
                    </a:lnTo>
                    <a:lnTo>
                      <a:pt x="9" y="24"/>
                    </a:lnTo>
                    <a:lnTo>
                      <a:pt x="12" y="27"/>
                    </a:lnTo>
                    <a:lnTo>
                      <a:pt x="14" y="32"/>
                    </a:lnTo>
                    <a:lnTo>
                      <a:pt x="17" y="36"/>
                    </a:lnTo>
                    <a:close/>
                  </a:path>
                </a:pathLst>
              </a:custGeom>
              <a:solidFill>
                <a:srgbClr val="F1AD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" name="Freeform 69"/>
              <p:cNvSpPr>
                <a:spLocks/>
              </p:cNvSpPr>
              <p:nvPr/>
            </p:nvSpPr>
            <p:spPr bwMode="auto">
              <a:xfrm>
                <a:off x="1135" y="2677"/>
                <a:ext cx="45" cy="15"/>
              </a:xfrm>
              <a:custGeom>
                <a:avLst/>
                <a:gdLst>
                  <a:gd name="T0" fmla="*/ 12 w 224"/>
                  <a:gd name="T1" fmla="*/ 35 h 95"/>
                  <a:gd name="T2" fmla="*/ 24 w 224"/>
                  <a:gd name="T3" fmla="*/ 48 h 95"/>
                  <a:gd name="T4" fmla="*/ 37 w 224"/>
                  <a:gd name="T5" fmla="*/ 60 h 95"/>
                  <a:gd name="T6" fmla="*/ 50 w 224"/>
                  <a:gd name="T7" fmla="*/ 71 h 95"/>
                  <a:gd name="T8" fmla="*/ 65 w 224"/>
                  <a:gd name="T9" fmla="*/ 79 h 95"/>
                  <a:gd name="T10" fmla="*/ 81 w 224"/>
                  <a:gd name="T11" fmla="*/ 86 h 95"/>
                  <a:gd name="T12" fmla="*/ 97 w 224"/>
                  <a:gd name="T13" fmla="*/ 91 h 95"/>
                  <a:gd name="T14" fmla="*/ 115 w 224"/>
                  <a:gd name="T15" fmla="*/ 95 h 95"/>
                  <a:gd name="T16" fmla="*/ 132 w 224"/>
                  <a:gd name="T17" fmla="*/ 95 h 95"/>
                  <a:gd name="T18" fmla="*/ 142 w 224"/>
                  <a:gd name="T19" fmla="*/ 95 h 95"/>
                  <a:gd name="T20" fmla="*/ 151 w 224"/>
                  <a:gd name="T21" fmla="*/ 94 h 95"/>
                  <a:gd name="T22" fmla="*/ 160 w 224"/>
                  <a:gd name="T23" fmla="*/ 92 h 95"/>
                  <a:gd name="T24" fmla="*/ 169 w 224"/>
                  <a:gd name="T25" fmla="*/ 90 h 95"/>
                  <a:gd name="T26" fmla="*/ 178 w 224"/>
                  <a:gd name="T27" fmla="*/ 88 h 95"/>
                  <a:gd name="T28" fmla="*/ 187 w 224"/>
                  <a:gd name="T29" fmla="*/ 84 h 95"/>
                  <a:gd name="T30" fmla="*/ 195 w 224"/>
                  <a:gd name="T31" fmla="*/ 80 h 95"/>
                  <a:gd name="T32" fmla="*/ 203 w 224"/>
                  <a:gd name="T33" fmla="*/ 77 h 95"/>
                  <a:gd name="T34" fmla="*/ 206 w 224"/>
                  <a:gd name="T35" fmla="*/ 73 h 95"/>
                  <a:gd name="T36" fmla="*/ 209 w 224"/>
                  <a:gd name="T37" fmla="*/ 70 h 95"/>
                  <a:gd name="T38" fmla="*/ 212 w 224"/>
                  <a:gd name="T39" fmla="*/ 67 h 95"/>
                  <a:gd name="T40" fmla="*/ 214 w 224"/>
                  <a:gd name="T41" fmla="*/ 64 h 95"/>
                  <a:gd name="T42" fmla="*/ 217 w 224"/>
                  <a:gd name="T43" fmla="*/ 60 h 95"/>
                  <a:gd name="T44" fmla="*/ 219 w 224"/>
                  <a:gd name="T45" fmla="*/ 56 h 95"/>
                  <a:gd name="T46" fmla="*/ 222 w 224"/>
                  <a:gd name="T47" fmla="*/ 53 h 95"/>
                  <a:gd name="T48" fmla="*/ 224 w 224"/>
                  <a:gd name="T49" fmla="*/ 49 h 95"/>
                  <a:gd name="T50" fmla="*/ 214 w 224"/>
                  <a:gd name="T51" fmla="*/ 56 h 95"/>
                  <a:gd name="T52" fmla="*/ 204 w 224"/>
                  <a:gd name="T53" fmla="*/ 64 h 95"/>
                  <a:gd name="T54" fmla="*/ 193 w 224"/>
                  <a:gd name="T55" fmla="*/ 70 h 95"/>
                  <a:gd name="T56" fmla="*/ 181 w 224"/>
                  <a:gd name="T57" fmla="*/ 76 h 95"/>
                  <a:gd name="T58" fmla="*/ 170 w 224"/>
                  <a:gd name="T59" fmla="*/ 79 h 95"/>
                  <a:gd name="T60" fmla="*/ 157 w 224"/>
                  <a:gd name="T61" fmla="*/ 82 h 95"/>
                  <a:gd name="T62" fmla="*/ 145 w 224"/>
                  <a:gd name="T63" fmla="*/ 84 h 95"/>
                  <a:gd name="T64" fmla="*/ 132 w 224"/>
                  <a:gd name="T65" fmla="*/ 84 h 95"/>
                  <a:gd name="T66" fmla="*/ 122 w 224"/>
                  <a:gd name="T67" fmla="*/ 84 h 95"/>
                  <a:gd name="T68" fmla="*/ 112 w 224"/>
                  <a:gd name="T69" fmla="*/ 83 h 95"/>
                  <a:gd name="T70" fmla="*/ 101 w 224"/>
                  <a:gd name="T71" fmla="*/ 82 h 95"/>
                  <a:gd name="T72" fmla="*/ 92 w 224"/>
                  <a:gd name="T73" fmla="*/ 78 h 95"/>
                  <a:gd name="T74" fmla="*/ 82 w 224"/>
                  <a:gd name="T75" fmla="*/ 76 h 95"/>
                  <a:gd name="T76" fmla="*/ 73 w 224"/>
                  <a:gd name="T77" fmla="*/ 71 h 95"/>
                  <a:gd name="T78" fmla="*/ 64 w 224"/>
                  <a:gd name="T79" fmla="*/ 67 h 95"/>
                  <a:gd name="T80" fmla="*/ 56 w 224"/>
                  <a:gd name="T81" fmla="*/ 61 h 95"/>
                  <a:gd name="T82" fmla="*/ 47 w 224"/>
                  <a:gd name="T83" fmla="*/ 55 h 95"/>
                  <a:gd name="T84" fmla="*/ 40 w 224"/>
                  <a:gd name="T85" fmla="*/ 49 h 95"/>
                  <a:gd name="T86" fmla="*/ 32 w 224"/>
                  <a:gd name="T87" fmla="*/ 42 h 95"/>
                  <a:gd name="T88" fmla="*/ 25 w 224"/>
                  <a:gd name="T89" fmla="*/ 35 h 95"/>
                  <a:gd name="T90" fmla="*/ 18 w 224"/>
                  <a:gd name="T91" fmla="*/ 28 h 95"/>
                  <a:gd name="T92" fmla="*/ 12 w 224"/>
                  <a:gd name="T93" fmla="*/ 19 h 95"/>
                  <a:gd name="T94" fmla="*/ 6 w 224"/>
                  <a:gd name="T95" fmla="*/ 10 h 95"/>
                  <a:gd name="T96" fmla="*/ 0 w 224"/>
                  <a:gd name="T97" fmla="*/ 0 h 95"/>
                  <a:gd name="T98" fmla="*/ 1 w 224"/>
                  <a:gd name="T99" fmla="*/ 5 h 95"/>
                  <a:gd name="T100" fmla="*/ 2 w 224"/>
                  <a:gd name="T101" fmla="*/ 10 h 95"/>
                  <a:gd name="T102" fmla="*/ 4 w 224"/>
                  <a:gd name="T103" fmla="*/ 13 h 95"/>
                  <a:gd name="T104" fmla="*/ 5 w 224"/>
                  <a:gd name="T105" fmla="*/ 18 h 95"/>
                  <a:gd name="T106" fmla="*/ 7 w 224"/>
                  <a:gd name="T107" fmla="*/ 23 h 95"/>
                  <a:gd name="T108" fmla="*/ 8 w 224"/>
                  <a:gd name="T109" fmla="*/ 26 h 95"/>
                  <a:gd name="T110" fmla="*/ 10 w 224"/>
                  <a:gd name="T111" fmla="*/ 30 h 95"/>
                  <a:gd name="T112" fmla="*/ 12 w 224"/>
                  <a:gd name="T113" fmla="*/ 3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24" h="95">
                    <a:moveTo>
                      <a:pt x="12" y="35"/>
                    </a:moveTo>
                    <a:lnTo>
                      <a:pt x="24" y="48"/>
                    </a:lnTo>
                    <a:lnTo>
                      <a:pt x="37" y="60"/>
                    </a:lnTo>
                    <a:lnTo>
                      <a:pt x="50" y="71"/>
                    </a:lnTo>
                    <a:lnTo>
                      <a:pt x="65" y="79"/>
                    </a:lnTo>
                    <a:lnTo>
                      <a:pt x="81" y="86"/>
                    </a:lnTo>
                    <a:lnTo>
                      <a:pt x="97" y="91"/>
                    </a:lnTo>
                    <a:lnTo>
                      <a:pt x="115" y="95"/>
                    </a:lnTo>
                    <a:lnTo>
                      <a:pt x="132" y="95"/>
                    </a:lnTo>
                    <a:lnTo>
                      <a:pt x="142" y="95"/>
                    </a:lnTo>
                    <a:lnTo>
                      <a:pt x="151" y="94"/>
                    </a:lnTo>
                    <a:lnTo>
                      <a:pt x="160" y="92"/>
                    </a:lnTo>
                    <a:lnTo>
                      <a:pt x="169" y="90"/>
                    </a:lnTo>
                    <a:lnTo>
                      <a:pt x="178" y="88"/>
                    </a:lnTo>
                    <a:lnTo>
                      <a:pt x="187" y="84"/>
                    </a:lnTo>
                    <a:lnTo>
                      <a:pt x="195" y="80"/>
                    </a:lnTo>
                    <a:lnTo>
                      <a:pt x="203" y="77"/>
                    </a:lnTo>
                    <a:lnTo>
                      <a:pt x="206" y="73"/>
                    </a:lnTo>
                    <a:lnTo>
                      <a:pt x="209" y="70"/>
                    </a:lnTo>
                    <a:lnTo>
                      <a:pt x="212" y="67"/>
                    </a:lnTo>
                    <a:lnTo>
                      <a:pt x="214" y="64"/>
                    </a:lnTo>
                    <a:lnTo>
                      <a:pt x="217" y="60"/>
                    </a:lnTo>
                    <a:lnTo>
                      <a:pt x="219" y="56"/>
                    </a:lnTo>
                    <a:lnTo>
                      <a:pt x="222" y="53"/>
                    </a:lnTo>
                    <a:lnTo>
                      <a:pt x="224" y="49"/>
                    </a:lnTo>
                    <a:lnTo>
                      <a:pt x="214" y="56"/>
                    </a:lnTo>
                    <a:lnTo>
                      <a:pt x="204" y="64"/>
                    </a:lnTo>
                    <a:lnTo>
                      <a:pt x="193" y="70"/>
                    </a:lnTo>
                    <a:lnTo>
                      <a:pt x="181" y="76"/>
                    </a:lnTo>
                    <a:lnTo>
                      <a:pt x="170" y="79"/>
                    </a:lnTo>
                    <a:lnTo>
                      <a:pt x="157" y="82"/>
                    </a:lnTo>
                    <a:lnTo>
                      <a:pt x="145" y="84"/>
                    </a:lnTo>
                    <a:lnTo>
                      <a:pt x="132" y="84"/>
                    </a:lnTo>
                    <a:lnTo>
                      <a:pt x="122" y="84"/>
                    </a:lnTo>
                    <a:lnTo>
                      <a:pt x="112" y="83"/>
                    </a:lnTo>
                    <a:lnTo>
                      <a:pt x="101" y="82"/>
                    </a:lnTo>
                    <a:lnTo>
                      <a:pt x="92" y="78"/>
                    </a:lnTo>
                    <a:lnTo>
                      <a:pt x="82" y="76"/>
                    </a:lnTo>
                    <a:lnTo>
                      <a:pt x="73" y="71"/>
                    </a:lnTo>
                    <a:lnTo>
                      <a:pt x="64" y="67"/>
                    </a:lnTo>
                    <a:lnTo>
                      <a:pt x="56" y="61"/>
                    </a:lnTo>
                    <a:lnTo>
                      <a:pt x="47" y="55"/>
                    </a:lnTo>
                    <a:lnTo>
                      <a:pt x="40" y="49"/>
                    </a:lnTo>
                    <a:lnTo>
                      <a:pt x="32" y="42"/>
                    </a:lnTo>
                    <a:lnTo>
                      <a:pt x="25" y="35"/>
                    </a:lnTo>
                    <a:lnTo>
                      <a:pt x="18" y="28"/>
                    </a:lnTo>
                    <a:lnTo>
                      <a:pt x="12" y="19"/>
                    </a:lnTo>
                    <a:lnTo>
                      <a:pt x="6" y="10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2" y="10"/>
                    </a:lnTo>
                    <a:lnTo>
                      <a:pt x="4" y="13"/>
                    </a:lnTo>
                    <a:lnTo>
                      <a:pt x="5" y="18"/>
                    </a:lnTo>
                    <a:lnTo>
                      <a:pt x="7" y="23"/>
                    </a:lnTo>
                    <a:lnTo>
                      <a:pt x="8" y="26"/>
                    </a:lnTo>
                    <a:lnTo>
                      <a:pt x="10" y="30"/>
                    </a:lnTo>
                    <a:lnTo>
                      <a:pt x="12" y="35"/>
                    </a:lnTo>
                    <a:close/>
                  </a:path>
                </a:pathLst>
              </a:custGeom>
              <a:solidFill>
                <a:srgbClr val="F2AF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" name="Freeform 70"/>
              <p:cNvSpPr>
                <a:spLocks/>
              </p:cNvSpPr>
              <p:nvPr/>
            </p:nvSpPr>
            <p:spPr bwMode="auto">
              <a:xfrm>
                <a:off x="1135" y="2674"/>
                <a:ext cx="47" cy="18"/>
              </a:xfrm>
              <a:custGeom>
                <a:avLst/>
                <a:gdLst>
                  <a:gd name="T0" fmla="*/ 20 w 235"/>
                  <a:gd name="T1" fmla="*/ 50 h 106"/>
                  <a:gd name="T2" fmla="*/ 47 w 235"/>
                  <a:gd name="T3" fmla="*/ 76 h 106"/>
                  <a:gd name="T4" fmla="*/ 71 w 235"/>
                  <a:gd name="T5" fmla="*/ 90 h 106"/>
                  <a:gd name="T6" fmla="*/ 88 w 235"/>
                  <a:gd name="T7" fmla="*/ 98 h 106"/>
                  <a:gd name="T8" fmla="*/ 107 w 235"/>
                  <a:gd name="T9" fmla="*/ 104 h 106"/>
                  <a:gd name="T10" fmla="*/ 126 w 235"/>
                  <a:gd name="T11" fmla="*/ 106 h 106"/>
                  <a:gd name="T12" fmla="*/ 146 w 235"/>
                  <a:gd name="T13" fmla="*/ 106 h 106"/>
                  <a:gd name="T14" fmla="*/ 168 w 235"/>
                  <a:gd name="T15" fmla="*/ 102 h 106"/>
                  <a:gd name="T16" fmla="*/ 189 w 235"/>
                  <a:gd name="T17" fmla="*/ 95 h 106"/>
                  <a:gd name="T18" fmla="*/ 209 w 235"/>
                  <a:gd name="T19" fmla="*/ 84 h 106"/>
                  <a:gd name="T20" fmla="*/ 220 w 235"/>
                  <a:gd name="T21" fmla="*/ 76 h 106"/>
                  <a:gd name="T22" fmla="*/ 224 w 235"/>
                  <a:gd name="T23" fmla="*/ 70 h 106"/>
                  <a:gd name="T24" fmla="*/ 228 w 235"/>
                  <a:gd name="T25" fmla="*/ 63 h 106"/>
                  <a:gd name="T26" fmla="*/ 233 w 235"/>
                  <a:gd name="T27" fmla="*/ 57 h 106"/>
                  <a:gd name="T28" fmla="*/ 235 w 235"/>
                  <a:gd name="T29" fmla="*/ 53 h 106"/>
                  <a:gd name="T30" fmla="*/ 235 w 235"/>
                  <a:gd name="T31" fmla="*/ 52 h 106"/>
                  <a:gd name="T32" fmla="*/ 235 w 235"/>
                  <a:gd name="T33" fmla="*/ 52 h 106"/>
                  <a:gd name="T34" fmla="*/ 235 w 235"/>
                  <a:gd name="T35" fmla="*/ 52 h 106"/>
                  <a:gd name="T36" fmla="*/ 224 w 235"/>
                  <a:gd name="T37" fmla="*/ 62 h 106"/>
                  <a:gd name="T38" fmla="*/ 201 w 235"/>
                  <a:gd name="T39" fmla="*/ 77 h 106"/>
                  <a:gd name="T40" fmla="*/ 176 w 235"/>
                  <a:gd name="T41" fmla="*/ 88 h 106"/>
                  <a:gd name="T42" fmla="*/ 149 w 235"/>
                  <a:gd name="T43" fmla="*/ 94 h 106"/>
                  <a:gd name="T44" fmla="*/ 124 w 235"/>
                  <a:gd name="T45" fmla="*/ 95 h 106"/>
                  <a:gd name="T46" fmla="*/ 103 w 235"/>
                  <a:gd name="T47" fmla="*/ 92 h 106"/>
                  <a:gd name="T48" fmla="*/ 83 w 235"/>
                  <a:gd name="T49" fmla="*/ 84 h 106"/>
                  <a:gd name="T50" fmla="*/ 64 w 235"/>
                  <a:gd name="T51" fmla="*/ 75 h 106"/>
                  <a:gd name="T52" fmla="*/ 47 w 235"/>
                  <a:gd name="T53" fmla="*/ 63 h 106"/>
                  <a:gd name="T54" fmla="*/ 31 w 235"/>
                  <a:gd name="T55" fmla="*/ 47 h 106"/>
                  <a:gd name="T56" fmla="*/ 17 w 235"/>
                  <a:gd name="T57" fmla="*/ 30 h 106"/>
                  <a:gd name="T58" fmla="*/ 6 w 235"/>
                  <a:gd name="T59" fmla="*/ 11 h 106"/>
                  <a:gd name="T60" fmla="*/ 1 w 235"/>
                  <a:gd name="T61" fmla="*/ 5 h 106"/>
                  <a:gd name="T62" fmla="*/ 2 w 235"/>
                  <a:gd name="T63" fmla="*/ 14 h 106"/>
                  <a:gd name="T64" fmla="*/ 4 w 235"/>
                  <a:gd name="T65" fmla="*/ 21 h 106"/>
                  <a:gd name="T66" fmla="*/ 7 w 235"/>
                  <a:gd name="T67" fmla="*/ 29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35" h="106">
                    <a:moveTo>
                      <a:pt x="8" y="33"/>
                    </a:moveTo>
                    <a:lnTo>
                      <a:pt x="20" y="50"/>
                    </a:lnTo>
                    <a:lnTo>
                      <a:pt x="33" y="63"/>
                    </a:lnTo>
                    <a:lnTo>
                      <a:pt x="47" y="76"/>
                    </a:lnTo>
                    <a:lnTo>
                      <a:pt x="63" y="87"/>
                    </a:lnTo>
                    <a:lnTo>
                      <a:pt x="71" y="90"/>
                    </a:lnTo>
                    <a:lnTo>
                      <a:pt x="79" y="95"/>
                    </a:lnTo>
                    <a:lnTo>
                      <a:pt x="88" y="98"/>
                    </a:lnTo>
                    <a:lnTo>
                      <a:pt x="97" y="101"/>
                    </a:lnTo>
                    <a:lnTo>
                      <a:pt x="107" y="104"/>
                    </a:lnTo>
                    <a:lnTo>
                      <a:pt x="116" y="105"/>
                    </a:lnTo>
                    <a:lnTo>
                      <a:pt x="126" y="106"/>
                    </a:lnTo>
                    <a:lnTo>
                      <a:pt x="135" y="106"/>
                    </a:lnTo>
                    <a:lnTo>
                      <a:pt x="146" y="106"/>
                    </a:lnTo>
                    <a:lnTo>
                      <a:pt x="157" y="104"/>
                    </a:lnTo>
                    <a:lnTo>
                      <a:pt x="168" y="102"/>
                    </a:lnTo>
                    <a:lnTo>
                      <a:pt x="179" y="99"/>
                    </a:lnTo>
                    <a:lnTo>
                      <a:pt x="189" y="95"/>
                    </a:lnTo>
                    <a:lnTo>
                      <a:pt x="199" y="90"/>
                    </a:lnTo>
                    <a:lnTo>
                      <a:pt x="209" y="84"/>
                    </a:lnTo>
                    <a:lnTo>
                      <a:pt x="218" y="78"/>
                    </a:lnTo>
                    <a:lnTo>
                      <a:pt x="220" y="76"/>
                    </a:lnTo>
                    <a:lnTo>
                      <a:pt x="222" y="72"/>
                    </a:lnTo>
                    <a:lnTo>
                      <a:pt x="224" y="70"/>
                    </a:lnTo>
                    <a:lnTo>
                      <a:pt x="226" y="66"/>
                    </a:lnTo>
                    <a:lnTo>
                      <a:pt x="228" y="63"/>
                    </a:lnTo>
                    <a:lnTo>
                      <a:pt x="231" y="59"/>
                    </a:lnTo>
                    <a:lnTo>
                      <a:pt x="233" y="57"/>
                    </a:lnTo>
                    <a:lnTo>
                      <a:pt x="235" y="53"/>
                    </a:lnTo>
                    <a:lnTo>
                      <a:pt x="235" y="53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1"/>
                    </a:lnTo>
                    <a:lnTo>
                      <a:pt x="224" y="62"/>
                    </a:lnTo>
                    <a:lnTo>
                      <a:pt x="213" y="70"/>
                    </a:lnTo>
                    <a:lnTo>
                      <a:pt x="201" y="77"/>
                    </a:lnTo>
                    <a:lnTo>
                      <a:pt x="189" y="83"/>
                    </a:lnTo>
                    <a:lnTo>
                      <a:pt x="176" y="88"/>
                    </a:lnTo>
                    <a:lnTo>
                      <a:pt x="163" y="92"/>
                    </a:lnTo>
                    <a:lnTo>
                      <a:pt x="149" y="94"/>
                    </a:lnTo>
                    <a:lnTo>
                      <a:pt x="135" y="95"/>
                    </a:lnTo>
                    <a:lnTo>
                      <a:pt x="124" y="95"/>
                    </a:lnTo>
                    <a:lnTo>
                      <a:pt x="114" y="94"/>
                    </a:lnTo>
                    <a:lnTo>
                      <a:pt x="103" y="92"/>
                    </a:lnTo>
                    <a:lnTo>
                      <a:pt x="93" y="88"/>
                    </a:lnTo>
                    <a:lnTo>
                      <a:pt x="83" y="84"/>
                    </a:lnTo>
                    <a:lnTo>
                      <a:pt x="73" y="80"/>
                    </a:lnTo>
                    <a:lnTo>
                      <a:pt x="64" y="75"/>
                    </a:lnTo>
                    <a:lnTo>
                      <a:pt x="55" y="69"/>
                    </a:lnTo>
                    <a:lnTo>
                      <a:pt x="47" y="63"/>
                    </a:lnTo>
                    <a:lnTo>
                      <a:pt x="39" y="56"/>
                    </a:lnTo>
                    <a:lnTo>
                      <a:pt x="31" y="47"/>
                    </a:lnTo>
                    <a:lnTo>
                      <a:pt x="24" y="39"/>
                    </a:lnTo>
                    <a:lnTo>
                      <a:pt x="17" y="30"/>
                    </a:lnTo>
                    <a:lnTo>
                      <a:pt x="11" y="21"/>
                    </a:lnTo>
                    <a:lnTo>
                      <a:pt x="6" y="11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2" y="9"/>
                    </a:lnTo>
                    <a:lnTo>
                      <a:pt x="2" y="14"/>
                    </a:lnTo>
                    <a:lnTo>
                      <a:pt x="3" y="17"/>
                    </a:lnTo>
                    <a:lnTo>
                      <a:pt x="4" y="21"/>
                    </a:lnTo>
                    <a:lnTo>
                      <a:pt x="5" y="26"/>
                    </a:lnTo>
                    <a:lnTo>
                      <a:pt x="7" y="29"/>
                    </a:lnTo>
                    <a:lnTo>
                      <a:pt x="8" y="33"/>
                    </a:lnTo>
                    <a:close/>
                  </a:path>
                </a:pathLst>
              </a:custGeom>
              <a:solidFill>
                <a:srgbClr val="F2B1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" name="Freeform 71"/>
              <p:cNvSpPr>
                <a:spLocks/>
              </p:cNvSpPr>
              <p:nvPr/>
            </p:nvSpPr>
            <p:spPr bwMode="auto">
              <a:xfrm>
                <a:off x="1134" y="2672"/>
                <a:ext cx="49" cy="19"/>
              </a:xfrm>
              <a:custGeom>
                <a:avLst/>
                <a:gdLst>
                  <a:gd name="T0" fmla="*/ 10 w 242"/>
                  <a:gd name="T1" fmla="*/ 40 h 114"/>
                  <a:gd name="T2" fmla="*/ 22 w 242"/>
                  <a:gd name="T3" fmla="*/ 58 h 114"/>
                  <a:gd name="T4" fmla="*/ 36 w 242"/>
                  <a:gd name="T5" fmla="*/ 72 h 114"/>
                  <a:gd name="T6" fmla="*/ 51 w 242"/>
                  <a:gd name="T7" fmla="*/ 85 h 114"/>
                  <a:gd name="T8" fmla="*/ 68 w 242"/>
                  <a:gd name="T9" fmla="*/ 97 h 114"/>
                  <a:gd name="T10" fmla="*/ 86 w 242"/>
                  <a:gd name="T11" fmla="*/ 106 h 114"/>
                  <a:gd name="T12" fmla="*/ 105 w 242"/>
                  <a:gd name="T13" fmla="*/ 112 h 114"/>
                  <a:gd name="T14" fmla="*/ 126 w 242"/>
                  <a:gd name="T15" fmla="*/ 114 h 114"/>
                  <a:gd name="T16" fmla="*/ 149 w 242"/>
                  <a:gd name="T17" fmla="*/ 114 h 114"/>
                  <a:gd name="T18" fmla="*/ 174 w 242"/>
                  <a:gd name="T19" fmla="*/ 109 h 114"/>
                  <a:gd name="T20" fmla="*/ 197 w 242"/>
                  <a:gd name="T21" fmla="*/ 100 h 114"/>
                  <a:gd name="T22" fmla="*/ 218 w 242"/>
                  <a:gd name="T23" fmla="*/ 86 h 114"/>
                  <a:gd name="T24" fmla="*/ 229 w 242"/>
                  <a:gd name="T25" fmla="*/ 78 h 114"/>
                  <a:gd name="T26" fmla="*/ 232 w 242"/>
                  <a:gd name="T27" fmla="*/ 74 h 114"/>
                  <a:gd name="T28" fmla="*/ 233 w 242"/>
                  <a:gd name="T29" fmla="*/ 72 h 114"/>
                  <a:gd name="T30" fmla="*/ 235 w 242"/>
                  <a:gd name="T31" fmla="*/ 68 h 114"/>
                  <a:gd name="T32" fmla="*/ 237 w 242"/>
                  <a:gd name="T33" fmla="*/ 65 h 114"/>
                  <a:gd name="T34" fmla="*/ 238 w 242"/>
                  <a:gd name="T35" fmla="*/ 61 h 114"/>
                  <a:gd name="T36" fmla="*/ 240 w 242"/>
                  <a:gd name="T37" fmla="*/ 58 h 114"/>
                  <a:gd name="T38" fmla="*/ 241 w 242"/>
                  <a:gd name="T39" fmla="*/ 54 h 114"/>
                  <a:gd name="T40" fmla="*/ 230 w 242"/>
                  <a:gd name="T41" fmla="*/ 64 h 114"/>
                  <a:gd name="T42" fmla="*/ 207 w 242"/>
                  <a:gd name="T43" fmla="*/ 83 h 114"/>
                  <a:gd name="T44" fmla="*/ 180 w 242"/>
                  <a:gd name="T45" fmla="*/ 96 h 114"/>
                  <a:gd name="T46" fmla="*/ 151 w 242"/>
                  <a:gd name="T47" fmla="*/ 103 h 114"/>
                  <a:gd name="T48" fmla="*/ 125 w 242"/>
                  <a:gd name="T49" fmla="*/ 103 h 114"/>
                  <a:gd name="T50" fmla="*/ 102 w 242"/>
                  <a:gd name="T51" fmla="*/ 100 h 114"/>
                  <a:gd name="T52" fmla="*/ 82 w 242"/>
                  <a:gd name="T53" fmla="*/ 92 h 114"/>
                  <a:gd name="T54" fmla="*/ 63 w 242"/>
                  <a:gd name="T55" fmla="*/ 82 h 114"/>
                  <a:gd name="T56" fmla="*/ 45 w 242"/>
                  <a:gd name="T57" fmla="*/ 67 h 114"/>
                  <a:gd name="T58" fmla="*/ 30 w 242"/>
                  <a:gd name="T59" fmla="*/ 52 h 114"/>
                  <a:gd name="T60" fmla="*/ 16 w 242"/>
                  <a:gd name="T61" fmla="*/ 32 h 114"/>
                  <a:gd name="T62" fmla="*/ 5 w 242"/>
                  <a:gd name="T63" fmla="*/ 11 h 114"/>
                  <a:gd name="T64" fmla="*/ 0 w 242"/>
                  <a:gd name="T65" fmla="*/ 4 h 114"/>
                  <a:gd name="T66" fmla="*/ 1 w 242"/>
                  <a:gd name="T67" fmla="*/ 11 h 114"/>
                  <a:gd name="T68" fmla="*/ 2 w 242"/>
                  <a:gd name="T69" fmla="*/ 19 h 114"/>
                  <a:gd name="T70" fmla="*/ 3 w 242"/>
                  <a:gd name="T71" fmla="*/ 26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42" h="114">
                    <a:moveTo>
                      <a:pt x="4" y="30"/>
                    </a:moveTo>
                    <a:lnTo>
                      <a:pt x="10" y="40"/>
                    </a:lnTo>
                    <a:lnTo>
                      <a:pt x="16" y="49"/>
                    </a:lnTo>
                    <a:lnTo>
                      <a:pt x="22" y="58"/>
                    </a:lnTo>
                    <a:lnTo>
                      <a:pt x="29" y="65"/>
                    </a:lnTo>
                    <a:lnTo>
                      <a:pt x="36" y="72"/>
                    </a:lnTo>
                    <a:lnTo>
                      <a:pt x="44" y="79"/>
                    </a:lnTo>
                    <a:lnTo>
                      <a:pt x="51" y="85"/>
                    </a:lnTo>
                    <a:lnTo>
                      <a:pt x="60" y="91"/>
                    </a:lnTo>
                    <a:lnTo>
                      <a:pt x="68" y="97"/>
                    </a:lnTo>
                    <a:lnTo>
                      <a:pt x="77" y="101"/>
                    </a:lnTo>
                    <a:lnTo>
                      <a:pt x="86" y="106"/>
                    </a:lnTo>
                    <a:lnTo>
                      <a:pt x="96" y="108"/>
                    </a:lnTo>
                    <a:lnTo>
                      <a:pt x="105" y="112"/>
                    </a:lnTo>
                    <a:lnTo>
                      <a:pt x="116" y="113"/>
                    </a:lnTo>
                    <a:lnTo>
                      <a:pt x="126" y="114"/>
                    </a:lnTo>
                    <a:lnTo>
                      <a:pt x="136" y="114"/>
                    </a:lnTo>
                    <a:lnTo>
                      <a:pt x="149" y="114"/>
                    </a:lnTo>
                    <a:lnTo>
                      <a:pt x="161" y="112"/>
                    </a:lnTo>
                    <a:lnTo>
                      <a:pt x="174" y="109"/>
                    </a:lnTo>
                    <a:lnTo>
                      <a:pt x="185" y="106"/>
                    </a:lnTo>
                    <a:lnTo>
                      <a:pt x="197" y="100"/>
                    </a:lnTo>
                    <a:lnTo>
                      <a:pt x="208" y="94"/>
                    </a:lnTo>
                    <a:lnTo>
                      <a:pt x="218" y="86"/>
                    </a:lnTo>
                    <a:lnTo>
                      <a:pt x="228" y="79"/>
                    </a:lnTo>
                    <a:lnTo>
                      <a:pt x="229" y="78"/>
                    </a:lnTo>
                    <a:lnTo>
                      <a:pt x="230" y="76"/>
                    </a:lnTo>
                    <a:lnTo>
                      <a:pt x="232" y="74"/>
                    </a:lnTo>
                    <a:lnTo>
                      <a:pt x="232" y="73"/>
                    </a:lnTo>
                    <a:lnTo>
                      <a:pt x="233" y="72"/>
                    </a:lnTo>
                    <a:lnTo>
                      <a:pt x="234" y="70"/>
                    </a:lnTo>
                    <a:lnTo>
                      <a:pt x="235" y="68"/>
                    </a:lnTo>
                    <a:lnTo>
                      <a:pt x="236" y="67"/>
                    </a:lnTo>
                    <a:lnTo>
                      <a:pt x="237" y="65"/>
                    </a:lnTo>
                    <a:lnTo>
                      <a:pt x="237" y="64"/>
                    </a:lnTo>
                    <a:lnTo>
                      <a:pt x="238" y="61"/>
                    </a:lnTo>
                    <a:lnTo>
                      <a:pt x="239" y="59"/>
                    </a:lnTo>
                    <a:lnTo>
                      <a:pt x="240" y="58"/>
                    </a:lnTo>
                    <a:lnTo>
                      <a:pt x="241" y="55"/>
                    </a:lnTo>
                    <a:lnTo>
                      <a:pt x="241" y="54"/>
                    </a:lnTo>
                    <a:lnTo>
                      <a:pt x="242" y="52"/>
                    </a:lnTo>
                    <a:lnTo>
                      <a:pt x="230" y="64"/>
                    </a:lnTo>
                    <a:lnTo>
                      <a:pt x="219" y="73"/>
                    </a:lnTo>
                    <a:lnTo>
                      <a:pt x="207" y="83"/>
                    </a:lnTo>
                    <a:lnTo>
                      <a:pt x="194" y="90"/>
                    </a:lnTo>
                    <a:lnTo>
                      <a:pt x="180" y="96"/>
                    </a:lnTo>
                    <a:lnTo>
                      <a:pt x="166" y="100"/>
                    </a:lnTo>
                    <a:lnTo>
                      <a:pt x="151" y="103"/>
                    </a:lnTo>
                    <a:lnTo>
                      <a:pt x="136" y="103"/>
                    </a:lnTo>
                    <a:lnTo>
                      <a:pt x="125" y="103"/>
                    </a:lnTo>
                    <a:lnTo>
                      <a:pt x="114" y="102"/>
                    </a:lnTo>
                    <a:lnTo>
                      <a:pt x="102" y="100"/>
                    </a:lnTo>
                    <a:lnTo>
                      <a:pt x="92" y="96"/>
                    </a:lnTo>
                    <a:lnTo>
                      <a:pt x="82" y="92"/>
                    </a:lnTo>
                    <a:lnTo>
                      <a:pt x="72" y="88"/>
                    </a:lnTo>
                    <a:lnTo>
                      <a:pt x="63" y="82"/>
                    </a:lnTo>
                    <a:lnTo>
                      <a:pt x="54" y="74"/>
                    </a:lnTo>
                    <a:lnTo>
                      <a:pt x="45" y="67"/>
                    </a:lnTo>
                    <a:lnTo>
                      <a:pt x="37" y="60"/>
                    </a:lnTo>
                    <a:lnTo>
                      <a:pt x="30" y="52"/>
                    </a:lnTo>
                    <a:lnTo>
                      <a:pt x="23" y="42"/>
                    </a:lnTo>
                    <a:lnTo>
                      <a:pt x="16" y="32"/>
                    </a:lnTo>
                    <a:lnTo>
                      <a:pt x="10" y="22"/>
                    </a:lnTo>
                    <a:lnTo>
                      <a:pt x="5" y="11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1" y="7"/>
                    </a:lnTo>
                    <a:lnTo>
                      <a:pt x="1" y="11"/>
                    </a:lnTo>
                    <a:lnTo>
                      <a:pt x="1" y="16"/>
                    </a:lnTo>
                    <a:lnTo>
                      <a:pt x="2" y="19"/>
                    </a:lnTo>
                    <a:lnTo>
                      <a:pt x="3" y="23"/>
                    </a:lnTo>
                    <a:lnTo>
                      <a:pt x="3" y="26"/>
                    </a:lnTo>
                    <a:lnTo>
                      <a:pt x="4" y="30"/>
                    </a:lnTo>
                    <a:close/>
                  </a:path>
                </a:pathLst>
              </a:custGeom>
              <a:solidFill>
                <a:srgbClr val="F2B4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" name="Freeform 72"/>
              <p:cNvSpPr>
                <a:spLocks/>
              </p:cNvSpPr>
              <p:nvPr/>
            </p:nvSpPr>
            <p:spPr bwMode="auto">
              <a:xfrm>
                <a:off x="1134" y="2669"/>
                <a:ext cx="50" cy="21"/>
              </a:xfrm>
              <a:custGeom>
                <a:avLst/>
                <a:gdLst>
                  <a:gd name="T0" fmla="*/ 7 w 246"/>
                  <a:gd name="T1" fmla="*/ 39 h 123"/>
                  <a:gd name="T2" fmla="*/ 18 w 246"/>
                  <a:gd name="T3" fmla="*/ 58 h 123"/>
                  <a:gd name="T4" fmla="*/ 32 w 246"/>
                  <a:gd name="T5" fmla="*/ 75 h 123"/>
                  <a:gd name="T6" fmla="*/ 48 w 246"/>
                  <a:gd name="T7" fmla="*/ 91 h 123"/>
                  <a:gd name="T8" fmla="*/ 65 w 246"/>
                  <a:gd name="T9" fmla="*/ 103 h 123"/>
                  <a:gd name="T10" fmla="*/ 84 w 246"/>
                  <a:gd name="T11" fmla="*/ 112 h 123"/>
                  <a:gd name="T12" fmla="*/ 104 w 246"/>
                  <a:gd name="T13" fmla="*/ 120 h 123"/>
                  <a:gd name="T14" fmla="*/ 125 w 246"/>
                  <a:gd name="T15" fmla="*/ 123 h 123"/>
                  <a:gd name="T16" fmla="*/ 150 w 246"/>
                  <a:gd name="T17" fmla="*/ 122 h 123"/>
                  <a:gd name="T18" fmla="*/ 177 w 246"/>
                  <a:gd name="T19" fmla="*/ 116 h 123"/>
                  <a:gd name="T20" fmla="*/ 202 w 246"/>
                  <a:gd name="T21" fmla="*/ 105 h 123"/>
                  <a:gd name="T22" fmla="*/ 225 w 246"/>
                  <a:gd name="T23" fmla="*/ 90 h 123"/>
                  <a:gd name="T24" fmla="*/ 238 w 246"/>
                  <a:gd name="T25" fmla="*/ 76 h 123"/>
                  <a:gd name="T26" fmla="*/ 241 w 246"/>
                  <a:gd name="T27" fmla="*/ 69 h 123"/>
                  <a:gd name="T28" fmla="*/ 243 w 246"/>
                  <a:gd name="T29" fmla="*/ 62 h 123"/>
                  <a:gd name="T30" fmla="*/ 245 w 246"/>
                  <a:gd name="T31" fmla="*/ 56 h 123"/>
                  <a:gd name="T32" fmla="*/ 236 w 246"/>
                  <a:gd name="T33" fmla="*/ 66 h 123"/>
                  <a:gd name="T34" fmla="*/ 211 w 246"/>
                  <a:gd name="T35" fmla="*/ 87 h 123"/>
                  <a:gd name="T36" fmla="*/ 183 w 246"/>
                  <a:gd name="T37" fmla="*/ 103 h 123"/>
                  <a:gd name="T38" fmla="*/ 152 w 246"/>
                  <a:gd name="T39" fmla="*/ 111 h 123"/>
                  <a:gd name="T40" fmla="*/ 125 w 246"/>
                  <a:gd name="T41" fmla="*/ 112 h 123"/>
                  <a:gd name="T42" fmla="*/ 101 w 246"/>
                  <a:gd name="T43" fmla="*/ 108 h 123"/>
                  <a:gd name="T44" fmla="*/ 80 w 246"/>
                  <a:gd name="T45" fmla="*/ 99 h 123"/>
                  <a:gd name="T46" fmla="*/ 61 w 246"/>
                  <a:gd name="T47" fmla="*/ 87 h 123"/>
                  <a:gd name="T48" fmla="*/ 43 w 246"/>
                  <a:gd name="T49" fmla="*/ 73 h 123"/>
                  <a:gd name="T50" fmla="*/ 28 w 246"/>
                  <a:gd name="T51" fmla="*/ 55 h 123"/>
                  <a:gd name="T52" fmla="*/ 15 w 246"/>
                  <a:gd name="T53" fmla="*/ 34 h 123"/>
                  <a:gd name="T54" fmla="*/ 4 w 246"/>
                  <a:gd name="T55" fmla="*/ 12 h 123"/>
                  <a:gd name="T56" fmla="*/ 0 w 246"/>
                  <a:gd name="T57" fmla="*/ 3 h 123"/>
                  <a:gd name="T58" fmla="*/ 0 w 246"/>
                  <a:gd name="T59" fmla="*/ 11 h 123"/>
                  <a:gd name="T60" fmla="*/ 0 w 246"/>
                  <a:gd name="T61" fmla="*/ 18 h 123"/>
                  <a:gd name="T62" fmla="*/ 1 w 246"/>
                  <a:gd name="T63" fmla="*/ 25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46" h="123">
                    <a:moveTo>
                      <a:pt x="1" y="28"/>
                    </a:moveTo>
                    <a:lnTo>
                      <a:pt x="7" y="39"/>
                    </a:lnTo>
                    <a:lnTo>
                      <a:pt x="12" y="49"/>
                    </a:lnTo>
                    <a:lnTo>
                      <a:pt x="18" y="58"/>
                    </a:lnTo>
                    <a:lnTo>
                      <a:pt x="25" y="67"/>
                    </a:lnTo>
                    <a:lnTo>
                      <a:pt x="32" y="75"/>
                    </a:lnTo>
                    <a:lnTo>
                      <a:pt x="40" y="84"/>
                    </a:lnTo>
                    <a:lnTo>
                      <a:pt x="48" y="91"/>
                    </a:lnTo>
                    <a:lnTo>
                      <a:pt x="56" y="97"/>
                    </a:lnTo>
                    <a:lnTo>
                      <a:pt x="65" y="103"/>
                    </a:lnTo>
                    <a:lnTo>
                      <a:pt x="74" y="108"/>
                    </a:lnTo>
                    <a:lnTo>
                      <a:pt x="84" y="112"/>
                    </a:lnTo>
                    <a:lnTo>
                      <a:pt x="94" y="116"/>
                    </a:lnTo>
                    <a:lnTo>
                      <a:pt x="104" y="120"/>
                    </a:lnTo>
                    <a:lnTo>
                      <a:pt x="115" y="122"/>
                    </a:lnTo>
                    <a:lnTo>
                      <a:pt x="125" y="123"/>
                    </a:lnTo>
                    <a:lnTo>
                      <a:pt x="136" y="123"/>
                    </a:lnTo>
                    <a:lnTo>
                      <a:pt x="150" y="122"/>
                    </a:lnTo>
                    <a:lnTo>
                      <a:pt x="164" y="120"/>
                    </a:lnTo>
                    <a:lnTo>
                      <a:pt x="177" y="116"/>
                    </a:lnTo>
                    <a:lnTo>
                      <a:pt x="190" y="111"/>
                    </a:lnTo>
                    <a:lnTo>
                      <a:pt x="202" y="105"/>
                    </a:lnTo>
                    <a:lnTo>
                      <a:pt x="214" y="98"/>
                    </a:lnTo>
                    <a:lnTo>
                      <a:pt x="225" y="90"/>
                    </a:lnTo>
                    <a:lnTo>
                      <a:pt x="236" y="79"/>
                    </a:lnTo>
                    <a:lnTo>
                      <a:pt x="238" y="76"/>
                    </a:lnTo>
                    <a:lnTo>
                      <a:pt x="239" y="73"/>
                    </a:lnTo>
                    <a:lnTo>
                      <a:pt x="241" y="69"/>
                    </a:lnTo>
                    <a:lnTo>
                      <a:pt x="242" y="66"/>
                    </a:lnTo>
                    <a:lnTo>
                      <a:pt x="243" y="62"/>
                    </a:lnTo>
                    <a:lnTo>
                      <a:pt x="244" y="60"/>
                    </a:lnTo>
                    <a:lnTo>
                      <a:pt x="245" y="56"/>
                    </a:lnTo>
                    <a:lnTo>
                      <a:pt x="246" y="52"/>
                    </a:lnTo>
                    <a:lnTo>
                      <a:pt x="236" y="66"/>
                    </a:lnTo>
                    <a:lnTo>
                      <a:pt x="223" y="78"/>
                    </a:lnTo>
                    <a:lnTo>
                      <a:pt x="211" y="87"/>
                    </a:lnTo>
                    <a:lnTo>
                      <a:pt x="197" y="96"/>
                    </a:lnTo>
                    <a:lnTo>
                      <a:pt x="183" y="103"/>
                    </a:lnTo>
                    <a:lnTo>
                      <a:pt x="168" y="108"/>
                    </a:lnTo>
                    <a:lnTo>
                      <a:pt x="152" y="111"/>
                    </a:lnTo>
                    <a:lnTo>
                      <a:pt x="136" y="112"/>
                    </a:lnTo>
                    <a:lnTo>
                      <a:pt x="125" y="112"/>
                    </a:lnTo>
                    <a:lnTo>
                      <a:pt x="113" y="110"/>
                    </a:lnTo>
                    <a:lnTo>
                      <a:pt x="101" y="108"/>
                    </a:lnTo>
                    <a:lnTo>
                      <a:pt x="91" y="104"/>
                    </a:lnTo>
                    <a:lnTo>
                      <a:pt x="80" y="99"/>
                    </a:lnTo>
                    <a:lnTo>
                      <a:pt x="70" y="94"/>
                    </a:lnTo>
                    <a:lnTo>
                      <a:pt x="61" y="87"/>
                    </a:lnTo>
                    <a:lnTo>
                      <a:pt x="52" y="80"/>
                    </a:lnTo>
                    <a:lnTo>
                      <a:pt x="43" y="73"/>
                    </a:lnTo>
                    <a:lnTo>
                      <a:pt x="35" y="64"/>
                    </a:lnTo>
                    <a:lnTo>
                      <a:pt x="28" y="55"/>
                    </a:lnTo>
                    <a:lnTo>
                      <a:pt x="21" y="45"/>
                    </a:lnTo>
                    <a:lnTo>
                      <a:pt x="15" y="34"/>
                    </a:lnTo>
                    <a:lnTo>
                      <a:pt x="9" y="22"/>
                    </a:lnTo>
                    <a:lnTo>
                      <a:pt x="4" y="12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0" y="14"/>
                    </a:lnTo>
                    <a:lnTo>
                      <a:pt x="0" y="18"/>
                    </a:lnTo>
                    <a:lnTo>
                      <a:pt x="1" y="21"/>
                    </a:lnTo>
                    <a:lnTo>
                      <a:pt x="1" y="25"/>
                    </a:lnTo>
                    <a:lnTo>
                      <a:pt x="1" y="28"/>
                    </a:lnTo>
                    <a:close/>
                  </a:path>
                </a:pathLst>
              </a:custGeom>
              <a:solidFill>
                <a:srgbClr val="F3B6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" name="Freeform 73"/>
              <p:cNvSpPr>
                <a:spLocks/>
              </p:cNvSpPr>
              <p:nvPr/>
            </p:nvSpPr>
            <p:spPr bwMode="auto">
              <a:xfrm>
                <a:off x="1134" y="2667"/>
                <a:ext cx="50" cy="22"/>
              </a:xfrm>
              <a:custGeom>
                <a:avLst/>
                <a:gdLst>
                  <a:gd name="T0" fmla="*/ 5 w 249"/>
                  <a:gd name="T1" fmla="*/ 40 h 132"/>
                  <a:gd name="T2" fmla="*/ 16 w 249"/>
                  <a:gd name="T3" fmla="*/ 61 h 132"/>
                  <a:gd name="T4" fmla="*/ 30 w 249"/>
                  <a:gd name="T5" fmla="*/ 79 h 132"/>
                  <a:gd name="T6" fmla="*/ 45 w 249"/>
                  <a:gd name="T7" fmla="*/ 96 h 132"/>
                  <a:gd name="T8" fmla="*/ 63 w 249"/>
                  <a:gd name="T9" fmla="*/ 111 h 132"/>
                  <a:gd name="T10" fmla="*/ 82 w 249"/>
                  <a:gd name="T11" fmla="*/ 121 h 132"/>
                  <a:gd name="T12" fmla="*/ 102 w 249"/>
                  <a:gd name="T13" fmla="*/ 129 h 132"/>
                  <a:gd name="T14" fmla="*/ 125 w 249"/>
                  <a:gd name="T15" fmla="*/ 132 h 132"/>
                  <a:gd name="T16" fmla="*/ 151 w 249"/>
                  <a:gd name="T17" fmla="*/ 132 h 132"/>
                  <a:gd name="T18" fmla="*/ 180 w 249"/>
                  <a:gd name="T19" fmla="*/ 125 h 132"/>
                  <a:gd name="T20" fmla="*/ 207 w 249"/>
                  <a:gd name="T21" fmla="*/ 112 h 132"/>
                  <a:gd name="T22" fmla="*/ 230 w 249"/>
                  <a:gd name="T23" fmla="*/ 93 h 132"/>
                  <a:gd name="T24" fmla="*/ 243 w 249"/>
                  <a:gd name="T25" fmla="*/ 77 h 132"/>
                  <a:gd name="T26" fmla="*/ 245 w 249"/>
                  <a:gd name="T27" fmla="*/ 71 h 132"/>
                  <a:gd name="T28" fmla="*/ 247 w 249"/>
                  <a:gd name="T29" fmla="*/ 64 h 132"/>
                  <a:gd name="T30" fmla="*/ 249 w 249"/>
                  <a:gd name="T31" fmla="*/ 58 h 132"/>
                  <a:gd name="T32" fmla="*/ 239 w 249"/>
                  <a:gd name="T33" fmla="*/ 69 h 132"/>
                  <a:gd name="T34" fmla="*/ 214 w 249"/>
                  <a:gd name="T35" fmla="*/ 94 h 132"/>
                  <a:gd name="T36" fmla="*/ 185 w 249"/>
                  <a:gd name="T37" fmla="*/ 112 h 132"/>
                  <a:gd name="T38" fmla="*/ 161 w 249"/>
                  <a:gd name="T39" fmla="*/ 119 h 132"/>
                  <a:gd name="T40" fmla="*/ 145 w 249"/>
                  <a:gd name="T41" fmla="*/ 121 h 132"/>
                  <a:gd name="T42" fmla="*/ 124 w 249"/>
                  <a:gd name="T43" fmla="*/ 121 h 132"/>
                  <a:gd name="T44" fmla="*/ 100 w 249"/>
                  <a:gd name="T45" fmla="*/ 117 h 132"/>
                  <a:gd name="T46" fmla="*/ 79 w 249"/>
                  <a:gd name="T47" fmla="*/ 108 h 132"/>
                  <a:gd name="T48" fmla="*/ 59 w 249"/>
                  <a:gd name="T49" fmla="*/ 95 h 132"/>
                  <a:gd name="T50" fmla="*/ 42 w 249"/>
                  <a:gd name="T51" fmla="*/ 79 h 132"/>
                  <a:gd name="T52" fmla="*/ 27 w 249"/>
                  <a:gd name="T53" fmla="*/ 60 h 132"/>
                  <a:gd name="T54" fmla="*/ 14 w 249"/>
                  <a:gd name="T55" fmla="*/ 37 h 132"/>
                  <a:gd name="T56" fmla="*/ 5 w 249"/>
                  <a:gd name="T57" fmla="*/ 14 h 132"/>
                  <a:gd name="T58" fmla="*/ 1 w 249"/>
                  <a:gd name="T59" fmla="*/ 4 h 132"/>
                  <a:gd name="T60" fmla="*/ 0 w 249"/>
                  <a:gd name="T61" fmla="*/ 11 h 132"/>
                  <a:gd name="T62" fmla="*/ 0 w 249"/>
                  <a:gd name="T63" fmla="*/ 18 h 132"/>
                  <a:gd name="T64" fmla="*/ 0 w 249"/>
                  <a:gd name="T65" fmla="*/ 26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49" h="132">
                    <a:moveTo>
                      <a:pt x="0" y="29"/>
                    </a:moveTo>
                    <a:lnTo>
                      <a:pt x="5" y="40"/>
                    </a:lnTo>
                    <a:lnTo>
                      <a:pt x="10" y="51"/>
                    </a:lnTo>
                    <a:lnTo>
                      <a:pt x="16" y="61"/>
                    </a:lnTo>
                    <a:lnTo>
                      <a:pt x="23" y="71"/>
                    </a:lnTo>
                    <a:lnTo>
                      <a:pt x="30" y="79"/>
                    </a:lnTo>
                    <a:lnTo>
                      <a:pt x="37" y="89"/>
                    </a:lnTo>
                    <a:lnTo>
                      <a:pt x="45" y="96"/>
                    </a:lnTo>
                    <a:lnTo>
                      <a:pt x="54" y="103"/>
                    </a:lnTo>
                    <a:lnTo>
                      <a:pt x="63" y="111"/>
                    </a:lnTo>
                    <a:lnTo>
                      <a:pt x="72" y="117"/>
                    </a:lnTo>
                    <a:lnTo>
                      <a:pt x="82" y="121"/>
                    </a:lnTo>
                    <a:lnTo>
                      <a:pt x="92" y="125"/>
                    </a:lnTo>
                    <a:lnTo>
                      <a:pt x="102" y="129"/>
                    </a:lnTo>
                    <a:lnTo>
                      <a:pt x="114" y="131"/>
                    </a:lnTo>
                    <a:lnTo>
                      <a:pt x="125" y="132"/>
                    </a:lnTo>
                    <a:lnTo>
                      <a:pt x="136" y="132"/>
                    </a:lnTo>
                    <a:lnTo>
                      <a:pt x="151" y="132"/>
                    </a:lnTo>
                    <a:lnTo>
                      <a:pt x="166" y="129"/>
                    </a:lnTo>
                    <a:lnTo>
                      <a:pt x="180" y="125"/>
                    </a:lnTo>
                    <a:lnTo>
                      <a:pt x="194" y="119"/>
                    </a:lnTo>
                    <a:lnTo>
                      <a:pt x="207" y="112"/>
                    </a:lnTo>
                    <a:lnTo>
                      <a:pt x="219" y="102"/>
                    </a:lnTo>
                    <a:lnTo>
                      <a:pt x="230" y="93"/>
                    </a:lnTo>
                    <a:lnTo>
                      <a:pt x="242" y="81"/>
                    </a:lnTo>
                    <a:lnTo>
                      <a:pt x="243" y="77"/>
                    </a:lnTo>
                    <a:lnTo>
                      <a:pt x="244" y="75"/>
                    </a:lnTo>
                    <a:lnTo>
                      <a:pt x="245" y="71"/>
                    </a:lnTo>
                    <a:lnTo>
                      <a:pt x="246" y="67"/>
                    </a:lnTo>
                    <a:lnTo>
                      <a:pt x="247" y="64"/>
                    </a:lnTo>
                    <a:lnTo>
                      <a:pt x="248" y="60"/>
                    </a:lnTo>
                    <a:lnTo>
                      <a:pt x="249" y="58"/>
                    </a:lnTo>
                    <a:lnTo>
                      <a:pt x="249" y="54"/>
                    </a:lnTo>
                    <a:lnTo>
                      <a:pt x="239" y="69"/>
                    </a:lnTo>
                    <a:lnTo>
                      <a:pt x="227" y="82"/>
                    </a:lnTo>
                    <a:lnTo>
                      <a:pt x="214" y="94"/>
                    </a:lnTo>
                    <a:lnTo>
                      <a:pt x="200" y="103"/>
                    </a:lnTo>
                    <a:lnTo>
                      <a:pt x="185" y="112"/>
                    </a:lnTo>
                    <a:lnTo>
                      <a:pt x="169" y="117"/>
                    </a:lnTo>
                    <a:lnTo>
                      <a:pt x="161" y="119"/>
                    </a:lnTo>
                    <a:lnTo>
                      <a:pt x="153" y="120"/>
                    </a:lnTo>
                    <a:lnTo>
                      <a:pt x="145" y="121"/>
                    </a:lnTo>
                    <a:lnTo>
                      <a:pt x="136" y="121"/>
                    </a:lnTo>
                    <a:lnTo>
                      <a:pt x="124" y="121"/>
                    </a:lnTo>
                    <a:lnTo>
                      <a:pt x="113" y="120"/>
                    </a:lnTo>
                    <a:lnTo>
                      <a:pt x="100" y="117"/>
                    </a:lnTo>
                    <a:lnTo>
                      <a:pt x="90" y="113"/>
                    </a:lnTo>
                    <a:lnTo>
                      <a:pt x="79" y="108"/>
                    </a:lnTo>
                    <a:lnTo>
                      <a:pt x="69" y="102"/>
                    </a:lnTo>
                    <a:lnTo>
                      <a:pt x="59" y="95"/>
                    </a:lnTo>
                    <a:lnTo>
                      <a:pt x="50" y="88"/>
                    </a:lnTo>
                    <a:lnTo>
                      <a:pt x="42" y="79"/>
                    </a:lnTo>
                    <a:lnTo>
                      <a:pt x="34" y="70"/>
                    </a:lnTo>
                    <a:lnTo>
                      <a:pt x="27" y="60"/>
                    </a:lnTo>
                    <a:lnTo>
                      <a:pt x="20" y="49"/>
                    </a:lnTo>
                    <a:lnTo>
                      <a:pt x="14" y="37"/>
                    </a:lnTo>
                    <a:lnTo>
                      <a:pt x="9" y="26"/>
                    </a:lnTo>
                    <a:lnTo>
                      <a:pt x="5" y="14"/>
                    </a:lnTo>
                    <a:lnTo>
                      <a:pt x="1" y="0"/>
                    </a:lnTo>
                    <a:lnTo>
                      <a:pt x="1" y="4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18"/>
                    </a:lnTo>
                    <a:lnTo>
                      <a:pt x="0" y="22"/>
                    </a:lnTo>
                    <a:lnTo>
                      <a:pt x="0" y="26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F3B6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" name="Freeform 74"/>
              <p:cNvSpPr>
                <a:spLocks/>
              </p:cNvSpPr>
              <p:nvPr/>
            </p:nvSpPr>
            <p:spPr bwMode="auto">
              <a:xfrm>
                <a:off x="1134" y="2665"/>
                <a:ext cx="51" cy="23"/>
              </a:xfrm>
              <a:custGeom>
                <a:avLst/>
                <a:gdLst>
                  <a:gd name="T0" fmla="*/ 4 w 251"/>
                  <a:gd name="T1" fmla="*/ 40 h 140"/>
                  <a:gd name="T2" fmla="*/ 15 w 251"/>
                  <a:gd name="T3" fmla="*/ 62 h 140"/>
                  <a:gd name="T4" fmla="*/ 28 w 251"/>
                  <a:gd name="T5" fmla="*/ 83 h 140"/>
                  <a:gd name="T6" fmla="*/ 43 w 251"/>
                  <a:gd name="T7" fmla="*/ 101 h 140"/>
                  <a:gd name="T8" fmla="*/ 61 w 251"/>
                  <a:gd name="T9" fmla="*/ 115 h 140"/>
                  <a:gd name="T10" fmla="*/ 80 w 251"/>
                  <a:gd name="T11" fmla="*/ 127 h 140"/>
                  <a:gd name="T12" fmla="*/ 101 w 251"/>
                  <a:gd name="T13" fmla="*/ 136 h 140"/>
                  <a:gd name="T14" fmla="*/ 125 w 251"/>
                  <a:gd name="T15" fmla="*/ 140 h 140"/>
                  <a:gd name="T16" fmla="*/ 152 w 251"/>
                  <a:gd name="T17" fmla="*/ 139 h 140"/>
                  <a:gd name="T18" fmla="*/ 183 w 251"/>
                  <a:gd name="T19" fmla="*/ 131 h 140"/>
                  <a:gd name="T20" fmla="*/ 211 w 251"/>
                  <a:gd name="T21" fmla="*/ 115 h 140"/>
                  <a:gd name="T22" fmla="*/ 236 w 251"/>
                  <a:gd name="T23" fmla="*/ 94 h 140"/>
                  <a:gd name="T24" fmla="*/ 247 w 251"/>
                  <a:gd name="T25" fmla="*/ 77 h 140"/>
                  <a:gd name="T26" fmla="*/ 249 w 251"/>
                  <a:gd name="T27" fmla="*/ 71 h 140"/>
                  <a:gd name="T28" fmla="*/ 250 w 251"/>
                  <a:gd name="T29" fmla="*/ 64 h 140"/>
                  <a:gd name="T30" fmla="*/ 251 w 251"/>
                  <a:gd name="T31" fmla="*/ 58 h 140"/>
                  <a:gd name="T32" fmla="*/ 247 w 251"/>
                  <a:gd name="T33" fmla="*/ 62 h 140"/>
                  <a:gd name="T34" fmla="*/ 236 w 251"/>
                  <a:gd name="T35" fmla="*/ 78 h 140"/>
                  <a:gd name="T36" fmla="*/ 223 w 251"/>
                  <a:gd name="T37" fmla="*/ 91 h 140"/>
                  <a:gd name="T38" fmla="*/ 209 w 251"/>
                  <a:gd name="T39" fmla="*/ 103 h 140"/>
                  <a:gd name="T40" fmla="*/ 195 w 251"/>
                  <a:gd name="T41" fmla="*/ 114 h 140"/>
                  <a:gd name="T42" fmla="*/ 179 w 251"/>
                  <a:gd name="T43" fmla="*/ 121 h 140"/>
                  <a:gd name="T44" fmla="*/ 162 w 251"/>
                  <a:gd name="T45" fmla="*/ 126 h 140"/>
                  <a:gd name="T46" fmla="*/ 145 w 251"/>
                  <a:gd name="T47" fmla="*/ 130 h 140"/>
                  <a:gd name="T48" fmla="*/ 124 w 251"/>
                  <a:gd name="T49" fmla="*/ 128 h 140"/>
                  <a:gd name="T50" fmla="*/ 100 w 251"/>
                  <a:gd name="T51" fmla="*/ 124 h 140"/>
                  <a:gd name="T52" fmla="*/ 78 w 251"/>
                  <a:gd name="T53" fmla="*/ 114 h 140"/>
                  <a:gd name="T54" fmla="*/ 58 w 251"/>
                  <a:gd name="T55" fmla="*/ 101 h 140"/>
                  <a:gd name="T56" fmla="*/ 41 w 251"/>
                  <a:gd name="T57" fmla="*/ 84 h 140"/>
                  <a:gd name="T58" fmla="*/ 26 w 251"/>
                  <a:gd name="T59" fmla="*/ 62 h 140"/>
                  <a:gd name="T60" fmla="*/ 14 w 251"/>
                  <a:gd name="T61" fmla="*/ 40 h 140"/>
                  <a:gd name="T62" fmla="*/ 6 w 251"/>
                  <a:gd name="T63" fmla="*/ 15 h 140"/>
                  <a:gd name="T64" fmla="*/ 2 w 251"/>
                  <a:gd name="T65" fmla="*/ 4 h 140"/>
                  <a:gd name="T66" fmla="*/ 1 w 251"/>
                  <a:gd name="T67" fmla="*/ 11 h 140"/>
                  <a:gd name="T68" fmla="*/ 1 w 251"/>
                  <a:gd name="T69" fmla="*/ 17 h 140"/>
                  <a:gd name="T70" fmla="*/ 0 w 251"/>
                  <a:gd name="T71" fmla="*/ 24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51" h="140">
                    <a:moveTo>
                      <a:pt x="0" y="28"/>
                    </a:moveTo>
                    <a:lnTo>
                      <a:pt x="4" y="40"/>
                    </a:lnTo>
                    <a:lnTo>
                      <a:pt x="9" y="50"/>
                    </a:lnTo>
                    <a:lnTo>
                      <a:pt x="15" y="62"/>
                    </a:lnTo>
                    <a:lnTo>
                      <a:pt x="21" y="73"/>
                    </a:lnTo>
                    <a:lnTo>
                      <a:pt x="28" y="83"/>
                    </a:lnTo>
                    <a:lnTo>
                      <a:pt x="35" y="92"/>
                    </a:lnTo>
                    <a:lnTo>
                      <a:pt x="43" y="101"/>
                    </a:lnTo>
                    <a:lnTo>
                      <a:pt x="52" y="108"/>
                    </a:lnTo>
                    <a:lnTo>
                      <a:pt x="61" y="115"/>
                    </a:lnTo>
                    <a:lnTo>
                      <a:pt x="70" y="122"/>
                    </a:lnTo>
                    <a:lnTo>
                      <a:pt x="80" y="127"/>
                    </a:lnTo>
                    <a:lnTo>
                      <a:pt x="91" y="132"/>
                    </a:lnTo>
                    <a:lnTo>
                      <a:pt x="101" y="136"/>
                    </a:lnTo>
                    <a:lnTo>
                      <a:pt x="113" y="138"/>
                    </a:lnTo>
                    <a:lnTo>
                      <a:pt x="125" y="140"/>
                    </a:lnTo>
                    <a:lnTo>
                      <a:pt x="136" y="140"/>
                    </a:lnTo>
                    <a:lnTo>
                      <a:pt x="152" y="139"/>
                    </a:lnTo>
                    <a:lnTo>
                      <a:pt x="168" y="136"/>
                    </a:lnTo>
                    <a:lnTo>
                      <a:pt x="183" y="131"/>
                    </a:lnTo>
                    <a:lnTo>
                      <a:pt x="197" y="124"/>
                    </a:lnTo>
                    <a:lnTo>
                      <a:pt x="211" y="115"/>
                    </a:lnTo>
                    <a:lnTo>
                      <a:pt x="223" y="106"/>
                    </a:lnTo>
                    <a:lnTo>
                      <a:pt x="236" y="94"/>
                    </a:lnTo>
                    <a:lnTo>
                      <a:pt x="246" y="80"/>
                    </a:lnTo>
                    <a:lnTo>
                      <a:pt x="247" y="77"/>
                    </a:lnTo>
                    <a:lnTo>
                      <a:pt x="248" y="73"/>
                    </a:lnTo>
                    <a:lnTo>
                      <a:pt x="249" y="71"/>
                    </a:lnTo>
                    <a:lnTo>
                      <a:pt x="249" y="67"/>
                    </a:lnTo>
                    <a:lnTo>
                      <a:pt x="250" y="64"/>
                    </a:lnTo>
                    <a:lnTo>
                      <a:pt x="250" y="61"/>
                    </a:lnTo>
                    <a:lnTo>
                      <a:pt x="251" y="58"/>
                    </a:lnTo>
                    <a:lnTo>
                      <a:pt x="251" y="54"/>
                    </a:lnTo>
                    <a:lnTo>
                      <a:pt x="247" y="62"/>
                    </a:lnTo>
                    <a:lnTo>
                      <a:pt x="241" y="71"/>
                    </a:lnTo>
                    <a:lnTo>
                      <a:pt x="236" y="78"/>
                    </a:lnTo>
                    <a:lnTo>
                      <a:pt x="229" y="85"/>
                    </a:lnTo>
                    <a:lnTo>
                      <a:pt x="223" y="91"/>
                    </a:lnTo>
                    <a:lnTo>
                      <a:pt x="216" y="98"/>
                    </a:lnTo>
                    <a:lnTo>
                      <a:pt x="209" y="103"/>
                    </a:lnTo>
                    <a:lnTo>
                      <a:pt x="202" y="109"/>
                    </a:lnTo>
                    <a:lnTo>
                      <a:pt x="195" y="114"/>
                    </a:lnTo>
                    <a:lnTo>
                      <a:pt x="187" y="118"/>
                    </a:lnTo>
                    <a:lnTo>
                      <a:pt x="179" y="121"/>
                    </a:lnTo>
                    <a:lnTo>
                      <a:pt x="171" y="124"/>
                    </a:lnTo>
                    <a:lnTo>
                      <a:pt x="162" y="126"/>
                    </a:lnTo>
                    <a:lnTo>
                      <a:pt x="154" y="128"/>
                    </a:lnTo>
                    <a:lnTo>
                      <a:pt x="145" y="130"/>
                    </a:lnTo>
                    <a:lnTo>
                      <a:pt x="136" y="130"/>
                    </a:lnTo>
                    <a:lnTo>
                      <a:pt x="124" y="128"/>
                    </a:lnTo>
                    <a:lnTo>
                      <a:pt x="112" y="127"/>
                    </a:lnTo>
                    <a:lnTo>
                      <a:pt x="100" y="124"/>
                    </a:lnTo>
                    <a:lnTo>
                      <a:pt x="89" y="120"/>
                    </a:lnTo>
                    <a:lnTo>
                      <a:pt x="78" y="114"/>
                    </a:lnTo>
                    <a:lnTo>
                      <a:pt x="68" y="108"/>
                    </a:lnTo>
                    <a:lnTo>
                      <a:pt x="58" y="101"/>
                    </a:lnTo>
                    <a:lnTo>
                      <a:pt x="49" y="92"/>
                    </a:lnTo>
                    <a:lnTo>
                      <a:pt x="41" y="84"/>
                    </a:lnTo>
                    <a:lnTo>
                      <a:pt x="33" y="73"/>
                    </a:lnTo>
                    <a:lnTo>
                      <a:pt x="26" y="62"/>
                    </a:lnTo>
                    <a:lnTo>
                      <a:pt x="20" y="52"/>
                    </a:lnTo>
                    <a:lnTo>
                      <a:pt x="14" y="40"/>
                    </a:lnTo>
                    <a:lnTo>
                      <a:pt x="10" y="27"/>
                    </a:lnTo>
                    <a:lnTo>
                      <a:pt x="6" y="15"/>
                    </a:lnTo>
                    <a:lnTo>
                      <a:pt x="3" y="0"/>
                    </a:lnTo>
                    <a:lnTo>
                      <a:pt x="2" y="4"/>
                    </a:lnTo>
                    <a:lnTo>
                      <a:pt x="2" y="7"/>
                    </a:lnTo>
                    <a:lnTo>
                      <a:pt x="1" y="11"/>
                    </a:lnTo>
                    <a:lnTo>
                      <a:pt x="1" y="13"/>
                    </a:lnTo>
                    <a:lnTo>
                      <a:pt x="1" y="17"/>
                    </a:lnTo>
                    <a:lnTo>
                      <a:pt x="0" y="21"/>
                    </a:lnTo>
                    <a:lnTo>
                      <a:pt x="0" y="24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F3B8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" name="Freeform 75"/>
              <p:cNvSpPr>
                <a:spLocks/>
              </p:cNvSpPr>
              <p:nvPr/>
            </p:nvSpPr>
            <p:spPr bwMode="auto">
              <a:xfrm>
                <a:off x="1135" y="2663"/>
                <a:ext cx="50" cy="24"/>
              </a:xfrm>
              <a:custGeom>
                <a:avLst/>
                <a:gdLst>
                  <a:gd name="T0" fmla="*/ 4 w 251"/>
                  <a:gd name="T1" fmla="*/ 39 h 146"/>
                  <a:gd name="T2" fmla="*/ 13 w 251"/>
                  <a:gd name="T3" fmla="*/ 62 h 146"/>
                  <a:gd name="T4" fmla="*/ 26 w 251"/>
                  <a:gd name="T5" fmla="*/ 85 h 146"/>
                  <a:gd name="T6" fmla="*/ 41 w 251"/>
                  <a:gd name="T7" fmla="*/ 104 h 146"/>
                  <a:gd name="T8" fmla="*/ 58 w 251"/>
                  <a:gd name="T9" fmla="*/ 120 h 146"/>
                  <a:gd name="T10" fmla="*/ 78 w 251"/>
                  <a:gd name="T11" fmla="*/ 133 h 146"/>
                  <a:gd name="T12" fmla="*/ 99 w 251"/>
                  <a:gd name="T13" fmla="*/ 142 h 146"/>
                  <a:gd name="T14" fmla="*/ 123 w 251"/>
                  <a:gd name="T15" fmla="*/ 146 h 146"/>
                  <a:gd name="T16" fmla="*/ 144 w 251"/>
                  <a:gd name="T17" fmla="*/ 146 h 146"/>
                  <a:gd name="T18" fmla="*/ 160 w 251"/>
                  <a:gd name="T19" fmla="*/ 144 h 146"/>
                  <a:gd name="T20" fmla="*/ 184 w 251"/>
                  <a:gd name="T21" fmla="*/ 137 h 146"/>
                  <a:gd name="T22" fmla="*/ 213 w 251"/>
                  <a:gd name="T23" fmla="*/ 119 h 146"/>
                  <a:gd name="T24" fmla="*/ 238 w 251"/>
                  <a:gd name="T25" fmla="*/ 94 h 146"/>
                  <a:gd name="T26" fmla="*/ 249 w 251"/>
                  <a:gd name="T27" fmla="*/ 76 h 146"/>
                  <a:gd name="T28" fmla="*/ 250 w 251"/>
                  <a:gd name="T29" fmla="*/ 70 h 146"/>
                  <a:gd name="T30" fmla="*/ 251 w 251"/>
                  <a:gd name="T31" fmla="*/ 62 h 146"/>
                  <a:gd name="T32" fmla="*/ 251 w 251"/>
                  <a:gd name="T33" fmla="*/ 57 h 146"/>
                  <a:gd name="T34" fmla="*/ 247 w 251"/>
                  <a:gd name="T35" fmla="*/ 62 h 146"/>
                  <a:gd name="T36" fmla="*/ 237 w 251"/>
                  <a:gd name="T37" fmla="*/ 79 h 146"/>
                  <a:gd name="T38" fmla="*/ 224 w 251"/>
                  <a:gd name="T39" fmla="*/ 95 h 146"/>
                  <a:gd name="T40" fmla="*/ 210 w 251"/>
                  <a:gd name="T41" fmla="*/ 108 h 146"/>
                  <a:gd name="T42" fmla="*/ 196 w 251"/>
                  <a:gd name="T43" fmla="*/ 119 h 146"/>
                  <a:gd name="T44" fmla="*/ 179 w 251"/>
                  <a:gd name="T45" fmla="*/ 127 h 146"/>
                  <a:gd name="T46" fmla="*/ 162 w 251"/>
                  <a:gd name="T47" fmla="*/ 133 h 146"/>
                  <a:gd name="T48" fmla="*/ 144 w 251"/>
                  <a:gd name="T49" fmla="*/ 136 h 146"/>
                  <a:gd name="T50" fmla="*/ 123 w 251"/>
                  <a:gd name="T51" fmla="*/ 136 h 146"/>
                  <a:gd name="T52" fmla="*/ 98 w 251"/>
                  <a:gd name="T53" fmla="*/ 130 h 146"/>
                  <a:gd name="T54" fmla="*/ 76 w 251"/>
                  <a:gd name="T55" fmla="*/ 120 h 146"/>
                  <a:gd name="T56" fmla="*/ 57 w 251"/>
                  <a:gd name="T57" fmla="*/ 106 h 146"/>
                  <a:gd name="T58" fmla="*/ 39 w 251"/>
                  <a:gd name="T59" fmla="*/ 88 h 146"/>
                  <a:gd name="T60" fmla="*/ 25 w 251"/>
                  <a:gd name="T61" fmla="*/ 66 h 146"/>
                  <a:gd name="T62" fmla="*/ 14 w 251"/>
                  <a:gd name="T63" fmla="*/ 41 h 146"/>
                  <a:gd name="T64" fmla="*/ 7 w 251"/>
                  <a:gd name="T65" fmla="*/ 15 h 146"/>
                  <a:gd name="T66" fmla="*/ 4 w 251"/>
                  <a:gd name="T67" fmla="*/ 3 h 146"/>
                  <a:gd name="T68" fmla="*/ 3 w 251"/>
                  <a:gd name="T69" fmla="*/ 10 h 146"/>
                  <a:gd name="T70" fmla="*/ 1 w 251"/>
                  <a:gd name="T71" fmla="*/ 16 h 146"/>
                  <a:gd name="T72" fmla="*/ 0 w 251"/>
                  <a:gd name="T73" fmla="*/ 22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51" h="146">
                    <a:moveTo>
                      <a:pt x="0" y="25"/>
                    </a:moveTo>
                    <a:lnTo>
                      <a:pt x="4" y="39"/>
                    </a:lnTo>
                    <a:lnTo>
                      <a:pt x="8" y="51"/>
                    </a:lnTo>
                    <a:lnTo>
                      <a:pt x="13" y="62"/>
                    </a:lnTo>
                    <a:lnTo>
                      <a:pt x="19" y="74"/>
                    </a:lnTo>
                    <a:lnTo>
                      <a:pt x="26" y="85"/>
                    </a:lnTo>
                    <a:lnTo>
                      <a:pt x="33" y="95"/>
                    </a:lnTo>
                    <a:lnTo>
                      <a:pt x="41" y="104"/>
                    </a:lnTo>
                    <a:lnTo>
                      <a:pt x="49" y="113"/>
                    </a:lnTo>
                    <a:lnTo>
                      <a:pt x="58" y="120"/>
                    </a:lnTo>
                    <a:lnTo>
                      <a:pt x="68" y="127"/>
                    </a:lnTo>
                    <a:lnTo>
                      <a:pt x="78" y="133"/>
                    </a:lnTo>
                    <a:lnTo>
                      <a:pt x="89" y="138"/>
                    </a:lnTo>
                    <a:lnTo>
                      <a:pt x="99" y="142"/>
                    </a:lnTo>
                    <a:lnTo>
                      <a:pt x="112" y="145"/>
                    </a:lnTo>
                    <a:lnTo>
                      <a:pt x="123" y="146"/>
                    </a:lnTo>
                    <a:lnTo>
                      <a:pt x="135" y="146"/>
                    </a:lnTo>
                    <a:lnTo>
                      <a:pt x="144" y="146"/>
                    </a:lnTo>
                    <a:lnTo>
                      <a:pt x="152" y="145"/>
                    </a:lnTo>
                    <a:lnTo>
                      <a:pt x="160" y="144"/>
                    </a:lnTo>
                    <a:lnTo>
                      <a:pt x="168" y="142"/>
                    </a:lnTo>
                    <a:lnTo>
                      <a:pt x="184" y="137"/>
                    </a:lnTo>
                    <a:lnTo>
                      <a:pt x="199" y="128"/>
                    </a:lnTo>
                    <a:lnTo>
                      <a:pt x="213" y="119"/>
                    </a:lnTo>
                    <a:lnTo>
                      <a:pt x="226" y="107"/>
                    </a:lnTo>
                    <a:lnTo>
                      <a:pt x="238" y="94"/>
                    </a:lnTo>
                    <a:lnTo>
                      <a:pt x="248" y="79"/>
                    </a:lnTo>
                    <a:lnTo>
                      <a:pt x="249" y="76"/>
                    </a:lnTo>
                    <a:lnTo>
                      <a:pt x="249" y="72"/>
                    </a:lnTo>
                    <a:lnTo>
                      <a:pt x="250" y="70"/>
                    </a:lnTo>
                    <a:lnTo>
                      <a:pt x="250" y="66"/>
                    </a:lnTo>
                    <a:lnTo>
                      <a:pt x="251" y="62"/>
                    </a:lnTo>
                    <a:lnTo>
                      <a:pt x="251" y="60"/>
                    </a:lnTo>
                    <a:lnTo>
                      <a:pt x="251" y="57"/>
                    </a:lnTo>
                    <a:lnTo>
                      <a:pt x="251" y="53"/>
                    </a:lnTo>
                    <a:lnTo>
                      <a:pt x="247" y="62"/>
                    </a:lnTo>
                    <a:lnTo>
                      <a:pt x="242" y="71"/>
                    </a:lnTo>
                    <a:lnTo>
                      <a:pt x="237" y="79"/>
                    </a:lnTo>
                    <a:lnTo>
                      <a:pt x="231" y="86"/>
                    </a:lnTo>
                    <a:lnTo>
                      <a:pt x="224" y="95"/>
                    </a:lnTo>
                    <a:lnTo>
                      <a:pt x="217" y="101"/>
                    </a:lnTo>
                    <a:lnTo>
                      <a:pt x="210" y="108"/>
                    </a:lnTo>
                    <a:lnTo>
                      <a:pt x="203" y="113"/>
                    </a:lnTo>
                    <a:lnTo>
                      <a:pt x="196" y="119"/>
                    </a:lnTo>
                    <a:lnTo>
                      <a:pt x="188" y="122"/>
                    </a:lnTo>
                    <a:lnTo>
                      <a:pt x="179" y="127"/>
                    </a:lnTo>
                    <a:lnTo>
                      <a:pt x="171" y="130"/>
                    </a:lnTo>
                    <a:lnTo>
                      <a:pt x="162" y="133"/>
                    </a:lnTo>
                    <a:lnTo>
                      <a:pt x="153" y="134"/>
                    </a:lnTo>
                    <a:lnTo>
                      <a:pt x="144" y="136"/>
                    </a:lnTo>
                    <a:lnTo>
                      <a:pt x="135" y="136"/>
                    </a:lnTo>
                    <a:lnTo>
                      <a:pt x="123" y="136"/>
                    </a:lnTo>
                    <a:lnTo>
                      <a:pt x="111" y="133"/>
                    </a:lnTo>
                    <a:lnTo>
                      <a:pt x="98" y="130"/>
                    </a:lnTo>
                    <a:lnTo>
                      <a:pt x="87" y="126"/>
                    </a:lnTo>
                    <a:lnTo>
                      <a:pt x="76" y="120"/>
                    </a:lnTo>
                    <a:lnTo>
                      <a:pt x="66" y="113"/>
                    </a:lnTo>
                    <a:lnTo>
                      <a:pt x="57" y="106"/>
                    </a:lnTo>
                    <a:lnTo>
                      <a:pt x="48" y="97"/>
                    </a:lnTo>
                    <a:lnTo>
                      <a:pt x="39" y="88"/>
                    </a:lnTo>
                    <a:lnTo>
                      <a:pt x="32" y="77"/>
                    </a:lnTo>
                    <a:lnTo>
                      <a:pt x="25" y="66"/>
                    </a:lnTo>
                    <a:lnTo>
                      <a:pt x="19" y="54"/>
                    </a:lnTo>
                    <a:lnTo>
                      <a:pt x="14" y="41"/>
                    </a:lnTo>
                    <a:lnTo>
                      <a:pt x="10" y="28"/>
                    </a:lnTo>
                    <a:lnTo>
                      <a:pt x="7" y="15"/>
                    </a:lnTo>
                    <a:lnTo>
                      <a:pt x="5" y="0"/>
                    </a:lnTo>
                    <a:lnTo>
                      <a:pt x="4" y="3"/>
                    </a:lnTo>
                    <a:lnTo>
                      <a:pt x="3" y="6"/>
                    </a:lnTo>
                    <a:lnTo>
                      <a:pt x="3" y="10"/>
                    </a:lnTo>
                    <a:lnTo>
                      <a:pt x="2" y="12"/>
                    </a:lnTo>
                    <a:lnTo>
                      <a:pt x="1" y="16"/>
                    </a:lnTo>
                    <a:lnTo>
                      <a:pt x="1" y="19"/>
                    </a:lnTo>
                    <a:lnTo>
                      <a:pt x="0" y="22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F3BA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" name="Freeform 76"/>
              <p:cNvSpPr>
                <a:spLocks/>
              </p:cNvSpPr>
              <p:nvPr/>
            </p:nvSpPr>
            <p:spPr bwMode="auto">
              <a:xfrm>
                <a:off x="1135" y="2661"/>
                <a:ext cx="50" cy="25"/>
              </a:xfrm>
              <a:custGeom>
                <a:avLst/>
                <a:gdLst>
                  <a:gd name="T0" fmla="*/ 3 w 249"/>
                  <a:gd name="T1" fmla="*/ 39 h 154"/>
                  <a:gd name="T2" fmla="*/ 11 w 249"/>
                  <a:gd name="T3" fmla="*/ 64 h 154"/>
                  <a:gd name="T4" fmla="*/ 23 w 249"/>
                  <a:gd name="T5" fmla="*/ 86 h 154"/>
                  <a:gd name="T6" fmla="*/ 38 w 249"/>
                  <a:gd name="T7" fmla="*/ 108 h 154"/>
                  <a:gd name="T8" fmla="*/ 55 w 249"/>
                  <a:gd name="T9" fmla="*/ 125 h 154"/>
                  <a:gd name="T10" fmla="*/ 75 w 249"/>
                  <a:gd name="T11" fmla="*/ 138 h 154"/>
                  <a:gd name="T12" fmla="*/ 97 w 249"/>
                  <a:gd name="T13" fmla="*/ 148 h 154"/>
                  <a:gd name="T14" fmla="*/ 121 w 249"/>
                  <a:gd name="T15" fmla="*/ 152 h 154"/>
                  <a:gd name="T16" fmla="*/ 142 w 249"/>
                  <a:gd name="T17" fmla="*/ 154 h 154"/>
                  <a:gd name="T18" fmla="*/ 159 w 249"/>
                  <a:gd name="T19" fmla="*/ 150 h 154"/>
                  <a:gd name="T20" fmla="*/ 176 w 249"/>
                  <a:gd name="T21" fmla="*/ 145 h 154"/>
                  <a:gd name="T22" fmla="*/ 192 w 249"/>
                  <a:gd name="T23" fmla="*/ 138 h 154"/>
                  <a:gd name="T24" fmla="*/ 206 w 249"/>
                  <a:gd name="T25" fmla="*/ 127 h 154"/>
                  <a:gd name="T26" fmla="*/ 220 w 249"/>
                  <a:gd name="T27" fmla="*/ 115 h 154"/>
                  <a:gd name="T28" fmla="*/ 233 w 249"/>
                  <a:gd name="T29" fmla="*/ 102 h 154"/>
                  <a:gd name="T30" fmla="*/ 244 w 249"/>
                  <a:gd name="T31" fmla="*/ 86 h 154"/>
                  <a:gd name="T32" fmla="*/ 249 w 249"/>
                  <a:gd name="T33" fmla="*/ 74 h 154"/>
                  <a:gd name="T34" fmla="*/ 249 w 249"/>
                  <a:gd name="T35" fmla="*/ 69 h 154"/>
                  <a:gd name="T36" fmla="*/ 249 w 249"/>
                  <a:gd name="T37" fmla="*/ 63 h 154"/>
                  <a:gd name="T38" fmla="*/ 249 w 249"/>
                  <a:gd name="T39" fmla="*/ 57 h 154"/>
                  <a:gd name="T40" fmla="*/ 245 w 249"/>
                  <a:gd name="T41" fmla="*/ 63 h 154"/>
                  <a:gd name="T42" fmla="*/ 236 w 249"/>
                  <a:gd name="T43" fmla="*/ 80 h 154"/>
                  <a:gd name="T44" fmla="*/ 223 w 249"/>
                  <a:gd name="T45" fmla="*/ 97 h 154"/>
                  <a:gd name="T46" fmla="*/ 210 w 249"/>
                  <a:gd name="T47" fmla="*/ 112 h 154"/>
                  <a:gd name="T48" fmla="*/ 195 w 249"/>
                  <a:gd name="T49" fmla="*/ 124 h 154"/>
                  <a:gd name="T50" fmla="*/ 179 w 249"/>
                  <a:gd name="T51" fmla="*/ 133 h 154"/>
                  <a:gd name="T52" fmla="*/ 161 w 249"/>
                  <a:gd name="T53" fmla="*/ 139 h 154"/>
                  <a:gd name="T54" fmla="*/ 143 w 249"/>
                  <a:gd name="T55" fmla="*/ 143 h 154"/>
                  <a:gd name="T56" fmla="*/ 121 w 249"/>
                  <a:gd name="T57" fmla="*/ 142 h 154"/>
                  <a:gd name="T58" fmla="*/ 96 w 249"/>
                  <a:gd name="T59" fmla="*/ 137 h 154"/>
                  <a:gd name="T60" fmla="*/ 74 w 249"/>
                  <a:gd name="T61" fmla="*/ 126 h 154"/>
                  <a:gd name="T62" fmla="*/ 54 w 249"/>
                  <a:gd name="T63" fmla="*/ 110 h 154"/>
                  <a:gd name="T64" fmla="*/ 37 w 249"/>
                  <a:gd name="T65" fmla="*/ 91 h 154"/>
                  <a:gd name="T66" fmla="*/ 24 w 249"/>
                  <a:gd name="T67" fmla="*/ 69 h 154"/>
                  <a:gd name="T68" fmla="*/ 14 w 249"/>
                  <a:gd name="T69" fmla="*/ 43 h 154"/>
                  <a:gd name="T70" fmla="*/ 8 w 249"/>
                  <a:gd name="T71" fmla="*/ 15 h 154"/>
                  <a:gd name="T72" fmla="*/ 5 w 249"/>
                  <a:gd name="T73" fmla="*/ 3 h 154"/>
                  <a:gd name="T74" fmla="*/ 4 w 249"/>
                  <a:gd name="T75" fmla="*/ 9 h 154"/>
                  <a:gd name="T76" fmla="*/ 2 w 249"/>
                  <a:gd name="T77" fmla="*/ 16 h 154"/>
                  <a:gd name="T78" fmla="*/ 1 w 249"/>
                  <a:gd name="T79" fmla="*/ 22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49" h="154">
                    <a:moveTo>
                      <a:pt x="0" y="24"/>
                    </a:moveTo>
                    <a:lnTo>
                      <a:pt x="3" y="39"/>
                    </a:lnTo>
                    <a:lnTo>
                      <a:pt x="7" y="51"/>
                    </a:lnTo>
                    <a:lnTo>
                      <a:pt x="11" y="64"/>
                    </a:lnTo>
                    <a:lnTo>
                      <a:pt x="17" y="76"/>
                    </a:lnTo>
                    <a:lnTo>
                      <a:pt x="23" y="86"/>
                    </a:lnTo>
                    <a:lnTo>
                      <a:pt x="30" y="97"/>
                    </a:lnTo>
                    <a:lnTo>
                      <a:pt x="38" y="108"/>
                    </a:lnTo>
                    <a:lnTo>
                      <a:pt x="46" y="116"/>
                    </a:lnTo>
                    <a:lnTo>
                      <a:pt x="55" y="125"/>
                    </a:lnTo>
                    <a:lnTo>
                      <a:pt x="65" y="132"/>
                    </a:lnTo>
                    <a:lnTo>
                      <a:pt x="75" y="138"/>
                    </a:lnTo>
                    <a:lnTo>
                      <a:pt x="86" y="144"/>
                    </a:lnTo>
                    <a:lnTo>
                      <a:pt x="97" y="148"/>
                    </a:lnTo>
                    <a:lnTo>
                      <a:pt x="109" y="151"/>
                    </a:lnTo>
                    <a:lnTo>
                      <a:pt x="121" y="152"/>
                    </a:lnTo>
                    <a:lnTo>
                      <a:pt x="133" y="154"/>
                    </a:lnTo>
                    <a:lnTo>
                      <a:pt x="142" y="154"/>
                    </a:lnTo>
                    <a:lnTo>
                      <a:pt x="151" y="152"/>
                    </a:lnTo>
                    <a:lnTo>
                      <a:pt x="159" y="150"/>
                    </a:lnTo>
                    <a:lnTo>
                      <a:pt x="168" y="148"/>
                    </a:lnTo>
                    <a:lnTo>
                      <a:pt x="176" y="145"/>
                    </a:lnTo>
                    <a:lnTo>
                      <a:pt x="184" y="142"/>
                    </a:lnTo>
                    <a:lnTo>
                      <a:pt x="192" y="138"/>
                    </a:lnTo>
                    <a:lnTo>
                      <a:pt x="199" y="133"/>
                    </a:lnTo>
                    <a:lnTo>
                      <a:pt x="206" y="127"/>
                    </a:lnTo>
                    <a:lnTo>
                      <a:pt x="213" y="122"/>
                    </a:lnTo>
                    <a:lnTo>
                      <a:pt x="220" y="115"/>
                    </a:lnTo>
                    <a:lnTo>
                      <a:pt x="226" y="109"/>
                    </a:lnTo>
                    <a:lnTo>
                      <a:pt x="233" y="102"/>
                    </a:lnTo>
                    <a:lnTo>
                      <a:pt x="238" y="95"/>
                    </a:lnTo>
                    <a:lnTo>
                      <a:pt x="244" y="86"/>
                    </a:lnTo>
                    <a:lnTo>
                      <a:pt x="248" y="78"/>
                    </a:lnTo>
                    <a:lnTo>
                      <a:pt x="249" y="74"/>
                    </a:lnTo>
                    <a:lnTo>
                      <a:pt x="249" y="72"/>
                    </a:lnTo>
                    <a:lnTo>
                      <a:pt x="249" y="69"/>
                    </a:lnTo>
                    <a:lnTo>
                      <a:pt x="249" y="65"/>
                    </a:lnTo>
                    <a:lnTo>
                      <a:pt x="249" y="63"/>
                    </a:lnTo>
                    <a:lnTo>
                      <a:pt x="249" y="59"/>
                    </a:lnTo>
                    <a:lnTo>
                      <a:pt x="249" y="57"/>
                    </a:lnTo>
                    <a:lnTo>
                      <a:pt x="249" y="53"/>
                    </a:lnTo>
                    <a:lnTo>
                      <a:pt x="245" y="63"/>
                    </a:lnTo>
                    <a:lnTo>
                      <a:pt x="241" y="72"/>
                    </a:lnTo>
                    <a:lnTo>
                      <a:pt x="236" y="80"/>
                    </a:lnTo>
                    <a:lnTo>
                      <a:pt x="230" y="89"/>
                    </a:lnTo>
                    <a:lnTo>
                      <a:pt x="223" y="97"/>
                    </a:lnTo>
                    <a:lnTo>
                      <a:pt x="217" y="104"/>
                    </a:lnTo>
                    <a:lnTo>
                      <a:pt x="210" y="112"/>
                    </a:lnTo>
                    <a:lnTo>
                      <a:pt x="203" y="118"/>
                    </a:lnTo>
                    <a:lnTo>
                      <a:pt x="195" y="124"/>
                    </a:lnTo>
                    <a:lnTo>
                      <a:pt x="187" y="128"/>
                    </a:lnTo>
                    <a:lnTo>
                      <a:pt x="179" y="133"/>
                    </a:lnTo>
                    <a:lnTo>
                      <a:pt x="170" y="136"/>
                    </a:lnTo>
                    <a:lnTo>
                      <a:pt x="161" y="139"/>
                    </a:lnTo>
                    <a:lnTo>
                      <a:pt x="152" y="142"/>
                    </a:lnTo>
                    <a:lnTo>
                      <a:pt x="143" y="143"/>
                    </a:lnTo>
                    <a:lnTo>
                      <a:pt x="133" y="143"/>
                    </a:lnTo>
                    <a:lnTo>
                      <a:pt x="121" y="142"/>
                    </a:lnTo>
                    <a:lnTo>
                      <a:pt x="109" y="140"/>
                    </a:lnTo>
                    <a:lnTo>
                      <a:pt x="96" y="137"/>
                    </a:lnTo>
                    <a:lnTo>
                      <a:pt x="85" y="132"/>
                    </a:lnTo>
                    <a:lnTo>
                      <a:pt x="74" y="126"/>
                    </a:lnTo>
                    <a:lnTo>
                      <a:pt x="64" y="119"/>
                    </a:lnTo>
                    <a:lnTo>
                      <a:pt x="54" y="110"/>
                    </a:lnTo>
                    <a:lnTo>
                      <a:pt x="45" y="101"/>
                    </a:lnTo>
                    <a:lnTo>
                      <a:pt x="37" y="91"/>
                    </a:lnTo>
                    <a:lnTo>
                      <a:pt x="30" y="80"/>
                    </a:lnTo>
                    <a:lnTo>
                      <a:pt x="24" y="69"/>
                    </a:lnTo>
                    <a:lnTo>
                      <a:pt x="18" y="57"/>
                    </a:lnTo>
                    <a:lnTo>
                      <a:pt x="14" y="43"/>
                    </a:lnTo>
                    <a:lnTo>
                      <a:pt x="10" y="29"/>
                    </a:lnTo>
                    <a:lnTo>
                      <a:pt x="8" y="15"/>
                    </a:lnTo>
                    <a:lnTo>
                      <a:pt x="6" y="0"/>
                    </a:lnTo>
                    <a:lnTo>
                      <a:pt x="5" y="3"/>
                    </a:lnTo>
                    <a:lnTo>
                      <a:pt x="4" y="6"/>
                    </a:lnTo>
                    <a:lnTo>
                      <a:pt x="4" y="9"/>
                    </a:lnTo>
                    <a:lnTo>
                      <a:pt x="3" y="12"/>
                    </a:lnTo>
                    <a:lnTo>
                      <a:pt x="2" y="16"/>
                    </a:lnTo>
                    <a:lnTo>
                      <a:pt x="1" y="18"/>
                    </a:lnTo>
                    <a:lnTo>
                      <a:pt x="1" y="22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F4BD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" name="Freeform 77"/>
              <p:cNvSpPr>
                <a:spLocks/>
              </p:cNvSpPr>
              <p:nvPr/>
            </p:nvSpPr>
            <p:spPr bwMode="auto">
              <a:xfrm>
                <a:off x="1136" y="2659"/>
                <a:ext cx="49" cy="26"/>
              </a:xfrm>
              <a:custGeom>
                <a:avLst/>
                <a:gdLst>
                  <a:gd name="T0" fmla="*/ 2 w 246"/>
                  <a:gd name="T1" fmla="*/ 38 h 159"/>
                  <a:gd name="T2" fmla="*/ 9 w 246"/>
                  <a:gd name="T3" fmla="*/ 64 h 159"/>
                  <a:gd name="T4" fmla="*/ 20 w 246"/>
                  <a:gd name="T5" fmla="*/ 89 h 159"/>
                  <a:gd name="T6" fmla="*/ 34 w 246"/>
                  <a:gd name="T7" fmla="*/ 111 h 159"/>
                  <a:gd name="T8" fmla="*/ 52 w 246"/>
                  <a:gd name="T9" fmla="*/ 129 h 159"/>
                  <a:gd name="T10" fmla="*/ 71 w 246"/>
                  <a:gd name="T11" fmla="*/ 143 h 159"/>
                  <a:gd name="T12" fmla="*/ 93 w 246"/>
                  <a:gd name="T13" fmla="*/ 153 h 159"/>
                  <a:gd name="T14" fmla="*/ 118 w 246"/>
                  <a:gd name="T15" fmla="*/ 159 h 159"/>
                  <a:gd name="T16" fmla="*/ 139 w 246"/>
                  <a:gd name="T17" fmla="*/ 159 h 159"/>
                  <a:gd name="T18" fmla="*/ 157 w 246"/>
                  <a:gd name="T19" fmla="*/ 156 h 159"/>
                  <a:gd name="T20" fmla="*/ 174 w 246"/>
                  <a:gd name="T21" fmla="*/ 150 h 159"/>
                  <a:gd name="T22" fmla="*/ 191 w 246"/>
                  <a:gd name="T23" fmla="*/ 142 h 159"/>
                  <a:gd name="T24" fmla="*/ 205 w 246"/>
                  <a:gd name="T25" fmla="*/ 131 h 159"/>
                  <a:gd name="T26" fmla="*/ 219 w 246"/>
                  <a:gd name="T27" fmla="*/ 118 h 159"/>
                  <a:gd name="T28" fmla="*/ 232 w 246"/>
                  <a:gd name="T29" fmla="*/ 102 h 159"/>
                  <a:gd name="T30" fmla="*/ 242 w 246"/>
                  <a:gd name="T31" fmla="*/ 85 h 159"/>
                  <a:gd name="T32" fmla="*/ 246 w 246"/>
                  <a:gd name="T33" fmla="*/ 74 h 159"/>
                  <a:gd name="T34" fmla="*/ 246 w 246"/>
                  <a:gd name="T35" fmla="*/ 68 h 159"/>
                  <a:gd name="T36" fmla="*/ 246 w 246"/>
                  <a:gd name="T37" fmla="*/ 60 h 159"/>
                  <a:gd name="T38" fmla="*/ 246 w 246"/>
                  <a:gd name="T39" fmla="*/ 54 h 159"/>
                  <a:gd name="T40" fmla="*/ 242 w 246"/>
                  <a:gd name="T41" fmla="*/ 62 h 159"/>
                  <a:gd name="T42" fmla="*/ 233 w 246"/>
                  <a:gd name="T43" fmla="*/ 82 h 159"/>
                  <a:gd name="T44" fmla="*/ 221 w 246"/>
                  <a:gd name="T45" fmla="*/ 99 h 159"/>
                  <a:gd name="T46" fmla="*/ 208 w 246"/>
                  <a:gd name="T47" fmla="*/ 114 h 159"/>
                  <a:gd name="T48" fmla="*/ 193 w 246"/>
                  <a:gd name="T49" fmla="*/ 127 h 159"/>
                  <a:gd name="T50" fmla="*/ 177 w 246"/>
                  <a:gd name="T51" fmla="*/ 137 h 159"/>
                  <a:gd name="T52" fmla="*/ 159 w 246"/>
                  <a:gd name="T53" fmla="*/ 144 h 159"/>
                  <a:gd name="T54" fmla="*/ 140 w 246"/>
                  <a:gd name="T55" fmla="*/ 148 h 159"/>
                  <a:gd name="T56" fmla="*/ 118 w 246"/>
                  <a:gd name="T57" fmla="*/ 148 h 159"/>
                  <a:gd name="T58" fmla="*/ 93 w 246"/>
                  <a:gd name="T59" fmla="*/ 142 h 159"/>
                  <a:gd name="T60" fmla="*/ 71 w 246"/>
                  <a:gd name="T61" fmla="*/ 131 h 159"/>
                  <a:gd name="T62" fmla="*/ 52 w 246"/>
                  <a:gd name="T63" fmla="*/ 115 h 159"/>
                  <a:gd name="T64" fmla="*/ 35 w 246"/>
                  <a:gd name="T65" fmla="*/ 95 h 159"/>
                  <a:gd name="T66" fmla="*/ 22 w 246"/>
                  <a:gd name="T67" fmla="*/ 72 h 159"/>
                  <a:gd name="T68" fmla="*/ 13 w 246"/>
                  <a:gd name="T69" fmla="*/ 46 h 159"/>
                  <a:gd name="T70" fmla="*/ 8 w 246"/>
                  <a:gd name="T71" fmla="*/ 17 h 159"/>
                  <a:gd name="T72" fmla="*/ 8 w 246"/>
                  <a:gd name="T73" fmla="*/ 3 h 159"/>
                  <a:gd name="T74" fmla="*/ 8 w 246"/>
                  <a:gd name="T75" fmla="*/ 2 h 159"/>
                  <a:gd name="T76" fmla="*/ 8 w 246"/>
                  <a:gd name="T77" fmla="*/ 0 h 159"/>
                  <a:gd name="T78" fmla="*/ 8 w 246"/>
                  <a:gd name="T79" fmla="*/ 0 h 159"/>
                  <a:gd name="T80" fmla="*/ 7 w 246"/>
                  <a:gd name="T81" fmla="*/ 3 h 159"/>
                  <a:gd name="T82" fmla="*/ 4 w 246"/>
                  <a:gd name="T83" fmla="*/ 9 h 159"/>
                  <a:gd name="T84" fmla="*/ 2 w 246"/>
                  <a:gd name="T85" fmla="*/ 14 h 159"/>
                  <a:gd name="T86" fmla="*/ 1 w 246"/>
                  <a:gd name="T87" fmla="*/ 20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46" h="159">
                    <a:moveTo>
                      <a:pt x="0" y="23"/>
                    </a:moveTo>
                    <a:lnTo>
                      <a:pt x="2" y="38"/>
                    </a:lnTo>
                    <a:lnTo>
                      <a:pt x="5" y="51"/>
                    </a:lnTo>
                    <a:lnTo>
                      <a:pt x="9" y="64"/>
                    </a:lnTo>
                    <a:lnTo>
                      <a:pt x="14" y="77"/>
                    </a:lnTo>
                    <a:lnTo>
                      <a:pt x="20" y="89"/>
                    </a:lnTo>
                    <a:lnTo>
                      <a:pt x="27" y="100"/>
                    </a:lnTo>
                    <a:lnTo>
                      <a:pt x="34" y="111"/>
                    </a:lnTo>
                    <a:lnTo>
                      <a:pt x="43" y="120"/>
                    </a:lnTo>
                    <a:lnTo>
                      <a:pt x="52" y="129"/>
                    </a:lnTo>
                    <a:lnTo>
                      <a:pt x="61" y="136"/>
                    </a:lnTo>
                    <a:lnTo>
                      <a:pt x="71" y="143"/>
                    </a:lnTo>
                    <a:lnTo>
                      <a:pt x="82" y="149"/>
                    </a:lnTo>
                    <a:lnTo>
                      <a:pt x="93" y="153"/>
                    </a:lnTo>
                    <a:lnTo>
                      <a:pt x="106" y="156"/>
                    </a:lnTo>
                    <a:lnTo>
                      <a:pt x="118" y="159"/>
                    </a:lnTo>
                    <a:lnTo>
                      <a:pt x="130" y="159"/>
                    </a:lnTo>
                    <a:lnTo>
                      <a:pt x="139" y="159"/>
                    </a:lnTo>
                    <a:lnTo>
                      <a:pt x="148" y="157"/>
                    </a:lnTo>
                    <a:lnTo>
                      <a:pt x="157" y="156"/>
                    </a:lnTo>
                    <a:lnTo>
                      <a:pt x="166" y="153"/>
                    </a:lnTo>
                    <a:lnTo>
                      <a:pt x="174" y="150"/>
                    </a:lnTo>
                    <a:lnTo>
                      <a:pt x="183" y="145"/>
                    </a:lnTo>
                    <a:lnTo>
                      <a:pt x="191" y="142"/>
                    </a:lnTo>
                    <a:lnTo>
                      <a:pt x="198" y="136"/>
                    </a:lnTo>
                    <a:lnTo>
                      <a:pt x="205" y="131"/>
                    </a:lnTo>
                    <a:lnTo>
                      <a:pt x="212" y="124"/>
                    </a:lnTo>
                    <a:lnTo>
                      <a:pt x="219" y="118"/>
                    </a:lnTo>
                    <a:lnTo>
                      <a:pt x="226" y="111"/>
                    </a:lnTo>
                    <a:lnTo>
                      <a:pt x="232" y="102"/>
                    </a:lnTo>
                    <a:lnTo>
                      <a:pt x="237" y="94"/>
                    </a:lnTo>
                    <a:lnTo>
                      <a:pt x="242" y="85"/>
                    </a:lnTo>
                    <a:lnTo>
                      <a:pt x="246" y="76"/>
                    </a:lnTo>
                    <a:lnTo>
                      <a:pt x="246" y="74"/>
                    </a:lnTo>
                    <a:lnTo>
                      <a:pt x="246" y="70"/>
                    </a:lnTo>
                    <a:lnTo>
                      <a:pt x="246" y="68"/>
                    </a:lnTo>
                    <a:lnTo>
                      <a:pt x="246" y="64"/>
                    </a:lnTo>
                    <a:lnTo>
                      <a:pt x="246" y="60"/>
                    </a:lnTo>
                    <a:lnTo>
                      <a:pt x="246" y="58"/>
                    </a:lnTo>
                    <a:lnTo>
                      <a:pt x="246" y="54"/>
                    </a:lnTo>
                    <a:lnTo>
                      <a:pt x="246" y="52"/>
                    </a:lnTo>
                    <a:lnTo>
                      <a:pt x="242" y="62"/>
                    </a:lnTo>
                    <a:lnTo>
                      <a:pt x="238" y="72"/>
                    </a:lnTo>
                    <a:lnTo>
                      <a:pt x="233" y="82"/>
                    </a:lnTo>
                    <a:lnTo>
                      <a:pt x="228" y="90"/>
                    </a:lnTo>
                    <a:lnTo>
                      <a:pt x="221" y="99"/>
                    </a:lnTo>
                    <a:lnTo>
                      <a:pt x="215" y="107"/>
                    </a:lnTo>
                    <a:lnTo>
                      <a:pt x="208" y="114"/>
                    </a:lnTo>
                    <a:lnTo>
                      <a:pt x="201" y="121"/>
                    </a:lnTo>
                    <a:lnTo>
                      <a:pt x="193" y="127"/>
                    </a:lnTo>
                    <a:lnTo>
                      <a:pt x="185" y="132"/>
                    </a:lnTo>
                    <a:lnTo>
                      <a:pt x="177" y="137"/>
                    </a:lnTo>
                    <a:lnTo>
                      <a:pt x="168" y="142"/>
                    </a:lnTo>
                    <a:lnTo>
                      <a:pt x="159" y="144"/>
                    </a:lnTo>
                    <a:lnTo>
                      <a:pt x="149" y="147"/>
                    </a:lnTo>
                    <a:lnTo>
                      <a:pt x="140" y="148"/>
                    </a:lnTo>
                    <a:lnTo>
                      <a:pt x="130" y="148"/>
                    </a:lnTo>
                    <a:lnTo>
                      <a:pt x="118" y="148"/>
                    </a:lnTo>
                    <a:lnTo>
                      <a:pt x="106" y="145"/>
                    </a:lnTo>
                    <a:lnTo>
                      <a:pt x="93" y="142"/>
                    </a:lnTo>
                    <a:lnTo>
                      <a:pt x="82" y="137"/>
                    </a:lnTo>
                    <a:lnTo>
                      <a:pt x="71" y="131"/>
                    </a:lnTo>
                    <a:lnTo>
                      <a:pt x="61" y="124"/>
                    </a:lnTo>
                    <a:lnTo>
                      <a:pt x="52" y="115"/>
                    </a:lnTo>
                    <a:lnTo>
                      <a:pt x="43" y="106"/>
                    </a:lnTo>
                    <a:lnTo>
                      <a:pt x="35" y="95"/>
                    </a:lnTo>
                    <a:lnTo>
                      <a:pt x="28" y="84"/>
                    </a:lnTo>
                    <a:lnTo>
                      <a:pt x="22" y="72"/>
                    </a:lnTo>
                    <a:lnTo>
                      <a:pt x="17" y="59"/>
                    </a:lnTo>
                    <a:lnTo>
                      <a:pt x="13" y="46"/>
                    </a:lnTo>
                    <a:lnTo>
                      <a:pt x="10" y="32"/>
                    </a:lnTo>
                    <a:lnTo>
                      <a:pt x="8" y="17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7" y="3"/>
                    </a:lnTo>
                    <a:lnTo>
                      <a:pt x="5" y="5"/>
                    </a:lnTo>
                    <a:lnTo>
                      <a:pt x="4" y="9"/>
                    </a:lnTo>
                    <a:lnTo>
                      <a:pt x="3" y="11"/>
                    </a:lnTo>
                    <a:lnTo>
                      <a:pt x="2" y="14"/>
                    </a:lnTo>
                    <a:lnTo>
                      <a:pt x="1" y="17"/>
                    </a:lnTo>
                    <a:lnTo>
                      <a:pt x="1" y="20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F4BF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" name="Freeform 78"/>
              <p:cNvSpPr>
                <a:spLocks/>
              </p:cNvSpPr>
              <p:nvPr/>
            </p:nvSpPr>
            <p:spPr bwMode="auto">
              <a:xfrm>
                <a:off x="1136" y="2657"/>
                <a:ext cx="49" cy="27"/>
              </a:xfrm>
              <a:custGeom>
                <a:avLst/>
                <a:gdLst>
                  <a:gd name="T0" fmla="*/ 2 w 243"/>
                  <a:gd name="T1" fmla="*/ 36 h 164"/>
                  <a:gd name="T2" fmla="*/ 8 w 243"/>
                  <a:gd name="T3" fmla="*/ 64 h 164"/>
                  <a:gd name="T4" fmla="*/ 18 w 243"/>
                  <a:gd name="T5" fmla="*/ 90 h 164"/>
                  <a:gd name="T6" fmla="*/ 31 w 243"/>
                  <a:gd name="T7" fmla="*/ 112 h 164"/>
                  <a:gd name="T8" fmla="*/ 48 w 243"/>
                  <a:gd name="T9" fmla="*/ 131 h 164"/>
                  <a:gd name="T10" fmla="*/ 68 w 243"/>
                  <a:gd name="T11" fmla="*/ 147 h 164"/>
                  <a:gd name="T12" fmla="*/ 90 w 243"/>
                  <a:gd name="T13" fmla="*/ 158 h 164"/>
                  <a:gd name="T14" fmla="*/ 115 w 243"/>
                  <a:gd name="T15" fmla="*/ 163 h 164"/>
                  <a:gd name="T16" fmla="*/ 137 w 243"/>
                  <a:gd name="T17" fmla="*/ 164 h 164"/>
                  <a:gd name="T18" fmla="*/ 155 w 243"/>
                  <a:gd name="T19" fmla="*/ 160 h 164"/>
                  <a:gd name="T20" fmla="*/ 173 w 243"/>
                  <a:gd name="T21" fmla="*/ 154 h 164"/>
                  <a:gd name="T22" fmla="*/ 189 w 243"/>
                  <a:gd name="T23" fmla="*/ 145 h 164"/>
                  <a:gd name="T24" fmla="*/ 204 w 243"/>
                  <a:gd name="T25" fmla="*/ 133 h 164"/>
                  <a:gd name="T26" fmla="*/ 217 w 243"/>
                  <a:gd name="T27" fmla="*/ 118 h 164"/>
                  <a:gd name="T28" fmla="*/ 230 w 243"/>
                  <a:gd name="T29" fmla="*/ 101 h 164"/>
                  <a:gd name="T30" fmla="*/ 239 w 243"/>
                  <a:gd name="T31" fmla="*/ 84 h 164"/>
                  <a:gd name="T32" fmla="*/ 243 w 243"/>
                  <a:gd name="T33" fmla="*/ 70 h 164"/>
                  <a:gd name="T34" fmla="*/ 243 w 243"/>
                  <a:gd name="T35" fmla="*/ 64 h 164"/>
                  <a:gd name="T36" fmla="*/ 242 w 243"/>
                  <a:gd name="T37" fmla="*/ 58 h 164"/>
                  <a:gd name="T38" fmla="*/ 241 w 243"/>
                  <a:gd name="T39" fmla="*/ 52 h 164"/>
                  <a:gd name="T40" fmla="*/ 238 w 243"/>
                  <a:gd name="T41" fmla="*/ 61 h 164"/>
                  <a:gd name="T42" fmla="*/ 230 w 243"/>
                  <a:gd name="T43" fmla="*/ 81 h 164"/>
                  <a:gd name="T44" fmla="*/ 219 w 243"/>
                  <a:gd name="T45" fmla="*/ 100 h 164"/>
                  <a:gd name="T46" fmla="*/ 206 w 243"/>
                  <a:gd name="T47" fmla="*/ 116 h 164"/>
                  <a:gd name="T48" fmla="*/ 191 w 243"/>
                  <a:gd name="T49" fmla="*/ 130 h 164"/>
                  <a:gd name="T50" fmla="*/ 174 w 243"/>
                  <a:gd name="T51" fmla="*/ 141 h 164"/>
                  <a:gd name="T52" fmla="*/ 156 w 243"/>
                  <a:gd name="T53" fmla="*/ 148 h 164"/>
                  <a:gd name="T54" fmla="*/ 137 w 243"/>
                  <a:gd name="T55" fmla="*/ 153 h 164"/>
                  <a:gd name="T56" fmla="*/ 115 w 243"/>
                  <a:gd name="T57" fmla="*/ 152 h 164"/>
                  <a:gd name="T58" fmla="*/ 91 w 243"/>
                  <a:gd name="T59" fmla="*/ 147 h 164"/>
                  <a:gd name="T60" fmla="*/ 70 w 243"/>
                  <a:gd name="T61" fmla="*/ 136 h 164"/>
                  <a:gd name="T62" fmla="*/ 52 w 243"/>
                  <a:gd name="T63" fmla="*/ 121 h 164"/>
                  <a:gd name="T64" fmla="*/ 36 w 243"/>
                  <a:gd name="T65" fmla="*/ 101 h 164"/>
                  <a:gd name="T66" fmla="*/ 23 w 243"/>
                  <a:gd name="T67" fmla="*/ 80 h 164"/>
                  <a:gd name="T68" fmla="*/ 14 w 243"/>
                  <a:gd name="T69" fmla="*/ 55 h 164"/>
                  <a:gd name="T70" fmla="*/ 10 w 243"/>
                  <a:gd name="T71" fmla="*/ 27 h 164"/>
                  <a:gd name="T72" fmla="*/ 9 w 243"/>
                  <a:gd name="T73" fmla="*/ 12 h 164"/>
                  <a:gd name="T74" fmla="*/ 9 w 243"/>
                  <a:gd name="T75" fmla="*/ 8 h 164"/>
                  <a:gd name="T76" fmla="*/ 9 w 243"/>
                  <a:gd name="T77" fmla="*/ 4 h 164"/>
                  <a:gd name="T78" fmla="*/ 10 w 243"/>
                  <a:gd name="T79" fmla="*/ 1 h 164"/>
                  <a:gd name="T80" fmla="*/ 9 w 243"/>
                  <a:gd name="T81" fmla="*/ 0 h 164"/>
                  <a:gd name="T82" fmla="*/ 9 w 243"/>
                  <a:gd name="T83" fmla="*/ 1 h 164"/>
                  <a:gd name="T84" fmla="*/ 8 w 243"/>
                  <a:gd name="T85" fmla="*/ 2 h 164"/>
                  <a:gd name="T86" fmla="*/ 8 w 243"/>
                  <a:gd name="T87" fmla="*/ 3 h 164"/>
                  <a:gd name="T88" fmla="*/ 7 w 243"/>
                  <a:gd name="T89" fmla="*/ 6 h 164"/>
                  <a:gd name="T90" fmla="*/ 5 w 243"/>
                  <a:gd name="T91" fmla="*/ 10 h 164"/>
                  <a:gd name="T92" fmla="*/ 3 w 243"/>
                  <a:gd name="T93" fmla="*/ 14 h 164"/>
                  <a:gd name="T94" fmla="*/ 1 w 243"/>
                  <a:gd name="T95" fmla="*/ 19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43" h="164">
                    <a:moveTo>
                      <a:pt x="0" y="21"/>
                    </a:moveTo>
                    <a:lnTo>
                      <a:pt x="2" y="36"/>
                    </a:lnTo>
                    <a:lnTo>
                      <a:pt x="4" y="50"/>
                    </a:lnTo>
                    <a:lnTo>
                      <a:pt x="8" y="64"/>
                    </a:lnTo>
                    <a:lnTo>
                      <a:pt x="12" y="78"/>
                    </a:lnTo>
                    <a:lnTo>
                      <a:pt x="18" y="90"/>
                    </a:lnTo>
                    <a:lnTo>
                      <a:pt x="24" y="101"/>
                    </a:lnTo>
                    <a:lnTo>
                      <a:pt x="31" y="112"/>
                    </a:lnTo>
                    <a:lnTo>
                      <a:pt x="39" y="122"/>
                    </a:lnTo>
                    <a:lnTo>
                      <a:pt x="48" y="131"/>
                    </a:lnTo>
                    <a:lnTo>
                      <a:pt x="58" y="140"/>
                    </a:lnTo>
                    <a:lnTo>
                      <a:pt x="68" y="147"/>
                    </a:lnTo>
                    <a:lnTo>
                      <a:pt x="79" y="153"/>
                    </a:lnTo>
                    <a:lnTo>
                      <a:pt x="90" y="158"/>
                    </a:lnTo>
                    <a:lnTo>
                      <a:pt x="103" y="161"/>
                    </a:lnTo>
                    <a:lnTo>
                      <a:pt x="115" y="163"/>
                    </a:lnTo>
                    <a:lnTo>
                      <a:pt x="127" y="164"/>
                    </a:lnTo>
                    <a:lnTo>
                      <a:pt x="137" y="164"/>
                    </a:lnTo>
                    <a:lnTo>
                      <a:pt x="146" y="163"/>
                    </a:lnTo>
                    <a:lnTo>
                      <a:pt x="155" y="160"/>
                    </a:lnTo>
                    <a:lnTo>
                      <a:pt x="164" y="157"/>
                    </a:lnTo>
                    <a:lnTo>
                      <a:pt x="173" y="154"/>
                    </a:lnTo>
                    <a:lnTo>
                      <a:pt x="181" y="149"/>
                    </a:lnTo>
                    <a:lnTo>
                      <a:pt x="189" y="145"/>
                    </a:lnTo>
                    <a:lnTo>
                      <a:pt x="197" y="139"/>
                    </a:lnTo>
                    <a:lnTo>
                      <a:pt x="204" y="133"/>
                    </a:lnTo>
                    <a:lnTo>
                      <a:pt x="211" y="125"/>
                    </a:lnTo>
                    <a:lnTo>
                      <a:pt x="217" y="118"/>
                    </a:lnTo>
                    <a:lnTo>
                      <a:pt x="224" y="110"/>
                    </a:lnTo>
                    <a:lnTo>
                      <a:pt x="230" y="101"/>
                    </a:lnTo>
                    <a:lnTo>
                      <a:pt x="235" y="93"/>
                    </a:lnTo>
                    <a:lnTo>
                      <a:pt x="239" y="84"/>
                    </a:lnTo>
                    <a:lnTo>
                      <a:pt x="243" y="74"/>
                    </a:lnTo>
                    <a:lnTo>
                      <a:pt x="243" y="70"/>
                    </a:lnTo>
                    <a:lnTo>
                      <a:pt x="243" y="68"/>
                    </a:lnTo>
                    <a:lnTo>
                      <a:pt x="243" y="64"/>
                    </a:lnTo>
                    <a:lnTo>
                      <a:pt x="243" y="62"/>
                    </a:lnTo>
                    <a:lnTo>
                      <a:pt x="242" y="58"/>
                    </a:lnTo>
                    <a:lnTo>
                      <a:pt x="242" y="56"/>
                    </a:lnTo>
                    <a:lnTo>
                      <a:pt x="241" y="52"/>
                    </a:lnTo>
                    <a:lnTo>
                      <a:pt x="241" y="50"/>
                    </a:lnTo>
                    <a:lnTo>
                      <a:pt x="238" y="61"/>
                    </a:lnTo>
                    <a:lnTo>
                      <a:pt x="234" y="72"/>
                    </a:lnTo>
                    <a:lnTo>
                      <a:pt x="230" y="81"/>
                    </a:lnTo>
                    <a:lnTo>
                      <a:pt x="225" y="91"/>
                    </a:lnTo>
                    <a:lnTo>
                      <a:pt x="219" y="100"/>
                    </a:lnTo>
                    <a:lnTo>
                      <a:pt x="213" y="109"/>
                    </a:lnTo>
                    <a:lnTo>
                      <a:pt x="206" y="116"/>
                    </a:lnTo>
                    <a:lnTo>
                      <a:pt x="199" y="123"/>
                    </a:lnTo>
                    <a:lnTo>
                      <a:pt x="191" y="130"/>
                    </a:lnTo>
                    <a:lnTo>
                      <a:pt x="183" y="136"/>
                    </a:lnTo>
                    <a:lnTo>
                      <a:pt x="174" y="141"/>
                    </a:lnTo>
                    <a:lnTo>
                      <a:pt x="166" y="146"/>
                    </a:lnTo>
                    <a:lnTo>
                      <a:pt x="156" y="148"/>
                    </a:lnTo>
                    <a:lnTo>
                      <a:pt x="147" y="151"/>
                    </a:lnTo>
                    <a:lnTo>
                      <a:pt x="137" y="153"/>
                    </a:lnTo>
                    <a:lnTo>
                      <a:pt x="127" y="153"/>
                    </a:lnTo>
                    <a:lnTo>
                      <a:pt x="115" y="152"/>
                    </a:lnTo>
                    <a:lnTo>
                      <a:pt x="104" y="151"/>
                    </a:lnTo>
                    <a:lnTo>
                      <a:pt x="91" y="147"/>
                    </a:lnTo>
                    <a:lnTo>
                      <a:pt x="81" y="142"/>
                    </a:lnTo>
                    <a:lnTo>
                      <a:pt x="70" y="136"/>
                    </a:lnTo>
                    <a:lnTo>
                      <a:pt x="61" y="129"/>
                    </a:lnTo>
                    <a:lnTo>
                      <a:pt x="52" y="121"/>
                    </a:lnTo>
                    <a:lnTo>
                      <a:pt x="43" y="112"/>
                    </a:lnTo>
                    <a:lnTo>
                      <a:pt x="36" y="101"/>
                    </a:lnTo>
                    <a:lnTo>
                      <a:pt x="29" y="91"/>
                    </a:lnTo>
                    <a:lnTo>
                      <a:pt x="23" y="80"/>
                    </a:lnTo>
                    <a:lnTo>
                      <a:pt x="18" y="68"/>
                    </a:lnTo>
                    <a:lnTo>
                      <a:pt x="14" y="55"/>
                    </a:lnTo>
                    <a:lnTo>
                      <a:pt x="12" y="42"/>
                    </a:lnTo>
                    <a:lnTo>
                      <a:pt x="10" y="27"/>
                    </a:lnTo>
                    <a:lnTo>
                      <a:pt x="9" y="13"/>
                    </a:lnTo>
                    <a:lnTo>
                      <a:pt x="9" y="12"/>
                    </a:lnTo>
                    <a:lnTo>
                      <a:pt x="9" y="9"/>
                    </a:lnTo>
                    <a:lnTo>
                      <a:pt x="9" y="8"/>
                    </a:lnTo>
                    <a:lnTo>
                      <a:pt x="9" y="6"/>
                    </a:lnTo>
                    <a:lnTo>
                      <a:pt x="9" y="4"/>
                    </a:lnTo>
                    <a:lnTo>
                      <a:pt x="9" y="3"/>
                    </a:lnTo>
                    <a:lnTo>
                      <a:pt x="10" y="1"/>
                    </a:lnTo>
                    <a:lnTo>
                      <a:pt x="10" y="0"/>
                    </a:lnTo>
                    <a:lnTo>
                      <a:pt x="9" y="0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7" y="6"/>
                    </a:lnTo>
                    <a:lnTo>
                      <a:pt x="6" y="8"/>
                    </a:lnTo>
                    <a:lnTo>
                      <a:pt x="5" y="10"/>
                    </a:lnTo>
                    <a:lnTo>
                      <a:pt x="4" y="13"/>
                    </a:lnTo>
                    <a:lnTo>
                      <a:pt x="3" y="14"/>
                    </a:lnTo>
                    <a:lnTo>
                      <a:pt x="2" y="16"/>
                    </a:lnTo>
                    <a:lnTo>
                      <a:pt x="1" y="19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4BF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" name="Freeform 79"/>
              <p:cNvSpPr>
                <a:spLocks/>
              </p:cNvSpPr>
              <p:nvPr/>
            </p:nvSpPr>
            <p:spPr bwMode="auto">
              <a:xfrm>
                <a:off x="1137" y="2655"/>
                <a:ext cx="48" cy="28"/>
              </a:xfrm>
              <a:custGeom>
                <a:avLst/>
                <a:gdLst>
                  <a:gd name="T0" fmla="*/ 0 w 238"/>
                  <a:gd name="T1" fmla="*/ 21 h 169"/>
                  <a:gd name="T2" fmla="*/ 0 w 238"/>
                  <a:gd name="T3" fmla="*/ 21 h 169"/>
                  <a:gd name="T4" fmla="*/ 0 w 238"/>
                  <a:gd name="T5" fmla="*/ 23 h 169"/>
                  <a:gd name="T6" fmla="*/ 0 w 238"/>
                  <a:gd name="T7" fmla="*/ 24 h 169"/>
                  <a:gd name="T8" fmla="*/ 0 w 238"/>
                  <a:gd name="T9" fmla="*/ 38 h 169"/>
                  <a:gd name="T10" fmla="*/ 5 w 238"/>
                  <a:gd name="T11" fmla="*/ 67 h 169"/>
                  <a:gd name="T12" fmla="*/ 14 w 238"/>
                  <a:gd name="T13" fmla="*/ 93 h 169"/>
                  <a:gd name="T14" fmla="*/ 27 w 238"/>
                  <a:gd name="T15" fmla="*/ 116 h 169"/>
                  <a:gd name="T16" fmla="*/ 44 w 238"/>
                  <a:gd name="T17" fmla="*/ 136 h 169"/>
                  <a:gd name="T18" fmla="*/ 63 w 238"/>
                  <a:gd name="T19" fmla="*/ 152 h 169"/>
                  <a:gd name="T20" fmla="*/ 85 w 238"/>
                  <a:gd name="T21" fmla="*/ 163 h 169"/>
                  <a:gd name="T22" fmla="*/ 110 w 238"/>
                  <a:gd name="T23" fmla="*/ 169 h 169"/>
                  <a:gd name="T24" fmla="*/ 132 w 238"/>
                  <a:gd name="T25" fmla="*/ 169 h 169"/>
                  <a:gd name="T26" fmla="*/ 151 w 238"/>
                  <a:gd name="T27" fmla="*/ 165 h 169"/>
                  <a:gd name="T28" fmla="*/ 169 w 238"/>
                  <a:gd name="T29" fmla="*/ 158 h 169"/>
                  <a:gd name="T30" fmla="*/ 185 w 238"/>
                  <a:gd name="T31" fmla="*/ 148 h 169"/>
                  <a:gd name="T32" fmla="*/ 200 w 238"/>
                  <a:gd name="T33" fmla="*/ 135 h 169"/>
                  <a:gd name="T34" fmla="*/ 213 w 238"/>
                  <a:gd name="T35" fmla="*/ 120 h 169"/>
                  <a:gd name="T36" fmla="*/ 225 w 238"/>
                  <a:gd name="T37" fmla="*/ 103 h 169"/>
                  <a:gd name="T38" fmla="*/ 234 w 238"/>
                  <a:gd name="T39" fmla="*/ 83 h 169"/>
                  <a:gd name="T40" fmla="*/ 237 w 238"/>
                  <a:gd name="T41" fmla="*/ 69 h 169"/>
                  <a:gd name="T42" fmla="*/ 236 w 238"/>
                  <a:gd name="T43" fmla="*/ 63 h 169"/>
                  <a:gd name="T44" fmla="*/ 235 w 238"/>
                  <a:gd name="T45" fmla="*/ 57 h 169"/>
                  <a:gd name="T46" fmla="*/ 234 w 238"/>
                  <a:gd name="T47" fmla="*/ 51 h 169"/>
                  <a:gd name="T48" fmla="*/ 231 w 238"/>
                  <a:gd name="T49" fmla="*/ 61 h 169"/>
                  <a:gd name="T50" fmla="*/ 224 w 238"/>
                  <a:gd name="T51" fmla="*/ 83 h 169"/>
                  <a:gd name="T52" fmla="*/ 214 w 238"/>
                  <a:gd name="T53" fmla="*/ 102 h 169"/>
                  <a:gd name="T54" fmla="*/ 201 w 238"/>
                  <a:gd name="T55" fmla="*/ 120 h 169"/>
                  <a:gd name="T56" fmla="*/ 187 w 238"/>
                  <a:gd name="T57" fmla="*/ 134 h 169"/>
                  <a:gd name="T58" fmla="*/ 170 w 238"/>
                  <a:gd name="T59" fmla="*/ 146 h 169"/>
                  <a:gd name="T60" fmla="*/ 152 w 238"/>
                  <a:gd name="T61" fmla="*/ 154 h 169"/>
                  <a:gd name="T62" fmla="*/ 132 w 238"/>
                  <a:gd name="T63" fmla="*/ 158 h 169"/>
                  <a:gd name="T64" fmla="*/ 111 w 238"/>
                  <a:gd name="T65" fmla="*/ 158 h 169"/>
                  <a:gd name="T66" fmla="*/ 88 w 238"/>
                  <a:gd name="T67" fmla="*/ 152 h 169"/>
                  <a:gd name="T68" fmla="*/ 67 w 238"/>
                  <a:gd name="T69" fmla="*/ 142 h 169"/>
                  <a:gd name="T70" fmla="*/ 50 w 238"/>
                  <a:gd name="T71" fmla="*/ 128 h 169"/>
                  <a:gd name="T72" fmla="*/ 34 w 238"/>
                  <a:gd name="T73" fmla="*/ 110 h 169"/>
                  <a:gd name="T74" fmla="*/ 22 w 238"/>
                  <a:gd name="T75" fmla="*/ 89 h 169"/>
                  <a:gd name="T76" fmla="*/ 14 w 238"/>
                  <a:gd name="T77" fmla="*/ 63 h 169"/>
                  <a:gd name="T78" fmla="*/ 9 w 238"/>
                  <a:gd name="T79" fmla="*/ 37 h 169"/>
                  <a:gd name="T80" fmla="*/ 9 w 238"/>
                  <a:gd name="T81" fmla="*/ 20 h 169"/>
                  <a:gd name="T82" fmla="*/ 9 w 238"/>
                  <a:gd name="T83" fmla="*/ 15 h 169"/>
                  <a:gd name="T84" fmla="*/ 9 w 238"/>
                  <a:gd name="T85" fmla="*/ 9 h 169"/>
                  <a:gd name="T86" fmla="*/ 10 w 238"/>
                  <a:gd name="T87" fmla="*/ 3 h 169"/>
                  <a:gd name="T88" fmla="*/ 9 w 238"/>
                  <a:gd name="T89" fmla="*/ 2 h 169"/>
                  <a:gd name="T90" fmla="*/ 7 w 238"/>
                  <a:gd name="T91" fmla="*/ 6 h 169"/>
                  <a:gd name="T92" fmla="*/ 5 w 238"/>
                  <a:gd name="T93" fmla="*/ 9 h 169"/>
                  <a:gd name="T94" fmla="*/ 3 w 238"/>
                  <a:gd name="T95" fmla="*/ 13 h 169"/>
                  <a:gd name="T96" fmla="*/ 2 w 238"/>
                  <a:gd name="T97" fmla="*/ 15 h 169"/>
                  <a:gd name="T98" fmla="*/ 1 w 238"/>
                  <a:gd name="T99" fmla="*/ 17 h 169"/>
                  <a:gd name="T100" fmla="*/ 1 w 238"/>
                  <a:gd name="T101" fmla="*/ 19 h 169"/>
                  <a:gd name="T102" fmla="*/ 0 w 238"/>
                  <a:gd name="T103" fmla="*/ 20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38" h="169">
                    <a:moveTo>
                      <a:pt x="0" y="21"/>
                    </a:moveTo>
                    <a:lnTo>
                      <a:pt x="0" y="21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38"/>
                    </a:lnTo>
                    <a:lnTo>
                      <a:pt x="2" y="53"/>
                    </a:lnTo>
                    <a:lnTo>
                      <a:pt x="5" y="67"/>
                    </a:lnTo>
                    <a:lnTo>
                      <a:pt x="9" y="80"/>
                    </a:lnTo>
                    <a:lnTo>
                      <a:pt x="14" y="93"/>
                    </a:lnTo>
                    <a:lnTo>
                      <a:pt x="20" y="105"/>
                    </a:lnTo>
                    <a:lnTo>
                      <a:pt x="27" y="116"/>
                    </a:lnTo>
                    <a:lnTo>
                      <a:pt x="35" y="127"/>
                    </a:lnTo>
                    <a:lnTo>
                      <a:pt x="44" y="136"/>
                    </a:lnTo>
                    <a:lnTo>
                      <a:pt x="53" y="145"/>
                    </a:lnTo>
                    <a:lnTo>
                      <a:pt x="63" y="152"/>
                    </a:lnTo>
                    <a:lnTo>
                      <a:pt x="74" y="158"/>
                    </a:lnTo>
                    <a:lnTo>
                      <a:pt x="85" y="163"/>
                    </a:lnTo>
                    <a:lnTo>
                      <a:pt x="98" y="166"/>
                    </a:lnTo>
                    <a:lnTo>
                      <a:pt x="110" y="169"/>
                    </a:lnTo>
                    <a:lnTo>
                      <a:pt x="122" y="169"/>
                    </a:lnTo>
                    <a:lnTo>
                      <a:pt x="132" y="169"/>
                    </a:lnTo>
                    <a:lnTo>
                      <a:pt x="141" y="168"/>
                    </a:lnTo>
                    <a:lnTo>
                      <a:pt x="151" y="165"/>
                    </a:lnTo>
                    <a:lnTo>
                      <a:pt x="160" y="162"/>
                    </a:lnTo>
                    <a:lnTo>
                      <a:pt x="169" y="158"/>
                    </a:lnTo>
                    <a:lnTo>
                      <a:pt x="177" y="153"/>
                    </a:lnTo>
                    <a:lnTo>
                      <a:pt x="185" y="148"/>
                    </a:lnTo>
                    <a:lnTo>
                      <a:pt x="193" y="142"/>
                    </a:lnTo>
                    <a:lnTo>
                      <a:pt x="200" y="135"/>
                    </a:lnTo>
                    <a:lnTo>
                      <a:pt x="207" y="128"/>
                    </a:lnTo>
                    <a:lnTo>
                      <a:pt x="213" y="120"/>
                    </a:lnTo>
                    <a:lnTo>
                      <a:pt x="220" y="111"/>
                    </a:lnTo>
                    <a:lnTo>
                      <a:pt x="225" y="103"/>
                    </a:lnTo>
                    <a:lnTo>
                      <a:pt x="230" y="93"/>
                    </a:lnTo>
                    <a:lnTo>
                      <a:pt x="234" y="83"/>
                    </a:lnTo>
                    <a:lnTo>
                      <a:pt x="238" y="73"/>
                    </a:lnTo>
                    <a:lnTo>
                      <a:pt x="237" y="69"/>
                    </a:lnTo>
                    <a:lnTo>
                      <a:pt x="237" y="67"/>
                    </a:lnTo>
                    <a:lnTo>
                      <a:pt x="236" y="63"/>
                    </a:lnTo>
                    <a:lnTo>
                      <a:pt x="236" y="61"/>
                    </a:lnTo>
                    <a:lnTo>
                      <a:pt x="235" y="57"/>
                    </a:lnTo>
                    <a:lnTo>
                      <a:pt x="235" y="55"/>
                    </a:lnTo>
                    <a:lnTo>
                      <a:pt x="234" y="51"/>
                    </a:lnTo>
                    <a:lnTo>
                      <a:pt x="234" y="49"/>
                    </a:lnTo>
                    <a:lnTo>
                      <a:pt x="231" y="61"/>
                    </a:lnTo>
                    <a:lnTo>
                      <a:pt x="228" y="72"/>
                    </a:lnTo>
                    <a:lnTo>
                      <a:pt x="224" y="83"/>
                    </a:lnTo>
                    <a:lnTo>
                      <a:pt x="220" y="92"/>
                    </a:lnTo>
                    <a:lnTo>
                      <a:pt x="214" y="102"/>
                    </a:lnTo>
                    <a:lnTo>
                      <a:pt x="208" y="111"/>
                    </a:lnTo>
                    <a:lnTo>
                      <a:pt x="201" y="120"/>
                    </a:lnTo>
                    <a:lnTo>
                      <a:pt x="194" y="127"/>
                    </a:lnTo>
                    <a:lnTo>
                      <a:pt x="187" y="134"/>
                    </a:lnTo>
                    <a:lnTo>
                      <a:pt x="179" y="140"/>
                    </a:lnTo>
                    <a:lnTo>
                      <a:pt x="170" y="146"/>
                    </a:lnTo>
                    <a:lnTo>
                      <a:pt x="161" y="151"/>
                    </a:lnTo>
                    <a:lnTo>
                      <a:pt x="152" y="154"/>
                    </a:lnTo>
                    <a:lnTo>
                      <a:pt x="142" y="157"/>
                    </a:lnTo>
                    <a:lnTo>
                      <a:pt x="132" y="158"/>
                    </a:lnTo>
                    <a:lnTo>
                      <a:pt x="122" y="158"/>
                    </a:lnTo>
                    <a:lnTo>
                      <a:pt x="111" y="158"/>
                    </a:lnTo>
                    <a:lnTo>
                      <a:pt x="99" y="156"/>
                    </a:lnTo>
                    <a:lnTo>
                      <a:pt x="88" y="152"/>
                    </a:lnTo>
                    <a:lnTo>
                      <a:pt x="77" y="148"/>
                    </a:lnTo>
                    <a:lnTo>
                      <a:pt x="67" y="142"/>
                    </a:lnTo>
                    <a:lnTo>
                      <a:pt x="58" y="135"/>
                    </a:lnTo>
                    <a:lnTo>
                      <a:pt x="50" y="128"/>
                    </a:lnTo>
                    <a:lnTo>
                      <a:pt x="42" y="120"/>
                    </a:lnTo>
                    <a:lnTo>
                      <a:pt x="34" y="110"/>
                    </a:lnTo>
                    <a:lnTo>
                      <a:pt x="28" y="99"/>
                    </a:lnTo>
                    <a:lnTo>
                      <a:pt x="22" y="89"/>
                    </a:lnTo>
                    <a:lnTo>
                      <a:pt x="18" y="77"/>
                    </a:lnTo>
                    <a:lnTo>
                      <a:pt x="14" y="63"/>
                    </a:lnTo>
                    <a:lnTo>
                      <a:pt x="11" y="51"/>
                    </a:lnTo>
                    <a:lnTo>
                      <a:pt x="9" y="37"/>
                    </a:lnTo>
                    <a:lnTo>
                      <a:pt x="9" y="24"/>
                    </a:lnTo>
                    <a:lnTo>
                      <a:pt x="9" y="20"/>
                    </a:lnTo>
                    <a:lnTo>
                      <a:pt x="9" y="18"/>
                    </a:lnTo>
                    <a:lnTo>
                      <a:pt x="9" y="15"/>
                    </a:lnTo>
                    <a:lnTo>
                      <a:pt x="9" y="12"/>
                    </a:lnTo>
                    <a:lnTo>
                      <a:pt x="9" y="9"/>
                    </a:lnTo>
                    <a:lnTo>
                      <a:pt x="10" y="6"/>
                    </a:lnTo>
                    <a:lnTo>
                      <a:pt x="10" y="3"/>
                    </a:lnTo>
                    <a:lnTo>
                      <a:pt x="10" y="0"/>
                    </a:lnTo>
                    <a:lnTo>
                      <a:pt x="9" y="2"/>
                    </a:lnTo>
                    <a:lnTo>
                      <a:pt x="8" y="3"/>
                    </a:lnTo>
                    <a:lnTo>
                      <a:pt x="7" y="6"/>
                    </a:lnTo>
                    <a:lnTo>
                      <a:pt x="6" y="7"/>
                    </a:lnTo>
                    <a:lnTo>
                      <a:pt x="5" y="9"/>
                    </a:lnTo>
                    <a:lnTo>
                      <a:pt x="4" y="11"/>
                    </a:lnTo>
                    <a:lnTo>
                      <a:pt x="3" y="13"/>
                    </a:lnTo>
                    <a:lnTo>
                      <a:pt x="3" y="14"/>
                    </a:lnTo>
                    <a:lnTo>
                      <a:pt x="2" y="15"/>
                    </a:lnTo>
                    <a:lnTo>
                      <a:pt x="2" y="17"/>
                    </a:lnTo>
                    <a:lnTo>
                      <a:pt x="1" y="17"/>
                    </a:lnTo>
                    <a:lnTo>
                      <a:pt x="1" y="18"/>
                    </a:lnTo>
                    <a:lnTo>
                      <a:pt x="1" y="19"/>
                    </a:lnTo>
                    <a:lnTo>
                      <a:pt x="0" y="19"/>
                    </a:lnTo>
                    <a:lnTo>
                      <a:pt x="0" y="20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5C1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" name="Freeform 80"/>
              <p:cNvSpPr>
                <a:spLocks/>
              </p:cNvSpPr>
              <p:nvPr/>
            </p:nvSpPr>
            <p:spPr bwMode="auto">
              <a:xfrm>
                <a:off x="1138" y="2654"/>
                <a:ext cx="46" cy="29"/>
              </a:xfrm>
              <a:custGeom>
                <a:avLst/>
                <a:gdLst>
                  <a:gd name="T0" fmla="*/ 1 w 232"/>
                  <a:gd name="T1" fmla="*/ 22 h 174"/>
                  <a:gd name="T2" fmla="*/ 0 w 232"/>
                  <a:gd name="T3" fmla="*/ 25 h 174"/>
                  <a:gd name="T4" fmla="*/ 0 w 232"/>
                  <a:gd name="T5" fmla="*/ 29 h 174"/>
                  <a:gd name="T6" fmla="*/ 0 w 232"/>
                  <a:gd name="T7" fmla="*/ 33 h 174"/>
                  <a:gd name="T8" fmla="*/ 1 w 232"/>
                  <a:gd name="T9" fmla="*/ 48 h 174"/>
                  <a:gd name="T10" fmla="*/ 5 w 232"/>
                  <a:gd name="T11" fmla="*/ 76 h 174"/>
                  <a:gd name="T12" fmla="*/ 14 w 232"/>
                  <a:gd name="T13" fmla="*/ 101 h 174"/>
                  <a:gd name="T14" fmla="*/ 27 w 232"/>
                  <a:gd name="T15" fmla="*/ 122 h 174"/>
                  <a:gd name="T16" fmla="*/ 43 w 232"/>
                  <a:gd name="T17" fmla="*/ 142 h 174"/>
                  <a:gd name="T18" fmla="*/ 61 w 232"/>
                  <a:gd name="T19" fmla="*/ 157 h 174"/>
                  <a:gd name="T20" fmla="*/ 82 w 232"/>
                  <a:gd name="T21" fmla="*/ 168 h 174"/>
                  <a:gd name="T22" fmla="*/ 106 w 232"/>
                  <a:gd name="T23" fmla="*/ 173 h 174"/>
                  <a:gd name="T24" fmla="*/ 128 w 232"/>
                  <a:gd name="T25" fmla="*/ 174 h 174"/>
                  <a:gd name="T26" fmla="*/ 147 w 232"/>
                  <a:gd name="T27" fmla="*/ 169 h 174"/>
                  <a:gd name="T28" fmla="*/ 165 w 232"/>
                  <a:gd name="T29" fmla="*/ 162 h 174"/>
                  <a:gd name="T30" fmla="*/ 182 w 232"/>
                  <a:gd name="T31" fmla="*/ 151 h 174"/>
                  <a:gd name="T32" fmla="*/ 197 w 232"/>
                  <a:gd name="T33" fmla="*/ 137 h 174"/>
                  <a:gd name="T34" fmla="*/ 210 w 232"/>
                  <a:gd name="T35" fmla="*/ 121 h 174"/>
                  <a:gd name="T36" fmla="*/ 221 w 232"/>
                  <a:gd name="T37" fmla="*/ 102 h 174"/>
                  <a:gd name="T38" fmla="*/ 229 w 232"/>
                  <a:gd name="T39" fmla="*/ 82 h 174"/>
                  <a:gd name="T40" fmla="*/ 231 w 232"/>
                  <a:gd name="T41" fmla="*/ 67 h 174"/>
                  <a:gd name="T42" fmla="*/ 230 w 232"/>
                  <a:gd name="T43" fmla="*/ 61 h 174"/>
                  <a:gd name="T44" fmla="*/ 229 w 232"/>
                  <a:gd name="T45" fmla="*/ 55 h 174"/>
                  <a:gd name="T46" fmla="*/ 227 w 232"/>
                  <a:gd name="T47" fmla="*/ 51 h 174"/>
                  <a:gd name="T48" fmla="*/ 225 w 232"/>
                  <a:gd name="T49" fmla="*/ 59 h 174"/>
                  <a:gd name="T50" fmla="*/ 219 w 232"/>
                  <a:gd name="T51" fmla="*/ 82 h 174"/>
                  <a:gd name="T52" fmla="*/ 209 w 232"/>
                  <a:gd name="T53" fmla="*/ 103 h 174"/>
                  <a:gd name="T54" fmla="*/ 197 w 232"/>
                  <a:gd name="T55" fmla="*/ 121 h 174"/>
                  <a:gd name="T56" fmla="*/ 183 w 232"/>
                  <a:gd name="T57" fmla="*/ 137 h 174"/>
                  <a:gd name="T58" fmla="*/ 167 w 232"/>
                  <a:gd name="T59" fmla="*/ 149 h 174"/>
                  <a:gd name="T60" fmla="*/ 148 w 232"/>
                  <a:gd name="T61" fmla="*/ 158 h 174"/>
                  <a:gd name="T62" fmla="*/ 128 w 232"/>
                  <a:gd name="T63" fmla="*/ 162 h 174"/>
                  <a:gd name="T64" fmla="*/ 107 w 232"/>
                  <a:gd name="T65" fmla="*/ 162 h 174"/>
                  <a:gd name="T66" fmla="*/ 85 w 232"/>
                  <a:gd name="T67" fmla="*/ 157 h 174"/>
                  <a:gd name="T68" fmla="*/ 66 w 232"/>
                  <a:gd name="T69" fmla="*/ 148 h 174"/>
                  <a:gd name="T70" fmla="*/ 48 w 232"/>
                  <a:gd name="T71" fmla="*/ 133 h 174"/>
                  <a:gd name="T72" fmla="*/ 34 w 232"/>
                  <a:gd name="T73" fmla="*/ 116 h 174"/>
                  <a:gd name="T74" fmla="*/ 22 w 232"/>
                  <a:gd name="T75" fmla="*/ 95 h 174"/>
                  <a:gd name="T76" fmla="*/ 14 w 232"/>
                  <a:gd name="T77" fmla="*/ 72 h 174"/>
                  <a:gd name="T78" fmla="*/ 10 w 232"/>
                  <a:gd name="T79" fmla="*/ 47 h 174"/>
                  <a:gd name="T80" fmla="*/ 9 w 232"/>
                  <a:gd name="T81" fmla="*/ 29 h 174"/>
                  <a:gd name="T82" fmla="*/ 10 w 232"/>
                  <a:gd name="T83" fmla="*/ 21 h 174"/>
                  <a:gd name="T84" fmla="*/ 11 w 232"/>
                  <a:gd name="T85" fmla="*/ 13 h 174"/>
                  <a:gd name="T86" fmla="*/ 12 w 232"/>
                  <a:gd name="T87" fmla="*/ 5 h 174"/>
                  <a:gd name="T88" fmla="*/ 11 w 232"/>
                  <a:gd name="T89" fmla="*/ 3 h 174"/>
                  <a:gd name="T90" fmla="*/ 8 w 232"/>
                  <a:gd name="T91" fmla="*/ 7 h 174"/>
                  <a:gd name="T92" fmla="*/ 5 w 232"/>
                  <a:gd name="T93" fmla="*/ 12 h 174"/>
                  <a:gd name="T94" fmla="*/ 2 w 232"/>
                  <a:gd name="T95" fmla="*/ 18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32" h="174">
                    <a:moveTo>
                      <a:pt x="1" y="21"/>
                    </a:moveTo>
                    <a:lnTo>
                      <a:pt x="1" y="22"/>
                    </a:lnTo>
                    <a:lnTo>
                      <a:pt x="0" y="24"/>
                    </a:lnTo>
                    <a:lnTo>
                      <a:pt x="0" y="25"/>
                    </a:lnTo>
                    <a:lnTo>
                      <a:pt x="0" y="27"/>
                    </a:lnTo>
                    <a:lnTo>
                      <a:pt x="0" y="29"/>
                    </a:lnTo>
                    <a:lnTo>
                      <a:pt x="0" y="30"/>
                    </a:lnTo>
                    <a:lnTo>
                      <a:pt x="0" y="33"/>
                    </a:lnTo>
                    <a:lnTo>
                      <a:pt x="0" y="34"/>
                    </a:lnTo>
                    <a:lnTo>
                      <a:pt x="1" y="48"/>
                    </a:lnTo>
                    <a:lnTo>
                      <a:pt x="3" y="63"/>
                    </a:lnTo>
                    <a:lnTo>
                      <a:pt x="5" y="76"/>
                    </a:lnTo>
                    <a:lnTo>
                      <a:pt x="9" y="89"/>
                    </a:lnTo>
                    <a:lnTo>
                      <a:pt x="14" y="101"/>
                    </a:lnTo>
                    <a:lnTo>
                      <a:pt x="20" y="112"/>
                    </a:lnTo>
                    <a:lnTo>
                      <a:pt x="27" y="122"/>
                    </a:lnTo>
                    <a:lnTo>
                      <a:pt x="34" y="133"/>
                    </a:lnTo>
                    <a:lnTo>
                      <a:pt x="43" y="142"/>
                    </a:lnTo>
                    <a:lnTo>
                      <a:pt x="52" y="150"/>
                    </a:lnTo>
                    <a:lnTo>
                      <a:pt x="61" y="157"/>
                    </a:lnTo>
                    <a:lnTo>
                      <a:pt x="72" y="163"/>
                    </a:lnTo>
                    <a:lnTo>
                      <a:pt x="82" y="168"/>
                    </a:lnTo>
                    <a:lnTo>
                      <a:pt x="95" y="172"/>
                    </a:lnTo>
                    <a:lnTo>
                      <a:pt x="106" y="173"/>
                    </a:lnTo>
                    <a:lnTo>
                      <a:pt x="118" y="174"/>
                    </a:lnTo>
                    <a:lnTo>
                      <a:pt x="128" y="174"/>
                    </a:lnTo>
                    <a:lnTo>
                      <a:pt x="138" y="172"/>
                    </a:lnTo>
                    <a:lnTo>
                      <a:pt x="147" y="169"/>
                    </a:lnTo>
                    <a:lnTo>
                      <a:pt x="157" y="167"/>
                    </a:lnTo>
                    <a:lnTo>
                      <a:pt x="165" y="162"/>
                    </a:lnTo>
                    <a:lnTo>
                      <a:pt x="174" y="157"/>
                    </a:lnTo>
                    <a:lnTo>
                      <a:pt x="182" y="151"/>
                    </a:lnTo>
                    <a:lnTo>
                      <a:pt x="190" y="145"/>
                    </a:lnTo>
                    <a:lnTo>
                      <a:pt x="197" y="137"/>
                    </a:lnTo>
                    <a:lnTo>
                      <a:pt x="204" y="130"/>
                    </a:lnTo>
                    <a:lnTo>
                      <a:pt x="210" y="121"/>
                    </a:lnTo>
                    <a:lnTo>
                      <a:pt x="216" y="112"/>
                    </a:lnTo>
                    <a:lnTo>
                      <a:pt x="221" y="102"/>
                    </a:lnTo>
                    <a:lnTo>
                      <a:pt x="225" y="93"/>
                    </a:lnTo>
                    <a:lnTo>
                      <a:pt x="229" y="82"/>
                    </a:lnTo>
                    <a:lnTo>
                      <a:pt x="232" y="71"/>
                    </a:lnTo>
                    <a:lnTo>
                      <a:pt x="231" y="67"/>
                    </a:lnTo>
                    <a:lnTo>
                      <a:pt x="231" y="65"/>
                    </a:lnTo>
                    <a:lnTo>
                      <a:pt x="230" y="61"/>
                    </a:lnTo>
                    <a:lnTo>
                      <a:pt x="230" y="59"/>
                    </a:lnTo>
                    <a:lnTo>
                      <a:pt x="229" y="55"/>
                    </a:lnTo>
                    <a:lnTo>
                      <a:pt x="228" y="53"/>
                    </a:lnTo>
                    <a:lnTo>
                      <a:pt x="227" y="51"/>
                    </a:lnTo>
                    <a:lnTo>
                      <a:pt x="226" y="47"/>
                    </a:lnTo>
                    <a:lnTo>
                      <a:pt x="225" y="59"/>
                    </a:lnTo>
                    <a:lnTo>
                      <a:pt x="223" y="71"/>
                    </a:lnTo>
                    <a:lnTo>
                      <a:pt x="219" y="82"/>
                    </a:lnTo>
                    <a:lnTo>
                      <a:pt x="215" y="93"/>
                    </a:lnTo>
                    <a:lnTo>
                      <a:pt x="209" y="103"/>
                    </a:lnTo>
                    <a:lnTo>
                      <a:pt x="204" y="113"/>
                    </a:lnTo>
                    <a:lnTo>
                      <a:pt x="197" y="121"/>
                    </a:lnTo>
                    <a:lnTo>
                      <a:pt x="191" y="130"/>
                    </a:lnTo>
                    <a:lnTo>
                      <a:pt x="183" y="137"/>
                    </a:lnTo>
                    <a:lnTo>
                      <a:pt x="175" y="144"/>
                    </a:lnTo>
                    <a:lnTo>
                      <a:pt x="167" y="149"/>
                    </a:lnTo>
                    <a:lnTo>
                      <a:pt x="158" y="155"/>
                    </a:lnTo>
                    <a:lnTo>
                      <a:pt x="148" y="158"/>
                    </a:lnTo>
                    <a:lnTo>
                      <a:pt x="139" y="161"/>
                    </a:lnTo>
                    <a:lnTo>
                      <a:pt x="128" y="162"/>
                    </a:lnTo>
                    <a:lnTo>
                      <a:pt x="118" y="163"/>
                    </a:lnTo>
                    <a:lnTo>
                      <a:pt x="107" y="162"/>
                    </a:lnTo>
                    <a:lnTo>
                      <a:pt x="96" y="161"/>
                    </a:lnTo>
                    <a:lnTo>
                      <a:pt x="85" y="157"/>
                    </a:lnTo>
                    <a:lnTo>
                      <a:pt x="75" y="152"/>
                    </a:lnTo>
                    <a:lnTo>
                      <a:pt x="66" y="148"/>
                    </a:lnTo>
                    <a:lnTo>
                      <a:pt x="57" y="142"/>
                    </a:lnTo>
                    <a:lnTo>
                      <a:pt x="48" y="133"/>
                    </a:lnTo>
                    <a:lnTo>
                      <a:pt x="41" y="125"/>
                    </a:lnTo>
                    <a:lnTo>
                      <a:pt x="34" y="116"/>
                    </a:lnTo>
                    <a:lnTo>
                      <a:pt x="28" y="106"/>
                    </a:lnTo>
                    <a:lnTo>
                      <a:pt x="22" y="95"/>
                    </a:lnTo>
                    <a:lnTo>
                      <a:pt x="18" y="84"/>
                    </a:lnTo>
                    <a:lnTo>
                      <a:pt x="14" y="72"/>
                    </a:lnTo>
                    <a:lnTo>
                      <a:pt x="11" y="60"/>
                    </a:lnTo>
                    <a:lnTo>
                      <a:pt x="10" y="47"/>
                    </a:lnTo>
                    <a:lnTo>
                      <a:pt x="9" y="34"/>
                    </a:lnTo>
                    <a:lnTo>
                      <a:pt x="9" y="29"/>
                    </a:lnTo>
                    <a:lnTo>
                      <a:pt x="9" y="25"/>
                    </a:lnTo>
                    <a:lnTo>
                      <a:pt x="10" y="21"/>
                    </a:lnTo>
                    <a:lnTo>
                      <a:pt x="10" y="17"/>
                    </a:lnTo>
                    <a:lnTo>
                      <a:pt x="11" y="13"/>
                    </a:lnTo>
                    <a:lnTo>
                      <a:pt x="11" y="9"/>
                    </a:lnTo>
                    <a:lnTo>
                      <a:pt x="12" y="5"/>
                    </a:lnTo>
                    <a:lnTo>
                      <a:pt x="13" y="0"/>
                    </a:lnTo>
                    <a:lnTo>
                      <a:pt x="11" y="3"/>
                    </a:lnTo>
                    <a:lnTo>
                      <a:pt x="10" y="5"/>
                    </a:lnTo>
                    <a:lnTo>
                      <a:pt x="8" y="7"/>
                    </a:lnTo>
                    <a:lnTo>
                      <a:pt x="6" y="10"/>
                    </a:lnTo>
                    <a:lnTo>
                      <a:pt x="5" y="12"/>
                    </a:lnTo>
                    <a:lnTo>
                      <a:pt x="4" y="15"/>
                    </a:lnTo>
                    <a:lnTo>
                      <a:pt x="2" y="18"/>
                    </a:lnTo>
                    <a:lnTo>
                      <a:pt x="1" y="21"/>
                    </a:lnTo>
                    <a:close/>
                  </a:path>
                </a:pathLst>
              </a:custGeom>
              <a:solidFill>
                <a:srgbClr val="F5C3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" name="Freeform 81"/>
              <p:cNvSpPr>
                <a:spLocks/>
              </p:cNvSpPr>
              <p:nvPr/>
            </p:nvSpPr>
            <p:spPr bwMode="auto">
              <a:xfrm>
                <a:off x="1139" y="2652"/>
                <a:ext cx="45" cy="30"/>
              </a:xfrm>
              <a:custGeom>
                <a:avLst/>
                <a:gdLst>
                  <a:gd name="T0" fmla="*/ 1 w 225"/>
                  <a:gd name="T1" fmla="*/ 21 h 176"/>
                  <a:gd name="T2" fmla="*/ 0 w 225"/>
                  <a:gd name="T3" fmla="*/ 27 h 176"/>
                  <a:gd name="T4" fmla="*/ 0 w 225"/>
                  <a:gd name="T5" fmla="*/ 33 h 176"/>
                  <a:gd name="T6" fmla="*/ 0 w 225"/>
                  <a:gd name="T7" fmla="*/ 38 h 176"/>
                  <a:gd name="T8" fmla="*/ 0 w 225"/>
                  <a:gd name="T9" fmla="*/ 55 h 176"/>
                  <a:gd name="T10" fmla="*/ 5 w 225"/>
                  <a:gd name="T11" fmla="*/ 81 h 176"/>
                  <a:gd name="T12" fmla="*/ 13 w 225"/>
                  <a:gd name="T13" fmla="*/ 107 h 176"/>
                  <a:gd name="T14" fmla="*/ 25 w 225"/>
                  <a:gd name="T15" fmla="*/ 128 h 176"/>
                  <a:gd name="T16" fmla="*/ 41 w 225"/>
                  <a:gd name="T17" fmla="*/ 146 h 176"/>
                  <a:gd name="T18" fmla="*/ 59 w 225"/>
                  <a:gd name="T19" fmla="*/ 160 h 176"/>
                  <a:gd name="T20" fmla="*/ 79 w 225"/>
                  <a:gd name="T21" fmla="*/ 170 h 176"/>
                  <a:gd name="T22" fmla="*/ 102 w 225"/>
                  <a:gd name="T23" fmla="*/ 176 h 176"/>
                  <a:gd name="T24" fmla="*/ 123 w 225"/>
                  <a:gd name="T25" fmla="*/ 176 h 176"/>
                  <a:gd name="T26" fmla="*/ 143 w 225"/>
                  <a:gd name="T27" fmla="*/ 172 h 176"/>
                  <a:gd name="T28" fmla="*/ 161 w 225"/>
                  <a:gd name="T29" fmla="*/ 164 h 176"/>
                  <a:gd name="T30" fmla="*/ 178 w 225"/>
                  <a:gd name="T31" fmla="*/ 152 h 176"/>
                  <a:gd name="T32" fmla="*/ 192 w 225"/>
                  <a:gd name="T33" fmla="*/ 138 h 176"/>
                  <a:gd name="T34" fmla="*/ 205 w 225"/>
                  <a:gd name="T35" fmla="*/ 120 h 176"/>
                  <a:gd name="T36" fmla="*/ 215 w 225"/>
                  <a:gd name="T37" fmla="*/ 101 h 176"/>
                  <a:gd name="T38" fmla="*/ 222 w 225"/>
                  <a:gd name="T39" fmla="*/ 79 h 176"/>
                  <a:gd name="T40" fmla="*/ 224 w 225"/>
                  <a:gd name="T41" fmla="*/ 63 h 176"/>
                  <a:gd name="T42" fmla="*/ 222 w 225"/>
                  <a:gd name="T43" fmla="*/ 59 h 176"/>
                  <a:gd name="T44" fmla="*/ 221 w 225"/>
                  <a:gd name="T45" fmla="*/ 53 h 176"/>
                  <a:gd name="T46" fmla="*/ 219 w 225"/>
                  <a:gd name="T47" fmla="*/ 47 h 176"/>
                  <a:gd name="T48" fmla="*/ 217 w 225"/>
                  <a:gd name="T49" fmla="*/ 56 h 176"/>
                  <a:gd name="T50" fmla="*/ 212 w 225"/>
                  <a:gd name="T51" fmla="*/ 80 h 176"/>
                  <a:gd name="T52" fmla="*/ 203 w 225"/>
                  <a:gd name="T53" fmla="*/ 102 h 176"/>
                  <a:gd name="T54" fmla="*/ 192 w 225"/>
                  <a:gd name="T55" fmla="*/ 122 h 176"/>
                  <a:gd name="T56" fmla="*/ 178 w 225"/>
                  <a:gd name="T57" fmla="*/ 138 h 176"/>
                  <a:gd name="T58" fmla="*/ 162 w 225"/>
                  <a:gd name="T59" fmla="*/ 151 h 176"/>
                  <a:gd name="T60" fmla="*/ 144 w 225"/>
                  <a:gd name="T61" fmla="*/ 160 h 176"/>
                  <a:gd name="T62" fmla="*/ 124 w 225"/>
                  <a:gd name="T63" fmla="*/ 165 h 176"/>
                  <a:gd name="T64" fmla="*/ 103 w 225"/>
                  <a:gd name="T65" fmla="*/ 165 h 176"/>
                  <a:gd name="T66" fmla="*/ 81 w 225"/>
                  <a:gd name="T67" fmla="*/ 160 h 176"/>
                  <a:gd name="T68" fmla="*/ 63 w 225"/>
                  <a:gd name="T69" fmla="*/ 151 h 176"/>
                  <a:gd name="T70" fmla="*/ 46 w 225"/>
                  <a:gd name="T71" fmla="*/ 138 h 176"/>
                  <a:gd name="T72" fmla="*/ 32 w 225"/>
                  <a:gd name="T73" fmla="*/ 121 h 176"/>
                  <a:gd name="T74" fmla="*/ 21 w 225"/>
                  <a:gd name="T75" fmla="*/ 101 h 176"/>
                  <a:gd name="T76" fmla="*/ 13 w 225"/>
                  <a:gd name="T77" fmla="*/ 79 h 176"/>
                  <a:gd name="T78" fmla="*/ 9 w 225"/>
                  <a:gd name="T79" fmla="*/ 55 h 176"/>
                  <a:gd name="T80" fmla="*/ 9 w 225"/>
                  <a:gd name="T81" fmla="*/ 36 h 176"/>
                  <a:gd name="T82" fmla="*/ 10 w 225"/>
                  <a:gd name="T83" fmla="*/ 25 h 176"/>
                  <a:gd name="T84" fmla="*/ 11 w 225"/>
                  <a:gd name="T85" fmla="*/ 15 h 176"/>
                  <a:gd name="T86" fmla="*/ 13 w 225"/>
                  <a:gd name="T87" fmla="*/ 5 h 176"/>
                  <a:gd name="T88" fmla="*/ 13 w 225"/>
                  <a:gd name="T89" fmla="*/ 2 h 176"/>
                  <a:gd name="T90" fmla="*/ 9 w 225"/>
                  <a:gd name="T91" fmla="*/ 7 h 176"/>
                  <a:gd name="T92" fmla="*/ 6 w 225"/>
                  <a:gd name="T93" fmla="*/ 11 h 176"/>
                  <a:gd name="T94" fmla="*/ 3 w 225"/>
                  <a:gd name="T95" fmla="*/ 15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25" h="176">
                    <a:moveTo>
                      <a:pt x="1" y="18"/>
                    </a:moveTo>
                    <a:lnTo>
                      <a:pt x="1" y="21"/>
                    </a:lnTo>
                    <a:lnTo>
                      <a:pt x="1" y="24"/>
                    </a:lnTo>
                    <a:lnTo>
                      <a:pt x="0" y="27"/>
                    </a:lnTo>
                    <a:lnTo>
                      <a:pt x="0" y="30"/>
                    </a:lnTo>
                    <a:lnTo>
                      <a:pt x="0" y="33"/>
                    </a:lnTo>
                    <a:lnTo>
                      <a:pt x="0" y="36"/>
                    </a:lnTo>
                    <a:lnTo>
                      <a:pt x="0" y="38"/>
                    </a:lnTo>
                    <a:lnTo>
                      <a:pt x="0" y="42"/>
                    </a:lnTo>
                    <a:lnTo>
                      <a:pt x="0" y="55"/>
                    </a:lnTo>
                    <a:lnTo>
                      <a:pt x="2" y="69"/>
                    </a:lnTo>
                    <a:lnTo>
                      <a:pt x="5" y="81"/>
                    </a:lnTo>
                    <a:lnTo>
                      <a:pt x="9" y="95"/>
                    </a:lnTo>
                    <a:lnTo>
                      <a:pt x="13" y="107"/>
                    </a:lnTo>
                    <a:lnTo>
                      <a:pt x="19" y="117"/>
                    </a:lnTo>
                    <a:lnTo>
                      <a:pt x="25" y="128"/>
                    </a:lnTo>
                    <a:lnTo>
                      <a:pt x="33" y="138"/>
                    </a:lnTo>
                    <a:lnTo>
                      <a:pt x="41" y="146"/>
                    </a:lnTo>
                    <a:lnTo>
                      <a:pt x="49" y="153"/>
                    </a:lnTo>
                    <a:lnTo>
                      <a:pt x="59" y="160"/>
                    </a:lnTo>
                    <a:lnTo>
                      <a:pt x="68" y="166"/>
                    </a:lnTo>
                    <a:lnTo>
                      <a:pt x="79" y="170"/>
                    </a:lnTo>
                    <a:lnTo>
                      <a:pt x="90" y="174"/>
                    </a:lnTo>
                    <a:lnTo>
                      <a:pt x="102" y="176"/>
                    </a:lnTo>
                    <a:lnTo>
                      <a:pt x="113" y="176"/>
                    </a:lnTo>
                    <a:lnTo>
                      <a:pt x="123" y="176"/>
                    </a:lnTo>
                    <a:lnTo>
                      <a:pt x="133" y="175"/>
                    </a:lnTo>
                    <a:lnTo>
                      <a:pt x="143" y="172"/>
                    </a:lnTo>
                    <a:lnTo>
                      <a:pt x="152" y="169"/>
                    </a:lnTo>
                    <a:lnTo>
                      <a:pt x="161" y="164"/>
                    </a:lnTo>
                    <a:lnTo>
                      <a:pt x="170" y="158"/>
                    </a:lnTo>
                    <a:lnTo>
                      <a:pt x="178" y="152"/>
                    </a:lnTo>
                    <a:lnTo>
                      <a:pt x="185" y="145"/>
                    </a:lnTo>
                    <a:lnTo>
                      <a:pt x="192" y="138"/>
                    </a:lnTo>
                    <a:lnTo>
                      <a:pt x="199" y="129"/>
                    </a:lnTo>
                    <a:lnTo>
                      <a:pt x="205" y="120"/>
                    </a:lnTo>
                    <a:lnTo>
                      <a:pt x="211" y="110"/>
                    </a:lnTo>
                    <a:lnTo>
                      <a:pt x="215" y="101"/>
                    </a:lnTo>
                    <a:lnTo>
                      <a:pt x="219" y="90"/>
                    </a:lnTo>
                    <a:lnTo>
                      <a:pt x="222" y="79"/>
                    </a:lnTo>
                    <a:lnTo>
                      <a:pt x="225" y="67"/>
                    </a:lnTo>
                    <a:lnTo>
                      <a:pt x="224" y="63"/>
                    </a:lnTo>
                    <a:lnTo>
                      <a:pt x="223" y="61"/>
                    </a:lnTo>
                    <a:lnTo>
                      <a:pt x="222" y="59"/>
                    </a:lnTo>
                    <a:lnTo>
                      <a:pt x="221" y="55"/>
                    </a:lnTo>
                    <a:lnTo>
                      <a:pt x="221" y="53"/>
                    </a:lnTo>
                    <a:lnTo>
                      <a:pt x="220" y="49"/>
                    </a:lnTo>
                    <a:lnTo>
                      <a:pt x="219" y="47"/>
                    </a:lnTo>
                    <a:lnTo>
                      <a:pt x="218" y="44"/>
                    </a:lnTo>
                    <a:lnTo>
                      <a:pt x="217" y="56"/>
                    </a:lnTo>
                    <a:lnTo>
                      <a:pt x="215" y="68"/>
                    </a:lnTo>
                    <a:lnTo>
                      <a:pt x="212" y="80"/>
                    </a:lnTo>
                    <a:lnTo>
                      <a:pt x="209" y="91"/>
                    </a:lnTo>
                    <a:lnTo>
                      <a:pt x="203" y="102"/>
                    </a:lnTo>
                    <a:lnTo>
                      <a:pt x="198" y="113"/>
                    </a:lnTo>
                    <a:lnTo>
                      <a:pt x="192" y="122"/>
                    </a:lnTo>
                    <a:lnTo>
                      <a:pt x="186" y="130"/>
                    </a:lnTo>
                    <a:lnTo>
                      <a:pt x="178" y="138"/>
                    </a:lnTo>
                    <a:lnTo>
                      <a:pt x="170" y="145"/>
                    </a:lnTo>
                    <a:lnTo>
                      <a:pt x="162" y="151"/>
                    </a:lnTo>
                    <a:lnTo>
                      <a:pt x="153" y="157"/>
                    </a:lnTo>
                    <a:lnTo>
                      <a:pt x="144" y="160"/>
                    </a:lnTo>
                    <a:lnTo>
                      <a:pt x="134" y="163"/>
                    </a:lnTo>
                    <a:lnTo>
                      <a:pt x="124" y="165"/>
                    </a:lnTo>
                    <a:lnTo>
                      <a:pt x="113" y="165"/>
                    </a:lnTo>
                    <a:lnTo>
                      <a:pt x="103" y="165"/>
                    </a:lnTo>
                    <a:lnTo>
                      <a:pt x="92" y="163"/>
                    </a:lnTo>
                    <a:lnTo>
                      <a:pt x="81" y="160"/>
                    </a:lnTo>
                    <a:lnTo>
                      <a:pt x="72" y="156"/>
                    </a:lnTo>
                    <a:lnTo>
                      <a:pt x="63" y="151"/>
                    </a:lnTo>
                    <a:lnTo>
                      <a:pt x="54" y="145"/>
                    </a:lnTo>
                    <a:lnTo>
                      <a:pt x="46" y="138"/>
                    </a:lnTo>
                    <a:lnTo>
                      <a:pt x="39" y="129"/>
                    </a:lnTo>
                    <a:lnTo>
                      <a:pt x="32" y="121"/>
                    </a:lnTo>
                    <a:lnTo>
                      <a:pt x="26" y="111"/>
                    </a:lnTo>
                    <a:lnTo>
                      <a:pt x="21" y="101"/>
                    </a:lnTo>
                    <a:lnTo>
                      <a:pt x="17" y="90"/>
                    </a:lnTo>
                    <a:lnTo>
                      <a:pt x="13" y="79"/>
                    </a:lnTo>
                    <a:lnTo>
                      <a:pt x="11" y="67"/>
                    </a:lnTo>
                    <a:lnTo>
                      <a:pt x="9" y="55"/>
                    </a:lnTo>
                    <a:lnTo>
                      <a:pt x="9" y="42"/>
                    </a:lnTo>
                    <a:lnTo>
                      <a:pt x="9" y="36"/>
                    </a:lnTo>
                    <a:lnTo>
                      <a:pt x="9" y="31"/>
                    </a:lnTo>
                    <a:lnTo>
                      <a:pt x="10" y="25"/>
                    </a:lnTo>
                    <a:lnTo>
                      <a:pt x="10" y="20"/>
                    </a:lnTo>
                    <a:lnTo>
                      <a:pt x="11" y="15"/>
                    </a:lnTo>
                    <a:lnTo>
                      <a:pt x="12" y="9"/>
                    </a:lnTo>
                    <a:lnTo>
                      <a:pt x="13" y="5"/>
                    </a:lnTo>
                    <a:lnTo>
                      <a:pt x="15" y="0"/>
                    </a:lnTo>
                    <a:lnTo>
                      <a:pt x="13" y="2"/>
                    </a:lnTo>
                    <a:lnTo>
                      <a:pt x="11" y="5"/>
                    </a:lnTo>
                    <a:lnTo>
                      <a:pt x="9" y="7"/>
                    </a:lnTo>
                    <a:lnTo>
                      <a:pt x="8" y="8"/>
                    </a:lnTo>
                    <a:lnTo>
                      <a:pt x="6" y="11"/>
                    </a:lnTo>
                    <a:lnTo>
                      <a:pt x="5" y="13"/>
                    </a:lnTo>
                    <a:lnTo>
                      <a:pt x="3" y="15"/>
                    </a:lnTo>
                    <a:lnTo>
                      <a:pt x="1" y="18"/>
                    </a:lnTo>
                    <a:close/>
                  </a:path>
                </a:pathLst>
              </a:custGeom>
              <a:solidFill>
                <a:srgbClr val="F5C6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" name="Freeform 82"/>
              <p:cNvSpPr>
                <a:spLocks/>
              </p:cNvSpPr>
              <p:nvPr/>
            </p:nvSpPr>
            <p:spPr bwMode="auto">
              <a:xfrm>
                <a:off x="1140" y="2651"/>
                <a:ext cx="43" cy="30"/>
              </a:xfrm>
              <a:custGeom>
                <a:avLst/>
                <a:gdLst>
                  <a:gd name="T0" fmla="*/ 3 w 217"/>
                  <a:gd name="T1" fmla="*/ 22 h 180"/>
                  <a:gd name="T2" fmla="*/ 2 w 217"/>
                  <a:gd name="T3" fmla="*/ 30 h 180"/>
                  <a:gd name="T4" fmla="*/ 1 w 217"/>
                  <a:gd name="T5" fmla="*/ 38 h 180"/>
                  <a:gd name="T6" fmla="*/ 0 w 217"/>
                  <a:gd name="T7" fmla="*/ 46 h 180"/>
                  <a:gd name="T8" fmla="*/ 1 w 217"/>
                  <a:gd name="T9" fmla="*/ 64 h 180"/>
                  <a:gd name="T10" fmla="*/ 5 w 217"/>
                  <a:gd name="T11" fmla="*/ 89 h 180"/>
                  <a:gd name="T12" fmla="*/ 13 w 217"/>
                  <a:gd name="T13" fmla="*/ 112 h 180"/>
                  <a:gd name="T14" fmla="*/ 25 w 217"/>
                  <a:gd name="T15" fmla="*/ 133 h 180"/>
                  <a:gd name="T16" fmla="*/ 39 w 217"/>
                  <a:gd name="T17" fmla="*/ 150 h 180"/>
                  <a:gd name="T18" fmla="*/ 57 w 217"/>
                  <a:gd name="T19" fmla="*/ 165 h 180"/>
                  <a:gd name="T20" fmla="*/ 76 w 217"/>
                  <a:gd name="T21" fmla="*/ 174 h 180"/>
                  <a:gd name="T22" fmla="*/ 98 w 217"/>
                  <a:gd name="T23" fmla="*/ 179 h 180"/>
                  <a:gd name="T24" fmla="*/ 119 w 217"/>
                  <a:gd name="T25" fmla="*/ 179 h 180"/>
                  <a:gd name="T26" fmla="*/ 139 w 217"/>
                  <a:gd name="T27" fmla="*/ 175 h 180"/>
                  <a:gd name="T28" fmla="*/ 158 w 217"/>
                  <a:gd name="T29" fmla="*/ 167 h 180"/>
                  <a:gd name="T30" fmla="*/ 174 w 217"/>
                  <a:gd name="T31" fmla="*/ 154 h 180"/>
                  <a:gd name="T32" fmla="*/ 188 w 217"/>
                  <a:gd name="T33" fmla="*/ 138 h 180"/>
                  <a:gd name="T34" fmla="*/ 200 w 217"/>
                  <a:gd name="T35" fmla="*/ 120 h 180"/>
                  <a:gd name="T36" fmla="*/ 210 w 217"/>
                  <a:gd name="T37" fmla="*/ 99 h 180"/>
                  <a:gd name="T38" fmla="*/ 216 w 217"/>
                  <a:gd name="T39" fmla="*/ 76 h 180"/>
                  <a:gd name="T40" fmla="*/ 217 w 217"/>
                  <a:gd name="T41" fmla="*/ 62 h 180"/>
                  <a:gd name="T42" fmla="*/ 215 w 217"/>
                  <a:gd name="T43" fmla="*/ 56 h 180"/>
                  <a:gd name="T44" fmla="*/ 212 w 217"/>
                  <a:gd name="T45" fmla="*/ 50 h 180"/>
                  <a:gd name="T46" fmla="*/ 210 w 217"/>
                  <a:gd name="T47" fmla="*/ 45 h 180"/>
                  <a:gd name="T48" fmla="*/ 209 w 217"/>
                  <a:gd name="T49" fmla="*/ 44 h 180"/>
                  <a:gd name="T50" fmla="*/ 209 w 217"/>
                  <a:gd name="T51" fmla="*/ 45 h 180"/>
                  <a:gd name="T52" fmla="*/ 209 w 217"/>
                  <a:gd name="T53" fmla="*/ 47 h 180"/>
                  <a:gd name="T54" fmla="*/ 209 w 217"/>
                  <a:gd name="T55" fmla="*/ 50 h 180"/>
                  <a:gd name="T56" fmla="*/ 209 w 217"/>
                  <a:gd name="T57" fmla="*/ 63 h 180"/>
                  <a:gd name="T58" fmla="*/ 205 w 217"/>
                  <a:gd name="T59" fmla="*/ 86 h 180"/>
                  <a:gd name="T60" fmla="*/ 196 w 217"/>
                  <a:gd name="T61" fmla="*/ 107 h 180"/>
                  <a:gd name="T62" fmla="*/ 185 w 217"/>
                  <a:gd name="T63" fmla="*/ 126 h 180"/>
                  <a:gd name="T64" fmla="*/ 172 w 217"/>
                  <a:gd name="T65" fmla="*/ 142 h 180"/>
                  <a:gd name="T66" fmla="*/ 156 w 217"/>
                  <a:gd name="T67" fmla="*/ 155 h 180"/>
                  <a:gd name="T68" fmla="*/ 139 w 217"/>
                  <a:gd name="T69" fmla="*/ 165 h 180"/>
                  <a:gd name="T70" fmla="*/ 119 w 217"/>
                  <a:gd name="T71" fmla="*/ 168 h 180"/>
                  <a:gd name="T72" fmla="*/ 99 w 217"/>
                  <a:gd name="T73" fmla="*/ 168 h 180"/>
                  <a:gd name="T74" fmla="*/ 79 w 217"/>
                  <a:gd name="T75" fmla="*/ 165 h 180"/>
                  <a:gd name="T76" fmla="*/ 61 w 217"/>
                  <a:gd name="T77" fmla="*/ 155 h 180"/>
                  <a:gd name="T78" fmla="*/ 45 w 217"/>
                  <a:gd name="T79" fmla="*/ 142 h 180"/>
                  <a:gd name="T80" fmla="*/ 32 w 217"/>
                  <a:gd name="T81" fmla="*/ 126 h 180"/>
                  <a:gd name="T82" fmla="*/ 21 w 217"/>
                  <a:gd name="T83" fmla="*/ 107 h 180"/>
                  <a:gd name="T84" fmla="*/ 14 w 217"/>
                  <a:gd name="T85" fmla="*/ 86 h 180"/>
                  <a:gd name="T86" fmla="*/ 10 w 217"/>
                  <a:gd name="T87" fmla="*/ 63 h 180"/>
                  <a:gd name="T88" fmla="*/ 9 w 217"/>
                  <a:gd name="T89" fmla="*/ 44 h 180"/>
                  <a:gd name="T90" fmla="*/ 11 w 217"/>
                  <a:gd name="T91" fmla="*/ 32 h 180"/>
                  <a:gd name="T92" fmla="*/ 13 w 217"/>
                  <a:gd name="T93" fmla="*/ 18 h 180"/>
                  <a:gd name="T94" fmla="*/ 16 w 217"/>
                  <a:gd name="T95" fmla="*/ 6 h 180"/>
                  <a:gd name="T96" fmla="*/ 16 w 217"/>
                  <a:gd name="T97" fmla="*/ 3 h 180"/>
                  <a:gd name="T98" fmla="*/ 13 w 217"/>
                  <a:gd name="T99" fmla="*/ 6 h 180"/>
                  <a:gd name="T100" fmla="*/ 9 w 217"/>
                  <a:gd name="T101" fmla="*/ 11 h 180"/>
                  <a:gd name="T102" fmla="*/ 5 w 217"/>
                  <a:gd name="T103" fmla="*/ 16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17" h="180">
                    <a:moveTo>
                      <a:pt x="4" y="18"/>
                    </a:moveTo>
                    <a:lnTo>
                      <a:pt x="3" y="22"/>
                    </a:lnTo>
                    <a:lnTo>
                      <a:pt x="2" y="26"/>
                    </a:lnTo>
                    <a:lnTo>
                      <a:pt x="2" y="30"/>
                    </a:lnTo>
                    <a:lnTo>
                      <a:pt x="1" y="34"/>
                    </a:lnTo>
                    <a:lnTo>
                      <a:pt x="1" y="38"/>
                    </a:lnTo>
                    <a:lnTo>
                      <a:pt x="0" y="42"/>
                    </a:lnTo>
                    <a:lnTo>
                      <a:pt x="0" y="46"/>
                    </a:lnTo>
                    <a:lnTo>
                      <a:pt x="0" y="51"/>
                    </a:lnTo>
                    <a:lnTo>
                      <a:pt x="1" y="64"/>
                    </a:lnTo>
                    <a:lnTo>
                      <a:pt x="2" y="77"/>
                    </a:lnTo>
                    <a:lnTo>
                      <a:pt x="5" y="89"/>
                    </a:lnTo>
                    <a:lnTo>
                      <a:pt x="9" y="101"/>
                    </a:lnTo>
                    <a:lnTo>
                      <a:pt x="13" y="112"/>
                    </a:lnTo>
                    <a:lnTo>
                      <a:pt x="19" y="123"/>
                    </a:lnTo>
                    <a:lnTo>
                      <a:pt x="25" y="133"/>
                    </a:lnTo>
                    <a:lnTo>
                      <a:pt x="32" y="142"/>
                    </a:lnTo>
                    <a:lnTo>
                      <a:pt x="39" y="150"/>
                    </a:lnTo>
                    <a:lnTo>
                      <a:pt x="48" y="159"/>
                    </a:lnTo>
                    <a:lnTo>
                      <a:pt x="57" y="165"/>
                    </a:lnTo>
                    <a:lnTo>
                      <a:pt x="66" y="171"/>
                    </a:lnTo>
                    <a:lnTo>
                      <a:pt x="76" y="174"/>
                    </a:lnTo>
                    <a:lnTo>
                      <a:pt x="87" y="178"/>
                    </a:lnTo>
                    <a:lnTo>
                      <a:pt x="98" y="179"/>
                    </a:lnTo>
                    <a:lnTo>
                      <a:pt x="109" y="180"/>
                    </a:lnTo>
                    <a:lnTo>
                      <a:pt x="119" y="179"/>
                    </a:lnTo>
                    <a:lnTo>
                      <a:pt x="130" y="178"/>
                    </a:lnTo>
                    <a:lnTo>
                      <a:pt x="139" y="175"/>
                    </a:lnTo>
                    <a:lnTo>
                      <a:pt x="149" y="172"/>
                    </a:lnTo>
                    <a:lnTo>
                      <a:pt x="158" y="167"/>
                    </a:lnTo>
                    <a:lnTo>
                      <a:pt x="166" y="161"/>
                    </a:lnTo>
                    <a:lnTo>
                      <a:pt x="174" y="154"/>
                    </a:lnTo>
                    <a:lnTo>
                      <a:pt x="182" y="147"/>
                    </a:lnTo>
                    <a:lnTo>
                      <a:pt x="188" y="138"/>
                    </a:lnTo>
                    <a:lnTo>
                      <a:pt x="195" y="130"/>
                    </a:lnTo>
                    <a:lnTo>
                      <a:pt x="200" y="120"/>
                    </a:lnTo>
                    <a:lnTo>
                      <a:pt x="206" y="110"/>
                    </a:lnTo>
                    <a:lnTo>
                      <a:pt x="210" y="99"/>
                    </a:lnTo>
                    <a:lnTo>
                      <a:pt x="214" y="88"/>
                    </a:lnTo>
                    <a:lnTo>
                      <a:pt x="216" y="76"/>
                    </a:lnTo>
                    <a:lnTo>
                      <a:pt x="217" y="64"/>
                    </a:lnTo>
                    <a:lnTo>
                      <a:pt x="217" y="62"/>
                    </a:lnTo>
                    <a:lnTo>
                      <a:pt x="216" y="58"/>
                    </a:lnTo>
                    <a:lnTo>
                      <a:pt x="215" y="56"/>
                    </a:lnTo>
                    <a:lnTo>
                      <a:pt x="214" y="53"/>
                    </a:lnTo>
                    <a:lnTo>
                      <a:pt x="212" y="50"/>
                    </a:lnTo>
                    <a:lnTo>
                      <a:pt x="211" y="47"/>
                    </a:lnTo>
                    <a:lnTo>
                      <a:pt x="210" y="45"/>
                    </a:lnTo>
                    <a:lnTo>
                      <a:pt x="209" y="42"/>
                    </a:lnTo>
                    <a:lnTo>
                      <a:pt x="209" y="44"/>
                    </a:lnTo>
                    <a:lnTo>
                      <a:pt x="209" y="44"/>
                    </a:lnTo>
                    <a:lnTo>
                      <a:pt x="209" y="45"/>
                    </a:lnTo>
                    <a:lnTo>
                      <a:pt x="209" y="46"/>
                    </a:lnTo>
                    <a:lnTo>
                      <a:pt x="209" y="47"/>
                    </a:lnTo>
                    <a:lnTo>
                      <a:pt x="209" y="48"/>
                    </a:lnTo>
                    <a:lnTo>
                      <a:pt x="209" y="50"/>
                    </a:lnTo>
                    <a:lnTo>
                      <a:pt x="209" y="51"/>
                    </a:lnTo>
                    <a:lnTo>
                      <a:pt x="209" y="63"/>
                    </a:lnTo>
                    <a:lnTo>
                      <a:pt x="207" y="75"/>
                    </a:lnTo>
                    <a:lnTo>
                      <a:pt x="205" y="86"/>
                    </a:lnTo>
                    <a:lnTo>
                      <a:pt x="200" y="98"/>
                    </a:lnTo>
                    <a:lnTo>
                      <a:pt x="196" y="107"/>
                    </a:lnTo>
                    <a:lnTo>
                      <a:pt x="191" y="117"/>
                    </a:lnTo>
                    <a:lnTo>
                      <a:pt x="185" y="126"/>
                    </a:lnTo>
                    <a:lnTo>
                      <a:pt x="179" y="135"/>
                    </a:lnTo>
                    <a:lnTo>
                      <a:pt x="172" y="142"/>
                    </a:lnTo>
                    <a:lnTo>
                      <a:pt x="164" y="149"/>
                    </a:lnTo>
                    <a:lnTo>
                      <a:pt x="156" y="155"/>
                    </a:lnTo>
                    <a:lnTo>
                      <a:pt x="148" y="160"/>
                    </a:lnTo>
                    <a:lnTo>
                      <a:pt x="139" y="165"/>
                    </a:lnTo>
                    <a:lnTo>
                      <a:pt x="129" y="167"/>
                    </a:lnTo>
                    <a:lnTo>
                      <a:pt x="119" y="168"/>
                    </a:lnTo>
                    <a:lnTo>
                      <a:pt x="109" y="169"/>
                    </a:lnTo>
                    <a:lnTo>
                      <a:pt x="99" y="168"/>
                    </a:lnTo>
                    <a:lnTo>
                      <a:pt x="89" y="167"/>
                    </a:lnTo>
                    <a:lnTo>
                      <a:pt x="79" y="165"/>
                    </a:lnTo>
                    <a:lnTo>
                      <a:pt x="70" y="160"/>
                    </a:lnTo>
                    <a:lnTo>
                      <a:pt x="61" y="155"/>
                    </a:lnTo>
                    <a:lnTo>
                      <a:pt x="53" y="149"/>
                    </a:lnTo>
                    <a:lnTo>
                      <a:pt x="45" y="142"/>
                    </a:lnTo>
                    <a:lnTo>
                      <a:pt x="38" y="135"/>
                    </a:lnTo>
                    <a:lnTo>
                      <a:pt x="32" y="126"/>
                    </a:lnTo>
                    <a:lnTo>
                      <a:pt x="26" y="117"/>
                    </a:lnTo>
                    <a:lnTo>
                      <a:pt x="21" y="107"/>
                    </a:lnTo>
                    <a:lnTo>
                      <a:pt x="17" y="98"/>
                    </a:lnTo>
                    <a:lnTo>
                      <a:pt x="14" y="86"/>
                    </a:lnTo>
                    <a:lnTo>
                      <a:pt x="11" y="75"/>
                    </a:lnTo>
                    <a:lnTo>
                      <a:pt x="10" y="63"/>
                    </a:lnTo>
                    <a:lnTo>
                      <a:pt x="9" y="51"/>
                    </a:lnTo>
                    <a:lnTo>
                      <a:pt x="9" y="44"/>
                    </a:lnTo>
                    <a:lnTo>
                      <a:pt x="10" y="38"/>
                    </a:lnTo>
                    <a:lnTo>
                      <a:pt x="11" y="32"/>
                    </a:lnTo>
                    <a:lnTo>
                      <a:pt x="12" y="24"/>
                    </a:lnTo>
                    <a:lnTo>
                      <a:pt x="13" y="18"/>
                    </a:lnTo>
                    <a:lnTo>
                      <a:pt x="14" y="12"/>
                    </a:lnTo>
                    <a:lnTo>
                      <a:pt x="16" y="6"/>
                    </a:lnTo>
                    <a:lnTo>
                      <a:pt x="18" y="0"/>
                    </a:lnTo>
                    <a:lnTo>
                      <a:pt x="16" y="3"/>
                    </a:lnTo>
                    <a:lnTo>
                      <a:pt x="15" y="5"/>
                    </a:lnTo>
                    <a:lnTo>
                      <a:pt x="13" y="6"/>
                    </a:lnTo>
                    <a:lnTo>
                      <a:pt x="11" y="9"/>
                    </a:lnTo>
                    <a:lnTo>
                      <a:pt x="9" y="11"/>
                    </a:lnTo>
                    <a:lnTo>
                      <a:pt x="7" y="14"/>
                    </a:lnTo>
                    <a:lnTo>
                      <a:pt x="5" y="16"/>
                    </a:lnTo>
                    <a:lnTo>
                      <a:pt x="4" y="18"/>
                    </a:lnTo>
                    <a:close/>
                  </a:path>
                </a:pathLst>
              </a:custGeom>
              <a:solidFill>
                <a:srgbClr val="F6C9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" name="Freeform 83"/>
              <p:cNvSpPr>
                <a:spLocks/>
              </p:cNvSpPr>
              <p:nvPr/>
            </p:nvSpPr>
            <p:spPr bwMode="auto">
              <a:xfrm>
                <a:off x="1141" y="2650"/>
                <a:ext cx="42" cy="30"/>
              </a:xfrm>
              <a:custGeom>
                <a:avLst/>
                <a:gdLst>
                  <a:gd name="T0" fmla="*/ 4 w 209"/>
                  <a:gd name="T1" fmla="*/ 21 h 181"/>
                  <a:gd name="T2" fmla="*/ 2 w 209"/>
                  <a:gd name="T3" fmla="*/ 31 h 181"/>
                  <a:gd name="T4" fmla="*/ 1 w 209"/>
                  <a:gd name="T5" fmla="*/ 41 h 181"/>
                  <a:gd name="T6" fmla="*/ 0 w 209"/>
                  <a:gd name="T7" fmla="*/ 52 h 181"/>
                  <a:gd name="T8" fmla="*/ 0 w 209"/>
                  <a:gd name="T9" fmla="*/ 71 h 181"/>
                  <a:gd name="T10" fmla="*/ 4 w 209"/>
                  <a:gd name="T11" fmla="*/ 95 h 181"/>
                  <a:gd name="T12" fmla="*/ 12 w 209"/>
                  <a:gd name="T13" fmla="*/ 117 h 181"/>
                  <a:gd name="T14" fmla="*/ 23 w 209"/>
                  <a:gd name="T15" fmla="*/ 137 h 181"/>
                  <a:gd name="T16" fmla="*/ 37 w 209"/>
                  <a:gd name="T17" fmla="*/ 154 h 181"/>
                  <a:gd name="T18" fmla="*/ 54 w 209"/>
                  <a:gd name="T19" fmla="*/ 167 h 181"/>
                  <a:gd name="T20" fmla="*/ 72 w 209"/>
                  <a:gd name="T21" fmla="*/ 176 h 181"/>
                  <a:gd name="T22" fmla="*/ 94 w 209"/>
                  <a:gd name="T23" fmla="*/ 181 h 181"/>
                  <a:gd name="T24" fmla="*/ 115 w 209"/>
                  <a:gd name="T25" fmla="*/ 181 h 181"/>
                  <a:gd name="T26" fmla="*/ 135 w 209"/>
                  <a:gd name="T27" fmla="*/ 176 h 181"/>
                  <a:gd name="T28" fmla="*/ 153 w 209"/>
                  <a:gd name="T29" fmla="*/ 167 h 181"/>
                  <a:gd name="T30" fmla="*/ 169 w 209"/>
                  <a:gd name="T31" fmla="*/ 154 h 181"/>
                  <a:gd name="T32" fmla="*/ 183 w 209"/>
                  <a:gd name="T33" fmla="*/ 138 h 181"/>
                  <a:gd name="T34" fmla="*/ 194 w 209"/>
                  <a:gd name="T35" fmla="*/ 118 h 181"/>
                  <a:gd name="T36" fmla="*/ 203 w 209"/>
                  <a:gd name="T37" fmla="*/ 96 h 181"/>
                  <a:gd name="T38" fmla="*/ 208 w 209"/>
                  <a:gd name="T39" fmla="*/ 72 h 181"/>
                  <a:gd name="T40" fmla="*/ 207 w 209"/>
                  <a:gd name="T41" fmla="*/ 57 h 181"/>
                  <a:gd name="T42" fmla="*/ 205 w 209"/>
                  <a:gd name="T43" fmla="*/ 52 h 181"/>
                  <a:gd name="T44" fmla="*/ 202 w 209"/>
                  <a:gd name="T45" fmla="*/ 46 h 181"/>
                  <a:gd name="T46" fmla="*/ 200 w 209"/>
                  <a:gd name="T47" fmla="*/ 41 h 181"/>
                  <a:gd name="T48" fmla="*/ 197 w 209"/>
                  <a:gd name="T49" fmla="*/ 41 h 181"/>
                  <a:gd name="T50" fmla="*/ 198 w 209"/>
                  <a:gd name="T51" fmla="*/ 46 h 181"/>
                  <a:gd name="T52" fmla="*/ 198 w 209"/>
                  <a:gd name="T53" fmla="*/ 51 h 181"/>
                  <a:gd name="T54" fmla="*/ 200 w 209"/>
                  <a:gd name="T55" fmla="*/ 55 h 181"/>
                  <a:gd name="T56" fmla="*/ 198 w 209"/>
                  <a:gd name="T57" fmla="*/ 70 h 181"/>
                  <a:gd name="T58" fmla="*/ 194 w 209"/>
                  <a:gd name="T59" fmla="*/ 91 h 181"/>
                  <a:gd name="T60" fmla="*/ 187 w 209"/>
                  <a:gd name="T61" fmla="*/ 112 h 181"/>
                  <a:gd name="T62" fmla="*/ 177 w 209"/>
                  <a:gd name="T63" fmla="*/ 130 h 181"/>
                  <a:gd name="T64" fmla="*/ 164 w 209"/>
                  <a:gd name="T65" fmla="*/ 145 h 181"/>
                  <a:gd name="T66" fmla="*/ 149 w 209"/>
                  <a:gd name="T67" fmla="*/ 157 h 181"/>
                  <a:gd name="T68" fmla="*/ 132 w 209"/>
                  <a:gd name="T69" fmla="*/ 166 h 181"/>
                  <a:gd name="T70" fmla="*/ 114 w 209"/>
                  <a:gd name="T71" fmla="*/ 170 h 181"/>
                  <a:gd name="T72" fmla="*/ 94 w 209"/>
                  <a:gd name="T73" fmla="*/ 170 h 181"/>
                  <a:gd name="T74" fmla="*/ 76 w 209"/>
                  <a:gd name="T75" fmla="*/ 166 h 181"/>
                  <a:gd name="T76" fmla="*/ 58 w 209"/>
                  <a:gd name="T77" fmla="*/ 157 h 181"/>
                  <a:gd name="T78" fmla="*/ 43 w 209"/>
                  <a:gd name="T79" fmla="*/ 145 h 181"/>
                  <a:gd name="T80" fmla="*/ 30 w 209"/>
                  <a:gd name="T81" fmla="*/ 130 h 181"/>
                  <a:gd name="T82" fmla="*/ 20 w 209"/>
                  <a:gd name="T83" fmla="*/ 112 h 181"/>
                  <a:gd name="T84" fmla="*/ 13 w 209"/>
                  <a:gd name="T85" fmla="*/ 91 h 181"/>
                  <a:gd name="T86" fmla="*/ 9 w 209"/>
                  <a:gd name="T87" fmla="*/ 70 h 181"/>
                  <a:gd name="T88" fmla="*/ 9 w 209"/>
                  <a:gd name="T89" fmla="*/ 49 h 181"/>
                  <a:gd name="T90" fmla="*/ 11 w 209"/>
                  <a:gd name="T91" fmla="*/ 35 h 181"/>
                  <a:gd name="T92" fmla="*/ 14 w 209"/>
                  <a:gd name="T93" fmla="*/ 21 h 181"/>
                  <a:gd name="T94" fmla="*/ 19 w 209"/>
                  <a:gd name="T95" fmla="*/ 6 h 181"/>
                  <a:gd name="T96" fmla="*/ 20 w 209"/>
                  <a:gd name="T97" fmla="*/ 1 h 181"/>
                  <a:gd name="T98" fmla="*/ 16 w 209"/>
                  <a:gd name="T99" fmla="*/ 6 h 181"/>
                  <a:gd name="T100" fmla="*/ 12 w 209"/>
                  <a:gd name="T101" fmla="*/ 10 h 181"/>
                  <a:gd name="T102" fmla="*/ 8 w 209"/>
                  <a:gd name="T103" fmla="*/ 13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09" h="181">
                    <a:moveTo>
                      <a:pt x="6" y="16"/>
                    </a:moveTo>
                    <a:lnTo>
                      <a:pt x="4" y="21"/>
                    </a:lnTo>
                    <a:lnTo>
                      <a:pt x="3" y="25"/>
                    </a:lnTo>
                    <a:lnTo>
                      <a:pt x="2" y="31"/>
                    </a:lnTo>
                    <a:lnTo>
                      <a:pt x="1" y="36"/>
                    </a:lnTo>
                    <a:lnTo>
                      <a:pt x="1" y="41"/>
                    </a:lnTo>
                    <a:lnTo>
                      <a:pt x="0" y="47"/>
                    </a:lnTo>
                    <a:lnTo>
                      <a:pt x="0" y="52"/>
                    </a:lnTo>
                    <a:lnTo>
                      <a:pt x="0" y="58"/>
                    </a:lnTo>
                    <a:lnTo>
                      <a:pt x="0" y="71"/>
                    </a:lnTo>
                    <a:lnTo>
                      <a:pt x="2" y="83"/>
                    </a:lnTo>
                    <a:lnTo>
                      <a:pt x="4" y="95"/>
                    </a:lnTo>
                    <a:lnTo>
                      <a:pt x="8" y="106"/>
                    </a:lnTo>
                    <a:lnTo>
                      <a:pt x="12" y="117"/>
                    </a:lnTo>
                    <a:lnTo>
                      <a:pt x="17" y="127"/>
                    </a:lnTo>
                    <a:lnTo>
                      <a:pt x="23" y="137"/>
                    </a:lnTo>
                    <a:lnTo>
                      <a:pt x="30" y="145"/>
                    </a:lnTo>
                    <a:lnTo>
                      <a:pt x="37" y="154"/>
                    </a:lnTo>
                    <a:lnTo>
                      <a:pt x="45" y="161"/>
                    </a:lnTo>
                    <a:lnTo>
                      <a:pt x="54" y="167"/>
                    </a:lnTo>
                    <a:lnTo>
                      <a:pt x="63" y="172"/>
                    </a:lnTo>
                    <a:lnTo>
                      <a:pt x="72" y="176"/>
                    </a:lnTo>
                    <a:lnTo>
                      <a:pt x="83" y="179"/>
                    </a:lnTo>
                    <a:lnTo>
                      <a:pt x="94" y="181"/>
                    </a:lnTo>
                    <a:lnTo>
                      <a:pt x="104" y="181"/>
                    </a:lnTo>
                    <a:lnTo>
                      <a:pt x="115" y="181"/>
                    </a:lnTo>
                    <a:lnTo>
                      <a:pt x="125" y="179"/>
                    </a:lnTo>
                    <a:lnTo>
                      <a:pt x="135" y="176"/>
                    </a:lnTo>
                    <a:lnTo>
                      <a:pt x="144" y="173"/>
                    </a:lnTo>
                    <a:lnTo>
                      <a:pt x="153" y="167"/>
                    </a:lnTo>
                    <a:lnTo>
                      <a:pt x="161" y="161"/>
                    </a:lnTo>
                    <a:lnTo>
                      <a:pt x="169" y="154"/>
                    </a:lnTo>
                    <a:lnTo>
                      <a:pt x="177" y="146"/>
                    </a:lnTo>
                    <a:lnTo>
                      <a:pt x="183" y="138"/>
                    </a:lnTo>
                    <a:lnTo>
                      <a:pt x="189" y="129"/>
                    </a:lnTo>
                    <a:lnTo>
                      <a:pt x="194" y="118"/>
                    </a:lnTo>
                    <a:lnTo>
                      <a:pt x="200" y="107"/>
                    </a:lnTo>
                    <a:lnTo>
                      <a:pt x="203" y="96"/>
                    </a:lnTo>
                    <a:lnTo>
                      <a:pt x="206" y="84"/>
                    </a:lnTo>
                    <a:lnTo>
                      <a:pt x="208" y="72"/>
                    </a:lnTo>
                    <a:lnTo>
                      <a:pt x="209" y="60"/>
                    </a:lnTo>
                    <a:lnTo>
                      <a:pt x="207" y="57"/>
                    </a:lnTo>
                    <a:lnTo>
                      <a:pt x="206" y="54"/>
                    </a:lnTo>
                    <a:lnTo>
                      <a:pt x="205" y="52"/>
                    </a:lnTo>
                    <a:lnTo>
                      <a:pt x="204" y="49"/>
                    </a:lnTo>
                    <a:lnTo>
                      <a:pt x="202" y="46"/>
                    </a:lnTo>
                    <a:lnTo>
                      <a:pt x="201" y="43"/>
                    </a:lnTo>
                    <a:lnTo>
                      <a:pt x="200" y="41"/>
                    </a:lnTo>
                    <a:lnTo>
                      <a:pt x="197" y="39"/>
                    </a:lnTo>
                    <a:lnTo>
                      <a:pt x="197" y="41"/>
                    </a:lnTo>
                    <a:lnTo>
                      <a:pt x="198" y="43"/>
                    </a:lnTo>
                    <a:lnTo>
                      <a:pt x="198" y="46"/>
                    </a:lnTo>
                    <a:lnTo>
                      <a:pt x="198" y="48"/>
                    </a:lnTo>
                    <a:lnTo>
                      <a:pt x="198" y="51"/>
                    </a:lnTo>
                    <a:lnTo>
                      <a:pt x="198" y="53"/>
                    </a:lnTo>
                    <a:lnTo>
                      <a:pt x="200" y="55"/>
                    </a:lnTo>
                    <a:lnTo>
                      <a:pt x="200" y="58"/>
                    </a:lnTo>
                    <a:lnTo>
                      <a:pt x="198" y="70"/>
                    </a:lnTo>
                    <a:lnTo>
                      <a:pt x="197" y="81"/>
                    </a:lnTo>
                    <a:lnTo>
                      <a:pt x="194" y="91"/>
                    </a:lnTo>
                    <a:lnTo>
                      <a:pt x="191" y="102"/>
                    </a:lnTo>
                    <a:lnTo>
                      <a:pt x="187" y="112"/>
                    </a:lnTo>
                    <a:lnTo>
                      <a:pt x="182" y="121"/>
                    </a:lnTo>
                    <a:lnTo>
                      <a:pt x="177" y="130"/>
                    </a:lnTo>
                    <a:lnTo>
                      <a:pt x="171" y="138"/>
                    </a:lnTo>
                    <a:lnTo>
                      <a:pt x="164" y="145"/>
                    </a:lnTo>
                    <a:lnTo>
                      <a:pt x="157" y="151"/>
                    </a:lnTo>
                    <a:lnTo>
                      <a:pt x="149" y="157"/>
                    </a:lnTo>
                    <a:lnTo>
                      <a:pt x="141" y="162"/>
                    </a:lnTo>
                    <a:lnTo>
                      <a:pt x="132" y="166"/>
                    </a:lnTo>
                    <a:lnTo>
                      <a:pt x="123" y="169"/>
                    </a:lnTo>
                    <a:lnTo>
                      <a:pt x="114" y="170"/>
                    </a:lnTo>
                    <a:lnTo>
                      <a:pt x="104" y="170"/>
                    </a:lnTo>
                    <a:lnTo>
                      <a:pt x="94" y="170"/>
                    </a:lnTo>
                    <a:lnTo>
                      <a:pt x="85" y="169"/>
                    </a:lnTo>
                    <a:lnTo>
                      <a:pt x="76" y="166"/>
                    </a:lnTo>
                    <a:lnTo>
                      <a:pt x="66" y="162"/>
                    </a:lnTo>
                    <a:lnTo>
                      <a:pt x="58" y="157"/>
                    </a:lnTo>
                    <a:lnTo>
                      <a:pt x="50" y="151"/>
                    </a:lnTo>
                    <a:lnTo>
                      <a:pt x="43" y="145"/>
                    </a:lnTo>
                    <a:lnTo>
                      <a:pt x="36" y="138"/>
                    </a:lnTo>
                    <a:lnTo>
                      <a:pt x="30" y="130"/>
                    </a:lnTo>
                    <a:lnTo>
                      <a:pt x="25" y="121"/>
                    </a:lnTo>
                    <a:lnTo>
                      <a:pt x="20" y="112"/>
                    </a:lnTo>
                    <a:lnTo>
                      <a:pt x="16" y="102"/>
                    </a:lnTo>
                    <a:lnTo>
                      <a:pt x="13" y="91"/>
                    </a:lnTo>
                    <a:lnTo>
                      <a:pt x="11" y="81"/>
                    </a:lnTo>
                    <a:lnTo>
                      <a:pt x="9" y="70"/>
                    </a:lnTo>
                    <a:lnTo>
                      <a:pt x="9" y="58"/>
                    </a:lnTo>
                    <a:lnTo>
                      <a:pt x="9" y="49"/>
                    </a:lnTo>
                    <a:lnTo>
                      <a:pt x="10" y="42"/>
                    </a:lnTo>
                    <a:lnTo>
                      <a:pt x="11" y="35"/>
                    </a:lnTo>
                    <a:lnTo>
                      <a:pt x="12" y="28"/>
                    </a:lnTo>
                    <a:lnTo>
                      <a:pt x="14" y="21"/>
                    </a:lnTo>
                    <a:lnTo>
                      <a:pt x="16" y="13"/>
                    </a:lnTo>
                    <a:lnTo>
                      <a:pt x="19" y="6"/>
                    </a:lnTo>
                    <a:lnTo>
                      <a:pt x="22" y="0"/>
                    </a:lnTo>
                    <a:lnTo>
                      <a:pt x="20" y="1"/>
                    </a:lnTo>
                    <a:lnTo>
                      <a:pt x="18" y="4"/>
                    </a:lnTo>
                    <a:lnTo>
                      <a:pt x="16" y="6"/>
                    </a:lnTo>
                    <a:lnTo>
                      <a:pt x="14" y="7"/>
                    </a:lnTo>
                    <a:lnTo>
                      <a:pt x="12" y="10"/>
                    </a:lnTo>
                    <a:lnTo>
                      <a:pt x="10" y="12"/>
                    </a:lnTo>
                    <a:lnTo>
                      <a:pt x="8" y="13"/>
                    </a:lnTo>
                    <a:lnTo>
                      <a:pt x="6" y="16"/>
                    </a:lnTo>
                    <a:close/>
                  </a:path>
                </a:pathLst>
              </a:custGeom>
              <a:solidFill>
                <a:srgbClr val="F6CB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" name="Freeform 84"/>
              <p:cNvSpPr>
                <a:spLocks/>
              </p:cNvSpPr>
              <p:nvPr/>
            </p:nvSpPr>
            <p:spPr bwMode="auto">
              <a:xfrm>
                <a:off x="1142" y="2649"/>
                <a:ext cx="40" cy="30"/>
              </a:xfrm>
              <a:custGeom>
                <a:avLst/>
                <a:gdLst>
                  <a:gd name="T0" fmla="*/ 200 w 200"/>
                  <a:gd name="T1" fmla="*/ 64 h 183"/>
                  <a:gd name="T2" fmla="*/ 200 w 200"/>
                  <a:gd name="T3" fmla="*/ 61 h 183"/>
                  <a:gd name="T4" fmla="*/ 200 w 200"/>
                  <a:gd name="T5" fmla="*/ 59 h 183"/>
                  <a:gd name="T6" fmla="*/ 200 w 200"/>
                  <a:gd name="T7" fmla="*/ 58 h 183"/>
                  <a:gd name="T8" fmla="*/ 198 w 200"/>
                  <a:gd name="T9" fmla="*/ 53 h 183"/>
                  <a:gd name="T10" fmla="*/ 196 w 200"/>
                  <a:gd name="T11" fmla="*/ 48 h 183"/>
                  <a:gd name="T12" fmla="*/ 192 w 200"/>
                  <a:gd name="T13" fmla="*/ 42 h 183"/>
                  <a:gd name="T14" fmla="*/ 188 w 200"/>
                  <a:gd name="T15" fmla="*/ 37 h 183"/>
                  <a:gd name="T16" fmla="*/ 187 w 200"/>
                  <a:gd name="T17" fmla="*/ 38 h 183"/>
                  <a:gd name="T18" fmla="*/ 189 w 200"/>
                  <a:gd name="T19" fmla="*/ 46 h 183"/>
                  <a:gd name="T20" fmla="*/ 190 w 200"/>
                  <a:gd name="T21" fmla="*/ 53 h 183"/>
                  <a:gd name="T22" fmla="*/ 190 w 200"/>
                  <a:gd name="T23" fmla="*/ 61 h 183"/>
                  <a:gd name="T24" fmla="*/ 190 w 200"/>
                  <a:gd name="T25" fmla="*/ 76 h 183"/>
                  <a:gd name="T26" fmla="*/ 186 w 200"/>
                  <a:gd name="T27" fmla="*/ 97 h 183"/>
                  <a:gd name="T28" fmla="*/ 179 w 200"/>
                  <a:gd name="T29" fmla="*/ 116 h 183"/>
                  <a:gd name="T30" fmla="*/ 169 w 200"/>
                  <a:gd name="T31" fmla="*/ 133 h 183"/>
                  <a:gd name="T32" fmla="*/ 157 w 200"/>
                  <a:gd name="T33" fmla="*/ 147 h 183"/>
                  <a:gd name="T34" fmla="*/ 143 w 200"/>
                  <a:gd name="T35" fmla="*/ 159 h 183"/>
                  <a:gd name="T36" fmla="*/ 127 w 200"/>
                  <a:gd name="T37" fmla="*/ 168 h 183"/>
                  <a:gd name="T38" fmla="*/ 109 w 200"/>
                  <a:gd name="T39" fmla="*/ 173 h 183"/>
                  <a:gd name="T40" fmla="*/ 91 w 200"/>
                  <a:gd name="T41" fmla="*/ 173 h 183"/>
                  <a:gd name="T42" fmla="*/ 73 w 200"/>
                  <a:gd name="T43" fmla="*/ 168 h 183"/>
                  <a:gd name="T44" fmla="*/ 56 w 200"/>
                  <a:gd name="T45" fmla="*/ 159 h 183"/>
                  <a:gd name="T46" fmla="*/ 42 w 200"/>
                  <a:gd name="T47" fmla="*/ 147 h 183"/>
                  <a:gd name="T48" fmla="*/ 30 w 200"/>
                  <a:gd name="T49" fmla="*/ 133 h 183"/>
                  <a:gd name="T50" fmla="*/ 20 w 200"/>
                  <a:gd name="T51" fmla="*/ 116 h 183"/>
                  <a:gd name="T52" fmla="*/ 13 w 200"/>
                  <a:gd name="T53" fmla="*/ 97 h 183"/>
                  <a:gd name="T54" fmla="*/ 10 w 200"/>
                  <a:gd name="T55" fmla="*/ 76 h 183"/>
                  <a:gd name="T56" fmla="*/ 9 w 200"/>
                  <a:gd name="T57" fmla="*/ 55 h 183"/>
                  <a:gd name="T58" fmla="*/ 12 w 200"/>
                  <a:gd name="T59" fmla="*/ 38 h 183"/>
                  <a:gd name="T60" fmla="*/ 16 w 200"/>
                  <a:gd name="T61" fmla="*/ 22 h 183"/>
                  <a:gd name="T62" fmla="*/ 23 w 200"/>
                  <a:gd name="T63" fmla="*/ 7 h 183"/>
                  <a:gd name="T64" fmla="*/ 25 w 200"/>
                  <a:gd name="T65" fmla="*/ 1 h 183"/>
                  <a:gd name="T66" fmla="*/ 20 w 200"/>
                  <a:gd name="T67" fmla="*/ 5 h 183"/>
                  <a:gd name="T68" fmla="*/ 16 w 200"/>
                  <a:gd name="T69" fmla="*/ 8 h 183"/>
                  <a:gd name="T70" fmla="*/ 11 w 200"/>
                  <a:gd name="T71" fmla="*/ 13 h 183"/>
                  <a:gd name="T72" fmla="*/ 7 w 200"/>
                  <a:gd name="T73" fmla="*/ 20 h 183"/>
                  <a:gd name="T74" fmla="*/ 4 w 200"/>
                  <a:gd name="T75" fmla="*/ 32 h 183"/>
                  <a:gd name="T76" fmla="*/ 2 w 200"/>
                  <a:gd name="T77" fmla="*/ 46 h 183"/>
                  <a:gd name="T78" fmla="*/ 0 w 200"/>
                  <a:gd name="T79" fmla="*/ 58 h 183"/>
                  <a:gd name="T80" fmla="*/ 1 w 200"/>
                  <a:gd name="T81" fmla="*/ 77 h 183"/>
                  <a:gd name="T82" fmla="*/ 5 w 200"/>
                  <a:gd name="T83" fmla="*/ 100 h 183"/>
                  <a:gd name="T84" fmla="*/ 12 w 200"/>
                  <a:gd name="T85" fmla="*/ 121 h 183"/>
                  <a:gd name="T86" fmla="*/ 23 w 200"/>
                  <a:gd name="T87" fmla="*/ 140 h 183"/>
                  <a:gd name="T88" fmla="*/ 36 w 200"/>
                  <a:gd name="T89" fmla="*/ 156 h 183"/>
                  <a:gd name="T90" fmla="*/ 52 w 200"/>
                  <a:gd name="T91" fmla="*/ 169 h 183"/>
                  <a:gd name="T92" fmla="*/ 70 w 200"/>
                  <a:gd name="T93" fmla="*/ 179 h 183"/>
                  <a:gd name="T94" fmla="*/ 90 w 200"/>
                  <a:gd name="T95" fmla="*/ 182 h 183"/>
                  <a:gd name="T96" fmla="*/ 110 w 200"/>
                  <a:gd name="T97" fmla="*/ 182 h 183"/>
                  <a:gd name="T98" fmla="*/ 130 w 200"/>
                  <a:gd name="T99" fmla="*/ 179 h 183"/>
                  <a:gd name="T100" fmla="*/ 147 w 200"/>
                  <a:gd name="T101" fmla="*/ 169 h 183"/>
                  <a:gd name="T102" fmla="*/ 163 w 200"/>
                  <a:gd name="T103" fmla="*/ 156 h 183"/>
                  <a:gd name="T104" fmla="*/ 176 w 200"/>
                  <a:gd name="T105" fmla="*/ 140 h 183"/>
                  <a:gd name="T106" fmla="*/ 187 w 200"/>
                  <a:gd name="T107" fmla="*/ 121 h 183"/>
                  <a:gd name="T108" fmla="*/ 196 w 200"/>
                  <a:gd name="T109" fmla="*/ 100 h 183"/>
                  <a:gd name="T110" fmla="*/ 200 w 200"/>
                  <a:gd name="T111" fmla="*/ 77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00" h="183">
                    <a:moveTo>
                      <a:pt x="200" y="65"/>
                    </a:moveTo>
                    <a:lnTo>
                      <a:pt x="200" y="64"/>
                    </a:lnTo>
                    <a:lnTo>
                      <a:pt x="200" y="62"/>
                    </a:lnTo>
                    <a:lnTo>
                      <a:pt x="200" y="61"/>
                    </a:lnTo>
                    <a:lnTo>
                      <a:pt x="200" y="60"/>
                    </a:lnTo>
                    <a:lnTo>
                      <a:pt x="200" y="59"/>
                    </a:lnTo>
                    <a:lnTo>
                      <a:pt x="200" y="58"/>
                    </a:lnTo>
                    <a:lnTo>
                      <a:pt x="200" y="58"/>
                    </a:lnTo>
                    <a:lnTo>
                      <a:pt x="200" y="56"/>
                    </a:lnTo>
                    <a:lnTo>
                      <a:pt x="198" y="53"/>
                    </a:lnTo>
                    <a:lnTo>
                      <a:pt x="197" y="50"/>
                    </a:lnTo>
                    <a:lnTo>
                      <a:pt x="196" y="48"/>
                    </a:lnTo>
                    <a:lnTo>
                      <a:pt x="193" y="46"/>
                    </a:lnTo>
                    <a:lnTo>
                      <a:pt x="192" y="42"/>
                    </a:lnTo>
                    <a:lnTo>
                      <a:pt x="190" y="40"/>
                    </a:lnTo>
                    <a:lnTo>
                      <a:pt x="188" y="37"/>
                    </a:lnTo>
                    <a:lnTo>
                      <a:pt x="187" y="35"/>
                    </a:lnTo>
                    <a:lnTo>
                      <a:pt x="187" y="38"/>
                    </a:lnTo>
                    <a:lnTo>
                      <a:pt x="188" y="42"/>
                    </a:lnTo>
                    <a:lnTo>
                      <a:pt x="189" y="46"/>
                    </a:lnTo>
                    <a:lnTo>
                      <a:pt x="189" y="49"/>
                    </a:lnTo>
                    <a:lnTo>
                      <a:pt x="190" y="53"/>
                    </a:lnTo>
                    <a:lnTo>
                      <a:pt x="190" y="58"/>
                    </a:lnTo>
                    <a:lnTo>
                      <a:pt x="190" y="61"/>
                    </a:lnTo>
                    <a:lnTo>
                      <a:pt x="190" y="65"/>
                    </a:lnTo>
                    <a:lnTo>
                      <a:pt x="190" y="76"/>
                    </a:lnTo>
                    <a:lnTo>
                      <a:pt x="188" y="86"/>
                    </a:lnTo>
                    <a:lnTo>
                      <a:pt x="186" y="97"/>
                    </a:lnTo>
                    <a:lnTo>
                      <a:pt x="183" y="107"/>
                    </a:lnTo>
                    <a:lnTo>
                      <a:pt x="179" y="116"/>
                    </a:lnTo>
                    <a:lnTo>
                      <a:pt x="175" y="125"/>
                    </a:lnTo>
                    <a:lnTo>
                      <a:pt x="169" y="133"/>
                    </a:lnTo>
                    <a:lnTo>
                      <a:pt x="164" y="142"/>
                    </a:lnTo>
                    <a:lnTo>
                      <a:pt x="157" y="147"/>
                    </a:lnTo>
                    <a:lnTo>
                      <a:pt x="150" y="155"/>
                    </a:lnTo>
                    <a:lnTo>
                      <a:pt x="143" y="159"/>
                    </a:lnTo>
                    <a:lnTo>
                      <a:pt x="135" y="164"/>
                    </a:lnTo>
                    <a:lnTo>
                      <a:pt x="127" y="168"/>
                    </a:lnTo>
                    <a:lnTo>
                      <a:pt x="118" y="170"/>
                    </a:lnTo>
                    <a:lnTo>
                      <a:pt x="109" y="173"/>
                    </a:lnTo>
                    <a:lnTo>
                      <a:pt x="100" y="173"/>
                    </a:lnTo>
                    <a:lnTo>
                      <a:pt x="91" y="173"/>
                    </a:lnTo>
                    <a:lnTo>
                      <a:pt x="82" y="170"/>
                    </a:lnTo>
                    <a:lnTo>
                      <a:pt x="73" y="168"/>
                    </a:lnTo>
                    <a:lnTo>
                      <a:pt x="64" y="164"/>
                    </a:lnTo>
                    <a:lnTo>
                      <a:pt x="56" y="159"/>
                    </a:lnTo>
                    <a:lnTo>
                      <a:pt x="49" y="155"/>
                    </a:lnTo>
                    <a:lnTo>
                      <a:pt x="42" y="147"/>
                    </a:lnTo>
                    <a:lnTo>
                      <a:pt x="36" y="142"/>
                    </a:lnTo>
                    <a:lnTo>
                      <a:pt x="30" y="133"/>
                    </a:lnTo>
                    <a:lnTo>
                      <a:pt x="25" y="125"/>
                    </a:lnTo>
                    <a:lnTo>
                      <a:pt x="20" y="116"/>
                    </a:lnTo>
                    <a:lnTo>
                      <a:pt x="16" y="107"/>
                    </a:lnTo>
                    <a:lnTo>
                      <a:pt x="13" y="97"/>
                    </a:lnTo>
                    <a:lnTo>
                      <a:pt x="11" y="86"/>
                    </a:lnTo>
                    <a:lnTo>
                      <a:pt x="10" y="76"/>
                    </a:lnTo>
                    <a:lnTo>
                      <a:pt x="9" y="65"/>
                    </a:lnTo>
                    <a:lnTo>
                      <a:pt x="9" y="55"/>
                    </a:lnTo>
                    <a:lnTo>
                      <a:pt x="10" y="47"/>
                    </a:lnTo>
                    <a:lnTo>
                      <a:pt x="12" y="38"/>
                    </a:lnTo>
                    <a:lnTo>
                      <a:pt x="14" y="30"/>
                    </a:lnTo>
                    <a:lnTo>
                      <a:pt x="16" y="22"/>
                    </a:lnTo>
                    <a:lnTo>
                      <a:pt x="20" y="14"/>
                    </a:lnTo>
                    <a:lnTo>
                      <a:pt x="23" y="7"/>
                    </a:lnTo>
                    <a:lnTo>
                      <a:pt x="27" y="0"/>
                    </a:lnTo>
                    <a:lnTo>
                      <a:pt x="25" y="1"/>
                    </a:lnTo>
                    <a:lnTo>
                      <a:pt x="22" y="4"/>
                    </a:lnTo>
                    <a:lnTo>
                      <a:pt x="20" y="5"/>
                    </a:lnTo>
                    <a:lnTo>
                      <a:pt x="18" y="7"/>
                    </a:lnTo>
                    <a:lnTo>
                      <a:pt x="16" y="8"/>
                    </a:lnTo>
                    <a:lnTo>
                      <a:pt x="14" y="11"/>
                    </a:lnTo>
                    <a:lnTo>
                      <a:pt x="11" y="13"/>
                    </a:lnTo>
                    <a:lnTo>
                      <a:pt x="9" y="14"/>
                    </a:lnTo>
                    <a:lnTo>
                      <a:pt x="7" y="20"/>
                    </a:lnTo>
                    <a:lnTo>
                      <a:pt x="5" y="26"/>
                    </a:lnTo>
                    <a:lnTo>
                      <a:pt x="4" y="32"/>
                    </a:lnTo>
                    <a:lnTo>
                      <a:pt x="3" y="38"/>
                    </a:lnTo>
                    <a:lnTo>
                      <a:pt x="2" y="46"/>
                    </a:lnTo>
                    <a:lnTo>
                      <a:pt x="1" y="52"/>
                    </a:lnTo>
                    <a:lnTo>
                      <a:pt x="0" y="58"/>
                    </a:lnTo>
                    <a:lnTo>
                      <a:pt x="0" y="65"/>
                    </a:lnTo>
                    <a:lnTo>
                      <a:pt x="1" y="77"/>
                    </a:lnTo>
                    <a:lnTo>
                      <a:pt x="2" y="89"/>
                    </a:lnTo>
                    <a:lnTo>
                      <a:pt x="5" y="100"/>
                    </a:lnTo>
                    <a:lnTo>
                      <a:pt x="8" y="112"/>
                    </a:lnTo>
                    <a:lnTo>
                      <a:pt x="12" y="121"/>
                    </a:lnTo>
                    <a:lnTo>
                      <a:pt x="17" y="131"/>
                    </a:lnTo>
                    <a:lnTo>
                      <a:pt x="23" y="140"/>
                    </a:lnTo>
                    <a:lnTo>
                      <a:pt x="29" y="149"/>
                    </a:lnTo>
                    <a:lnTo>
                      <a:pt x="36" y="156"/>
                    </a:lnTo>
                    <a:lnTo>
                      <a:pt x="44" y="163"/>
                    </a:lnTo>
                    <a:lnTo>
                      <a:pt x="52" y="169"/>
                    </a:lnTo>
                    <a:lnTo>
                      <a:pt x="61" y="174"/>
                    </a:lnTo>
                    <a:lnTo>
                      <a:pt x="70" y="179"/>
                    </a:lnTo>
                    <a:lnTo>
                      <a:pt x="80" y="181"/>
                    </a:lnTo>
                    <a:lnTo>
                      <a:pt x="90" y="182"/>
                    </a:lnTo>
                    <a:lnTo>
                      <a:pt x="100" y="183"/>
                    </a:lnTo>
                    <a:lnTo>
                      <a:pt x="110" y="182"/>
                    </a:lnTo>
                    <a:lnTo>
                      <a:pt x="120" y="181"/>
                    </a:lnTo>
                    <a:lnTo>
                      <a:pt x="130" y="179"/>
                    </a:lnTo>
                    <a:lnTo>
                      <a:pt x="139" y="174"/>
                    </a:lnTo>
                    <a:lnTo>
                      <a:pt x="147" y="169"/>
                    </a:lnTo>
                    <a:lnTo>
                      <a:pt x="155" y="163"/>
                    </a:lnTo>
                    <a:lnTo>
                      <a:pt x="163" y="156"/>
                    </a:lnTo>
                    <a:lnTo>
                      <a:pt x="170" y="149"/>
                    </a:lnTo>
                    <a:lnTo>
                      <a:pt x="176" y="140"/>
                    </a:lnTo>
                    <a:lnTo>
                      <a:pt x="182" y="131"/>
                    </a:lnTo>
                    <a:lnTo>
                      <a:pt x="187" y="121"/>
                    </a:lnTo>
                    <a:lnTo>
                      <a:pt x="191" y="112"/>
                    </a:lnTo>
                    <a:lnTo>
                      <a:pt x="196" y="100"/>
                    </a:lnTo>
                    <a:lnTo>
                      <a:pt x="198" y="89"/>
                    </a:lnTo>
                    <a:lnTo>
                      <a:pt x="200" y="77"/>
                    </a:lnTo>
                    <a:lnTo>
                      <a:pt x="200" y="65"/>
                    </a:lnTo>
                    <a:close/>
                  </a:path>
                </a:pathLst>
              </a:custGeom>
              <a:solidFill>
                <a:srgbClr val="F6CB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" name="Freeform 85"/>
              <p:cNvSpPr>
                <a:spLocks/>
              </p:cNvSpPr>
              <p:nvPr/>
            </p:nvSpPr>
            <p:spPr bwMode="auto">
              <a:xfrm>
                <a:off x="1143" y="2648"/>
                <a:ext cx="38" cy="30"/>
              </a:xfrm>
              <a:custGeom>
                <a:avLst/>
                <a:gdLst>
                  <a:gd name="T0" fmla="*/ 191 w 191"/>
                  <a:gd name="T1" fmla="*/ 68 h 183"/>
                  <a:gd name="T2" fmla="*/ 189 w 191"/>
                  <a:gd name="T3" fmla="*/ 64 h 183"/>
                  <a:gd name="T4" fmla="*/ 189 w 191"/>
                  <a:gd name="T5" fmla="*/ 59 h 183"/>
                  <a:gd name="T6" fmla="*/ 188 w 191"/>
                  <a:gd name="T7" fmla="*/ 54 h 183"/>
                  <a:gd name="T8" fmla="*/ 187 w 191"/>
                  <a:gd name="T9" fmla="*/ 48 h 183"/>
                  <a:gd name="T10" fmla="*/ 183 w 191"/>
                  <a:gd name="T11" fmla="*/ 43 h 183"/>
                  <a:gd name="T12" fmla="*/ 179 w 191"/>
                  <a:gd name="T13" fmla="*/ 38 h 183"/>
                  <a:gd name="T14" fmla="*/ 176 w 191"/>
                  <a:gd name="T15" fmla="*/ 32 h 183"/>
                  <a:gd name="T16" fmla="*/ 175 w 191"/>
                  <a:gd name="T17" fmla="*/ 35 h 183"/>
                  <a:gd name="T18" fmla="*/ 178 w 191"/>
                  <a:gd name="T19" fmla="*/ 44 h 183"/>
                  <a:gd name="T20" fmla="*/ 180 w 191"/>
                  <a:gd name="T21" fmla="*/ 55 h 183"/>
                  <a:gd name="T22" fmla="*/ 180 w 191"/>
                  <a:gd name="T23" fmla="*/ 66 h 183"/>
                  <a:gd name="T24" fmla="*/ 180 w 191"/>
                  <a:gd name="T25" fmla="*/ 82 h 183"/>
                  <a:gd name="T26" fmla="*/ 177 w 191"/>
                  <a:gd name="T27" fmla="*/ 101 h 183"/>
                  <a:gd name="T28" fmla="*/ 170 w 191"/>
                  <a:gd name="T29" fmla="*/ 120 h 183"/>
                  <a:gd name="T30" fmla="*/ 161 w 191"/>
                  <a:gd name="T31" fmla="*/ 136 h 183"/>
                  <a:gd name="T32" fmla="*/ 149 w 191"/>
                  <a:gd name="T33" fmla="*/ 150 h 183"/>
                  <a:gd name="T34" fmla="*/ 136 w 191"/>
                  <a:gd name="T35" fmla="*/ 161 h 183"/>
                  <a:gd name="T36" fmla="*/ 121 w 191"/>
                  <a:gd name="T37" fmla="*/ 169 h 183"/>
                  <a:gd name="T38" fmla="*/ 104 w 191"/>
                  <a:gd name="T39" fmla="*/ 173 h 183"/>
                  <a:gd name="T40" fmla="*/ 86 w 191"/>
                  <a:gd name="T41" fmla="*/ 173 h 183"/>
                  <a:gd name="T42" fmla="*/ 70 w 191"/>
                  <a:gd name="T43" fmla="*/ 169 h 183"/>
                  <a:gd name="T44" fmla="*/ 53 w 191"/>
                  <a:gd name="T45" fmla="*/ 161 h 183"/>
                  <a:gd name="T46" fmla="*/ 40 w 191"/>
                  <a:gd name="T47" fmla="*/ 150 h 183"/>
                  <a:gd name="T48" fmla="*/ 28 w 191"/>
                  <a:gd name="T49" fmla="*/ 136 h 183"/>
                  <a:gd name="T50" fmla="*/ 19 w 191"/>
                  <a:gd name="T51" fmla="*/ 120 h 183"/>
                  <a:gd name="T52" fmla="*/ 12 w 191"/>
                  <a:gd name="T53" fmla="*/ 101 h 183"/>
                  <a:gd name="T54" fmla="*/ 9 w 191"/>
                  <a:gd name="T55" fmla="*/ 82 h 183"/>
                  <a:gd name="T56" fmla="*/ 9 w 191"/>
                  <a:gd name="T57" fmla="*/ 60 h 183"/>
                  <a:gd name="T58" fmla="*/ 12 w 191"/>
                  <a:gd name="T59" fmla="*/ 41 h 183"/>
                  <a:gd name="T60" fmla="*/ 18 w 191"/>
                  <a:gd name="T61" fmla="*/ 23 h 183"/>
                  <a:gd name="T62" fmla="*/ 27 w 191"/>
                  <a:gd name="T63" fmla="*/ 7 h 183"/>
                  <a:gd name="T64" fmla="*/ 30 w 191"/>
                  <a:gd name="T65" fmla="*/ 1 h 183"/>
                  <a:gd name="T66" fmla="*/ 25 w 191"/>
                  <a:gd name="T67" fmla="*/ 5 h 183"/>
                  <a:gd name="T68" fmla="*/ 20 w 191"/>
                  <a:gd name="T69" fmla="*/ 7 h 183"/>
                  <a:gd name="T70" fmla="*/ 15 w 191"/>
                  <a:gd name="T71" fmla="*/ 11 h 183"/>
                  <a:gd name="T72" fmla="*/ 10 w 191"/>
                  <a:gd name="T73" fmla="*/ 19 h 183"/>
                  <a:gd name="T74" fmla="*/ 5 w 191"/>
                  <a:gd name="T75" fmla="*/ 34 h 183"/>
                  <a:gd name="T76" fmla="*/ 2 w 191"/>
                  <a:gd name="T77" fmla="*/ 48 h 183"/>
                  <a:gd name="T78" fmla="*/ 0 w 191"/>
                  <a:gd name="T79" fmla="*/ 62 h 183"/>
                  <a:gd name="T80" fmla="*/ 0 w 191"/>
                  <a:gd name="T81" fmla="*/ 83 h 183"/>
                  <a:gd name="T82" fmla="*/ 4 w 191"/>
                  <a:gd name="T83" fmla="*/ 104 h 183"/>
                  <a:gd name="T84" fmla="*/ 11 w 191"/>
                  <a:gd name="T85" fmla="*/ 125 h 183"/>
                  <a:gd name="T86" fmla="*/ 21 w 191"/>
                  <a:gd name="T87" fmla="*/ 143 h 183"/>
                  <a:gd name="T88" fmla="*/ 34 w 191"/>
                  <a:gd name="T89" fmla="*/ 158 h 183"/>
                  <a:gd name="T90" fmla="*/ 49 w 191"/>
                  <a:gd name="T91" fmla="*/ 170 h 183"/>
                  <a:gd name="T92" fmla="*/ 67 w 191"/>
                  <a:gd name="T93" fmla="*/ 179 h 183"/>
                  <a:gd name="T94" fmla="*/ 85 w 191"/>
                  <a:gd name="T95" fmla="*/ 183 h 183"/>
                  <a:gd name="T96" fmla="*/ 105 w 191"/>
                  <a:gd name="T97" fmla="*/ 183 h 183"/>
                  <a:gd name="T98" fmla="*/ 123 w 191"/>
                  <a:gd name="T99" fmla="*/ 179 h 183"/>
                  <a:gd name="T100" fmla="*/ 140 w 191"/>
                  <a:gd name="T101" fmla="*/ 170 h 183"/>
                  <a:gd name="T102" fmla="*/ 155 w 191"/>
                  <a:gd name="T103" fmla="*/ 158 h 183"/>
                  <a:gd name="T104" fmla="*/ 168 w 191"/>
                  <a:gd name="T105" fmla="*/ 143 h 183"/>
                  <a:gd name="T106" fmla="*/ 178 w 191"/>
                  <a:gd name="T107" fmla="*/ 125 h 183"/>
                  <a:gd name="T108" fmla="*/ 185 w 191"/>
                  <a:gd name="T109" fmla="*/ 104 h 183"/>
                  <a:gd name="T110" fmla="*/ 189 w 191"/>
                  <a:gd name="T111" fmla="*/ 83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91" h="183">
                    <a:moveTo>
                      <a:pt x="191" y="71"/>
                    </a:moveTo>
                    <a:lnTo>
                      <a:pt x="191" y="68"/>
                    </a:lnTo>
                    <a:lnTo>
                      <a:pt x="189" y="66"/>
                    </a:lnTo>
                    <a:lnTo>
                      <a:pt x="189" y="64"/>
                    </a:lnTo>
                    <a:lnTo>
                      <a:pt x="189" y="61"/>
                    </a:lnTo>
                    <a:lnTo>
                      <a:pt x="189" y="59"/>
                    </a:lnTo>
                    <a:lnTo>
                      <a:pt x="189" y="56"/>
                    </a:lnTo>
                    <a:lnTo>
                      <a:pt x="188" y="54"/>
                    </a:lnTo>
                    <a:lnTo>
                      <a:pt x="188" y="52"/>
                    </a:lnTo>
                    <a:lnTo>
                      <a:pt x="187" y="48"/>
                    </a:lnTo>
                    <a:lnTo>
                      <a:pt x="185" y="46"/>
                    </a:lnTo>
                    <a:lnTo>
                      <a:pt x="183" y="43"/>
                    </a:lnTo>
                    <a:lnTo>
                      <a:pt x="181" y="41"/>
                    </a:lnTo>
                    <a:lnTo>
                      <a:pt x="179" y="38"/>
                    </a:lnTo>
                    <a:lnTo>
                      <a:pt x="178" y="35"/>
                    </a:lnTo>
                    <a:lnTo>
                      <a:pt x="176" y="32"/>
                    </a:lnTo>
                    <a:lnTo>
                      <a:pt x="174" y="30"/>
                    </a:lnTo>
                    <a:lnTo>
                      <a:pt x="175" y="35"/>
                    </a:lnTo>
                    <a:lnTo>
                      <a:pt x="177" y="40"/>
                    </a:lnTo>
                    <a:lnTo>
                      <a:pt x="178" y="44"/>
                    </a:lnTo>
                    <a:lnTo>
                      <a:pt x="179" y="49"/>
                    </a:lnTo>
                    <a:lnTo>
                      <a:pt x="180" y="55"/>
                    </a:lnTo>
                    <a:lnTo>
                      <a:pt x="180" y="60"/>
                    </a:lnTo>
                    <a:lnTo>
                      <a:pt x="180" y="66"/>
                    </a:lnTo>
                    <a:lnTo>
                      <a:pt x="181" y="71"/>
                    </a:lnTo>
                    <a:lnTo>
                      <a:pt x="180" y="82"/>
                    </a:lnTo>
                    <a:lnTo>
                      <a:pt x="179" y="91"/>
                    </a:lnTo>
                    <a:lnTo>
                      <a:pt x="177" y="101"/>
                    </a:lnTo>
                    <a:lnTo>
                      <a:pt x="174" y="110"/>
                    </a:lnTo>
                    <a:lnTo>
                      <a:pt x="170" y="120"/>
                    </a:lnTo>
                    <a:lnTo>
                      <a:pt x="166" y="128"/>
                    </a:lnTo>
                    <a:lnTo>
                      <a:pt x="161" y="136"/>
                    </a:lnTo>
                    <a:lnTo>
                      <a:pt x="156" y="143"/>
                    </a:lnTo>
                    <a:lnTo>
                      <a:pt x="149" y="150"/>
                    </a:lnTo>
                    <a:lnTo>
                      <a:pt x="143" y="156"/>
                    </a:lnTo>
                    <a:lnTo>
                      <a:pt x="136" y="161"/>
                    </a:lnTo>
                    <a:lnTo>
                      <a:pt x="128" y="165"/>
                    </a:lnTo>
                    <a:lnTo>
                      <a:pt x="121" y="169"/>
                    </a:lnTo>
                    <a:lnTo>
                      <a:pt x="112" y="171"/>
                    </a:lnTo>
                    <a:lnTo>
                      <a:pt x="104" y="173"/>
                    </a:lnTo>
                    <a:lnTo>
                      <a:pt x="95" y="173"/>
                    </a:lnTo>
                    <a:lnTo>
                      <a:pt x="86" y="173"/>
                    </a:lnTo>
                    <a:lnTo>
                      <a:pt x="78" y="171"/>
                    </a:lnTo>
                    <a:lnTo>
                      <a:pt x="70" y="169"/>
                    </a:lnTo>
                    <a:lnTo>
                      <a:pt x="61" y="165"/>
                    </a:lnTo>
                    <a:lnTo>
                      <a:pt x="53" y="161"/>
                    </a:lnTo>
                    <a:lnTo>
                      <a:pt x="46" y="156"/>
                    </a:lnTo>
                    <a:lnTo>
                      <a:pt x="40" y="150"/>
                    </a:lnTo>
                    <a:lnTo>
                      <a:pt x="34" y="143"/>
                    </a:lnTo>
                    <a:lnTo>
                      <a:pt x="28" y="136"/>
                    </a:lnTo>
                    <a:lnTo>
                      <a:pt x="23" y="128"/>
                    </a:lnTo>
                    <a:lnTo>
                      <a:pt x="19" y="120"/>
                    </a:lnTo>
                    <a:lnTo>
                      <a:pt x="15" y="110"/>
                    </a:lnTo>
                    <a:lnTo>
                      <a:pt x="12" y="101"/>
                    </a:lnTo>
                    <a:lnTo>
                      <a:pt x="10" y="91"/>
                    </a:lnTo>
                    <a:lnTo>
                      <a:pt x="9" y="82"/>
                    </a:lnTo>
                    <a:lnTo>
                      <a:pt x="9" y="71"/>
                    </a:lnTo>
                    <a:lnTo>
                      <a:pt x="9" y="60"/>
                    </a:lnTo>
                    <a:lnTo>
                      <a:pt x="10" y="50"/>
                    </a:lnTo>
                    <a:lnTo>
                      <a:pt x="12" y="41"/>
                    </a:lnTo>
                    <a:lnTo>
                      <a:pt x="15" y="32"/>
                    </a:lnTo>
                    <a:lnTo>
                      <a:pt x="18" y="23"/>
                    </a:lnTo>
                    <a:lnTo>
                      <a:pt x="22" y="14"/>
                    </a:lnTo>
                    <a:lnTo>
                      <a:pt x="27" y="7"/>
                    </a:lnTo>
                    <a:lnTo>
                      <a:pt x="32" y="0"/>
                    </a:lnTo>
                    <a:lnTo>
                      <a:pt x="30" y="1"/>
                    </a:lnTo>
                    <a:lnTo>
                      <a:pt x="27" y="2"/>
                    </a:lnTo>
                    <a:lnTo>
                      <a:pt x="25" y="5"/>
                    </a:lnTo>
                    <a:lnTo>
                      <a:pt x="22" y="6"/>
                    </a:lnTo>
                    <a:lnTo>
                      <a:pt x="20" y="7"/>
                    </a:lnTo>
                    <a:lnTo>
                      <a:pt x="18" y="10"/>
                    </a:lnTo>
                    <a:lnTo>
                      <a:pt x="15" y="11"/>
                    </a:lnTo>
                    <a:lnTo>
                      <a:pt x="13" y="13"/>
                    </a:lnTo>
                    <a:lnTo>
                      <a:pt x="10" y="19"/>
                    </a:lnTo>
                    <a:lnTo>
                      <a:pt x="7" y="26"/>
                    </a:lnTo>
                    <a:lnTo>
                      <a:pt x="5" y="34"/>
                    </a:lnTo>
                    <a:lnTo>
                      <a:pt x="3" y="41"/>
                    </a:lnTo>
                    <a:lnTo>
                      <a:pt x="2" y="48"/>
                    </a:lnTo>
                    <a:lnTo>
                      <a:pt x="1" y="55"/>
                    </a:lnTo>
                    <a:lnTo>
                      <a:pt x="0" y="62"/>
                    </a:lnTo>
                    <a:lnTo>
                      <a:pt x="0" y="71"/>
                    </a:lnTo>
                    <a:lnTo>
                      <a:pt x="0" y="83"/>
                    </a:lnTo>
                    <a:lnTo>
                      <a:pt x="2" y="94"/>
                    </a:lnTo>
                    <a:lnTo>
                      <a:pt x="4" y="104"/>
                    </a:lnTo>
                    <a:lnTo>
                      <a:pt x="7" y="115"/>
                    </a:lnTo>
                    <a:lnTo>
                      <a:pt x="11" y="125"/>
                    </a:lnTo>
                    <a:lnTo>
                      <a:pt x="16" y="134"/>
                    </a:lnTo>
                    <a:lnTo>
                      <a:pt x="21" y="143"/>
                    </a:lnTo>
                    <a:lnTo>
                      <a:pt x="27" y="151"/>
                    </a:lnTo>
                    <a:lnTo>
                      <a:pt x="34" y="158"/>
                    </a:lnTo>
                    <a:lnTo>
                      <a:pt x="41" y="164"/>
                    </a:lnTo>
                    <a:lnTo>
                      <a:pt x="49" y="170"/>
                    </a:lnTo>
                    <a:lnTo>
                      <a:pt x="57" y="175"/>
                    </a:lnTo>
                    <a:lnTo>
                      <a:pt x="67" y="179"/>
                    </a:lnTo>
                    <a:lnTo>
                      <a:pt x="76" y="182"/>
                    </a:lnTo>
                    <a:lnTo>
                      <a:pt x="85" y="183"/>
                    </a:lnTo>
                    <a:lnTo>
                      <a:pt x="95" y="183"/>
                    </a:lnTo>
                    <a:lnTo>
                      <a:pt x="105" y="183"/>
                    </a:lnTo>
                    <a:lnTo>
                      <a:pt x="114" y="182"/>
                    </a:lnTo>
                    <a:lnTo>
                      <a:pt x="123" y="179"/>
                    </a:lnTo>
                    <a:lnTo>
                      <a:pt x="132" y="175"/>
                    </a:lnTo>
                    <a:lnTo>
                      <a:pt x="140" y="170"/>
                    </a:lnTo>
                    <a:lnTo>
                      <a:pt x="148" y="164"/>
                    </a:lnTo>
                    <a:lnTo>
                      <a:pt x="155" y="158"/>
                    </a:lnTo>
                    <a:lnTo>
                      <a:pt x="162" y="151"/>
                    </a:lnTo>
                    <a:lnTo>
                      <a:pt x="168" y="143"/>
                    </a:lnTo>
                    <a:lnTo>
                      <a:pt x="173" y="134"/>
                    </a:lnTo>
                    <a:lnTo>
                      <a:pt x="178" y="125"/>
                    </a:lnTo>
                    <a:lnTo>
                      <a:pt x="182" y="115"/>
                    </a:lnTo>
                    <a:lnTo>
                      <a:pt x="185" y="104"/>
                    </a:lnTo>
                    <a:lnTo>
                      <a:pt x="188" y="94"/>
                    </a:lnTo>
                    <a:lnTo>
                      <a:pt x="189" y="83"/>
                    </a:lnTo>
                    <a:lnTo>
                      <a:pt x="191" y="71"/>
                    </a:lnTo>
                    <a:close/>
                  </a:path>
                </a:pathLst>
              </a:custGeom>
              <a:solidFill>
                <a:srgbClr val="F7CD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" name="Freeform 86"/>
              <p:cNvSpPr>
                <a:spLocks/>
              </p:cNvSpPr>
              <p:nvPr/>
            </p:nvSpPr>
            <p:spPr bwMode="auto">
              <a:xfrm>
                <a:off x="1143" y="2647"/>
                <a:ext cx="37" cy="30"/>
              </a:xfrm>
              <a:custGeom>
                <a:avLst/>
                <a:gdLst>
                  <a:gd name="T0" fmla="*/ 181 w 181"/>
                  <a:gd name="T1" fmla="*/ 73 h 185"/>
                  <a:gd name="T2" fmla="*/ 181 w 181"/>
                  <a:gd name="T3" fmla="*/ 65 h 185"/>
                  <a:gd name="T4" fmla="*/ 180 w 181"/>
                  <a:gd name="T5" fmla="*/ 58 h 185"/>
                  <a:gd name="T6" fmla="*/ 178 w 181"/>
                  <a:gd name="T7" fmla="*/ 50 h 185"/>
                  <a:gd name="T8" fmla="*/ 176 w 181"/>
                  <a:gd name="T9" fmla="*/ 44 h 185"/>
                  <a:gd name="T10" fmla="*/ 171 w 181"/>
                  <a:gd name="T11" fmla="*/ 38 h 185"/>
                  <a:gd name="T12" fmla="*/ 167 w 181"/>
                  <a:gd name="T13" fmla="*/ 34 h 185"/>
                  <a:gd name="T14" fmla="*/ 163 w 181"/>
                  <a:gd name="T15" fmla="*/ 29 h 185"/>
                  <a:gd name="T16" fmla="*/ 163 w 181"/>
                  <a:gd name="T17" fmla="*/ 31 h 185"/>
                  <a:gd name="T18" fmla="*/ 167 w 181"/>
                  <a:gd name="T19" fmla="*/ 43 h 185"/>
                  <a:gd name="T20" fmla="*/ 170 w 181"/>
                  <a:gd name="T21" fmla="*/ 56 h 185"/>
                  <a:gd name="T22" fmla="*/ 172 w 181"/>
                  <a:gd name="T23" fmla="*/ 70 h 185"/>
                  <a:gd name="T24" fmla="*/ 172 w 181"/>
                  <a:gd name="T25" fmla="*/ 86 h 185"/>
                  <a:gd name="T26" fmla="*/ 168 w 181"/>
                  <a:gd name="T27" fmla="*/ 106 h 185"/>
                  <a:gd name="T28" fmla="*/ 162 w 181"/>
                  <a:gd name="T29" fmla="*/ 124 h 185"/>
                  <a:gd name="T30" fmla="*/ 154 w 181"/>
                  <a:gd name="T31" fmla="*/ 139 h 185"/>
                  <a:gd name="T32" fmla="*/ 143 w 181"/>
                  <a:gd name="T33" fmla="*/ 151 h 185"/>
                  <a:gd name="T34" fmla="*/ 130 w 181"/>
                  <a:gd name="T35" fmla="*/ 162 h 185"/>
                  <a:gd name="T36" fmla="*/ 115 w 181"/>
                  <a:gd name="T37" fmla="*/ 169 h 185"/>
                  <a:gd name="T38" fmla="*/ 99 w 181"/>
                  <a:gd name="T39" fmla="*/ 174 h 185"/>
                  <a:gd name="T40" fmla="*/ 83 w 181"/>
                  <a:gd name="T41" fmla="*/ 174 h 185"/>
                  <a:gd name="T42" fmla="*/ 67 w 181"/>
                  <a:gd name="T43" fmla="*/ 169 h 185"/>
                  <a:gd name="T44" fmla="*/ 52 w 181"/>
                  <a:gd name="T45" fmla="*/ 162 h 185"/>
                  <a:gd name="T46" fmla="*/ 39 w 181"/>
                  <a:gd name="T47" fmla="*/ 151 h 185"/>
                  <a:gd name="T48" fmla="*/ 28 w 181"/>
                  <a:gd name="T49" fmla="*/ 139 h 185"/>
                  <a:gd name="T50" fmla="*/ 19 w 181"/>
                  <a:gd name="T51" fmla="*/ 124 h 185"/>
                  <a:gd name="T52" fmla="*/ 13 w 181"/>
                  <a:gd name="T53" fmla="*/ 106 h 185"/>
                  <a:gd name="T54" fmla="*/ 10 w 181"/>
                  <a:gd name="T55" fmla="*/ 86 h 185"/>
                  <a:gd name="T56" fmla="*/ 10 w 181"/>
                  <a:gd name="T57" fmla="*/ 65 h 185"/>
                  <a:gd name="T58" fmla="*/ 14 w 181"/>
                  <a:gd name="T59" fmla="*/ 43 h 185"/>
                  <a:gd name="T60" fmla="*/ 22 w 181"/>
                  <a:gd name="T61" fmla="*/ 24 h 185"/>
                  <a:gd name="T62" fmla="*/ 33 w 181"/>
                  <a:gd name="T63" fmla="*/ 7 h 185"/>
                  <a:gd name="T64" fmla="*/ 37 w 181"/>
                  <a:gd name="T65" fmla="*/ 1 h 185"/>
                  <a:gd name="T66" fmla="*/ 32 w 181"/>
                  <a:gd name="T67" fmla="*/ 4 h 185"/>
                  <a:gd name="T68" fmla="*/ 26 w 181"/>
                  <a:gd name="T69" fmla="*/ 7 h 185"/>
                  <a:gd name="T70" fmla="*/ 21 w 181"/>
                  <a:gd name="T71" fmla="*/ 11 h 185"/>
                  <a:gd name="T72" fmla="*/ 14 w 181"/>
                  <a:gd name="T73" fmla="*/ 19 h 185"/>
                  <a:gd name="T74" fmla="*/ 7 w 181"/>
                  <a:gd name="T75" fmla="*/ 34 h 185"/>
                  <a:gd name="T76" fmla="*/ 3 w 181"/>
                  <a:gd name="T77" fmla="*/ 50 h 185"/>
                  <a:gd name="T78" fmla="*/ 0 w 181"/>
                  <a:gd name="T79" fmla="*/ 67 h 185"/>
                  <a:gd name="T80" fmla="*/ 1 w 181"/>
                  <a:gd name="T81" fmla="*/ 88 h 185"/>
                  <a:gd name="T82" fmla="*/ 4 w 181"/>
                  <a:gd name="T83" fmla="*/ 109 h 185"/>
                  <a:gd name="T84" fmla="*/ 11 w 181"/>
                  <a:gd name="T85" fmla="*/ 128 h 185"/>
                  <a:gd name="T86" fmla="*/ 21 w 181"/>
                  <a:gd name="T87" fmla="*/ 145 h 185"/>
                  <a:gd name="T88" fmla="*/ 33 w 181"/>
                  <a:gd name="T89" fmla="*/ 159 h 185"/>
                  <a:gd name="T90" fmla="*/ 47 w 181"/>
                  <a:gd name="T91" fmla="*/ 171 h 185"/>
                  <a:gd name="T92" fmla="*/ 64 w 181"/>
                  <a:gd name="T93" fmla="*/ 180 h 185"/>
                  <a:gd name="T94" fmla="*/ 82 w 181"/>
                  <a:gd name="T95" fmla="*/ 185 h 185"/>
                  <a:gd name="T96" fmla="*/ 100 w 181"/>
                  <a:gd name="T97" fmla="*/ 185 h 185"/>
                  <a:gd name="T98" fmla="*/ 118 w 181"/>
                  <a:gd name="T99" fmla="*/ 180 h 185"/>
                  <a:gd name="T100" fmla="*/ 134 w 181"/>
                  <a:gd name="T101" fmla="*/ 171 h 185"/>
                  <a:gd name="T102" fmla="*/ 148 w 181"/>
                  <a:gd name="T103" fmla="*/ 159 h 185"/>
                  <a:gd name="T104" fmla="*/ 160 w 181"/>
                  <a:gd name="T105" fmla="*/ 145 h 185"/>
                  <a:gd name="T106" fmla="*/ 170 w 181"/>
                  <a:gd name="T107" fmla="*/ 128 h 185"/>
                  <a:gd name="T108" fmla="*/ 177 w 181"/>
                  <a:gd name="T109" fmla="*/ 109 h 185"/>
                  <a:gd name="T110" fmla="*/ 181 w 181"/>
                  <a:gd name="T111" fmla="*/ 88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81" h="185">
                    <a:moveTo>
                      <a:pt x="181" y="77"/>
                    </a:moveTo>
                    <a:lnTo>
                      <a:pt x="181" y="73"/>
                    </a:lnTo>
                    <a:lnTo>
                      <a:pt x="181" y="70"/>
                    </a:lnTo>
                    <a:lnTo>
                      <a:pt x="181" y="65"/>
                    </a:lnTo>
                    <a:lnTo>
                      <a:pt x="180" y="61"/>
                    </a:lnTo>
                    <a:lnTo>
                      <a:pt x="180" y="58"/>
                    </a:lnTo>
                    <a:lnTo>
                      <a:pt x="179" y="54"/>
                    </a:lnTo>
                    <a:lnTo>
                      <a:pt x="178" y="50"/>
                    </a:lnTo>
                    <a:lnTo>
                      <a:pt x="178" y="47"/>
                    </a:lnTo>
                    <a:lnTo>
                      <a:pt x="176" y="44"/>
                    </a:lnTo>
                    <a:lnTo>
                      <a:pt x="174" y="41"/>
                    </a:lnTo>
                    <a:lnTo>
                      <a:pt x="171" y="38"/>
                    </a:lnTo>
                    <a:lnTo>
                      <a:pt x="169" y="36"/>
                    </a:lnTo>
                    <a:lnTo>
                      <a:pt x="167" y="34"/>
                    </a:lnTo>
                    <a:lnTo>
                      <a:pt x="165" y="31"/>
                    </a:lnTo>
                    <a:lnTo>
                      <a:pt x="163" y="29"/>
                    </a:lnTo>
                    <a:lnTo>
                      <a:pt x="160" y="26"/>
                    </a:lnTo>
                    <a:lnTo>
                      <a:pt x="163" y="31"/>
                    </a:lnTo>
                    <a:lnTo>
                      <a:pt x="165" y="37"/>
                    </a:lnTo>
                    <a:lnTo>
                      <a:pt x="167" y="43"/>
                    </a:lnTo>
                    <a:lnTo>
                      <a:pt x="169" y="50"/>
                    </a:lnTo>
                    <a:lnTo>
                      <a:pt x="170" y="56"/>
                    </a:lnTo>
                    <a:lnTo>
                      <a:pt x="171" y="64"/>
                    </a:lnTo>
                    <a:lnTo>
                      <a:pt x="172" y="70"/>
                    </a:lnTo>
                    <a:lnTo>
                      <a:pt x="172" y="77"/>
                    </a:lnTo>
                    <a:lnTo>
                      <a:pt x="172" y="86"/>
                    </a:lnTo>
                    <a:lnTo>
                      <a:pt x="170" y="96"/>
                    </a:lnTo>
                    <a:lnTo>
                      <a:pt x="168" y="106"/>
                    </a:lnTo>
                    <a:lnTo>
                      <a:pt x="166" y="114"/>
                    </a:lnTo>
                    <a:lnTo>
                      <a:pt x="162" y="124"/>
                    </a:lnTo>
                    <a:lnTo>
                      <a:pt x="158" y="131"/>
                    </a:lnTo>
                    <a:lnTo>
                      <a:pt x="154" y="139"/>
                    </a:lnTo>
                    <a:lnTo>
                      <a:pt x="148" y="145"/>
                    </a:lnTo>
                    <a:lnTo>
                      <a:pt x="143" y="151"/>
                    </a:lnTo>
                    <a:lnTo>
                      <a:pt x="136" y="157"/>
                    </a:lnTo>
                    <a:lnTo>
                      <a:pt x="130" y="162"/>
                    </a:lnTo>
                    <a:lnTo>
                      <a:pt x="123" y="167"/>
                    </a:lnTo>
                    <a:lnTo>
                      <a:pt x="115" y="169"/>
                    </a:lnTo>
                    <a:lnTo>
                      <a:pt x="107" y="171"/>
                    </a:lnTo>
                    <a:lnTo>
                      <a:pt x="99" y="174"/>
                    </a:lnTo>
                    <a:lnTo>
                      <a:pt x="91" y="174"/>
                    </a:lnTo>
                    <a:lnTo>
                      <a:pt x="83" y="174"/>
                    </a:lnTo>
                    <a:lnTo>
                      <a:pt x="75" y="171"/>
                    </a:lnTo>
                    <a:lnTo>
                      <a:pt x="67" y="169"/>
                    </a:lnTo>
                    <a:lnTo>
                      <a:pt x="59" y="167"/>
                    </a:lnTo>
                    <a:lnTo>
                      <a:pt x="52" y="162"/>
                    </a:lnTo>
                    <a:lnTo>
                      <a:pt x="45" y="157"/>
                    </a:lnTo>
                    <a:lnTo>
                      <a:pt x="39" y="151"/>
                    </a:lnTo>
                    <a:lnTo>
                      <a:pt x="33" y="145"/>
                    </a:lnTo>
                    <a:lnTo>
                      <a:pt x="28" y="139"/>
                    </a:lnTo>
                    <a:lnTo>
                      <a:pt x="23" y="131"/>
                    </a:lnTo>
                    <a:lnTo>
                      <a:pt x="19" y="124"/>
                    </a:lnTo>
                    <a:lnTo>
                      <a:pt x="16" y="114"/>
                    </a:lnTo>
                    <a:lnTo>
                      <a:pt x="13" y="106"/>
                    </a:lnTo>
                    <a:lnTo>
                      <a:pt x="11" y="96"/>
                    </a:lnTo>
                    <a:lnTo>
                      <a:pt x="10" y="86"/>
                    </a:lnTo>
                    <a:lnTo>
                      <a:pt x="9" y="77"/>
                    </a:lnTo>
                    <a:lnTo>
                      <a:pt x="10" y="65"/>
                    </a:lnTo>
                    <a:lnTo>
                      <a:pt x="11" y="54"/>
                    </a:lnTo>
                    <a:lnTo>
                      <a:pt x="14" y="43"/>
                    </a:lnTo>
                    <a:lnTo>
                      <a:pt x="18" y="34"/>
                    </a:lnTo>
                    <a:lnTo>
                      <a:pt x="22" y="24"/>
                    </a:lnTo>
                    <a:lnTo>
                      <a:pt x="27" y="16"/>
                    </a:lnTo>
                    <a:lnTo>
                      <a:pt x="33" y="7"/>
                    </a:lnTo>
                    <a:lnTo>
                      <a:pt x="40" y="0"/>
                    </a:lnTo>
                    <a:lnTo>
                      <a:pt x="37" y="1"/>
                    </a:lnTo>
                    <a:lnTo>
                      <a:pt x="35" y="2"/>
                    </a:lnTo>
                    <a:lnTo>
                      <a:pt x="32" y="4"/>
                    </a:lnTo>
                    <a:lnTo>
                      <a:pt x="29" y="6"/>
                    </a:lnTo>
                    <a:lnTo>
                      <a:pt x="26" y="7"/>
                    </a:lnTo>
                    <a:lnTo>
                      <a:pt x="23" y="8"/>
                    </a:lnTo>
                    <a:lnTo>
                      <a:pt x="21" y="11"/>
                    </a:lnTo>
                    <a:lnTo>
                      <a:pt x="18" y="12"/>
                    </a:lnTo>
                    <a:lnTo>
                      <a:pt x="14" y="19"/>
                    </a:lnTo>
                    <a:lnTo>
                      <a:pt x="11" y="26"/>
                    </a:lnTo>
                    <a:lnTo>
                      <a:pt x="7" y="34"/>
                    </a:lnTo>
                    <a:lnTo>
                      <a:pt x="5" y="42"/>
                    </a:lnTo>
                    <a:lnTo>
                      <a:pt x="3" y="50"/>
                    </a:lnTo>
                    <a:lnTo>
                      <a:pt x="1" y="59"/>
                    </a:lnTo>
                    <a:lnTo>
                      <a:pt x="0" y="67"/>
                    </a:lnTo>
                    <a:lnTo>
                      <a:pt x="0" y="77"/>
                    </a:lnTo>
                    <a:lnTo>
                      <a:pt x="1" y="88"/>
                    </a:lnTo>
                    <a:lnTo>
                      <a:pt x="2" y="98"/>
                    </a:lnTo>
                    <a:lnTo>
                      <a:pt x="4" y="109"/>
                    </a:lnTo>
                    <a:lnTo>
                      <a:pt x="7" y="119"/>
                    </a:lnTo>
                    <a:lnTo>
                      <a:pt x="11" y="128"/>
                    </a:lnTo>
                    <a:lnTo>
                      <a:pt x="16" y="137"/>
                    </a:lnTo>
                    <a:lnTo>
                      <a:pt x="21" y="145"/>
                    </a:lnTo>
                    <a:lnTo>
                      <a:pt x="27" y="154"/>
                    </a:lnTo>
                    <a:lnTo>
                      <a:pt x="33" y="159"/>
                    </a:lnTo>
                    <a:lnTo>
                      <a:pt x="40" y="167"/>
                    </a:lnTo>
                    <a:lnTo>
                      <a:pt x="47" y="171"/>
                    </a:lnTo>
                    <a:lnTo>
                      <a:pt x="55" y="176"/>
                    </a:lnTo>
                    <a:lnTo>
                      <a:pt x="64" y="180"/>
                    </a:lnTo>
                    <a:lnTo>
                      <a:pt x="73" y="182"/>
                    </a:lnTo>
                    <a:lnTo>
                      <a:pt x="82" y="185"/>
                    </a:lnTo>
                    <a:lnTo>
                      <a:pt x="91" y="185"/>
                    </a:lnTo>
                    <a:lnTo>
                      <a:pt x="100" y="185"/>
                    </a:lnTo>
                    <a:lnTo>
                      <a:pt x="109" y="182"/>
                    </a:lnTo>
                    <a:lnTo>
                      <a:pt x="118" y="180"/>
                    </a:lnTo>
                    <a:lnTo>
                      <a:pt x="126" y="176"/>
                    </a:lnTo>
                    <a:lnTo>
                      <a:pt x="134" y="171"/>
                    </a:lnTo>
                    <a:lnTo>
                      <a:pt x="141" y="167"/>
                    </a:lnTo>
                    <a:lnTo>
                      <a:pt x="148" y="159"/>
                    </a:lnTo>
                    <a:lnTo>
                      <a:pt x="155" y="154"/>
                    </a:lnTo>
                    <a:lnTo>
                      <a:pt x="160" y="145"/>
                    </a:lnTo>
                    <a:lnTo>
                      <a:pt x="166" y="137"/>
                    </a:lnTo>
                    <a:lnTo>
                      <a:pt x="170" y="128"/>
                    </a:lnTo>
                    <a:lnTo>
                      <a:pt x="174" y="119"/>
                    </a:lnTo>
                    <a:lnTo>
                      <a:pt x="177" y="109"/>
                    </a:lnTo>
                    <a:lnTo>
                      <a:pt x="179" y="98"/>
                    </a:lnTo>
                    <a:lnTo>
                      <a:pt x="181" y="88"/>
                    </a:lnTo>
                    <a:lnTo>
                      <a:pt x="181" y="77"/>
                    </a:lnTo>
                    <a:close/>
                  </a:path>
                </a:pathLst>
              </a:custGeom>
              <a:solidFill>
                <a:srgbClr val="F7CF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" name="Freeform 87"/>
              <p:cNvSpPr>
                <a:spLocks/>
              </p:cNvSpPr>
              <p:nvPr/>
            </p:nvSpPr>
            <p:spPr bwMode="auto">
              <a:xfrm>
                <a:off x="1144" y="2646"/>
                <a:ext cx="35" cy="30"/>
              </a:xfrm>
              <a:custGeom>
                <a:avLst/>
                <a:gdLst>
                  <a:gd name="T0" fmla="*/ 171 w 172"/>
                  <a:gd name="T1" fmla="*/ 77 h 184"/>
                  <a:gd name="T2" fmla="*/ 171 w 172"/>
                  <a:gd name="T3" fmla="*/ 66 h 184"/>
                  <a:gd name="T4" fmla="*/ 169 w 172"/>
                  <a:gd name="T5" fmla="*/ 55 h 184"/>
                  <a:gd name="T6" fmla="*/ 166 w 172"/>
                  <a:gd name="T7" fmla="*/ 46 h 184"/>
                  <a:gd name="T8" fmla="*/ 162 w 172"/>
                  <a:gd name="T9" fmla="*/ 39 h 184"/>
                  <a:gd name="T10" fmla="*/ 157 w 172"/>
                  <a:gd name="T11" fmla="*/ 33 h 184"/>
                  <a:gd name="T12" fmla="*/ 152 w 172"/>
                  <a:gd name="T13" fmla="*/ 28 h 184"/>
                  <a:gd name="T14" fmla="*/ 146 w 172"/>
                  <a:gd name="T15" fmla="*/ 23 h 184"/>
                  <a:gd name="T16" fmla="*/ 147 w 172"/>
                  <a:gd name="T17" fmla="*/ 27 h 184"/>
                  <a:gd name="T18" fmla="*/ 155 w 172"/>
                  <a:gd name="T19" fmla="*/ 41 h 184"/>
                  <a:gd name="T20" fmla="*/ 160 w 172"/>
                  <a:gd name="T21" fmla="*/ 57 h 184"/>
                  <a:gd name="T22" fmla="*/ 162 w 172"/>
                  <a:gd name="T23" fmla="*/ 73 h 184"/>
                  <a:gd name="T24" fmla="*/ 162 w 172"/>
                  <a:gd name="T25" fmla="*/ 91 h 184"/>
                  <a:gd name="T26" fmla="*/ 159 w 172"/>
                  <a:gd name="T27" fmla="*/ 109 h 184"/>
                  <a:gd name="T28" fmla="*/ 153 w 172"/>
                  <a:gd name="T29" fmla="*/ 125 h 184"/>
                  <a:gd name="T30" fmla="*/ 145 w 172"/>
                  <a:gd name="T31" fmla="*/ 141 h 184"/>
                  <a:gd name="T32" fmla="*/ 135 w 172"/>
                  <a:gd name="T33" fmla="*/ 153 h 184"/>
                  <a:gd name="T34" fmla="*/ 123 w 172"/>
                  <a:gd name="T35" fmla="*/ 162 h 184"/>
                  <a:gd name="T36" fmla="*/ 109 w 172"/>
                  <a:gd name="T37" fmla="*/ 169 h 184"/>
                  <a:gd name="T38" fmla="*/ 94 w 172"/>
                  <a:gd name="T39" fmla="*/ 173 h 184"/>
                  <a:gd name="T40" fmla="*/ 78 w 172"/>
                  <a:gd name="T41" fmla="*/ 173 h 184"/>
                  <a:gd name="T42" fmla="*/ 63 w 172"/>
                  <a:gd name="T43" fmla="*/ 169 h 184"/>
                  <a:gd name="T44" fmla="*/ 49 w 172"/>
                  <a:gd name="T45" fmla="*/ 162 h 184"/>
                  <a:gd name="T46" fmla="*/ 36 w 172"/>
                  <a:gd name="T47" fmla="*/ 153 h 184"/>
                  <a:gd name="T48" fmla="*/ 26 w 172"/>
                  <a:gd name="T49" fmla="*/ 141 h 184"/>
                  <a:gd name="T50" fmla="*/ 18 w 172"/>
                  <a:gd name="T51" fmla="*/ 125 h 184"/>
                  <a:gd name="T52" fmla="*/ 12 w 172"/>
                  <a:gd name="T53" fmla="*/ 109 h 184"/>
                  <a:gd name="T54" fmla="*/ 9 w 172"/>
                  <a:gd name="T55" fmla="*/ 91 h 184"/>
                  <a:gd name="T56" fmla="*/ 9 w 172"/>
                  <a:gd name="T57" fmla="*/ 69 h 184"/>
                  <a:gd name="T58" fmla="*/ 15 w 172"/>
                  <a:gd name="T59" fmla="*/ 45 h 184"/>
                  <a:gd name="T60" fmla="*/ 26 w 172"/>
                  <a:gd name="T61" fmla="*/ 24 h 184"/>
                  <a:gd name="T62" fmla="*/ 41 w 172"/>
                  <a:gd name="T63" fmla="*/ 7 h 184"/>
                  <a:gd name="T64" fmla="*/ 46 w 172"/>
                  <a:gd name="T65" fmla="*/ 2 h 184"/>
                  <a:gd name="T66" fmla="*/ 39 w 172"/>
                  <a:gd name="T67" fmla="*/ 4 h 184"/>
                  <a:gd name="T68" fmla="*/ 33 w 172"/>
                  <a:gd name="T69" fmla="*/ 6 h 184"/>
                  <a:gd name="T70" fmla="*/ 27 w 172"/>
                  <a:gd name="T71" fmla="*/ 10 h 184"/>
                  <a:gd name="T72" fmla="*/ 18 w 172"/>
                  <a:gd name="T73" fmla="*/ 18 h 184"/>
                  <a:gd name="T74" fmla="*/ 9 w 172"/>
                  <a:gd name="T75" fmla="*/ 34 h 184"/>
                  <a:gd name="T76" fmla="*/ 3 w 172"/>
                  <a:gd name="T77" fmla="*/ 52 h 184"/>
                  <a:gd name="T78" fmla="*/ 0 w 172"/>
                  <a:gd name="T79" fmla="*/ 71 h 184"/>
                  <a:gd name="T80" fmla="*/ 0 w 172"/>
                  <a:gd name="T81" fmla="*/ 93 h 184"/>
                  <a:gd name="T82" fmla="*/ 3 w 172"/>
                  <a:gd name="T83" fmla="*/ 112 h 184"/>
                  <a:gd name="T84" fmla="*/ 10 w 172"/>
                  <a:gd name="T85" fmla="*/ 131 h 184"/>
                  <a:gd name="T86" fmla="*/ 19 w 172"/>
                  <a:gd name="T87" fmla="*/ 147 h 184"/>
                  <a:gd name="T88" fmla="*/ 31 w 172"/>
                  <a:gd name="T89" fmla="*/ 161 h 184"/>
                  <a:gd name="T90" fmla="*/ 44 w 172"/>
                  <a:gd name="T91" fmla="*/ 172 h 184"/>
                  <a:gd name="T92" fmla="*/ 61 w 172"/>
                  <a:gd name="T93" fmla="*/ 180 h 184"/>
                  <a:gd name="T94" fmla="*/ 77 w 172"/>
                  <a:gd name="T95" fmla="*/ 184 h 184"/>
                  <a:gd name="T96" fmla="*/ 95 w 172"/>
                  <a:gd name="T97" fmla="*/ 184 h 184"/>
                  <a:gd name="T98" fmla="*/ 111 w 172"/>
                  <a:gd name="T99" fmla="*/ 180 h 184"/>
                  <a:gd name="T100" fmla="*/ 127 w 172"/>
                  <a:gd name="T101" fmla="*/ 172 h 184"/>
                  <a:gd name="T102" fmla="*/ 140 w 172"/>
                  <a:gd name="T103" fmla="*/ 161 h 184"/>
                  <a:gd name="T104" fmla="*/ 152 w 172"/>
                  <a:gd name="T105" fmla="*/ 147 h 184"/>
                  <a:gd name="T106" fmla="*/ 161 w 172"/>
                  <a:gd name="T107" fmla="*/ 131 h 184"/>
                  <a:gd name="T108" fmla="*/ 168 w 172"/>
                  <a:gd name="T109" fmla="*/ 112 h 184"/>
                  <a:gd name="T110" fmla="*/ 171 w 172"/>
                  <a:gd name="T111" fmla="*/ 93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72" h="184">
                    <a:moveTo>
                      <a:pt x="172" y="82"/>
                    </a:moveTo>
                    <a:lnTo>
                      <a:pt x="171" y="77"/>
                    </a:lnTo>
                    <a:lnTo>
                      <a:pt x="171" y="71"/>
                    </a:lnTo>
                    <a:lnTo>
                      <a:pt x="171" y="66"/>
                    </a:lnTo>
                    <a:lnTo>
                      <a:pt x="170" y="60"/>
                    </a:lnTo>
                    <a:lnTo>
                      <a:pt x="169" y="55"/>
                    </a:lnTo>
                    <a:lnTo>
                      <a:pt x="168" y="51"/>
                    </a:lnTo>
                    <a:lnTo>
                      <a:pt x="166" y="46"/>
                    </a:lnTo>
                    <a:lnTo>
                      <a:pt x="165" y="41"/>
                    </a:lnTo>
                    <a:lnTo>
                      <a:pt x="162" y="39"/>
                    </a:lnTo>
                    <a:lnTo>
                      <a:pt x="160" y="36"/>
                    </a:lnTo>
                    <a:lnTo>
                      <a:pt x="157" y="33"/>
                    </a:lnTo>
                    <a:lnTo>
                      <a:pt x="154" y="30"/>
                    </a:lnTo>
                    <a:lnTo>
                      <a:pt x="152" y="28"/>
                    </a:lnTo>
                    <a:lnTo>
                      <a:pt x="149" y="25"/>
                    </a:lnTo>
                    <a:lnTo>
                      <a:pt x="146" y="23"/>
                    </a:lnTo>
                    <a:lnTo>
                      <a:pt x="143" y="21"/>
                    </a:lnTo>
                    <a:lnTo>
                      <a:pt x="147" y="27"/>
                    </a:lnTo>
                    <a:lnTo>
                      <a:pt x="151" y="34"/>
                    </a:lnTo>
                    <a:lnTo>
                      <a:pt x="155" y="41"/>
                    </a:lnTo>
                    <a:lnTo>
                      <a:pt x="157" y="48"/>
                    </a:lnTo>
                    <a:lnTo>
                      <a:pt x="160" y="57"/>
                    </a:lnTo>
                    <a:lnTo>
                      <a:pt x="161" y="65"/>
                    </a:lnTo>
                    <a:lnTo>
                      <a:pt x="162" y="73"/>
                    </a:lnTo>
                    <a:lnTo>
                      <a:pt x="163" y="82"/>
                    </a:lnTo>
                    <a:lnTo>
                      <a:pt x="162" y="91"/>
                    </a:lnTo>
                    <a:lnTo>
                      <a:pt x="161" y="100"/>
                    </a:lnTo>
                    <a:lnTo>
                      <a:pt x="159" y="109"/>
                    </a:lnTo>
                    <a:lnTo>
                      <a:pt x="157" y="118"/>
                    </a:lnTo>
                    <a:lnTo>
                      <a:pt x="153" y="125"/>
                    </a:lnTo>
                    <a:lnTo>
                      <a:pt x="149" y="133"/>
                    </a:lnTo>
                    <a:lnTo>
                      <a:pt x="145" y="141"/>
                    </a:lnTo>
                    <a:lnTo>
                      <a:pt x="140" y="147"/>
                    </a:lnTo>
                    <a:lnTo>
                      <a:pt x="135" y="153"/>
                    </a:lnTo>
                    <a:lnTo>
                      <a:pt x="129" y="157"/>
                    </a:lnTo>
                    <a:lnTo>
                      <a:pt x="123" y="162"/>
                    </a:lnTo>
                    <a:lnTo>
                      <a:pt x="116" y="166"/>
                    </a:lnTo>
                    <a:lnTo>
                      <a:pt x="109" y="169"/>
                    </a:lnTo>
                    <a:lnTo>
                      <a:pt x="102" y="172"/>
                    </a:lnTo>
                    <a:lnTo>
                      <a:pt x="94" y="173"/>
                    </a:lnTo>
                    <a:lnTo>
                      <a:pt x="86" y="173"/>
                    </a:lnTo>
                    <a:lnTo>
                      <a:pt x="78" y="173"/>
                    </a:lnTo>
                    <a:lnTo>
                      <a:pt x="71" y="172"/>
                    </a:lnTo>
                    <a:lnTo>
                      <a:pt x="63" y="169"/>
                    </a:lnTo>
                    <a:lnTo>
                      <a:pt x="55" y="166"/>
                    </a:lnTo>
                    <a:lnTo>
                      <a:pt x="49" y="162"/>
                    </a:lnTo>
                    <a:lnTo>
                      <a:pt x="42" y="157"/>
                    </a:lnTo>
                    <a:lnTo>
                      <a:pt x="36" y="153"/>
                    </a:lnTo>
                    <a:lnTo>
                      <a:pt x="31" y="147"/>
                    </a:lnTo>
                    <a:lnTo>
                      <a:pt x="26" y="141"/>
                    </a:lnTo>
                    <a:lnTo>
                      <a:pt x="22" y="133"/>
                    </a:lnTo>
                    <a:lnTo>
                      <a:pt x="18" y="125"/>
                    </a:lnTo>
                    <a:lnTo>
                      <a:pt x="15" y="118"/>
                    </a:lnTo>
                    <a:lnTo>
                      <a:pt x="12" y="109"/>
                    </a:lnTo>
                    <a:lnTo>
                      <a:pt x="10" y="100"/>
                    </a:lnTo>
                    <a:lnTo>
                      <a:pt x="9" y="91"/>
                    </a:lnTo>
                    <a:lnTo>
                      <a:pt x="9" y="82"/>
                    </a:lnTo>
                    <a:lnTo>
                      <a:pt x="9" y="69"/>
                    </a:lnTo>
                    <a:lnTo>
                      <a:pt x="12" y="57"/>
                    </a:lnTo>
                    <a:lnTo>
                      <a:pt x="15" y="45"/>
                    </a:lnTo>
                    <a:lnTo>
                      <a:pt x="20" y="34"/>
                    </a:lnTo>
                    <a:lnTo>
                      <a:pt x="26" y="24"/>
                    </a:lnTo>
                    <a:lnTo>
                      <a:pt x="33" y="15"/>
                    </a:lnTo>
                    <a:lnTo>
                      <a:pt x="41" y="7"/>
                    </a:lnTo>
                    <a:lnTo>
                      <a:pt x="49" y="0"/>
                    </a:lnTo>
                    <a:lnTo>
                      <a:pt x="46" y="2"/>
                    </a:lnTo>
                    <a:lnTo>
                      <a:pt x="43" y="3"/>
                    </a:lnTo>
                    <a:lnTo>
                      <a:pt x="39" y="4"/>
                    </a:lnTo>
                    <a:lnTo>
                      <a:pt x="36" y="5"/>
                    </a:lnTo>
                    <a:lnTo>
                      <a:pt x="33" y="6"/>
                    </a:lnTo>
                    <a:lnTo>
                      <a:pt x="30" y="7"/>
                    </a:lnTo>
                    <a:lnTo>
                      <a:pt x="27" y="10"/>
                    </a:lnTo>
                    <a:lnTo>
                      <a:pt x="23" y="11"/>
                    </a:lnTo>
                    <a:lnTo>
                      <a:pt x="18" y="18"/>
                    </a:lnTo>
                    <a:lnTo>
                      <a:pt x="13" y="25"/>
                    </a:lnTo>
                    <a:lnTo>
                      <a:pt x="9" y="34"/>
                    </a:lnTo>
                    <a:lnTo>
                      <a:pt x="6" y="43"/>
                    </a:lnTo>
                    <a:lnTo>
                      <a:pt x="3" y="52"/>
                    </a:lnTo>
                    <a:lnTo>
                      <a:pt x="1" y="61"/>
                    </a:lnTo>
                    <a:lnTo>
                      <a:pt x="0" y="71"/>
                    </a:lnTo>
                    <a:lnTo>
                      <a:pt x="0" y="82"/>
                    </a:lnTo>
                    <a:lnTo>
                      <a:pt x="0" y="93"/>
                    </a:lnTo>
                    <a:lnTo>
                      <a:pt x="1" y="102"/>
                    </a:lnTo>
                    <a:lnTo>
                      <a:pt x="3" y="112"/>
                    </a:lnTo>
                    <a:lnTo>
                      <a:pt x="6" y="121"/>
                    </a:lnTo>
                    <a:lnTo>
                      <a:pt x="10" y="131"/>
                    </a:lnTo>
                    <a:lnTo>
                      <a:pt x="14" y="139"/>
                    </a:lnTo>
                    <a:lnTo>
                      <a:pt x="19" y="147"/>
                    </a:lnTo>
                    <a:lnTo>
                      <a:pt x="25" y="154"/>
                    </a:lnTo>
                    <a:lnTo>
                      <a:pt x="31" y="161"/>
                    </a:lnTo>
                    <a:lnTo>
                      <a:pt x="37" y="167"/>
                    </a:lnTo>
                    <a:lnTo>
                      <a:pt x="44" y="172"/>
                    </a:lnTo>
                    <a:lnTo>
                      <a:pt x="52" y="176"/>
                    </a:lnTo>
                    <a:lnTo>
                      <a:pt x="61" y="180"/>
                    </a:lnTo>
                    <a:lnTo>
                      <a:pt x="69" y="182"/>
                    </a:lnTo>
                    <a:lnTo>
                      <a:pt x="77" y="184"/>
                    </a:lnTo>
                    <a:lnTo>
                      <a:pt x="86" y="184"/>
                    </a:lnTo>
                    <a:lnTo>
                      <a:pt x="95" y="184"/>
                    </a:lnTo>
                    <a:lnTo>
                      <a:pt x="103" y="182"/>
                    </a:lnTo>
                    <a:lnTo>
                      <a:pt x="111" y="180"/>
                    </a:lnTo>
                    <a:lnTo>
                      <a:pt x="119" y="176"/>
                    </a:lnTo>
                    <a:lnTo>
                      <a:pt x="127" y="172"/>
                    </a:lnTo>
                    <a:lnTo>
                      <a:pt x="134" y="167"/>
                    </a:lnTo>
                    <a:lnTo>
                      <a:pt x="140" y="161"/>
                    </a:lnTo>
                    <a:lnTo>
                      <a:pt x="147" y="154"/>
                    </a:lnTo>
                    <a:lnTo>
                      <a:pt x="152" y="147"/>
                    </a:lnTo>
                    <a:lnTo>
                      <a:pt x="157" y="139"/>
                    </a:lnTo>
                    <a:lnTo>
                      <a:pt x="161" y="131"/>
                    </a:lnTo>
                    <a:lnTo>
                      <a:pt x="165" y="121"/>
                    </a:lnTo>
                    <a:lnTo>
                      <a:pt x="168" y="112"/>
                    </a:lnTo>
                    <a:lnTo>
                      <a:pt x="170" y="102"/>
                    </a:lnTo>
                    <a:lnTo>
                      <a:pt x="171" y="93"/>
                    </a:lnTo>
                    <a:lnTo>
                      <a:pt x="172" y="82"/>
                    </a:lnTo>
                    <a:close/>
                  </a:path>
                </a:pathLst>
              </a:custGeom>
              <a:solidFill>
                <a:srgbClr val="F7D2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" name="Freeform 88"/>
              <p:cNvSpPr>
                <a:spLocks/>
              </p:cNvSpPr>
              <p:nvPr/>
            </p:nvSpPr>
            <p:spPr bwMode="auto">
              <a:xfrm>
                <a:off x="1145" y="2645"/>
                <a:ext cx="33" cy="30"/>
              </a:xfrm>
              <a:custGeom>
                <a:avLst/>
                <a:gdLst>
                  <a:gd name="T0" fmla="*/ 163 w 163"/>
                  <a:gd name="T1" fmla="*/ 77 h 181"/>
                  <a:gd name="T2" fmla="*/ 161 w 163"/>
                  <a:gd name="T3" fmla="*/ 63 h 181"/>
                  <a:gd name="T4" fmla="*/ 158 w 163"/>
                  <a:gd name="T5" fmla="*/ 50 h 181"/>
                  <a:gd name="T6" fmla="*/ 154 w 163"/>
                  <a:gd name="T7" fmla="*/ 38 h 181"/>
                  <a:gd name="T8" fmla="*/ 149 w 163"/>
                  <a:gd name="T9" fmla="*/ 31 h 181"/>
                  <a:gd name="T10" fmla="*/ 145 w 163"/>
                  <a:gd name="T11" fmla="*/ 27 h 181"/>
                  <a:gd name="T12" fmla="*/ 141 w 163"/>
                  <a:gd name="T13" fmla="*/ 24 h 181"/>
                  <a:gd name="T14" fmla="*/ 137 w 163"/>
                  <a:gd name="T15" fmla="*/ 21 h 181"/>
                  <a:gd name="T16" fmla="*/ 133 w 163"/>
                  <a:gd name="T17" fmla="*/ 18 h 181"/>
                  <a:gd name="T18" fmla="*/ 130 w 163"/>
                  <a:gd name="T19" fmla="*/ 17 h 181"/>
                  <a:gd name="T20" fmla="*/ 127 w 163"/>
                  <a:gd name="T21" fmla="*/ 14 h 181"/>
                  <a:gd name="T22" fmla="*/ 123 w 163"/>
                  <a:gd name="T23" fmla="*/ 13 h 181"/>
                  <a:gd name="T24" fmla="*/ 129 w 163"/>
                  <a:gd name="T25" fmla="*/ 18 h 181"/>
                  <a:gd name="T26" fmla="*/ 140 w 163"/>
                  <a:gd name="T27" fmla="*/ 33 h 181"/>
                  <a:gd name="T28" fmla="*/ 149 w 163"/>
                  <a:gd name="T29" fmla="*/ 51 h 181"/>
                  <a:gd name="T30" fmla="*/ 153 w 163"/>
                  <a:gd name="T31" fmla="*/ 73 h 181"/>
                  <a:gd name="T32" fmla="*/ 154 w 163"/>
                  <a:gd name="T33" fmla="*/ 92 h 181"/>
                  <a:gd name="T34" fmla="*/ 151 w 163"/>
                  <a:gd name="T35" fmla="*/ 109 h 181"/>
                  <a:gd name="T36" fmla="*/ 145 w 163"/>
                  <a:gd name="T37" fmla="*/ 125 h 181"/>
                  <a:gd name="T38" fmla="*/ 138 w 163"/>
                  <a:gd name="T39" fmla="*/ 139 h 181"/>
                  <a:gd name="T40" fmla="*/ 128 w 163"/>
                  <a:gd name="T41" fmla="*/ 151 h 181"/>
                  <a:gd name="T42" fmla="*/ 116 w 163"/>
                  <a:gd name="T43" fmla="*/ 159 h 181"/>
                  <a:gd name="T44" fmla="*/ 103 w 163"/>
                  <a:gd name="T45" fmla="*/ 166 h 181"/>
                  <a:gd name="T46" fmla="*/ 89 w 163"/>
                  <a:gd name="T47" fmla="*/ 170 h 181"/>
                  <a:gd name="T48" fmla="*/ 75 w 163"/>
                  <a:gd name="T49" fmla="*/ 170 h 181"/>
                  <a:gd name="T50" fmla="*/ 61 w 163"/>
                  <a:gd name="T51" fmla="*/ 166 h 181"/>
                  <a:gd name="T52" fmla="*/ 47 w 163"/>
                  <a:gd name="T53" fmla="*/ 159 h 181"/>
                  <a:gd name="T54" fmla="*/ 35 w 163"/>
                  <a:gd name="T55" fmla="*/ 151 h 181"/>
                  <a:gd name="T56" fmla="*/ 26 w 163"/>
                  <a:gd name="T57" fmla="*/ 139 h 181"/>
                  <a:gd name="T58" fmla="*/ 18 w 163"/>
                  <a:gd name="T59" fmla="*/ 125 h 181"/>
                  <a:gd name="T60" fmla="*/ 12 w 163"/>
                  <a:gd name="T61" fmla="*/ 109 h 181"/>
                  <a:gd name="T62" fmla="*/ 10 w 163"/>
                  <a:gd name="T63" fmla="*/ 92 h 181"/>
                  <a:gd name="T64" fmla="*/ 9 w 163"/>
                  <a:gd name="T65" fmla="*/ 77 h 181"/>
                  <a:gd name="T66" fmla="*/ 12 w 163"/>
                  <a:gd name="T67" fmla="*/ 61 h 181"/>
                  <a:gd name="T68" fmla="*/ 18 w 163"/>
                  <a:gd name="T69" fmla="*/ 42 h 181"/>
                  <a:gd name="T70" fmla="*/ 33 w 163"/>
                  <a:gd name="T71" fmla="*/ 19 h 181"/>
                  <a:gd name="T72" fmla="*/ 48 w 163"/>
                  <a:gd name="T73" fmla="*/ 7 h 181"/>
                  <a:gd name="T74" fmla="*/ 60 w 163"/>
                  <a:gd name="T75" fmla="*/ 1 h 181"/>
                  <a:gd name="T76" fmla="*/ 62 w 163"/>
                  <a:gd name="T77" fmla="*/ 0 h 181"/>
                  <a:gd name="T78" fmla="*/ 52 w 163"/>
                  <a:gd name="T79" fmla="*/ 1 h 181"/>
                  <a:gd name="T80" fmla="*/ 44 w 163"/>
                  <a:gd name="T81" fmla="*/ 4 h 181"/>
                  <a:gd name="T82" fmla="*/ 35 w 163"/>
                  <a:gd name="T83" fmla="*/ 6 h 181"/>
                  <a:gd name="T84" fmla="*/ 24 w 163"/>
                  <a:gd name="T85" fmla="*/ 14 h 181"/>
                  <a:gd name="T86" fmla="*/ 13 w 163"/>
                  <a:gd name="T87" fmla="*/ 31 h 181"/>
                  <a:gd name="T88" fmla="*/ 5 w 163"/>
                  <a:gd name="T89" fmla="*/ 50 h 181"/>
                  <a:gd name="T90" fmla="*/ 1 w 163"/>
                  <a:gd name="T91" fmla="*/ 72 h 181"/>
                  <a:gd name="T92" fmla="*/ 1 w 163"/>
                  <a:gd name="T93" fmla="*/ 93 h 181"/>
                  <a:gd name="T94" fmla="*/ 4 w 163"/>
                  <a:gd name="T95" fmla="*/ 113 h 181"/>
                  <a:gd name="T96" fmla="*/ 10 w 163"/>
                  <a:gd name="T97" fmla="*/ 131 h 181"/>
                  <a:gd name="T98" fmla="*/ 19 w 163"/>
                  <a:gd name="T99" fmla="*/ 146 h 181"/>
                  <a:gd name="T100" fmla="*/ 30 w 163"/>
                  <a:gd name="T101" fmla="*/ 158 h 181"/>
                  <a:gd name="T102" fmla="*/ 43 w 163"/>
                  <a:gd name="T103" fmla="*/ 169 h 181"/>
                  <a:gd name="T104" fmla="*/ 58 w 163"/>
                  <a:gd name="T105" fmla="*/ 176 h 181"/>
                  <a:gd name="T106" fmla="*/ 74 w 163"/>
                  <a:gd name="T107" fmla="*/ 181 h 181"/>
                  <a:gd name="T108" fmla="*/ 90 w 163"/>
                  <a:gd name="T109" fmla="*/ 181 h 181"/>
                  <a:gd name="T110" fmla="*/ 106 w 163"/>
                  <a:gd name="T111" fmla="*/ 176 h 181"/>
                  <a:gd name="T112" fmla="*/ 121 w 163"/>
                  <a:gd name="T113" fmla="*/ 169 h 181"/>
                  <a:gd name="T114" fmla="*/ 134 w 163"/>
                  <a:gd name="T115" fmla="*/ 158 h 181"/>
                  <a:gd name="T116" fmla="*/ 145 w 163"/>
                  <a:gd name="T117" fmla="*/ 146 h 181"/>
                  <a:gd name="T118" fmla="*/ 153 w 163"/>
                  <a:gd name="T119" fmla="*/ 131 h 181"/>
                  <a:gd name="T120" fmla="*/ 159 w 163"/>
                  <a:gd name="T121" fmla="*/ 113 h 181"/>
                  <a:gd name="T122" fmla="*/ 163 w 163"/>
                  <a:gd name="T123" fmla="*/ 93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63" h="181">
                    <a:moveTo>
                      <a:pt x="163" y="84"/>
                    </a:moveTo>
                    <a:lnTo>
                      <a:pt x="163" y="77"/>
                    </a:lnTo>
                    <a:lnTo>
                      <a:pt x="162" y="71"/>
                    </a:lnTo>
                    <a:lnTo>
                      <a:pt x="161" y="63"/>
                    </a:lnTo>
                    <a:lnTo>
                      <a:pt x="160" y="57"/>
                    </a:lnTo>
                    <a:lnTo>
                      <a:pt x="158" y="50"/>
                    </a:lnTo>
                    <a:lnTo>
                      <a:pt x="156" y="44"/>
                    </a:lnTo>
                    <a:lnTo>
                      <a:pt x="154" y="38"/>
                    </a:lnTo>
                    <a:lnTo>
                      <a:pt x="151" y="33"/>
                    </a:lnTo>
                    <a:lnTo>
                      <a:pt x="149" y="31"/>
                    </a:lnTo>
                    <a:lnTo>
                      <a:pt x="147" y="30"/>
                    </a:lnTo>
                    <a:lnTo>
                      <a:pt x="145" y="27"/>
                    </a:lnTo>
                    <a:lnTo>
                      <a:pt x="143" y="26"/>
                    </a:lnTo>
                    <a:lnTo>
                      <a:pt x="141" y="24"/>
                    </a:lnTo>
                    <a:lnTo>
                      <a:pt x="139" y="23"/>
                    </a:lnTo>
                    <a:lnTo>
                      <a:pt x="137" y="21"/>
                    </a:lnTo>
                    <a:lnTo>
                      <a:pt x="135" y="19"/>
                    </a:lnTo>
                    <a:lnTo>
                      <a:pt x="133" y="18"/>
                    </a:lnTo>
                    <a:lnTo>
                      <a:pt x="132" y="18"/>
                    </a:lnTo>
                    <a:lnTo>
                      <a:pt x="130" y="17"/>
                    </a:lnTo>
                    <a:lnTo>
                      <a:pt x="128" y="15"/>
                    </a:lnTo>
                    <a:lnTo>
                      <a:pt x="127" y="14"/>
                    </a:lnTo>
                    <a:lnTo>
                      <a:pt x="125" y="13"/>
                    </a:lnTo>
                    <a:lnTo>
                      <a:pt x="123" y="13"/>
                    </a:lnTo>
                    <a:lnTo>
                      <a:pt x="122" y="12"/>
                    </a:lnTo>
                    <a:lnTo>
                      <a:pt x="129" y="18"/>
                    </a:lnTo>
                    <a:lnTo>
                      <a:pt x="135" y="25"/>
                    </a:lnTo>
                    <a:lnTo>
                      <a:pt x="140" y="33"/>
                    </a:lnTo>
                    <a:lnTo>
                      <a:pt x="145" y="42"/>
                    </a:lnTo>
                    <a:lnTo>
                      <a:pt x="149" y="51"/>
                    </a:lnTo>
                    <a:lnTo>
                      <a:pt x="152" y="62"/>
                    </a:lnTo>
                    <a:lnTo>
                      <a:pt x="153" y="73"/>
                    </a:lnTo>
                    <a:lnTo>
                      <a:pt x="154" y="84"/>
                    </a:lnTo>
                    <a:lnTo>
                      <a:pt x="154" y="92"/>
                    </a:lnTo>
                    <a:lnTo>
                      <a:pt x="153" y="101"/>
                    </a:lnTo>
                    <a:lnTo>
                      <a:pt x="151" y="109"/>
                    </a:lnTo>
                    <a:lnTo>
                      <a:pt x="148" y="117"/>
                    </a:lnTo>
                    <a:lnTo>
                      <a:pt x="145" y="125"/>
                    </a:lnTo>
                    <a:lnTo>
                      <a:pt x="142" y="132"/>
                    </a:lnTo>
                    <a:lnTo>
                      <a:pt x="138" y="139"/>
                    </a:lnTo>
                    <a:lnTo>
                      <a:pt x="133" y="145"/>
                    </a:lnTo>
                    <a:lnTo>
                      <a:pt x="128" y="151"/>
                    </a:lnTo>
                    <a:lnTo>
                      <a:pt x="122" y="156"/>
                    </a:lnTo>
                    <a:lnTo>
                      <a:pt x="116" y="159"/>
                    </a:lnTo>
                    <a:lnTo>
                      <a:pt x="110" y="163"/>
                    </a:lnTo>
                    <a:lnTo>
                      <a:pt x="103" y="166"/>
                    </a:lnTo>
                    <a:lnTo>
                      <a:pt x="97" y="169"/>
                    </a:lnTo>
                    <a:lnTo>
                      <a:pt x="89" y="170"/>
                    </a:lnTo>
                    <a:lnTo>
                      <a:pt x="82" y="170"/>
                    </a:lnTo>
                    <a:lnTo>
                      <a:pt x="75" y="170"/>
                    </a:lnTo>
                    <a:lnTo>
                      <a:pt x="68" y="169"/>
                    </a:lnTo>
                    <a:lnTo>
                      <a:pt x="61" y="166"/>
                    </a:lnTo>
                    <a:lnTo>
                      <a:pt x="54" y="163"/>
                    </a:lnTo>
                    <a:lnTo>
                      <a:pt x="47" y="159"/>
                    </a:lnTo>
                    <a:lnTo>
                      <a:pt x="41" y="156"/>
                    </a:lnTo>
                    <a:lnTo>
                      <a:pt x="35" y="151"/>
                    </a:lnTo>
                    <a:lnTo>
                      <a:pt x="30" y="145"/>
                    </a:lnTo>
                    <a:lnTo>
                      <a:pt x="26" y="139"/>
                    </a:lnTo>
                    <a:lnTo>
                      <a:pt x="21" y="132"/>
                    </a:lnTo>
                    <a:lnTo>
                      <a:pt x="18" y="125"/>
                    </a:lnTo>
                    <a:lnTo>
                      <a:pt x="15" y="117"/>
                    </a:lnTo>
                    <a:lnTo>
                      <a:pt x="12" y="109"/>
                    </a:lnTo>
                    <a:lnTo>
                      <a:pt x="11" y="101"/>
                    </a:lnTo>
                    <a:lnTo>
                      <a:pt x="10" y="92"/>
                    </a:lnTo>
                    <a:lnTo>
                      <a:pt x="9" y="84"/>
                    </a:lnTo>
                    <a:lnTo>
                      <a:pt x="9" y="77"/>
                    </a:lnTo>
                    <a:lnTo>
                      <a:pt x="10" y="68"/>
                    </a:lnTo>
                    <a:lnTo>
                      <a:pt x="12" y="61"/>
                    </a:lnTo>
                    <a:lnTo>
                      <a:pt x="13" y="55"/>
                    </a:lnTo>
                    <a:lnTo>
                      <a:pt x="18" y="42"/>
                    </a:lnTo>
                    <a:lnTo>
                      <a:pt x="25" y="30"/>
                    </a:lnTo>
                    <a:lnTo>
                      <a:pt x="33" y="19"/>
                    </a:lnTo>
                    <a:lnTo>
                      <a:pt x="43" y="11"/>
                    </a:lnTo>
                    <a:lnTo>
                      <a:pt x="48" y="7"/>
                    </a:lnTo>
                    <a:lnTo>
                      <a:pt x="54" y="5"/>
                    </a:lnTo>
                    <a:lnTo>
                      <a:pt x="60" y="1"/>
                    </a:lnTo>
                    <a:lnTo>
                      <a:pt x="66" y="0"/>
                    </a:lnTo>
                    <a:lnTo>
                      <a:pt x="62" y="0"/>
                    </a:lnTo>
                    <a:lnTo>
                      <a:pt x="57" y="1"/>
                    </a:lnTo>
                    <a:lnTo>
                      <a:pt x="52" y="1"/>
                    </a:lnTo>
                    <a:lnTo>
                      <a:pt x="48" y="2"/>
                    </a:lnTo>
                    <a:lnTo>
                      <a:pt x="44" y="4"/>
                    </a:lnTo>
                    <a:lnTo>
                      <a:pt x="39" y="5"/>
                    </a:lnTo>
                    <a:lnTo>
                      <a:pt x="35" y="6"/>
                    </a:lnTo>
                    <a:lnTo>
                      <a:pt x="31" y="7"/>
                    </a:lnTo>
                    <a:lnTo>
                      <a:pt x="24" y="14"/>
                    </a:lnTo>
                    <a:lnTo>
                      <a:pt x="18" y="23"/>
                    </a:lnTo>
                    <a:lnTo>
                      <a:pt x="13" y="31"/>
                    </a:lnTo>
                    <a:lnTo>
                      <a:pt x="9" y="41"/>
                    </a:lnTo>
                    <a:lnTo>
                      <a:pt x="5" y="50"/>
                    </a:lnTo>
                    <a:lnTo>
                      <a:pt x="2" y="61"/>
                    </a:lnTo>
                    <a:lnTo>
                      <a:pt x="1" y="72"/>
                    </a:lnTo>
                    <a:lnTo>
                      <a:pt x="0" y="84"/>
                    </a:lnTo>
                    <a:lnTo>
                      <a:pt x="1" y="93"/>
                    </a:lnTo>
                    <a:lnTo>
                      <a:pt x="2" y="103"/>
                    </a:lnTo>
                    <a:lnTo>
                      <a:pt x="4" y="113"/>
                    </a:lnTo>
                    <a:lnTo>
                      <a:pt x="7" y="121"/>
                    </a:lnTo>
                    <a:lnTo>
                      <a:pt x="10" y="131"/>
                    </a:lnTo>
                    <a:lnTo>
                      <a:pt x="14" y="138"/>
                    </a:lnTo>
                    <a:lnTo>
                      <a:pt x="19" y="146"/>
                    </a:lnTo>
                    <a:lnTo>
                      <a:pt x="24" y="152"/>
                    </a:lnTo>
                    <a:lnTo>
                      <a:pt x="30" y="158"/>
                    </a:lnTo>
                    <a:lnTo>
                      <a:pt x="36" y="164"/>
                    </a:lnTo>
                    <a:lnTo>
                      <a:pt x="43" y="169"/>
                    </a:lnTo>
                    <a:lnTo>
                      <a:pt x="50" y="174"/>
                    </a:lnTo>
                    <a:lnTo>
                      <a:pt x="58" y="176"/>
                    </a:lnTo>
                    <a:lnTo>
                      <a:pt x="66" y="178"/>
                    </a:lnTo>
                    <a:lnTo>
                      <a:pt x="74" y="181"/>
                    </a:lnTo>
                    <a:lnTo>
                      <a:pt x="82" y="181"/>
                    </a:lnTo>
                    <a:lnTo>
                      <a:pt x="90" y="181"/>
                    </a:lnTo>
                    <a:lnTo>
                      <a:pt x="98" y="178"/>
                    </a:lnTo>
                    <a:lnTo>
                      <a:pt x="106" y="176"/>
                    </a:lnTo>
                    <a:lnTo>
                      <a:pt x="114" y="174"/>
                    </a:lnTo>
                    <a:lnTo>
                      <a:pt x="121" y="169"/>
                    </a:lnTo>
                    <a:lnTo>
                      <a:pt x="127" y="164"/>
                    </a:lnTo>
                    <a:lnTo>
                      <a:pt x="134" y="158"/>
                    </a:lnTo>
                    <a:lnTo>
                      <a:pt x="139" y="152"/>
                    </a:lnTo>
                    <a:lnTo>
                      <a:pt x="145" y="146"/>
                    </a:lnTo>
                    <a:lnTo>
                      <a:pt x="149" y="138"/>
                    </a:lnTo>
                    <a:lnTo>
                      <a:pt x="153" y="131"/>
                    </a:lnTo>
                    <a:lnTo>
                      <a:pt x="157" y="121"/>
                    </a:lnTo>
                    <a:lnTo>
                      <a:pt x="159" y="113"/>
                    </a:lnTo>
                    <a:lnTo>
                      <a:pt x="161" y="103"/>
                    </a:lnTo>
                    <a:lnTo>
                      <a:pt x="163" y="93"/>
                    </a:lnTo>
                    <a:lnTo>
                      <a:pt x="163" y="84"/>
                    </a:lnTo>
                    <a:close/>
                  </a:path>
                </a:pathLst>
              </a:custGeom>
              <a:solidFill>
                <a:srgbClr val="F8D4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" name="Freeform 89"/>
              <p:cNvSpPr>
                <a:spLocks noEditPoints="1"/>
              </p:cNvSpPr>
              <p:nvPr/>
            </p:nvSpPr>
            <p:spPr bwMode="auto">
              <a:xfrm>
                <a:off x="1146" y="2645"/>
                <a:ext cx="31" cy="29"/>
              </a:xfrm>
              <a:custGeom>
                <a:avLst/>
                <a:gdLst>
                  <a:gd name="T0" fmla="*/ 152 w 154"/>
                  <a:gd name="T1" fmla="*/ 67 h 175"/>
                  <a:gd name="T2" fmla="*/ 146 w 154"/>
                  <a:gd name="T3" fmla="*/ 43 h 175"/>
                  <a:gd name="T4" fmla="*/ 134 w 154"/>
                  <a:gd name="T5" fmla="*/ 23 h 175"/>
                  <a:gd name="T6" fmla="*/ 133 w 154"/>
                  <a:gd name="T7" fmla="*/ 21 h 175"/>
                  <a:gd name="T8" fmla="*/ 131 w 154"/>
                  <a:gd name="T9" fmla="*/ 20 h 175"/>
                  <a:gd name="T10" fmla="*/ 119 w 154"/>
                  <a:gd name="T11" fmla="*/ 13 h 175"/>
                  <a:gd name="T12" fmla="*/ 86 w 154"/>
                  <a:gd name="T13" fmla="*/ 1 h 175"/>
                  <a:gd name="T14" fmla="*/ 52 w 154"/>
                  <a:gd name="T15" fmla="*/ 1 h 175"/>
                  <a:gd name="T16" fmla="*/ 24 w 154"/>
                  <a:gd name="T17" fmla="*/ 17 h 175"/>
                  <a:gd name="T18" fmla="*/ 6 w 154"/>
                  <a:gd name="T19" fmla="*/ 47 h 175"/>
                  <a:gd name="T20" fmla="*/ 0 w 154"/>
                  <a:gd name="T21" fmla="*/ 84 h 175"/>
                  <a:gd name="T22" fmla="*/ 3 w 154"/>
                  <a:gd name="T23" fmla="*/ 111 h 175"/>
                  <a:gd name="T24" fmla="*/ 13 w 154"/>
                  <a:gd name="T25" fmla="*/ 135 h 175"/>
                  <a:gd name="T26" fmla="*/ 27 w 154"/>
                  <a:gd name="T27" fmla="*/ 155 h 175"/>
                  <a:gd name="T28" fmla="*/ 46 w 154"/>
                  <a:gd name="T29" fmla="*/ 168 h 175"/>
                  <a:gd name="T30" fmla="*/ 69 w 154"/>
                  <a:gd name="T31" fmla="*/ 175 h 175"/>
                  <a:gd name="T32" fmla="*/ 93 w 154"/>
                  <a:gd name="T33" fmla="*/ 174 h 175"/>
                  <a:gd name="T34" fmla="*/ 114 w 154"/>
                  <a:gd name="T35" fmla="*/ 164 h 175"/>
                  <a:gd name="T36" fmla="*/ 131 w 154"/>
                  <a:gd name="T37" fmla="*/ 149 h 175"/>
                  <a:gd name="T38" fmla="*/ 144 w 154"/>
                  <a:gd name="T39" fmla="*/ 127 h 175"/>
                  <a:gd name="T40" fmla="*/ 152 w 154"/>
                  <a:gd name="T41" fmla="*/ 102 h 175"/>
                  <a:gd name="T42" fmla="*/ 145 w 154"/>
                  <a:gd name="T43" fmla="*/ 84 h 175"/>
                  <a:gd name="T44" fmla="*/ 142 w 154"/>
                  <a:gd name="T45" fmla="*/ 108 h 175"/>
                  <a:gd name="T46" fmla="*/ 133 w 154"/>
                  <a:gd name="T47" fmla="*/ 129 h 175"/>
                  <a:gd name="T48" fmla="*/ 120 w 154"/>
                  <a:gd name="T49" fmla="*/ 146 h 175"/>
                  <a:gd name="T50" fmla="*/ 103 w 154"/>
                  <a:gd name="T51" fmla="*/ 158 h 175"/>
                  <a:gd name="T52" fmla="*/ 84 w 154"/>
                  <a:gd name="T53" fmla="*/ 164 h 175"/>
                  <a:gd name="T54" fmla="*/ 64 w 154"/>
                  <a:gd name="T55" fmla="*/ 163 h 175"/>
                  <a:gd name="T56" fmla="*/ 44 w 154"/>
                  <a:gd name="T57" fmla="*/ 155 h 175"/>
                  <a:gd name="T58" fmla="*/ 28 w 154"/>
                  <a:gd name="T59" fmla="*/ 141 h 175"/>
                  <a:gd name="T60" fmla="*/ 17 w 154"/>
                  <a:gd name="T61" fmla="*/ 122 h 175"/>
                  <a:gd name="T62" fmla="*/ 10 w 154"/>
                  <a:gd name="T63" fmla="*/ 101 h 175"/>
                  <a:gd name="T64" fmla="*/ 9 w 154"/>
                  <a:gd name="T65" fmla="*/ 75 h 175"/>
                  <a:gd name="T66" fmla="*/ 14 w 154"/>
                  <a:gd name="T67" fmla="*/ 53 h 175"/>
                  <a:gd name="T68" fmla="*/ 24 w 154"/>
                  <a:gd name="T69" fmla="*/ 32 h 175"/>
                  <a:gd name="T70" fmla="*/ 38 w 154"/>
                  <a:gd name="T71" fmla="*/ 17 h 175"/>
                  <a:gd name="T72" fmla="*/ 57 w 154"/>
                  <a:gd name="T73" fmla="*/ 7 h 175"/>
                  <a:gd name="T74" fmla="*/ 77 w 154"/>
                  <a:gd name="T75" fmla="*/ 2 h 175"/>
                  <a:gd name="T76" fmla="*/ 97 w 154"/>
                  <a:gd name="T77" fmla="*/ 7 h 175"/>
                  <a:gd name="T78" fmla="*/ 115 w 154"/>
                  <a:gd name="T79" fmla="*/ 17 h 175"/>
                  <a:gd name="T80" fmla="*/ 129 w 154"/>
                  <a:gd name="T81" fmla="*/ 32 h 175"/>
                  <a:gd name="T82" fmla="*/ 139 w 154"/>
                  <a:gd name="T83" fmla="*/ 53 h 175"/>
                  <a:gd name="T84" fmla="*/ 144 w 154"/>
                  <a:gd name="T85" fmla="*/ 75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54" h="175">
                    <a:moveTo>
                      <a:pt x="154" y="84"/>
                    </a:moveTo>
                    <a:lnTo>
                      <a:pt x="153" y="75"/>
                    </a:lnTo>
                    <a:lnTo>
                      <a:pt x="152" y="67"/>
                    </a:lnTo>
                    <a:lnTo>
                      <a:pt x="151" y="59"/>
                    </a:lnTo>
                    <a:lnTo>
                      <a:pt x="148" y="50"/>
                    </a:lnTo>
                    <a:lnTo>
                      <a:pt x="146" y="43"/>
                    </a:lnTo>
                    <a:lnTo>
                      <a:pt x="142" y="36"/>
                    </a:lnTo>
                    <a:lnTo>
                      <a:pt x="138" y="29"/>
                    </a:lnTo>
                    <a:lnTo>
                      <a:pt x="134" y="23"/>
                    </a:lnTo>
                    <a:lnTo>
                      <a:pt x="134" y="23"/>
                    </a:lnTo>
                    <a:lnTo>
                      <a:pt x="133" y="21"/>
                    </a:lnTo>
                    <a:lnTo>
                      <a:pt x="133" y="21"/>
                    </a:lnTo>
                    <a:lnTo>
                      <a:pt x="132" y="21"/>
                    </a:lnTo>
                    <a:lnTo>
                      <a:pt x="131" y="20"/>
                    </a:lnTo>
                    <a:lnTo>
                      <a:pt x="131" y="20"/>
                    </a:lnTo>
                    <a:lnTo>
                      <a:pt x="130" y="20"/>
                    </a:lnTo>
                    <a:lnTo>
                      <a:pt x="130" y="19"/>
                    </a:lnTo>
                    <a:lnTo>
                      <a:pt x="119" y="13"/>
                    </a:lnTo>
                    <a:lnTo>
                      <a:pt x="108" y="8"/>
                    </a:lnTo>
                    <a:lnTo>
                      <a:pt x="97" y="4"/>
                    </a:lnTo>
                    <a:lnTo>
                      <a:pt x="86" y="1"/>
                    </a:lnTo>
                    <a:lnTo>
                      <a:pt x="75" y="0"/>
                    </a:lnTo>
                    <a:lnTo>
                      <a:pt x="64" y="0"/>
                    </a:lnTo>
                    <a:lnTo>
                      <a:pt x="52" y="1"/>
                    </a:lnTo>
                    <a:lnTo>
                      <a:pt x="40" y="2"/>
                    </a:lnTo>
                    <a:lnTo>
                      <a:pt x="32" y="9"/>
                    </a:lnTo>
                    <a:lnTo>
                      <a:pt x="24" y="17"/>
                    </a:lnTo>
                    <a:lnTo>
                      <a:pt x="17" y="26"/>
                    </a:lnTo>
                    <a:lnTo>
                      <a:pt x="11" y="36"/>
                    </a:lnTo>
                    <a:lnTo>
                      <a:pt x="6" y="47"/>
                    </a:lnTo>
                    <a:lnTo>
                      <a:pt x="3" y="59"/>
                    </a:lnTo>
                    <a:lnTo>
                      <a:pt x="0" y="71"/>
                    </a:lnTo>
                    <a:lnTo>
                      <a:pt x="0" y="84"/>
                    </a:lnTo>
                    <a:lnTo>
                      <a:pt x="0" y="93"/>
                    </a:lnTo>
                    <a:lnTo>
                      <a:pt x="1" y="102"/>
                    </a:lnTo>
                    <a:lnTo>
                      <a:pt x="3" y="111"/>
                    </a:lnTo>
                    <a:lnTo>
                      <a:pt x="6" y="120"/>
                    </a:lnTo>
                    <a:lnTo>
                      <a:pt x="9" y="127"/>
                    </a:lnTo>
                    <a:lnTo>
                      <a:pt x="13" y="135"/>
                    </a:lnTo>
                    <a:lnTo>
                      <a:pt x="17" y="143"/>
                    </a:lnTo>
                    <a:lnTo>
                      <a:pt x="22" y="149"/>
                    </a:lnTo>
                    <a:lnTo>
                      <a:pt x="27" y="155"/>
                    </a:lnTo>
                    <a:lnTo>
                      <a:pt x="33" y="159"/>
                    </a:lnTo>
                    <a:lnTo>
                      <a:pt x="40" y="164"/>
                    </a:lnTo>
                    <a:lnTo>
                      <a:pt x="46" y="168"/>
                    </a:lnTo>
                    <a:lnTo>
                      <a:pt x="54" y="171"/>
                    </a:lnTo>
                    <a:lnTo>
                      <a:pt x="62" y="174"/>
                    </a:lnTo>
                    <a:lnTo>
                      <a:pt x="69" y="175"/>
                    </a:lnTo>
                    <a:lnTo>
                      <a:pt x="77" y="175"/>
                    </a:lnTo>
                    <a:lnTo>
                      <a:pt x="85" y="175"/>
                    </a:lnTo>
                    <a:lnTo>
                      <a:pt x="93" y="174"/>
                    </a:lnTo>
                    <a:lnTo>
                      <a:pt x="100" y="171"/>
                    </a:lnTo>
                    <a:lnTo>
                      <a:pt x="107" y="168"/>
                    </a:lnTo>
                    <a:lnTo>
                      <a:pt x="114" y="164"/>
                    </a:lnTo>
                    <a:lnTo>
                      <a:pt x="120" y="159"/>
                    </a:lnTo>
                    <a:lnTo>
                      <a:pt x="126" y="155"/>
                    </a:lnTo>
                    <a:lnTo>
                      <a:pt x="131" y="149"/>
                    </a:lnTo>
                    <a:lnTo>
                      <a:pt x="136" y="143"/>
                    </a:lnTo>
                    <a:lnTo>
                      <a:pt x="140" y="135"/>
                    </a:lnTo>
                    <a:lnTo>
                      <a:pt x="144" y="127"/>
                    </a:lnTo>
                    <a:lnTo>
                      <a:pt x="148" y="120"/>
                    </a:lnTo>
                    <a:lnTo>
                      <a:pt x="150" y="111"/>
                    </a:lnTo>
                    <a:lnTo>
                      <a:pt x="152" y="102"/>
                    </a:lnTo>
                    <a:lnTo>
                      <a:pt x="153" y="93"/>
                    </a:lnTo>
                    <a:lnTo>
                      <a:pt x="154" y="84"/>
                    </a:lnTo>
                    <a:close/>
                    <a:moveTo>
                      <a:pt x="145" y="84"/>
                    </a:moveTo>
                    <a:lnTo>
                      <a:pt x="144" y="92"/>
                    </a:lnTo>
                    <a:lnTo>
                      <a:pt x="143" y="101"/>
                    </a:lnTo>
                    <a:lnTo>
                      <a:pt x="142" y="108"/>
                    </a:lnTo>
                    <a:lnTo>
                      <a:pt x="139" y="115"/>
                    </a:lnTo>
                    <a:lnTo>
                      <a:pt x="136" y="122"/>
                    </a:lnTo>
                    <a:lnTo>
                      <a:pt x="133" y="129"/>
                    </a:lnTo>
                    <a:lnTo>
                      <a:pt x="129" y="135"/>
                    </a:lnTo>
                    <a:lnTo>
                      <a:pt x="125" y="141"/>
                    </a:lnTo>
                    <a:lnTo>
                      <a:pt x="120" y="146"/>
                    </a:lnTo>
                    <a:lnTo>
                      <a:pt x="115" y="151"/>
                    </a:lnTo>
                    <a:lnTo>
                      <a:pt x="109" y="155"/>
                    </a:lnTo>
                    <a:lnTo>
                      <a:pt x="103" y="158"/>
                    </a:lnTo>
                    <a:lnTo>
                      <a:pt x="97" y="161"/>
                    </a:lnTo>
                    <a:lnTo>
                      <a:pt x="91" y="163"/>
                    </a:lnTo>
                    <a:lnTo>
                      <a:pt x="84" y="164"/>
                    </a:lnTo>
                    <a:lnTo>
                      <a:pt x="77" y="164"/>
                    </a:lnTo>
                    <a:lnTo>
                      <a:pt x="70" y="164"/>
                    </a:lnTo>
                    <a:lnTo>
                      <a:pt x="64" y="163"/>
                    </a:lnTo>
                    <a:lnTo>
                      <a:pt x="57" y="161"/>
                    </a:lnTo>
                    <a:lnTo>
                      <a:pt x="51" y="158"/>
                    </a:lnTo>
                    <a:lnTo>
                      <a:pt x="44" y="155"/>
                    </a:lnTo>
                    <a:lnTo>
                      <a:pt x="38" y="151"/>
                    </a:lnTo>
                    <a:lnTo>
                      <a:pt x="33" y="146"/>
                    </a:lnTo>
                    <a:lnTo>
                      <a:pt x="28" y="141"/>
                    </a:lnTo>
                    <a:lnTo>
                      <a:pt x="24" y="135"/>
                    </a:lnTo>
                    <a:lnTo>
                      <a:pt x="20" y="129"/>
                    </a:lnTo>
                    <a:lnTo>
                      <a:pt x="17" y="122"/>
                    </a:lnTo>
                    <a:lnTo>
                      <a:pt x="14" y="115"/>
                    </a:lnTo>
                    <a:lnTo>
                      <a:pt x="12" y="108"/>
                    </a:lnTo>
                    <a:lnTo>
                      <a:pt x="10" y="101"/>
                    </a:lnTo>
                    <a:lnTo>
                      <a:pt x="9" y="92"/>
                    </a:lnTo>
                    <a:lnTo>
                      <a:pt x="9" y="84"/>
                    </a:lnTo>
                    <a:lnTo>
                      <a:pt x="9" y="75"/>
                    </a:lnTo>
                    <a:lnTo>
                      <a:pt x="10" y="67"/>
                    </a:lnTo>
                    <a:lnTo>
                      <a:pt x="12" y="60"/>
                    </a:lnTo>
                    <a:lnTo>
                      <a:pt x="14" y="53"/>
                    </a:lnTo>
                    <a:lnTo>
                      <a:pt x="17" y="45"/>
                    </a:lnTo>
                    <a:lnTo>
                      <a:pt x="20" y="38"/>
                    </a:lnTo>
                    <a:lnTo>
                      <a:pt x="24" y="32"/>
                    </a:lnTo>
                    <a:lnTo>
                      <a:pt x="28" y="26"/>
                    </a:lnTo>
                    <a:lnTo>
                      <a:pt x="33" y="21"/>
                    </a:lnTo>
                    <a:lnTo>
                      <a:pt x="38" y="17"/>
                    </a:lnTo>
                    <a:lnTo>
                      <a:pt x="44" y="13"/>
                    </a:lnTo>
                    <a:lnTo>
                      <a:pt x="51" y="9"/>
                    </a:lnTo>
                    <a:lnTo>
                      <a:pt x="57" y="7"/>
                    </a:lnTo>
                    <a:lnTo>
                      <a:pt x="64" y="5"/>
                    </a:lnTo>
                    <a:lnTo>
                      <a:pt x="70" y="4"/>
                    </a:lnTo>
                    <a:lnTo>
                      <a:pt x="77" y="2"/>
                    </a:lnTo>
                    <a:lnTo>
                      <a:pt x="84" y="4"/>
                    </a:lnTo>
                    <a:lnTo>
                      <a:pt x="91" y="5"/>
                    </a:lnTo>
                    <a:lnTo>
                      <a:pt x="97" y="7"/>
                    </a:lnTo>
                    <a:lnTo>
                      <a:pt x="103" y="9"/>
                    </a:lnTo>
                    <a:lnTo>
                      <a:pt x="109" y="13"/>
                    </a:lnTo>
                    <a:lnTo>
                      <a:pt x="115" y="17"/>
                    </a:lnTo>
                    <a:lnTo>
                      <a:pt x="120" y="21"/>
                    </a:lnTo>
                    <a:lnTo>
                      <a:pt x="125" y="26"/>
                    </a:lnTo>
                    <a:lnTo>
                      <a:pt x="129" y="32"/>
                    </a:lnTo>
                    <a:lnTo>
                      <a:pt x="133" y="38"/>
                    </a:lnTo>
                    <a:lnTo>
                      <a:pt x="136" y="45"/>
                    </a:lnTo>
                    <a:lnTo>
                      <a:pt x="139" y="53"/>
                    </a:lnTo>
                    <a:lnTo>
                      <a:pt x="142" y="60"/>
                    </a:lnTo>
                    <a:lnTo>
                      <a:pt x="143" y="67"/>
                    </a:lnTo>
                    <a:lnTo>
                      <a:pt x="144" y="75"/>
                    </a:lnTo>
                    <a:lnTo>
                      <a:pt x="145" y="84"/>
                    </a:lnTo>
                    <a:close/>
                  </a:path>
                </a:pathLst>
              </a:custGeom>
              <a:solidFill>
                <a:srgbClr val="F8D4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" name="Freeform 90"/>
              <p:cNvSpPr>
                <a:spLocks noEditPoints="1"/>
              </p:cNvSpPr>
              <p:nvPr/>
            </p:nvSpPr>
            <p:spPr bwMode="auto">
              <a:xfrm>
                <a:off x="1147" y="2645"/>
                <a:ext cx="29" cy="29"/>
              </a:xfrm>
              <a:custGeom>
                <a:avLst/>
                <a:gdLst>
                  <a:gd name="T0" fmla="*/ 143 w 145"/>
                  <a:gd name="T1" fmla="*/ 62 h 170"/>
                  <a:gd name="T2" fmla="*/ 131 w 145"/>
                  <a:gd name="T3" fmla="*/ 33 h 170"/>
                  <a:gd name="T4" fmla="*/ 113 w 145"/>
                  <a:gd name="T5" fmla="*/ 12 h 170"/>
                  <a:gd name="T6" fmla="*/ 92 w 145"/>
                  <a:gd name="T7" fmla="*/ 4 h 170"/>
                  <a:gd name="T8" fmla="*/ 71 w 145"/>
                  <a:gd name="T9" fmla="*/ 0 h 170"/>
                  <a:gd name="T10" fmla="*/ 51 w 145"/>
                  <a:gd name="T11" fmla="*/ 1 h 170"/>
                  <a:gd name="T12" fmla="*/ 34 w 145"/>
                  <a:gd name="T13" fmla="*/ 11 h 170"/>
                  <a:gd name="T14" fmla="*/ 12 w 145"/>
                  <a:gd name="T15" fmla="*/ 36 h 170"/>
                  <a:gd name="T16" fmla="*/ 4 w 145"/>
                  <a:gd name="T17" fmla="*/ 55 h 170"/>
                  <a:gd name="T18" fmla="*/ 0 w 145"/>
                  <a:gd name="T19" fmla="*/ 77 h 170"/>
                  <a:gd name="T20" fmla="*/ 2 w 145"/>
                  <a:gd name="T21" fmla="*/ 101 h 170"/>
                  <a:gd name="T22" fmla="*/ 9 w 145"/>
                  <a:gd name="T23" fmla="*/ 125 h 170"/>
                  <a:gd name="T24" fmla="*/ 21 w 145"/>
                  <a:gd name="T25" fmla="*/ 145 h 170"/>
                  <a:gd name="T26" fmla="*/ 38 w 145"/>
                  <a:gd name="T27" fmla="*/ 159 h 170"/>
                  <a:gd name="T28" fmla="*/ 59 w 145"/>
                  <a:gd name="T29" fmla="*/ 169 h 170"/>
                  <a:gd name="T30" fmla="*/ 80 w 145"/>
                  <a:gd name="T31" fmla="*/ 170 h 170"/>
                  <a:gd name="T32" fmla="*/ 101 w 145"/>
                  <a:gd name="T33" fmla="*/ 163 h 170"/>
                  <a:gd name="T34" fmla="*/ 119 w 145"/>
                  <a:gd name="T35" fmla="*/ 151 h 170"/>
                  <a:gd name="T36" fmla="*/ 133 w 145"/>
                  <a:gd name="T37" fmla="*/ 132 h 170"/>
                  <a:gd name="T38" fmla="*/ 142 w 145"/>
                  <a:gd name="T39" fmla="*/ 109 h 170"/>
                  <a:gd name="T40" fmla="*/ 145 w 145"/>
                  <a:gd name="T41" fmla="*/ 84 h 170"/>
                  <a:gd name="T42" fmla="*/ 135 w 145"/>
                  <a:gd name="T43" fmla="*/ 99 h 170"/>
                  <a:gd name="T44" fmla="*/ 128 w 145"/>
                  <a:gd name="T45" fmla="*/ 120 h 170"/>
                  <a:gd name="T46" fmla="*/ 118 w 145"/>
                  <a:gd name="T47" fmla="*/ 138 h 170"/>
                  <a:gd name="T48" fmla="*/ 103 w 145"/>
                  <a:gd name="T49" fmla="*/ 150 h 170"/>
                  <a:gd name="T50" fmla="*/ 86 w 145"/>
                  <a:gd name="T51" fmla="*/ 158 h 170"/>
                  <a:gd name="T52" fmla="*/ 67 w 145"/>
                  <a:gd name="T53" fmla="*/ 159 h 170"/>
                  <a:gd name="T54" fmla="*/ 49 w 145"/>
                  <a:gd name="T55" fmla="*/ 153 h 170"/>
                  <a:gd name="T56" fmla="*/ 32 w 145"/>
                  <a:gd name="T57" fmla="*/ 143 h 170"/>
                  <a:gd name="T58" fmla="*/ 20 w 145"/>
                  <a:gd name="T59" fmla="*/ 126 h 170"/>
                  <a:gd name="T60" fmla="*/ 12 w 145"/>
                  <a:gd name="T61" fmla="*/ 107 h 170"/>
                  <a:gd name="T62" fmla="*/ 9 w 145"/>
                  <a:gd name="T63" fmla="*/ 84 h 170"/>
                  <a:gd name="T64" fmla="*/ 12 w 145"/>
                  <a:gd name="T65" fmla="*/ 61 h 170"/>
                  <a:gd name="T66" fmla="*/ 20 w 145"/>
                  <a:gd name="T67" fmla="*/ 42 h 170"/>
                  <a:gd name="T68" fmla="*/ 32 w 145"/>
                  <a:gd name="T69" fmla="*/ 25 h 170"/>
                  <a:gd name="T70" fmla="*/ 49 w 145"/>
                  <a:gd name="T71" fmla="*/ 14 h 170"/>
                  <a:gd name="T72" fmla="*/ 67 w 145"/>
                  <a:gd name="T73" fmla="*/ 8 h 170"/>
                  <a:gd name="T74" fmla="*/ 86 w 145"/>
                  <a:gd name="T75" fmla="*/ 9 h 170"/>
                  <a:gd name="T76" fmla="*/ 103 w 145"/>
                  <a:gd name="T77" fmla="*/ 18 h 170"/>
                  <a:gd name="T78" fmla="*/ 118 w 145"/>
                  <a:gd name="T79" fmla="*/ 30 h 170"/>
                  <a:gd name="T80" fmla="*/ 128 w 145"/>
                  <a:gd name="T81" fmla="*/ 48 h 170"/>
                  <a:gd name="T82" fmla="*/ 135 w 145"/>
                  <a:gd name="T83" fmla="*/ 68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45" h="170">
                    <a:moveTo>
                      <a:pt x="145" y="84"/>
                    </a:moveTo>
                    <a:lnTo>
                      <a:pt x="144" y="73"/>
                    </a:lnTo>
                    <a:lnTo>
                      <a:pt x="143" y="62"/>
                    </a:lnTo>
                    <a:lnTo>
                      <a:pt x="140" y="51"/>
                    </a:lnTo>
                    <a:lnTo>
                      <a:pt x="136" y="42"/>
                    </a:lnTo>
                    <a:lnTo>
                      <a:pt x="131" y="33"/>
                    </a:lnTo>
                    <a:lnTo>
                      <a:pt x="126" y="25"/>
                    </a:lnTo>
                    <a:lnTo>
                      <a:pt x="120" y="18"/>
                    </a:lnTo>
                    <a:lnTo>
                      <a:pt x="113" y="12"/>
                    </a:lnTo>
                    <a:lnTo>
                      <a:pt x="106" y="8"/>
                    </a:lnTo>
                    <a:lnTo>
                      <a:pt x="99" y="6"/>
                    </a:lnTo>
                    <a:lnTo>
                      <a:pt x="92" y="4"/>
                    </a:lnTo>
                    <a:lnTo>
                      <a:pt x="85" y="2"/>
                    </a:lnTo>
                    <a:lnTo>
                      <a:pt x="78" y="1"/>
                    </a:lnTo>
                    <a:lnTo>
                      <a:pt x="71" y="0"/>
                    </a:lnTo>
                    <a:lnTo>
                      <a:pt x="64" y="0"/>
                    </a:lnTo>
                    <a:lnTo>
                      <a:pt x="57" y="0"/>
                    </a:lnTo>
                    <a:lnTo>
                      <a:pt x="51" y="1"/>
                    </a:lnTo>
                    <a:lnTo>
                      <a:pt x="45" y="5"/>
                    </a:lnTo>
                    <a:lnTo>
                      <a:pt x="39" y="7"/>
                    </a:lnTo>
                    <a:lnTo>
                      <a:pt x="34" y="11"/>
                    </a:lnTo>
                    <a:lnTo>
                      <a:pt x="24" y="19"/>
                    </a:lnTo>
                    <a:lnTo>
                      <a:pt x="16" y="30"/>
                    </a:lnTo>
                    <a:lnTo>
                      <a:pt x="12" y="36"/>
                    </a:lnTo>
                    <a:lnTo>
                      <a:pt x="9" y="42"/>
                    </a:lnTo>
                    <a:lnTo>
                      <a:pt x="7" y="48"/>
                    </a:lnTo>
                    <a:lnTo>
                      <a:pt x="4" y="55"/>
                    </a:lnTo>
                    <a:lnTo>
                      <a:pt x="3" y="61"/>
                    </a:lnTo>
                    <a:lnTo>
                      <a:pt x="1" y="68"/>
                    </a:lnTo>
                    <a:lnTo>
                      <a:pt x="0" y="77"/>
                    </a:lnTo>
                    <a:lnTo>
                      <a:pt x="0" y="84"/>
                    </a:lnTo>
                    <a:lnTo>
                      <a:pt x="1" y="92"/>
                    </a:lnTo>
                    <a:lnTo>
                      <a:pt x="2" y="101"/>
                    </a:lnTo>
                    <a:lnTo>
                      <a:pt x="3" y="109"/>
                    </a:lnTo>
                    <a:lnTo>
                      <a:pt x="6" y="117"/>
                    </a:lnTo>
                    <a:lnTo>
                      <a:pt x="9" y="125"/>
                    </a:lnTo>
                    <a:lnTo>
                      <a:pt x="12" y="132"/>
                    </a:lnTo>
                    <a:lnTo>
                      <a:pt x="17" y="139"/>
                    </a:lnTo>
                    <a:lnTo>
                      <a:pt x="21" y="145"/>
                    </a:lnTo>
                    <a:lnTo>
                      <a:pt x="26" y="151"/>
                    </a:lnTo>
                    <a:lnTo>
                      <a:pt x="32" y="156"/>
                    </a:lnTo>
                    <a:lnTo>
                      <a:pt x="38" y="159"/>
                    </a:lnTo>
                    <a:lnTo>
                      <a:pt x="45" y="163"/>
                    </a:lnTo>
                    <a:lnTo>
                      <a:pt x="52" y="166"/>
                    </a:lnTo>
                    <a:lnTo>
                      <a:pt x="59" y="169"/>
                    </a:lnTo>
                    <a:lnTo>
                      <a:pt x="66" y="170"/>
                    </a:lnTo>
                    <a:lnTo>
                      <a:pt x="73" y="170"/>
                    </a:lnTo>
                    <a:lnTo>
                      <a:pt x="80" y="170"/>
                    </a:lnTo>
                    <a:lnTo>
                      <a:pt x="88" y="169"/>
                    </a:lnTo>
                    <a:lnTo>
                      <a:pt x="94" y="166"/>
                    </a:lnTo>
                    <a:lnTo>
                      <a:pt x="101" y="163"/>
                    </a:lnTo>
                    <a:lnTo>
                      <a:pt x="107" y="159"/>
                    </a:lnTo>
                    <a:lnTo>
                      <a:pt x="113" y="156"/>
                    </a:lnTo>
                    <a:lnTo>
                      <a:pt x="119" y="151"/>
                    </a:lnTo>
                    <a:lnTo>
                      <a:pt x="124" y="145"/>
                    </a:lnTo>
                    <a:lnTo>
                      <a:pt x="129" y="139"/>
                    </a:lnTo>
                    <a:lnTo>
                      <a:pt x="133" y="132"/>
                    </a:lnTo>
                    <a:lnTo>
                      <a:pt x="136" y="125"/>
                    </a:lnTo>
                    <a:lnTo>
                      <a:pt x="139" y="117"/>
                    </a:lnTo>
                    <a:lnTo>
                      <a:pt x="142" y="109"/>
                    </a:lnTo>
                    <a:lnTo>
                      <a:pt x="144" y="101"/>
                    </a:lnTo>
                    <a:lnTo>
                      <a:pt x="145" y="92"/>
                    </a:lnTo>
                    <a:lnTo>
                      <a:pt x="145" y="84"/>
                    </a:lnTo>
                    <a:close/>
                    <a:moveTo>
                      <a:pt x="136" y="84"/>
                    </a:moveTo>
                    <a:lnTo>
                      <a:pt x="136" y="91"/>
                    </a:lnTo>
                    <a:lnTo>
                      <a:pt x="135" y="99"/>
                    </a:lnTo>
                    <a:lnTo>
                      <a:pt x="133" y="107"/>
                    </a:lnTo>
                    <a:lnTo>
                      <a:pt x="131" y="113"/>
                    </a:lnTo>
                    <a:lnTo>
                      <a:pt x="128" y="120"/>
                    </a:lnTo>
                    <a:lnTo>
                      <a:pt x="125" y="126"/>
                    </a:lnTo>
                    <a:lnTo>
                      <a:pt x="122" y="132"/>
                    </a:lnTo>
                    <a:lnTo>
                      <a:pt x="118" y="138"/>
                    </a:lnTo>
                    <a:lnTo>
                      <a:pt x="113" y="143"/>
                    </a:lnTo>
                    <a:lnTo>
                      <a:pt x="108" y="146"/>
                    </a:lnTo>
                    <a:lnTo>
                      <a:pt x="103" y="150"/>
                    </a:lnTo>
                    <a:lnTo>
                      <a:pt x="98" y="153"/>
                    </a:lnTo>
                    <a:lnTo>
                      <a:pt x="92" y="156"/>
                    </a:lnTo>
                    <a:lnTo>
                      <a:pt x="86" y="158"/>
                    </a:lnTo>
                    <a:lnTo>
                      <a:pt x="80" y="159"/>
                    </a:lnTo>
                    <a:lnTo>
                      <a:pt x="73" y="159"/>
                    </a:lnTo>
                    <a:lnTo>
                      <a:pt x="67" y="159"/>
                    </a:lnTo>
                    <a:lnTo>
                      <a:pt x="60" y="158"/>
                    </a:lnTo>
                    <a:lnTo>
                      <a:pt x="54" y="156"/>
                    </a:lnTo>
                    <a:lnTo>
                      <a:pt x="49" y="153"/>
                    </a:lnTo>
                    <a:lnTo>
                      <a:pt x="42" y="150"/>
                    </a:lnTo>
                    <a:lnTo>
                      <a:pt x="37" y="146"/>
                    </a:lnTo>
                    <a:lnTo>
                      <a:pt x="32" y="143"/>
                    </a:lnTo>
                    <a:lnTo>
                      <a:pt x="28" y="138"/>
                    </a:lnTo>
                    <a:lnTo>
                      <a:pt x="24" y="132"/>
                    </a:lnTo>
                    <a:lnTo>
                      <a:pt x="20" y="126"/>
                    </a:lnTo>
                    <a:lnTo>
                      <a:pt x="17" y="120"/>
                    </a:lnTo>
                    <a:lnTo>
                      <a:pt x="14" y="113"/>
                    </a:lnTo>
                    <a:lnTo>
                      <a:pt x="12" y="107"/>
                    </a:lnTo>
                    <a:lnTo>
                      <a:pt x="10" y="99"/>
                    </a:lnTo>
                    <a:lnTo>
                      <a:pt x="9" y="91"/>
                    </a:lnTo>
                    <a:lnTo>
                      <a:pt x="9" y="84"/>
                    </a:lnTo>
                    <a:lnTo>
                      <a:pt x="9" y="77"/>
                    </a:lnTo>
                    <a:lnTo>
                      <a:pt x="10" y="68"/>
                    </a:lnTo>
                    <a:lnTo>
                      <a:pt x="12" y="61"/>
                    </a:lnTo>
                    <a:lnTo>
                      <a:pt x="14" y="54"/>
                    </a:lnTo>
                    <a:lnTo>
                      <a:pt x="17" y="48"/>
                    </a:lnTo>
                    <a:lnTo>
                      <a:pt x="20" y="42"/>
                    </a:lnTo>
                    <a:lnTo>
                      <a:pt x="24" y="36"/>
                    </a:lnTo>
                    <a:lnTo>
                      <a:pt x="28" y="30"/>
                    </a:lnTo>
                    <a:lnTo>
                      <a:pt x="32" y="25"/>
                    </a:lnTo>
                    <a:lnTo>
                      <a:pt x="37" y="21"/>
                    </a:lnTo>
                    <a:lnTo>
                      <a:pt x="42" y="18"/>
                    </a:lnTo>
                    <a:lnTo>
                      <a:pt x="49" y="14"/>
                    </a:lnTo>
                    <a:lnTo>
                      <a:pt x="54" y="12"/>
                    </a:lnTo>
                    <a:lnTo>
                      <a:pt x="60" y="9"/>
                    </a:lnTo>
                    <a:lnTo>
                      <a:pt x="67" y="8"/>
                    </a:lnTo>
                    <a:lnTo>
                      <a:pt x="73" y="8"/>
                    </a:lnTo>
                    <a:lnTo>
                      <a:pt x="80" y="8"/>
                    </a:lnTo>
                    <a:lnTo>
                      <a:pt x="86" y="9"/>
                    </a:lnTo>
                    <a:lnTo>
                      <a:pt x="92" y="12"/>
                    </a:lnTo>
                    <a:lnTo>
                      <a:pt x="98" y="14"/>
                    </a:lnTo>
                    <a:lnTo>
                      <a:pt x="103" y="18"/>
                    </a:lnTo>
                    <a:lnTo>
                      <a:pt x="108" y="21"/>
                    </a:lnTo>
                    <a:lnTo>
                      <a:pt x="113" y="25"/>
                    </a:lnTo>
                    <a:lnTo>
                      <a:pt x="118" y="30"/>
                    </a:lnTo>
                    <a:lnTo>
                      <a:pt x="122" y="36"/>
                    </a:lnTo>
                    <a:lnTo>
                      <a:pt x="125" y="42"/>
                    </a:lnTo>
                    <a:lnTo>
                      <a:pt x="128" y="48"/>
                    </a:lnTo>
                    <a:lnTo>
                      <a:pt x="131" y="54"/>
                    </a:lnTo>
                    <a:lnTo>
                      <a:pt x="133" y="61"/>
                    </a:lnTo>
                    <a:lnTo>
                      <a:pt x="135" y="68"/>
                    </a:lnTo>
                    <a:lnTo>
                      <a:pt x="136" y="77"/>
                    </a:lnTo>
                    <a:lnTo>
                      <a:pt x="136" y="84"/>
                    </a:lnTo>
                    <a:close/>
                  </a:path>
                </a:pathLst>
              </a:custGeom>
              <a:solidFill>
                <a:srgbClr val="F8D7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" name="Freeform 91"/>
              <p:cNvSpPr>
                <a:spLocks noEditPoints="1"/>
              </p:cNvSpPr>
              <p:nvPr/>
            </p:nvSpPr>
            <p:spPr bwMode="auto">
              <a:xfrm>
                <a:off x="1148" y="2646"/>
                <a:ext cx="27" cy="27"/>
              </a:xfrm>
              <a:custGeom>
                <a:avLst/>
                <a:gdLst>
                  <a:gd name="T0" fmla="*/ 134 w 136"/>
                  <a:gd name="T1" fmla="*/ 65 h 162"/>
                  <a:gd name="T2" fmla="*/ 127 w 136"/>
                  <a:gd name="T3" fmla="*/ 43 h 162"/>
                  <a:gd name="T4" fmla="*/ 116 w 136"/>
                  <a:gd name="T5" fmla="*/ 24 h 162"/>
                  <a:gd name="T6" fmla="*/ 100 w 136"/>
                  <a:gd name="T7" fmla="*/ 11 h 162"/>
                  <a:gd name="T8" fmla="*/ 82 w 136"/>
                  <a:gd name="T9" fmla="*/ 3 h 162"/>
                  <a:gd name="T10" fmla="*/ 61 w 136"/>
                  <a:gd name="T11" fmla="*/ 2 h 162"/>
                  <a:gd name="T12" fmla="*/ 42 w 136"/>
                  <a:gd name="T13" fmla="*/ 7 h 162"/>
                  <a:gd name="T14" fmla="*/ 24 w 136"/>
                  <a:gd name="T15" fmla="*/ 19 h 162"/>
                  <a:gd name="T16" fmla="*/ 11 w 136"/>
                  <a:gd name="T17" fmla="*/ 36 h 162"/>
                  <a:gd name="T18" fmla="*/ 3 w 136"/>
                  <a:gd name="T19" fmla="*/ 58 h 162"/>
                  <a:gd name="T20" fmla="*/ 0 w 136"/>
                  <a:gd name="T21" fmla="*/ 82 h 162"/>
                  <a:gd name="T22" fmla="*/ 3 w 136"/>
                  <a:gd name="T23" fmla="*/ 106 h 162"/>
                  <a:gd name="T24" fmla="*/ 11 w 136"/>
                  <a:gd name="T25" fmla="*/ 127 h 162"/>
                  <a:gd name="T26" fmla="*/ 24 w 136"/>
                  <a:gd name="T27" fmla="*/ 144 h 162"/>
                  <a:gd name="T28" fmla="*/ 42 w 136"/>
                  <a:gd name="T29" fmla="*/ 156 h 162"/>
                  <a:gd name="T30" fmla="*/ 61 w 136"/>
                  <a:gd name="T31" fmla="*/ 162 h 162"/>
                  <a:gd name="T32" fmla="*/ 82 w 136"/>
                  <a:gd name="T33" fmla="*/ 161 h 162"/>
                  <a:gd name="T34" fmla="*/ 100 w 136"/>
                  <a:gd name="T35" fmla="*/ 153 h 162"/>
                  <a:gd name="T36" fmla="*/ 116 w 136"/>
                  <a:gd name="T37" fmla="*/ 139 h 162"/>
                  <a:gd name="T38" fmla="*/ 127 w 136"/>
                  <a:gd name="T39" fmla="*/ 120 h 162"/>
                  <a:gd name="T40" fmla="*/ 134 w 136"/>
                  <a:gd name="T41" fmla="*/ 99 h 162"/>
                  <a:gd name="T42" fmla="*/ 127 w 136"/>
                  <a:gd name="T43" fmla="*/ 82 h 162"/>
                  <a:gd name="T44" fmla="*/ 124 w 136"/>
                  <a:gd name="T45" fmla="*/ 102 h 162"/>
                  <a:gd name="T46" fmla="*/ 117 w 136"/>
                  <a:gd name="T47" fmla="*/ 121 h 162"/>
                  <a:gd name="T48" fmla="*/ 105 w 136"/>
                  <a:gd name="T49" fmla="*/ 136 h 162"/>
                  <a:gd name="T50" fmla="*/ 91 w 136"/>
                  <a:gd name="T51" fmla="*/ 147 h 162"/>
                  <a:gd name="T52" fmla="*/ 74 w 136"/>
                  <a:gd name="T53" fmla="*/ 151 h 162"/>
                  <a:gd name="T54" fmla="*/ 56 w 136"/>
                  <a:gd name="T55" fmla="*/ 150 h 162"/>
                  <a:gd name="T56" fmla="*/ 40 w 136"/>
                  <a:gd name="T57" fmla="*/ 143 h 162"/>
                  <a:gd name="T58" fmla="*/ 26 w 136"/>
                  <a:gd name="T59" fmla="*/ 131 h 162"/>
                  <a:gd name="T60" fmla="*/ 16 w 136"/>
                  <a:gd name="T61" fmla="*/ 115 h 162"/>
                  <a:gd name="T62" fmla="*/ 10 w 136"/>
                  <a:gd name="T63" fmla="*/ 96 h 162"/>
                  <a:gd name="T64" fmla="*/ 9 w 136"/>
                  <a:gd name="T65" fmla="*/ 75 h 162"/>
                  <a:gd name="T66" fmla="*/ 13 w 136"/>
                  <a:gd name="T67" fmla="*/ 54 h 162"/>
                  <a:gd name="T68" fmla="*/ 22 w 136"/>
                  <a:gd name="T69" fmla="*/ 37 h 162"/>
                  <a:gd name="T70" fmla="*/ 34 w 136"/>
                  <a:gd name="T71" fmla="*/ 23 h 162"/>
                  <a:gd name="T72" fmla="*/ 51 w 136"/>
                  <a:gd name="T73" fmla="*/ 15 h 162"/>
                  <a:gd name="T74" fmla="*/ 68 w 136"/>
                  <a:gd name="T75" fmla="*/ 11 h 162"/>
                  <a:gd name="T76" fmla="*/ 85 w 136"/>
                  <a:gd name="T77" fmla="*/ 15 h 162"/>
                  <a:gd name="T78" fmla="*/ 101 w 136"/>
                  <a:gd name="T79" fmla="*/ 23 h 162"/>
                  <a:gd name="T80" fmla="*/ 113 w 136"/>
                  <a:gd name="T81" fmla="*/ 37 h 162"/>
                  <a:gd name="T82" fmla="*/ 122 w 136"/>
                  <a:gd name="T83" fmla="*/ 54 h 162"/>
                  <a:gd name="T84" fmla="*/ 126 w 136"/>
                  <a:gd name="T85" fmla="*/ 75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36" h="162">
                    <a:moveTo>
                      <a:pt x="136" y="82"/>
                    </a:moveTo>
                    <a:lnTo>
                      <a:pt x="135" y="73"/>
                    </a:lnTo>
                    <a:lnTo>
                      <a:pt x="134" y="65"/>
                    </a:lnTo>
                    <a:lnTo>
                      <a:pt x="133" y="58"/>
                    </a:lnTo>
                    <a:lnTo>
                      <a:pt x="130" y="51"/>
                    </a:lnTo>
                    <a:lnTo>
                      <a:pt x="127" y="43"/>
                    </a:lnTo>
                    <a:lnTo>
                      <a:pt x="124" y="36"/>
                    </a:lnTo>
                    <a:lnTo>
                      <a:pt x="120" y="30"/>
                    </a:lnTo>
                    <a:lnTo>
                      <a:pt x="116" y="24"/>
                    </a:lnTo>
                    <a:lnTo>
                      <a:pt x="111" y="19"/>
                    </a:lnTo>
                    <a:lnTo>
                      <a:pt x="106" y="15"/>
                    </a:lnTo>
                    <a:lnTo>
                      <a:pt x="100" y="11"/>
                    </a:lnTo>
                    <a:lnTo>
                      <a:pt x="94" y="7"/>
                    </a:lnTo>
                    <a:lnTo>
                      <a:pt x="88" y="5"/>
                    </a:lnTo>
                    <a:lnTo>
                      <a:pt x="82" y="3"/>
                    </a:lnTo>
                    <a:lnTo>
                      <a:pt x="75" y="2"/>
                    </a:lnTo>
                    <a:lnTo>
                      <a:pt x="68" y="0"/>
                    </a:lnTo>
                    <a:lnTo>
                      <a:pt x="61" y="2"/>
                    </a:lnTo>
                    <a:lnTo>
                      <a:pt x="55" y="3"/>
                    </a:lnTo>
                    <a:lnTo>
                      <a:pt x="48" y="5"/>
                    </a:lnTo>
                    <a:lnTo>
                      <a:pt x="42" y="7"/>
                    </a:lnTo>
                    <a:lnTo>
                      <a:pt x="35" y="11"/>
                    </a:lnTo>
                    <a:lnTo>
                      <a:pt x="29" y="15"/>
                    </a:lnTo>
                    <a:lnTo>
                      <a:pt x="24" y="19"/>
                    </a:lnTo>
                    <a:lnTo>
                      <a:pt x="19" y="24"/>
                    </a:lnTo>
                    <a:lnTo>
                      <a:pt x="15" y="30"/>
                    </a:lnTo>
                    <a:lnTo>
                      <a:pt x="11" y="36"/>
                    </a:lnTo>
                    <a:lnTo>
                      <a:pt x="8" y="43"/>
                    </a:lnTo>
                    <a:lnTo>
                      <a:pt x="5" y="51"/>
                    </a:lnTo>
                    <a:lnTo>
                      <a:pt x="3" y="58"/>
                    </a:lnTo>
                    <a:lnTo>
                      <a:pt x="1" y="65"/>
                    </a:lnTo>
                    <a:lnTo>
                      <a:pt x="0" y="73"/>
                    </a:lnTo>
                    <a:lnTo>
                      <a:pt x="0" y="82"/>
                    </a:lnTo>
                    <a:lnTo>
                      <a:pt x="0" y="90"/>
                    </a:lnTo>
                    <a:lnTo>
                      <a:pt x="1" y="99"/>
                    </a:lnTo>
                    <a:lnTo>
                      <a:pt x="3" y="106"/>
                    </a:lnTo>
                    <a:lnTo>
                      <a:pt x="5" y="113"/>
                    </a:lnTo>
                    <a:lnTo>
                      <a:pt x="8" y="120"/>
                    </a:lnTo>
                    <a:lnTo>
                      <a:pt x="11" y="127"/>
                    </a:lnTo>
                    <a:lnTo>
                      <a:pt x="15" y="133"/>
                    </a:lnTo>
                    <a:lnTo>
                      <a:pt x="19" y="139"/>
                    </a:lnTo>
                    <a:lnTo>
                      <a:pt x="24" y="144"/>
                    </a:lnTo>
                    <a:lnTo>
                      <a:pt x="29" y="149"/>
                    </a:lnTo>
                    <a:lnTo>
                      <a:pt x="35" y="153"/>
                    </a:lnTo>
                    <a:lnTo>
                      <a:pt x="42" y="156"/>
                    </a:lnTo>
                    <a:lnTo>
                      <a:pt x="48" y="159"/>
                    </a:lnTo>
                    <a:lnTo>
                      <a:pt x="55" y="161"/>
                    </a:lnTo>
                    <a:lnTo>
                      <a:pt x="61" y="162"/>
                    </a:lnTo>
                    <a:lnTo>
                      <a:pt x="68" y="162"/>
                    </a:lnTo>
                    <a:lnTo>
                      <a:pt x="75" y="162"/>
                    </a:lnTo>
                    <a:lnTo>
                      <a:pt x="82" y="161"/>
                    </a:lnTo>
                    <a:lnTo>
                      <a:pt x="88" y="159"/>
                    </a:lnTo>
                    <a:lnTo>
                      <a:pt x="94" y="156"/>
                    </a:lnTo>
                    <a:lnTo>
                      <a:pt x="100" y="153"/>
                    </a:lnTo>
                    <a:lnTo>
                      <a:pt x="106" y="149"/>
                    </a:lnTo>
                    <a:lnTo>
                      <a:pt x="111" y="144"/>
                    </a:lnTo>
                    <a:lnTo>
                      <a:pt x="116" y="139"/>
                    </a:lnTo>
                    <a:lnTo>
                      <a:pt x="120" y="133"/>
                    </a:lnTo>
                    <a:lnTo>
                      <a:pt x="124" y="127"/>
                    </a:lnTo>
                    <a:lnTo>
                      <a:pt x="127" y="120"/>
                    </a:lnTo>
                    <a:lnTo>
                      <a:pt x="130" y="113"/>
                    </a:lnTo>
                    <a:lnTo>
                      <a:pt x="133" y="106"/>
                    </a:lnTo>
                    <a:lnTo>
                      <a:pt x="134" y="99"/>
                    </a:lnTo>
                    <a:lnTo>
                      <a:pt x="135" y="90"/>
                    </a:lnTo>
                    <a:lnTo>
                      <a:pt x="136" y="82"/>
                    </a:lnTo>
                    <a:close/>
                    <a:moveTo>
                      <a:pt x="127" y="82"/>
                    </a:moveTo>
                    <a:lnTo>
                      <a:pt x="126" y="89"/>
                    </a:lnTo>
                    <a:lnTo>
                      <a:pt x="125" y="96"/>
                    </a:lnTo>
                    <a:lnTo>
                      <a:pt x="124" y="102"/>
                    </a:lnTo>
                    <a:lnTo>
                      <a:pt x="122" y="109"/>
                    </a:lnTo>
                    <a:lnTo>
                      <a:pt x="120" y="115"/>
                    </a:lnTo>
                    <a:lnTo>
                      <a:pt x="117" y="121"/>
                    </a:lnTo>
                    <a:lnTo>
                      <a:pt x="113" y="126"/>
                    </a:lnTo>
                    <a:lnTo>
                      <a:pt x="109" y="131"/>
                    </a:lnTo>
                    <a:lnTo>
                      <a:pt x="105" y="136"/>
                    </a:lnTo>
                    <a:lnTo>
                      <a:pt x="101" y="141"/>
                    </a:lnTo>
                    <a:lnTo>
                      <a:pt x="96" y="143"/>
                    </a:lnTo>
                    <a:lnTo>
                      <a:pt x="91" y="147"/>
                    </a:lnTo>
                    <a:lnTo>
                      <a:pt x="85" y="149"/>
                    </a:lnTo>
                    <a:lnTo>
                      <a:pt x="80" y="150"/>
                    </a:lnTo>
                    <a:lnTo>
                      <a:pt x="74" y="151"/>
                    </a:lnTo>
                    <a:lnTo>
                      <a:pt x="68" y="151"/>
                    </a:lnTo>
                    <a:lnTo>
                      <a:pt x="62" y="151"/>
                    </a:lnTo>
                    <a:lnTo>
                      <a:pt x="56" y="150"/>
                    </a:lnTo>
                    <a:lnTo>
                      <a:pt x="51" y="149"/>
                    </a:lnTo>
                    <a:lnTo>
                      <a:pt x="45" y="147"/>
                    </a:lnTo>
                    <a:lnTo>
                      <a:pt x="40" y="143"/>
                    </a:lnTo>
                    <a:lnTo>
                      <a:pt x="34" y="141"/>
                    </a:lnTo>
                    <a:lnTo>
                      <a:pt x="30" y="136"/>
                    </a:lnTo>
                    <a:lnTo>
                      <a:pt x="26" y="131"/>
                    </a:lnTo>
                    <a:lnTo>
                      <a:pt x="22" y="126"/>
                    </a:lnTo>
                    <a:lnTo>
                      <a:pt x="19" y="121"/>
                    </a:lnTo>
                    <a:lnTo>
                      <a:pt x="16" y="115"/>
                    </a:lnTo>
                    <a:lnTo>
                      <a:pt x="13" y="109"/>
                    </a:lnTo>
                    <a:lnTo>
                      <a:pt x="11" y="102"/>
                    </a:lnTo>
                    <a:lnTo>
                      <a:pt x="10" y="96"/>
                    </a:lnTo>
                    <a:lnTo>
                      <a:pt x="9" y="89"/>
                    </a:lnTo>
                    <a:lnTo>
                      <a:pt x="9" y="82"/>
                    </a:lnTo>
                    <a:lnTo>
                      <a:pt x="9" y="75"/>
                    </a:lnTo>
                    <a:lnTo>
                      <a:pt x="10" y="67"/>
                    </a:lnTo>
                    <a:lnTo>
                      <a:pt x="11" y="61"/>
                    </a:lnTo>
                    <a:lnTo>
                      <a:pt x="13" y="54"/>
                    </a:lnTo>
                    <a:lnTo>
                      <a:pt x="16" y="48"/>
                    </a:lnTo>
                    <a:lnTo>
                      <a:pt x="19" y="42"/>
                    </a:lnTo>
                    <a:lnTo>
                      <a:pt x="22" y="37"/>
                    </a:lnTo>
                    <a:lnTo>
                      <a:pt x="26" y="33"/>
                    </a:lnTo>
                    <a:lnTo>
                      <a:pt x="30" y="28"/>
                    </a:lnTo>
                    <a:lnTo>
                      <a:pt x="34" y="23"/>
                    </a:lnTo>
                    <a:lnTo>
                      <a:pt x="40" y="21"/>
                    </a:lnTo>
                    <a:lnTo>
                      <a:pt x="45" y="17"/>
                    </a:lnTo>
                    <a:lnTo>
                      <a:pt x="51" y="15"/>
                    </a:lnTo>
                    <a:lnTo>
                      <a:pt x="56" y="13"/>
                    </a:lnTo>
                    <a:lnTo>
                      <a:pt x="62" y="12"/>
                    </a:lnTo>
                    <a:lnTo>
                      <a:pt x="68" y="11"/>
                    </a:lnTo>
                    <a:lnTo>
                      <a:pt x="74" y="12"/>
                    </a:lnTo>
                    <a:lnTo>
                      <a:pt x="80" y="13"/>
                    </a:lnTo>
                    <a:lnTo>
                      <a:pt x="85" y="15"/>
                    </a:lnTo>
                    <a:lnTo>
                      <a:pt x="91" y="17"/>
                    </a:lnTo>
                    <a:lnTo>
                      <a:pt x="96" y="21"/>
                    </a:lnTo>
                    <a:lnTo>
                      <a:pt x="101" y="23"/>
                    </a:lnTo>
                    <a:lnTo>
                      <a:pt x="105" y="28"/>
                    </a:lnTo>
                    <a:lnTo>
                      <a:pt x="109" y="33"/>
                    </a:lnTo>
                    <a:lnTo>
                      <a:pt x="113" y="37"/>
                    </a:lnTo>
                    <a:lnTo>
                      <a:pt x="117" y="42"/>
                    </a:lnTo>
                    <a:lnTo>
                      <a:pt x="120" y="48"/>
                    </a:lnTo>
                    <a:lnTo>
                      <a:pt x="122" y="54"/>
                    </a:lnTo>
                    <a:lnTo>
                      <a:pt x="124" y="61"/>
                    </a:lnTo>
                    <a:lnTo>
                      <a:pt x="125" y="67"/>
                    </a:lnTo>
                    <a:lnTo>
                      <a:pt x="126" y="75"/>
                    </a:lnTo>
                    <a:lnTo>
                      <a:pt x="127" y="82"/>
                    </a:lnTo>
                    <a:close/>
                  </a:path>
                </a:pathLst>
              </a:custGeom>
              <a:solidFill>
                <a:srgbClr val="F9DA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" name="Freeform 92"/>
              <p:cNvSpPr>
                <a:spLocks noEditPoints="1"/>
              </p:cNvSpPr>
              <p:nvPr/>
            </p:nvSpPr>
            <p:spPr bwMode="auto">
              <a:xfrm>
                <a:off x="1149" y="2647"/>
                <a:ext cx="25" cy="25"/>
              </a:xfrm>
              <a:custGeom>
                <a:avLst/>
                <a:gdLst>
                  <a:gd name="T0" fmla="*/ 127 w 127"/>
                  <a:gd name="T1" fmla="*/ 69 h 151"/>
                  <a:gd name="T2" fmla="*/ 124 w 127"/>
                  <a:gd name="T3" fmla="*/ 53 h 151"/>
                  <a:gd name="T4" fmla="*/ 119 w 127"/>
                  <a:gd name="T5" fmla="*/ 40 h 151"/>
                  <a:gd name="T6" fmla="*/ 113 w 127"/>
                  <a:gd name="T7" fmla="*/ 28 h 151"/>
                  <a:gd name="T8" fmla="*/ 104 w 127"/>
                  <a:gd name="T9" fmla="*/ 17 h 151"/>
                  <a:gd name="T10" fmla="*/ 94 w 127"/>
                  <a:gd name="T11" fmla="*/ 10 h 151"/>
                  <a:gd name="T12" fmla="*/ 83 w 127"/>
                  <a:gd name="T13" fmla="*/ 4 h 151"/>
                  <a:gd name="T14" fmla="*/ 71 w 127"/>
                  <a:gd name="T15" fmla="*/ 0 h 151"/>
                  <a:gd name="T16" fmla="*/ 58 w 127"/>
                  <a:gd name="T17" fmla="*/ 0 h 151"/>
                  <a:gd name="T18" fmla="*/ 45 w 127"/>
                  <a:gd name="T19" fmla="*/ 4 h 151"/>
                  <a:gd name="T20" fmla="*/ 33 w 127"/>
                  <a:gd name="T21" fmla="*/ 10 h 151"/>
                  <a:gd name="T22" fmla="*/ 23 w 127"/>
                  <a:gd name="T23" fmla="*/ 17 h 151"/>
                  <a:gd name="T24" fmla="*/ 15 w 127"/>
                  <a:gd name="T25" fmla="*/ 28 h 151"/>
                  <a:gd name="T26" fmla="*/ 8 w 127"/>
                  <a:gd name="T27" fmla="*/ 40 h 151"/>
                  <a:gd name="T28" fmla="*/ 3 w 127"/>
                  <a:gd name="T29" fmla="*/ 53 h 151"/>
                  <a:gd name="T30" fmla="*/ 0 w 127"/>
                  <a:gd name="T31" fmla="*/ 69 h 151"/>
                  <a:gd name="T32" fmla="*/ 0 w 127"/>
                  <a:gd name="T33" fmla="*/ 83 h 151"/>
                  <a:gd name="T34" fmla="*/ 3 w 127"/>
                  <a:gd name="T35" fmla="*/ 99 h 151"/>
                  <a:gd name="T36" fmla="*/ 8 w 127"/>
                  <a:gd name="T37" fmla="*/ 112 h 151"/>
                  <a:gd name="T38" fmla="*/ 15 w 127"/>
                  <a:gd name="T39" fmla="*/ 124 h 151"/>
                  <a:gd name="T40" fmla="*/ 23 w 127"/>
                  <a:gd name="T41" fmla="*/ 135 h 151"/>
                  <a:gd name="T42" fmla="*/ 33 w 127"/>
                  <a:gd name="T43" fmla="*/ 142 h 151"/>
                  <a:gd name="T44" fmla="*/ 45 w 127"/>
                  <a:gd name="T45" fmla="*/ 148 h 151"/>
                  <a:gd name="T46" fmla="*/ 58 w 127"/>
                  <a:gd name="T47" fmla="*/ 151 h 151"/>
                  <a:gd name="T48" fmla="*/ 71 w 127"/>
                  <a:gd name="T49" fmla="*/ 151 h 151"/>
                  <a:gd name="T50" fmla="*/ 83 w 127"/>
                  <a:gd name="T51" fmla="*/ 148 h 151"/>
                  <a:gd name="T52" fmla="*/ 94 w 127"/>
                  <a:gd name="T53" fmla="*/ 142 h 151"/>
                  <a:gd name="T54" fmla="*/ 104 w 127"/>
                  <a:gd name="T55" fmla="*/ 135 h 151"/>
                  <a:gd name="T56" fmla="*/ 113 w 127"/>
                  <a:gd name="T57" fmla="*/ 124 h 151"/>
                  <a:gd name="T58" fmla="*/ 119 w 127"/>
                  <a:gd name="T59" fmla="*/ 112 h 151"/>
                  <a:gd name="T60" fmla="*/ 124 w 127"/>
                  <a:gd name="T61" fmla="*/ 99 h 151"/>
                  <a:gd name="T62" fmla="*/ 127 w 127"/>
                  <a:gd name="T63" fmla="*/ 83 h 151"/>
                  <a:gd name="T64" fmla="*/ 118 w 127"/>
                  <a:gd name="T65" fmla="*/ 76 h 151"/>
                  <a:gd name="T66" fmla="*/ 117 w 127"/>
                  <a:gd name="T67" fmla="*/ 89 h 151"/>
                  <a:gd name="T68" fmla="*/ 114 w 127"/>
                  <a:gd name="T69" fmla="*/ 101 h 151"/>
                  <a:gd name="T70" fmla="*/ 102 w 127"/>
                  <a:gd name="T71" fmla="*/ 121 h 151"/>
                  <a:gd name="T72" fmla="*/ 85 w 127"/>
                  <a:gd name="T73" fmla="*/ 136 h 151"/>
                  <a:gd name="T74" fmla="*/ 75 w 127"/>
                  <a:gd name="T75" fmla="*/ 139 h 151"/>
                  <a:gd name="T76" fmla="*/ 64 w 127"/>
                  <a:gd name="T77" fmla="*/ 141 h 151"/>
                  <a:gd name="T78" fmla="*/ 53 w 127"/>
                  <a:gd name="T79" fmla="*/ 139 h 151"/>
                  <a:gd name="T80" fmla="*/ 43 w 127"/>
                  <a:gd name="T81" fmla="*/ 136 h 151"/>
                  <a:gd name="T82" fmla="*/ 33 w 127"/>
                  <a:gd name="T83" fmla="*/ 130 h 151"/>
                  <a:gd name="T84" fmla="*/ 25 w 127"/>
                  <a:gd name="T85" fmla="*/ 121 h 151"/>
                  <a:gd name="T86" fmla="*/ 18 w 127"/>
                  <a:gd name="T87" fmla="*/ 112 h 151"/>
                  <a:gd name="T88" fmla="*/ 13 w 127"/>
                  <a:gd name="T89" fmla="*/ 101 h 151"/>
                  <a:gd name="T90" fmla="*/ 10 w 127"/>
                  <a:gd name="T91" fmla="*/ 89 h 151"/>
                  <a:gd name="T92" fmla="*/ 9 w 127"/>
                  <a:gd name="T93" fmla="*/ 76 h 151"/>
                  <a:gd name="T94" fmla="*/ 10 w 127"/>
                  <a:gd name="T95" fmla="*/ 63 h 151"/>
                  <a:gd name="T96" fmla="*/ 13 w 127"/>
                  <a:gd name="T97" fmla="*/ 51 h 151"/>
                  <a:gd name="T98" fmla="*/ 25 w 127"/>
                  <a:gd name="T99" fmla="*/ 30 h 151"/>
                  <a:gd name="T100" fmla="*/ 43 w 127"/>
                  <a:gd name="T101" fmla="*/ 16 h 151"/>
                  <a:gd name="T102" fmla="*/ 53 w 127"/>
                  <a:gd name="T103" fmla="*/ 12 h 151"/>
                  <a:gd name="T104" fmla="*/ 64 w 127"/>
                  <a:gd name="T105" fmla="*/ 11 h 151"/>
                  <a:gd name="T106" fmla="*/ 75 w 127"/>
                  <a:gd name="T107" fmla="*/ 12 h 151"/>
                  <a:gd name="T108" fmla="*/ 85 w 127"/>
                  <a:gd name="T109" fmla="*/ 16 h 151"/>
                  <a:gd name="T110" fmla="*/ 102 w 127"/>
                  <a:gd name="T111" fmla="*/ 30 h 151"/>
                  <a:gd name="T112" fmla="*/ 114 w 127"/>
                  <a:gd name="T113" fmla="*/ 51 h 151"/>
                  <a:gd name="T114" fmla="*/ 117 w 127"/>
                  <a:gd name="T115" fmla="*/ 63 h 151"/>
                  <a:gd name="T116" fmla="*/ 118 w 127"/>
                  <a:gd name="T117" fmla="*/ 76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27" h="151">
                    <a:moveTo>
                      <a:pt x="127" y="76"/>
                    </a:moveTo>
                    <a:lnTo>
                      <a:pt x="127" y="69"/>
                    </a:lnTo>
                    <a:lnTo>
                      <a:pt x="126" y="60"/>
                    </a:lnTo>
                    <a:lnTo>
                      <a:pt x="124" y="53"/>
                    </a:lnTo>
                    <a:lnTo>
                      <a:pt x="122" y="46"/>
                    </a:lnTo>
                    <a:lnTo>
                      <a:pt x="119" y="40"/>
                    </a:lnTo>
                    <a:lnTo>
                      <a:pt x="116" y="34"/>
                    </a:lnTo>
                    <a:lnTo>
                      <a:pt x="113" y="28"/>
                    </a:lnTo>
                    <a:lnTo>
                      <a:pt x="109" y="22"/>
                    </a:lnTo>
                    <a:lnTo>
                      <a:pt x="104" y="17"/>
                    </a:lnTo>
                    <a:lnTo>
                      <a:pt x="99" y="13"/>
                    </a:lnTo>
                    <a:lnTo>
                      <a:pt x="94" y="10"/>
                    </a:lnTo>
                    <a:lnTo>
                      <a:pt x="89" y="6"/>
                    </a:lnTo>
                    <a:lnTo>
                      <a:pt x="83" y="4"/>
                    </a:lnTo>
                    <a:lnTo>
                      <a:pt x="77" y="1"/>
                    </a:lnTo>
                    <a:lnTo>
                      <a:pt x="71" y="0"/>
                    </a:lnTo>
                    <a:lnTo>
                      <a:pt x="64" y="0"/>
                    </a:lnTo>
                    <a:lnTo>
                      <a:pt x="58" y="0"/>
                    </a:lnTo>
                    <a:lnTo>
                      <a:pt x="51" y="1"/>
                    </a:lnTo>
                    <a:lnTo>
                      <a:pt x="45" y="4"/>
                    </a:lnTo>
                    <a:lnTo>
                      <a:pt x="40" y="6"/>
                    </a:lnTo>
                    <a:lnTo>
                      <a:pt x="33" y="10"/>
                    </a:lnTo>
                    <a:lnTo>
                      <a:pt x="28" y="13"/>
                    </a:lnTo>
                    <a:lnTo>
                      <a:pt x="23" y="17"/>
                    </a:lnTo>
                    <a:lnTo>
                      <a:pt x="19" y="22"/>
                    </a:lnTo>
                    <a:lnTo>
                      <a:pt x="15" y="28"/>
                    </a:lnTo>
                    <a:lnTo>
                      <a:pt x="11" y="34"/>
                    </a:lnTo>
                    <a:lnTo>
                      <a:pt x="8" y="40"/>
                    </a:lnTo>
                    <a:lnTo>
                      <a:pt x="5" y="46"/>
                    </a:lnTo>
                    <a:lnTo>
                      <a:pt x="3" y="53"/>
                    </a:lnTo>
                    <a:lnTo>
                      <a:pt x="1" y="60"/>
                    </a:lnTo>
                    <a:lnTo>
                      <a:pt x="0" y="69"/>
                    </a:lnTo>
                    <a:lnTo>
                      <a:pt x="0" y="76"/>
                    </a:lnTo>
                    <a:lnTo>
                      <a:pt x="0" y="83"/>
                    </a:lnTo>
                    <a:lnTo>
                      <a:pt x="1" y="91"/>
                    </a:lnTo>
                    <a:lnTo>
                      <a:pt x="3" y="99"/>
                    </a:lnTo>
                    <a:lnTo>
                      <a:pt x="5" y="105"/>
                    </a:lnTo>
                    <a:lnTo>
                      <a:pt x="8" y="112"/>
                    </a:lnTo>
                    <a:lnTo>
                      <a:pt x="11" y="118"/>
                    </a:lnTo>
                    <a:lnTo>
                      <a:pt x="15" y="124"/>
                    </a:lnTo>
                    <a:lnTo>
                      <a:pt x="19" y="130"/>
                    </a:lnTo>
                    <a:lnTo>
                      <a:pt x="23" y="135"/>
                    </a:lnTo>
                    <a:lnTo>
                      <a:pt x="28" y="138"/>
                    </a:lnTo>
                    <a:lnTo>
                      <a:pt x="33" y="142"/>
                    </a:lnTo>
                    <a:lnTo>
                      <a:pt x="40" y="145"/>
                    </a:lnTo>
                    <a:lnTo>
                      <a:pt x="45" y="148"/>
                    </a:lnTo>
                    <a:lnTo>
                      <a:pt x="51" y="150"/>
                    </a:lnTo>
                    <a:lnTo>
                      <a:pt x="58" y="151"/>
                    </a:lnTo>
                    <a:lnTo>
                      <a:pt x="64" y="151"/>
                    </a:lnTo>
                    <a:lnTo>
                      <a:pt x="71" y="151"/>
                    </a:lnTo>
                    <a:lnTo>
                      <a:pt x="77" y="150"/>
                    </a:lnTo>
                    <a:lnTo>
                      <a:pt x="83" y="148"/>
                    </a:lnTo>
                    <a:lnTo>
                      <a:pt x="89" y="145"/>
                    </a:lnTo>
                    <a:lnTo>
                      <a:pt x="94" y="142"/>
                    </a:lnTo>
                    <a:lnTo>
                      <a:pt x="99" y="138"/>
                    </a:lnTo>
                    <a:lnTo>
                      <a:pt x="104" y="135"/>
                    </a:lnTo>
                    <a:lnTo>
                      <a:pt x="109" y="130"/>
                    </a:lnTo>
                    <a:lnTo>
                      <a:pt x="113" y="124"/>
                    </a:lnTo>
                    <a:lnTo>
                      <a:pt x="116" y="118"/>
                    </a:lnTo>
                    <a:lnTo>
                      <a:pt x="119" y="112"/>
                    </a:lnTo>
                    <a:lnTo>
                      <a:pt x="122" y="105"/>
                    </a:lnTo>
                    <a:lnTo>
                      <a:pt x="124" y="99"/>
                    </a:lnTo>
                    <a:lnTo>
                      <a:pt x="126" y="91"/>
                    </a:lnTo>
                    <a:lnTo>
                      <a:pt x="127" y="83"/>
                    </a:lnTo>
                    <a:lnTo>
                      <a:pt x="127" y="76"/>
                    </a:lnTo>
                    <a:close/>
                    <a:moveTo>
                      <a:pt x="118" y="76"/>
                    </a:moveTo>
                    <a:lnTo>
                      <a:pt x="118" y="82"/>
                    </a:lnTo>
                    <a:lnTo>
                      <a:pt x="117" y="89"/>
                    </a:lnTo>
                    <a:lnTo>
                      <a:pt x="116" y="95"/>
                    </a:lnTo>
                    <a:lnTo>
                      <a:pt x="114" y="101"/>
                    </a:lnTo>
                    <a:lnTo>
                      <a:pt x="109" y="112"/>
                    </a:lnTo>
                    <a:lnTo>
                      <a:pt x="102" y="121"/>
                    </a:lnTo>
                    <a:lnTo>
                      <a:pt x="94" y="130"/>
                    </a:lnTo>
                    <a:lnTo>
                      <a:pt x="85" y="136"/>
                    </a:lnTo>
                    <a:lnTo>
                      <a:pt x="80" y="138"/>
                    </a:lnTo>
                    <a:lnTo>
                      <a:pt x="75" y="139"/>
                    </a:lnTo>
                    <a:lnTo>
                      <a:pt x="70" y="141"/>
                    </a:lnTo>
                    <a:lnTo>
                      <a:pt x="64" y="141"/>
                    </a:lnTo>
                    <a:lnTo>
                      <a:pt x="59" y="141"/>
                    </a:lnTo>
                    <a:lnTo>
                      <a:pt x="53" y="139"/>
                    </a:lnTo>
                    <a:lnTo>
                      <a:pt x="48" y="138"/>
                    </a:lnTo>
                    <a:lnTo>
                      <a:pt x="43" y="136"/>
                    </a:lnTo>
                    <a:lnTo>
                      <a:pt x="38" y="132"/>
                    </a:lnTo>
                    <a:lnTo>
                      <a:pt x="33" y="130"/>
                    </a:lnTo>
                    <a:lnTo>
                      <a:pt x="29" y="126"/>
                    </a:lnTo>
                    <a:lnTo>
                      <a:pt x="25" y="121"/>
                    </a:lnTo>
                    <a:lnTo>
                      <a:pt x="21" y="117"/>
                    </a:lnTo>
                    <a:lnTo>
                      <a:pt x="18" y="112"/>
                    </a:lnTo>
                    <a:lnTo>
                      <a:pt x="16" y="107"/>
                    </a:lnTo>
                    <a:lnTo>
                      <a:pt x="13" y="101"/>
                    </a:lnTo>
                    <a:lnTo>
                      <a:pt x="12" y="95"/>
                    </a:lnTo>
                    <a:lnTo>
                      <a:pt x="10" y="89"/>
                    </a:lnTo>
                    <a:lnTo>
                      <a:pt x="9" y="82"/>
                    </a:lnTo>
                    <a:lnTo>
                      <a:pt x="9" y="76"/>
                    </a:lnTo>
                    <a:lnTo>
                      <a:pt x="9" y="69"/>
                    </a:lnTo>
                    <a:lnTo>
                      <a:pt x="10" y="63"/>
                    </a:lnTo>
                    <a:lnTo>
                      <a:pt x="12" y="57"/>
                    </a:lnTo>
                    <a:lnTo>
                      <a:pt x="13" y="51"/>
                    </a:lnTo>
                    <a:lnTo>
                      <a:pt x="18" y="40"/>
                    </a:lnTo>
                    <a:lnTo>
                      <a:pt x="25" y="30"/>
                    </a:lnTo>
                    <a:lnTo>
                      <a:pt x="33" y="22"/>
                    </a:lnTo>
                    <a:lnTo>
                      <a:pt x="43" y="16"/>
                    </a:lnTo>
                    <a:lnTo>
                      <a:pt x="48" y="13"/>
                    </a:lnTo>
                    <a:lnTo>
                      <a:pt x="53" y="12"/>
                    </a:lnTo>
                    <a:lnTo>
                      <a:pt x="59" y="11"/>
                    </a:lnTo>
                    <a:lnTo>
                      <a:pt x="64" y="11"/>
                    </a:lnTo>
                    <a:lnTo>
                      <a:pt x="70" y="11"/>
                    </a:lnTo>
                    <a:lnTo>
                      <a:pt x="75" y="12"/>
                    </a:lnTo>
                    <a:lnTo>
                      <a:pt x="80" y="13"/>
                    </a:lnTo>
                    <a:lnTo>
                      <a:pt x="85" y="16"/>
                    </a:lnTo>
                    <a:lnTo>
                      <a:pt x="94" y="22"/>
                    </a:lnTo>
                    <a:lnTo>
                      <a:pt x="102" y="30"/>
                    </a:lnTo>
                    <a:lnTo>
                      <a:pt x="109" y="40"/>
                    </a:lnTo>
                    <a:lnTo>
                      <a:pt x="114" y="51"/>
                    </a:lnTo>
                    <a:lnTo>
                      <a:pt x="116" y="57"/>
                    </a:lnTo>
                    <a:lnTo>
                      <a:pt x="117" y="63"/>
                    </a:lnTo>
                    <a:lnTo>
                      <a:pt x="118" y="69"/>
                    </a:lnTo>
                    <a:lnTo>
                      <a:pt x="118" y="76"/>
                    </a:lnTo>
                    <a:close/>
                  </a:path>
                </a:pathLst>
              </a:custGeom>
              <a:solidFill>
                <a:srgbClr val="F9DD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" name="Freeform 93"/>
              <p:cNvSpPr>
                <a:spLocks noEditPoints="1"/>
              </p:cNvSpPr>
              <p:nvPr/>
            </p:nvSpPr>
            <p:spPr bwMode="auto">
              <a:xfrm>
                <a:off x="1150" y="2648"/>
                <a:ext cx="23" cy="23"/>
              </a:xfrm>
              <a:custGeom>
                <a:avLst/>
                <a:gdLst>
                  <a:gd name="T0" fmla="*/ 117 w 118"/>
                  <a:gd name="T1" fmla="*/ 64 h 140"/>
                  <a:gd name="T2" fmla="*/ 115 w 118"/>
                  <a:gd name="T3" fmla="*/ 50 h 140"/>
                  <a:gd name="T4" fmla="*/ 110 w 118"/>
                  <a:gd name="T5" fmla="*/ 37 h 140"/>
                  <a:gd name="T6" fmla="*/ 104 w 118"/>
                  <a:gd name="T7" fmla="*/ 26 h 140"/>
                  <a:gd name="T8" fmla="*/ 96 w 118"/>
                  <a:gd name="T9" fmla="*/ 17 h 140"/>
                  <a:gd name="T10" fmla="*/ 87 w 118"/>
                  <a:gd name="T11" fmla="*/ 10 h 140"/>
                  <a:gd name="T12" fmla="*/ 76 w 118"/>
                  <a:gd name="T13" fmla="*/ 4 h 140"/>
                  <a:gd name="T14" fmla="*/ 65 w 118"/>
                  <a:gd name="T15" fmla="*/ 1 h 140"/>
                  <a:gd name="T16" fmla="*/ 53 w 118"/>
                  <a:gd name="T17" fmla="*/ 1 h 140"/>
                  <a:gd name="T18" fmla="*/ 42 w 118"/>
                  <a:gd name="T19" fmla="*/ 4 h 140"/>
                  <a:gd name="T20" fmla="*/ 31 w 118"/>
                  <a:gd name="T21" fmla="*/ 10 h 140"/>
                  <a:gd name="T22" fmla="*/ 21 w 118"/>
                  <a:gd name="T23" fmla="*/ 17 h 140"/>
                  <a:gd name="T24" fmla="*/ 13 w 118"/>
                  <a:gd name="T25" fmla="*/ 26 h 140"/>
                  <a:gd name="T26" fmla="*/ 7 w 118"/>
                  <a:gd name="T27" fmla="*/ 37 h 140"/>
                  <a:gd name="T28" fmla="*/ 2 w 118"/>
                  <a:gd name="T29" fmla="*/ 50 h 140"/>
                  <a:gd name="T30" fmla="*/ 0 w 118"/>
                  <a:gd name="T31" fmla="*/ 64 h 140"/>
                  <a:gd name="T32" fmla="*/ 0 w 118"/>
                  <a:gd name="T33" fmla="*/ 78 h 140"/>
                  <a:gd name="T34" fmla="*/ 2 w 118"/>
                  <a:gd name="T35" fmla="*/ 91 h 140"/>
                  <a:gd name="T36" fmla="*/ 7 w 118"/>
                  <a:gd name="T37" fmla="*/ 104 h 140"/>
                  <a:gd name="T38" fmla="*/ 13 w 118"/>
                  <a:gd name="T39" fmla="*/ 115 h 140"/>
                  <a:gd name="T40" fmla="*/ 21 w 118"/>
                  <a:gd name="T41" fmla="*/ 125 h 140"/>
                  <a:gd name="T42" fmla="*/ 31 w 118"/>
                  <a:gd name="T43" fmla="*/ 132 h 140"/>
                  <a:gd name="T44" fmla="*/ 42 w 118"/>
                  <a:gd name="T45" fmla="*/ 138 h 140"/>
                  <a:gd name="T46" fmla="*/ 53 w 118"/>
                  <a:gd name="T47" fmla="*/ 140 h 140"/>
                  <a:gd name="T48" fmla="*/ 65 w 118"/>
                  <a:gd name="T49" fmla="*/ 140 h 140"/>
                  <a:gd name="T50" fmla="*/ 76 w 118"/>
                  <a:gd name="T51" fmla="*/ 138 h 140"/>
                  <a:gd name="T52" fmla="*/ 87 w 118"/>
                  <a:gd name="T53" fmla="*/ 132 h 140"/>
                  <a:gd name="T54" fmla="*/ 96 w 118"/>
                  <a:gd name="T55" fmla="*/ 125 h 140"/>
                  <a:gd name="T56" fmla="*/ 104 w 118"/>
                  <a:gd name="T57" fmla="*/ 115 h 140"/>
                  <a:gd name="T58" fmla="*/ 110 w 118"/>
                  <a:gd name="T59" fmla="*/ 104 h 140"/>
                  <a:gd name="T60" fmla="*/ 115 w 118"/>
                  <a:gd name="T61" fmla="*/ 91 h 140"/>
                  <a:gd name="T62" fmla="*/ 117 w 118"/>
                  <a:gd name="T63" fmla="*/ 78 h 140"/>
                  <a:gd name="T64" fmla="*/ 109 w 118"/>
                  <a:gd name="T65" fmla="*/ 71 h 140"/>
                  <a:gd name="T66" fmla="*/ 105 w 118"/>
                  <a:gd name="T67" fmla="*/ 94 h 140"/>
                  <a:gd name="T68" fmla="*/ 94 w 118"/>
                  <a:gd name="T69" fmla="*/ 113 h 140"/>
                  <a:gd name="T70" fmla="*/ 78 w 118"/>
                  <a:gd name="T71" fmla="*/ 126 h 140"/>
                  <a:gd name="T72" fmla="*/ 59 w 118"/>
                  <a:gd name="T73" fmla="*/ 130 h 140"/>
                  <a:gd name="T74" fmla="*/ 40 w 118"/>
                  <a:gd name="T75" fmla="*/ 126 h 140"/>
                  <a:gd name="T76" fmla="*/ 23 w 118"/>
                  <a:gd name="T77" fmla="*/ 113 h 140"/>
                  <a:gd name="T78" fmla="*/ 13 w 118"/>
                  <a:gd name="T79" fmla="*/ 94 h 140"/>
                  <a:gd name="T80" fmla="*/ 9 w 118"/>
                  <a:gd name="T81" fmla="*/ 71 h 140"/>
                  <a:gd name="T82" fmla="*/ 13 w 118"/>
                  <a:gd name="T83" fmla="*/ 48 h 140"/>
                  <a:gd name="T84" fmla="*/ 23 w 118"/>
                  <a:gd name="T85" fmla="*/ 29 h 140"/>
                  <a:gd name="T86" fmla="*/ 40 w 118"/>
                  <a:gd name="T87" fmla="*/ 16 h 140"/>
                  <a:gd name="T88" fmla="*/ 59 w 118"/>
                  <a:gd name="T89" fmla="*/ 11 h 140"/>
                  <a:gd name="T90" fmla="*/ 78 w 118"/>
                  <a:gd name="T91" fmla="*/ 16 h 140"/>
                  <a:gd name="T92" fmla="*/ 94 w 118"/>
                  <a:gd name="T93" fmla="*/ 29 h 140"/>
                  <a:gd name="T94" fmla="*/ 105 w 118"/>
                  <a:gd name="T95" fmla="*/ 48 h 140"/>
                  <a:gd name="T96" fmla="*/ 109 w 118"/>
                  <a:gd name="T97" fmla="*/ 71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18" h="140">
                    <a:moveTo>
                      <a:pt x="118" y="71"/>
                    </a:moveTo>
                    <a:lnTo>
                      <a:pt x="117" y="64"/>
                    </a:lnTo>
                    <a:lnTo>
                      <a:pt x="116" y="56"/>
                    </a:lnTo>
                    <a:lnTo>
                      <a:pt x="115" y="50"/>
                    </a:lnTo>
                    <a:lnTo>
                      <a:pt x="113" y="43"/>
                    </a:lnTo>
                    <a:lnTo>
                      <a:pt x="110" y="37"/>
                    </a:lnTo>
                    <a:lnTo>
                      <a:pt x="108" y="31"/>
                    </a:lnTo>
                    <a:lnTo>
                      <a:pt x="104" y="26"/>
                    </a:lnTo>
                    <a:lnTo>
                      <a:pt x="100" y="22"/>
                    </a:lnTo>
                    <a:lnTo>
                      <a:pt x="96" y="17"/>
                    </a:lnTo>
                    <a:lnTo>
                      <a:pt x="92" y="12"/>
                    </a:lnTo>
                    <a:lnTo>
                      <a:pt x="87" y="10"/>
                    </a:lnTo>
                    <a:lnTo>
                      <a:pt x="82" y="6"/>
                    </a:lnTo>
                    <a:lnTo>
                      <a:pt x="76" y="4"/>
                    </a:lnTo>
                    <a:lnTo>
                      <a:pt x="71" y="2"/>
                    </a:lnTo>
                    <a:lnTo>
                      <a:pt x="65" y="1"/>
                    </a:lnTo>
                    <a:lnTo>
                      <a:pt x="59" y="0"/>
                    </a:lnTo>
                    <a:lnTo>
                      <a:pt x="53" y="1"/>
                    </a:lnTo>
                    <a:lnTo>
                      <a:pt x="47" y="2"/>
                    </a:lnTo>
                    <a:lnTo>
                      <a:pt x="42" y="4"/>
                    </a:lnTo>
                    <a:lnTo>
                      <a:pt x="36" y="6"/>
                    </a:lnTo>
                    <a:lnTo>
                      <a:pt x="31" y="10"/>
                    </a:lnTo>
                    <a:lnTo>
                      <a:pt x="25" y="12"/>
                    </a:lnTo>
                    <a:lnTo>
                      <a:pt x="21" y="17"/>
                    </a:lnTo>
                    <a:lnTo>
                      <a:pt x="17" y="22"/>
                    </a:lnTo>
                    <a:lnTo>
                      <a:pt x="13" y="26"/>
                    </a:lnTo>
                    <a:lnTo>
                      <a:pt x="10" y="31"/>
                    </a:lnTo>
                    <a:lnTo>
                      <a:pt x="7" y="37"/>
                    </a:lnTo>
                    <a:lnTo>
                      <a:pt x="4" y="43"/>
                    </a:lnTo>
                    <a:lnTo>
                      <a:pt x="2" y="50"/>
                    </a:lnTo>
                    <a:lnTo>
                      <a:pt x="1" y="56"/>
                    </a:lnTo>
                    <a:lnTo>
                      <a:pt x="0" y="64"/>
                    </a:lnTo>
                    <a:lnTo>
                      <a:pt x="0" y="71"/>
                    </a:lnTo>
                    <a:lnTo>
                      <a:pt x="0" y="78"/>
                    </a:lnTo>
                    <a:lnTo>
                      <a:pt x="1" y="85"/>
                    </a:lnTo>
                    <a:lnTo>
                      <a:pt x="2" y="91"/>
                    </a:lnTo>
                    <a:lnTo>
                      <a:pt x="4" y="98"/>
                    </a:lnTo>
                    <a:lnTo>
                      <a:pt x="7" y="104"/>
                    </a:lnTo>
                    <a:lnTo>
                      <a:pt x="10" y="110"/>
                    </a:lnTo>
                    <a:lnTo>
                      <a:pt x="13" y="115"/>
                    </a:lnTo>
                    <a:lnTo>
                      <a:pt x="17" y="120"/>
                    </a:lnTo>
                    <a:lnTo>
                      <a:pt x="21" y="125"/>
                    </a:lnTo>
                    <a:lnTo>
                      <a:pt x="25" y="128"/>
                    </a:lnTo>
                    <a:lnTo>
                      <a:pt x="31" y="132"/>
                    </a:lnTo>
                    <a:lnTo>
                      <a:pt x="36" y="136"/>
                    </a:lnTo>
                    <a:lnTo>
                      <a:pt x="42" y="138"/>
                    </a:lnTo>
                    <a:lnTo>
                      <a:pt x="47" y="139"/>
                    </a:lnTo>
                    <a:lnTo>
                      <a:pt x="53" y="140"/>
                    </a:lnTo>
                    <a:lnTo>
                      <a:pt x="59" y="140"/>
                    </a:lnTo>
                    <a:lnTo>
                      <a:pt x="65" y="140"/>
                    </a:lnTo>
                    <a:lnTo>
                      <a:pt x="71" y="139"/>
                    </a:lnTo>
                    <a:lnTo>
                      <a:pt x="76" y="138"/>
                    </a:lnTo>
                    <a:lnTo>
                      <a:pt x="82" y="136"/>
                    </a:lnTo>
                    <a:lnTo>
                      <a:pt x="87" y="132"/>
                    </a:lnTo>
                    <a:lnTo>
                      <a:pt x="92" y="128"/>
                    </a:lnTo>
                    <a:lnTo>
                      <a:pt x="96" y="125"/>
                    </a:lnTo>
                    <a:lnTo>
                      <a:pt x="100" y="120"/>
                    </a:lnTo>
                    <a:lnTo>
                      <a:pt x="104" y="115"/>
                    </a:lnTo>
                    <a:lnTo>
                      <a:pt x="108" y="110"/>
                    </a:lnTo>
                    <a:lnTo>
                      <a:pt x="110" y="104"/>
                    </a:lnTo>
                    <a:lnTo>
                      <a:pt x="113" y="98"/>
                    </a:lnTo>
                    <a:lnTo>
                      <a:pt x="115" y="91"/>
                    </a:lnTo>
                    <a:lnTo>
                      <a:pt x="116" y="85"/>
                    </a:lnTo>
                    <a:lnTo>
                      <a:pt x="117" y="78"/>
                    </a:lnTo>
                    <a:lnTo>
                      <a:pt x="118" y="71"/>
                    </a:lnTo>
                    <a:close/>
                    <a:moveTo>
                      <a:pt x="109" y="71"/>
                    </a:moveTo>
                    <a:lnTo>
                      <a:pt x="108" y="83"/>
                    </a:lnTo>
                    <a:lnTo>
                      <a:pt x="105" y="94"/>
                    </a:lnTo>
                    <a:lnTo>
                      <a:pt x="100" y="104"/>
                    </a:lnTo>
                    <a:lnTo>
                      <a:pt x="94" y="113"/>
                    </a:lnTo>
                    <a:lnTo>
                      <a:pt x="87" y="120"/>
                    </a:lnTo>
                    <a:lnTo>
                      <a:pt x="78" y="126"/>
                    </a:lnTo>
                    <a:lnTo>
                      <a:pt x="69" y="128"/>
                    </a:lnTo>
                    <a:lnTo>
                      <a:pt x="59" y="130"/>
                    </a:lnTo>
                    <a:lnTo>
                      <a:pt x="49" y="128"/>
                    </a:lnTo>
                    <a:lnTo>
                      <a:pt x="40" y="126"/>
                    </a:lnTo>
                    <a:lnTo>
                      <a:pt x="31" y="120"/>
                    </a:lnTo>
                    <a:lnTo>
                      <a:pt x="23" y="113"/>
                    </a:lnTo>
                    <a:lnTo>
                      <a:pt x="17" y="104"/>
                    </a:lnTo>
                    <a:lnTo>
                      <a:pt x="13" y="94"/>
                    </a:lnTo>
                    <a:lnTo>
                      <a:pt x="10" y="83"/>
                    </a:lnTo>
                    <a:lnTo>
                      <a:pt x="9" y="71"/>
                    </a:lnTo>
                    <a:lnTo>
                      <a:pt x="10" y="59"/>
                    </a:lnTo>
                    <a:lnTo>
                      <a:pt x="13" y="48"/>
                    </a:lnTo>
                    <a:lnTo>
                      <a:pt x="17" y="37"/>
                    </a:lnTo>
                    <a:lnTo>
                      <a:pt x="23" y="29"/>
                    </a:lnTo>
                    <a:lnTo>
                      <a:pt x="31" y="22"/>
                    </a:lnTo>
                    <a:lnTo>
                      <a:pt x="40" y="16"/>
                    </a:lnTo>
                    <a:lnTo>
                      <a:pt x="49" y="12"/>
                    </a:lnTo>
                    <a:lnTo>
                      <a:pt x="59" y="11"/>
                    </a:lnTo>
                    <a:lnTo>
                      <a:pt x="69" y="12"/>
                    </a:lnTo>
                    <a:lnTo>
                      <a:pt x="78" y="16"/>
                    </a:lnTo>
                    <a:lnTo>
                      <a:pt x="87" y="22"/>
                    </a:lnTo>
                    <a:lnTo>
                      <a:pt x="94" y="29"/>
                    </a:lnTo>
                    <a:lnTo>
                      <a:pt x="100" y="37"/>
                    </a:lnTo>
                    <a:lnTo>
                      <a:pt x="105" y="48"/>
                    </a:lnTo>
                    <a:lnTo>
                      <a:pt x="108" y="59"/>
                    </a:lnTo>
                    <a:lnTo>
                      <a:pt x="109" y="71"/>
                    </a:lnTo>
                    <a:close/>
                  </a:path>
                </a:pathLst>
              </a:custGeom>
              <a:solidFill>
                <a:srgbClr val="F9E0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" name="Freeform 94"/>
              <p:cNvSpPr>
                <a:spLocks noEditPoints="1"/>
              </p:cNvSpPr>
              <p:nvPr/>
            </p:nvSpPr>
            <p:spPr bwMode="auto">
              <a:xfrm>
                <a:off x="1151" y="2649"/>
                <a:ext cx="21" cy="21"/>
              </a:xfrm>
              <a:custGeom>
                <a:avLst/>
                <a:gdLst>
                  <a:gd name="T0" fmla="*/ 109 w 109"/>
                  <a:gd name="T1" fmla="*/ 58 h 130"/>
                  <a:gd name="T2" fmla="*/ 107 w 109"/>
                  <a:gd name="T3" fmla="*/ 46 h 130"/>
                  <a:gd name="T4" fmla="*/ 100 w 109"/>
                  <a:gd name="T5" fmla="*/ 29 h 130"/>
                  <a:gd name="T6" fmla="*/ 85 w 109"/>
                  <a:gd name="T7" fmla="*/ 11 h 130"/>
                  <a:gd name="T8" fmla="*/ 71 w 109"/>
                  <a:gd name="T9" fmla="*/ 2 h 130"/>
                  <a:gd name="T10" fmla="*/ 61 w 109"/>
                  <a:gd name="T11" fmla="*/ 0 h 130"/>
                  <a:gd name="T12" fmla="*/ 50 w 109"/>
                  <a:gd name="T13" fmla="*/ 0 h 130"/>
                  <a:gd name="T14" fmla="*/ 39 w 109"/>
                  <a:gd name="T15" fmla="*/ 2 h 130"/>
                  <a:gd name="T16" fmla="*/ 24 w 109"/>
                  <a:gd name="T17" fmla="*/ 11 h 130"/>
                  <a:gd name="T18" fmla="*/ 9 w 109"/>
                  <a:gd name="T19" fmla="*/ 29 h 130"/>
                  <a:gd name="T20" fmla="*/ 3 w 109"/>
                  <a:gd name="T21" fmla="*/ 46 h 130"/>
                  <a:gd name="T22" fmla="*/ 0 w 109"/>
                  <a:gd name="T23" fmla="*/ 58 h 130"/>
                  <a:gd name="T24" fmla="*/ 0 w 109"/>
                  <a:gd name="T25" fmla="*/ 71 h 130"/>
                  <a:gd name="T26" fmla="*/ 3 w 109"/>
                  <a:gd name="T27" fmla="*/ 84 h 130"/>
                  <a:gd name="T28" fmla="*/ 7 w 109"/>
                  <a:gd name="T29" fmla="*/ 96 h 130"/>
                  <a:gd name="T30" fmla="*/ 12 w 109"/>
                  <a:gd name="T31" fmla="*/ 106 h 130"/>
                  <a:gd name="T32" fmla="*/ 20 w 109"/>
                  <a:gd name="T33" fmla="*/ 115 h 130"/>
                  <a:gd name="T34" fmla="*/ 29 w 109"/>
                  <a:gd name="T35" fmla="*/ 121 h 130"/>
                  <a:gd name="T36" fmla="*/ 39 w 109"/>
                  <a:gd name="T37" fmla="*/ 127 h 130"/>
                  <a:gd name="T38" fmla="*/ 50 w 109"/>
                  <a:gd name="T39" fmla="*/ 130 h 130"/>
                  <a:gd name="T40" fmla="*/ 61 w 109"/>
                  <a:gd name="T41" fmla="*/ 130 h 130"/>
                  <a:gd name="T42" fmla="*/ 71 w 109"/>
                  <a:gd name="T43" fmla="*/ 127 h 130"/>
                  <a:gd name="T44" fmla="*/ 85 w 109"/>
                  <a:gd name="T45" fmla="*/ 119 h 130"/>
                  <a:gd name="T46" fmla="*/ 100 w 109"/>
                  <a:gd name="T47" fmla="*/ 101 h 130"/>
                  <a:gd name="T48" fmla="*/ 107 w 109"/>
                  <a:gd name="T49" fmla="*/ 84 h 130"/>
                  <a:gd name="T50" fmla="*/ 109 w 109"/>
                  <a:gd name="T51" fmla="*/ 71 h 130"/>
                  <a:gd name="T52" fmla="*/ 100 w 109"/>
                  <a:gd name="T53" fmla="*/ 65 h 130"/>
                  <a:gd name="T54" fmla="*/ 97 w 109"/>
                  <a:gd name="T55" fmla="*/ 85 h 130"/>
                  <a:gd name="T56" fmla="*/ 87 w 109"/>
                  <a:gd name="T57" fmla="*/ 103 h 130"/>
                  <a:gd name="T58" fmla="*/ 73 w 109"/>
                  <a:gd name="T59" fmla="*/ 114 h 130"/>
                  <a:gd name="T60" fmla="*/ 55 w 109"/>
                  <a:gd name="T61" fmla="*/ 119 h 130"/>
                  <a:gd name="T62" fmla="*/ 38 w 109"/>
                  <a:gd name="T63" fmla="*/ 114 h 130"/>
                  <a:gd name="T64" fmla="*/ 22 w 109"/>
                  <a:gd name="T65" fmla="*/ 103 h 130"/>
                  <a:gd name="T66" fmla="*/ 13 w 109"/>
                  <a:gd name="T67" fmla="*/ 85 h 130"/>
                  <a:gd name="T68" fmla="*/ 9 w 109"/>
                  <a:gd name="T69" fmla="*/ 65 h 130"/>
                  <a:gd name="T70" fmla="*/ 13 w 109"/>
                  <a:gd name="T71" fmla="*/ 43 h 130"/>
                  <a:gd name="T72" fmla="*/ 22 w 109"/>
                  <a:gd name="T73" fmla="*/ 26 h 130"/>
                  <a:gd name="T74" fmla="*/ 38 w 109"/>
                  <a:gd name="T75" fmla="*/ 16 h 130"/>
                  <a:gd name="T76" fmla="*/ 55 w 109"/>
                  <a:gd name="T77" fmla="*/ 11 h 130"/>
                  <a:gd name="T78" fmla="*/ 73 w 109"/>
                  <a:gd name="T79" fmla="*/ 16 h 130"/>
                  <a:gd name="T80" fmla="*/ 87 w 109"/>
                  <a:gd name="T81" fmla="*/ 26 h 130"/>
                  <a:gd name="T82" fmla="*/ 97 w 109"/>
                  <a:gd name="T83" fmla="*/ 43 h 130"/>
                  <a:gd name="T84" fmla="*/ 100 w 109"/>
                  <a:gd name="T85" fmla="*/ 65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09" h="130">
                    <a:moveTo>
                      <a:pt x="109" y="65"/>
                    </a:moveTo>
                    <a:lnTo>
                      <a:pt x="109" y="58"/>
                    </a:lnTo>
                    <a:lnTo>
                      <a:pt x="108" y="52"/>
                    </a:lnTo>
                    <a:lnTo>
                      <a:pt x="107" y="46"/>
                    </a:lnTo>
                    <a:lnTo>
                      <a:pt x="105" y="40"/>
                    </a:lnTo>
                    <a:lnTo>
                      <a:pt x="100" y="29"/>
                    </a:lnTo>
                    <a:lnTo>
                      <a:pt x="93" y="19"/>
                    </a:lnTo>
                    <a:lnTo>
                      <a:pt x="85" y="11"/>
                    </a:lnTo>
                    <a:lnTo>
                      <a:pt x="76" y="5"/>
                    </a:lnTo>
                    <a:lnTo>
                      <a:pt x="71" y="2"/>
                    </a:lnTo>
                    <a:lnTo>
                      <a:pt x="66" y="1"/>
                    </a:lnTo>
                    <a:lnTo>
                      <a:pt x="61" y="0"/>
                    </a:lnTo>
                    <a:lnTo>
                      <a:pt x="55" y="0"/>
                    </a:lnTo>
                    <a:lnTo>
                      <a:pt x="50" y="0"/>
                    </a:lnTo>
                    <a:lnTo>
                      <a:pt x="44" y="1"/>
                    </a:lnTo>
                    <a:lnTo>
                      <a:pt x="39" y="2"/>
                    </a:lnTo>
                    <a:lnTo>
                      <a:pt x="34" y="5"/>
                    </a:lnTo>
                    <a:lnTo>
                      <a:pt x="24" y="11"/>
                    </a:lnTo>
                    <a:lnTo>
                      <a:pt x="16" y="19"/>
                    </a:lnTo>
                    <a:lnTo>
                      <a:pt x="9" y="29"/>
                    </a:lnTo>
                    <a:lnTo>
                      <a:pt x="4" y="40"/>
                    </a:lnTo>
                    <a:lnTo>
                      <a:pt x="3" y="46"/>
                    </a:lnTo>
                    <a:lnTo>
                      <a:pt x="1" y="52"/>
                    </a:lnTo>
                    <a:lnTo>
                      <a:pt x="0" y="58"/>
                    </a:lnTo>
                    <a:lnTo>
                      <a:pt x="0" y="65"/>
                    </a:lnTo>
                    <a:lnTo>
                      <a:pt x="0" y="71"/>
                    </a:lnTo>
                    <a:lnTo>
                      <a:pt x="1" y="78"/>
                    </a:lnTo>
                    <a:lnTo>
                      <a:pt x="3" y="84"/>
                    </a:lnTo>
                    <a:lnTo>
                      <a:pt x="4" y="90"/>
                    </a:lnTo>
                    <a:lnTo>
                      <a:pt x="7" y="96"/>
                    </a:lnTo>
                    <a:lnTo>
                      <a:pt x="9" y="101"/>
                    </a:lnTo>
                    <a:lnTo>
                      <a:pt x="12" y="106"/>
                    </a:lnTo>
                    <a:lnTo>
                      <a:pt x="16" y="110"/>
                    </a:lnTo>
                    <a:lnTo>
                      <a:pt x="20" y="115"/>
                    </a:lnTo>
                    <a:lnTo>
                      <a:pt x="24" y="119"/>
                    </a:lnTo>
                    <a:lnTo>
                      <a:pt x="29" y="121"/>
                    </a:lnTo>
                    <a:lnTo>
                      <a:pt x="34" y="125"/>
                    </a:lnTo>
                    <a:lnTo>
                      <a:pt x="39" y="127"/>
                    </a:lnTo>
                    <a:lnTo>
                      <a:pt x="44" y="128"/>
                    </a:lnTo>
                    <a:lnTo>
                      <a:pt x="50" y="130"/>
                    </a:lnTo>
                    <a:lnTo>
                      <a:pt x="55" y="130"/>
                    </a:lnTo>
                    <a:lnTo>
                      <a:pt x="61" y="130"/>
                    </a:lnTo>
                    <a:lnTo>
                      <a:pt x="66" y="128"/>
                    </a:lnTo>
                    <a:lnTo>
                      <a:pt x="71" y="127"/>
                    </a:lnTo>
                    <a:lnTo>
                      <a:pt x="76" y="125"/>
                    </a:lnTo>
                    <a:lnTo>
                      <a:pt x="85" y="119"/>
                    </a:lnTo>
                    <a:lnTo>
                      <a:pt x="93" y="110"/>
                    </a:lnTo>
                    <a:lnTo>
                      <a:pt x="100" y="101"/>
                    </a:lnTo>
                    <a:lnTo>
                      <a:pt x="105" y="90"/>
                    </a:lnTo>
                    <a:lnTo>
                      <a:pt x="107" y="84"/>
                    </a:lnTo>
                    <a:lnTo>
                      <a:pt x="108" y="78"/>
                    </a:lnTo>
                    <a:lnTo>
                      <a:pt x="109" y="71"/>
                    </a:lnTo>
                    <a:lnTo>
                      <a:pt x="109" y="65"/>
                    </a:lnTo>
                    <a:close/>
                    <a:moveTo>
                      <a:pt x="100" y="65"/>
                    </a:moveTo>
                    <a:lnTo>
                      <a:pt x="99" y="76"/>
                    </a:lnTo>
                    <a:lnTo>
                      <a:pt x="97" y="85"/>
                    </a:lnTo>
                    <a:lnTo>
                      <a:pt x="92" y="95"/>
                    </a:lnTo>
                    <a:lnTo>
                      <a:pt x="87" y="103"/>
                    </a:lnTo>
                    <a:lnTo>
                      <a:pt x="80" y="109"/>
                    </a:lnTo>
                    <a:lnTo>
                      <a:pt x="73" y="114"/>
                    </a:lnTo>
                    <a:lnTo>
                      <a:pt x="64" y="118"/>
                    </a:lnTo>
                    <a:lnTo>
                      <a:pt x="55" y="119"/>
                    </a:lnTo>
                    <a:lnTo>
                      <a:pt x="46" y="118"/>
                    </a:lnTo>
                    <a:lnTo>
                      <a:pt x="38" y="114"/>
                    </a:lnTo>
                    <a:lnTo>
                      <a:pt x="30" y="109"/>
                    </a:lnTo>
                    <a:lnTo>
                      <a:pt x="22" y="103"/>
                    </a:lnTo>
                    <a:lnTo>
                      <a:pt x="17" y="95"/>
                    </a:lnTo>
                    <a:lnTo>
                      <a:pt x="13" y="85"/>
                    </a:lnTo>
                    <a:lnTo>
                      <a:pt x="10" y="76"/>
                    </a:lnTo>
                    <a:lnTo>
                      <a:pt x="9" y="65"/>
                    </a:lnTo>
                    <a:lnTo>
                      <a:pt x="10" y="54"/>
                    </a:lnTo>
                    <a:lnTo>
                      <a:pt x="13" y="43"/>
                    </a:lnTo>
                    <a:lnTo>
                      <a:pt x="17" y="35"/>
                    </a:lnTo>
                    <a:lnTo>
                      <a:pt x="22" y="26"/>
                    </a:lnTo>
                    <a:lnTo>
                      <a:pt x="30" y="20"/>
                    </a:lnTo>
                    <a:lnTo>
                      <a:pt x="38" y="16"/>
                    </a:lnTo>
                    <a:lnTo>
                      <a:pt x="46" y="12"/>
                    </a:lnTo>
                    <a:lnTo>
                      <a:pt x="55" y="11"/>
                    </a:lnTo>
                    <a:lnTo>
                      <a:pt x="64" y="12"/>
                    </a:lnTo>
                    <a:lnTo>
                      <a:pt x="73" y="16"/>
                    </a:lnTo>
                    <a:lnTo>
                      <a:pt x="80" y="20"/>
                    </a:lnTo>
                    <a:lnTo>
                      <a:pt x="87" y="26"/>
                    </a:lnTo>
                    <a:lnTo>
                      <a:pt x="92" y="35"/>
                    </a:lnTo>
                    <a:lnTo>
                      <a:pt x="97" y="43"/>
                    </a:lnTo>
                    <a:lnTo>
                      <a:pt x="99" y="54"/>
                    </a:lnTo>
                    <a:lnTo>
                      <a:pt x="100" y="65"/>
                    </a:lnTo>
                    <a:close/>
                  </a:path>
                </a:pathLst>
              </a:custGeom>
              <a:solidFill>
                <a:srgbClr val="FAE3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" name="Freeform 95"/>
              <p:cNvSpPr>
                <a:spLocks noEditPoints="1"/>
              </p:cNvSpPr>
              <p:nvPr/>
            </p:nvSpPr>
            <p:spPr bwMode="auto">
              <a:xfrm>
                <a:off x="1152" y="2649"/>
                <a:ext cx="20" cy="20"/>
              </a:xfrm>
              <a:custGeom>
                <a:avLst/>
                <a:gdLst>
                  <a:gd name="T0" fmla="*/ 99 w 100"/>
                  <a:gd name="T1" fmla="*/ 48 h 119"/>
                  <a:gd name="T2" fmla="*/ 91 w 100"/>
                  <a:gd name="T3" fmla="*/ 26 h 119"/>
                  <a:gd name="T4" fmla="*/ 78 w 100"/>
                  <a:gd name="T5" fmla="*/ 11 h 119"/>
                  <a:gd name="T6" fmla="*/ 60 w 100"/>
                  <a:gd name="T7" fmla="*/ 1 h 119"/>
                  <a:gd name="T8" fmla="*/ 40 w 100"/>
                  <a:gd name="T9" fmla="*/ 1 h 119"/>
                  <a:gd name="T10" fmla="*/ 22 w 100"/>
                  <a:gd name="T11" fmla="*/ 11 h 119"/>
                  <a:gd name="T12" fmla="*/ 8 w 100"/>
                  <a:gd name="T13" fmla="*/ 26 h 119"/>
                  <a:gd name="T14" fmla="*/ 1 w 100"/>
                  <a:gd name="T15" fmla="*/ 48 h 119"/>
                  <a:gd name="T16" fmla="*/ 1 w 100"/>
                  <a:gd name="T17" fmla="*/ 72 h 119"/>
                  <a:gd name="T18" fmla="*/ 8 w 100"/>
                  <a:gd name="T19" fmla="*/ 93 h 119"/>
                  <a:gd name="T20" fmla="*/ 22 w 100"/>
                  <a:gd name="T21" fmla="*/ 109 h 119"/>
                  <a:gd name="T22" fmla="*/ 40 w 100"/>
                  <a:gd name="T23" fmla="*/ 117 h 119"/>
                  <a:gd name="T24" fmla="*/ 60 w 100"/>
                  <a:gd name="T25" fmla="*/ 117 h 119"/>
                  <a:gd name="T26" fmla="*/ 78 w 100"/>
                  <a:gd name="T27" fmla="*/ 109 h 119"/>
                  <a:gd name="T28" fmla="*/ 91 w 100"/>
                  <a:gd name="T29" fmla="*/ 93 h 119"/>
                  <a:gd name="T30" fmla="*/ 99 w 100"/>
                  <a:gd name="T31" fmla="*/ 72 h 119"/>
                  <a:gd name="T32" fmla="*/ 91 w 100"/>
                  <a:gd name="T33" fmla="*/ 60 h 119"/>
                  <a:gd name="T34" fmla="*/ 87 w 100"/>
                  <a:gd name="T35" fmla="*/ 79 h 119"/>
                  <a:gd name="T36" fmla="*/ 79 w 100"/>
                  <a:gd name="T37" fmla="*/ 95 h 119"/>
                  <a:gd name="T38" fmla="*/ 66 w 100"/>
                  <a:gd name="T39" fmla="*/ 104 h 119"/>
                  <a:gd name="T40" fmla="*/ 50 w 100"/>
                  <a:gd name="T41" fmla="*/ 108 h 119"/>
                  <a:gd name="T42" fmla="*/ 34 w 100"/>
                  <a:gd name="T43" fmla="*/ 104 h 119"/>
                  <a:gd name="T44" fmla="*/ 20 w 100"/>
                  <a:gd name="T45" fmla="*/ 95 h 119"/>
                  <a:gd name="T46" fmla="*/ 12 w 100"/>
                  <a:gd name="T47" fmla="*/ 79 h 119"/>
                  <a:gd name="T48" fmla="*/ 9 w 100"/>
                  <a:gd name="T49" fmla="*/ 60 h 119"/>
                  <a:gd name="T50" fmla="*/ 12 w 100"/>
                  <a:gd name="T51" fmla="*/ 41 h 119"/>
                  <a:gd name="T52" fmla="*/ 20 w 100"/>
                  <a:gd name="T53" fmla="*/ 25 h 119"/>
                  <a:gd name="T54" fmla="*/ 34 w 100"/>
                  <a:gd name="T55" fmla="*/ 15 h 119"/>
                  <a:gd name="T56" fmla="*/ 50 w 100"/>
                  <a:gd name="T57" fmla="*/ 11 h 119"/>
                  <a:gd name="T58" fmla="*/ 66 w 100"/>
                  <a:gd name="T59" fmla="*/ 15 h 119"/>
                  <a:gd name="T60" fmla="*/ 79 w 100"/>
                  <a:gd name="T61" fmla="*/ 25 h 119"/>
                  <a:gd name="T62" fmla="*/ 87 w 100"/>
                  <a:gd name="T63" fmla="*/ 41 h 119"/>
                  <a:gd name="T64" fmla="*/ 91 w 100"/>
                  <a:gd name="T65" fmla="*/ 60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00" h="119">
                    <a:moveTo>
                      <a:pt x="100" y="60"/>
                    </a:moveTo>
                    <a:lnTo>
                      <a:pt x="99" y="48"/>
                    </a:lnTo>
                    <a:lnTo>
                      <a:pt x="96" y="37"/>
                    </a:lnTo>
                    <a:lnTo>
                      <a:pt x="91" y="26"/>
                    </a:lnTo>
                    <a:lnTo>
                      <a:pt x="85" y="18"/>
                    </a:lnTo>
                    <a:lnTo>
                      <a:pt x="78" y="11"/>
                    </a:lnTo>
                    <a:lnTo>
                      <a:pt x="69" y="5"/>
                    </a:lnTo>
                    <a:lnTo>
                      <a:pt x="60" y="1"/>
                    </a:lnTo>
                    <a:lnTo>
                      <a:pt x="50" y="0"/>
                    </a:lnTo>
                    <a:lnTo>
                      <a:pt x="40" y="1"/>
                    </a:lnTo>
                    <a:lnTo>
                      <a:pt x="31" y="5"/>
                    </a:lnTo>
                    <a:lnTo>
                      <a:pt x="22" y="11"/>
                    </a:lnTo>
                    <a:lnTo>
                      <a:pt x="14" y="18"/>
                    </a:lnTo>
                    <a:lnTo>
                      <a:pt x="8" y="26"/>
                    </a:lnTo>
                    <a:lnTo>
                      <a:pt x="4" y="37"/>
                    </a:lnTo>
                    <a:lnTo>
                      <a:pt x="1" y="48"/>
                    </a:lnTo>
                    <a:lnTo>
                      <a:pt x="0" y="60"/>
                    </a:lnTo>
                    <a:lnTo>
                      <a:pt x="1" y="72"/>
                    </a:lnTo>
                    <a:lnTo>
                      <a:pt x="4" y="83"/>
                    </a:lnTo>
                    <a:lnTo>
                      <a:pt x="8" y="93"/>
                    </a:lnTo>
                    <a:lnTo>
                      <a:pt x="14" y="102"/>
                    </a:lnTo>
                    <a:lnTo>
                      <a:pt x="22" y="109"/>
                    </a:lnTo>
                    <a:lnTo>
                      <a:pt x="31" y="115"/>
                    </a:lnTo>
                    <a:lnTo>
                      <a:pt x="40" y="117"/>
                    </a:lnTo>
                    <a:lnTo>
                      <a:pt x="50" y="119"/>
                    </a:lnTo>
                    <a:lnTo>
                      <a:pt x="60" y="117"/>
                    </a:lnTo>
                    <a:lnTo>
                      <a:pt x="69" y="115"/>
                    </a:lnTo>
                    <a:lnTo>
                      <a:pt x="78" y="109"/>
                    </a:lnTo>
                    <a:lnTo>
                      <a:pt x="85" y="102"/>
                    </a:lnTo>
                    <a:lnTo>
                      <a:pt x="91" y="93"/>
                    </a:lnTo>
                    <a:lnTo>
                      <a:pt x="96" y="83"/>
                    </a:lnTo>
                    <a:lnTo>
                      <a:pt x="99" y="72"/>
                    </a:lnTo>
                    <a:lnTo>
                      <a:pt x="100" y="60"/>
                    </a:lnTo>
                    <a:close/>
                    <a:moveTo>
                      <a:pt x="91" y="60"/>
                    </a:moveTo>
                    <a:lnTo>
                      <a:pt x="90" y="69"/>
                    </a:lnTo>
                    <a:lnTo>
                      <a:pt x="87" y="79"/>
                    </a:lnTo>
                    <a:lnTo>
                      <a:pt x="84" y="87"/>
                    </a:lnTo>
                    <a:lnTo>
                      <a:pt x="79" y="95"/>
                    </a:lnTo>
                    <a:lnTo>
                      <a:pt x="73" y="101"/>
                    </a:lnTo>
                    <a:lnTo>
                      <a:pt x="66" y="104"/>
                    </a:lnTo>
                    <a:lnTo>
                      <a:pt x="58" y="108"/>
                    </a:lnTo>
                    <a:lnTo>
                      <a:pt x="50" y="108"/>
                    </a:lnTo>
                    <a:lnTo>
                      <a:pt x="42" y="108"/>
                    </a:lnTo>
                    <a:lnTo>
                      <a:pt x="34" y="104"/>
                    </a:lnTo>
                    <a:lnTo>
                      <a:pt x="27" y="101"/>
                    </a:lnTo>
                    <a:lnTo>
                      <a:pt x="20" y="95"/>
                    </a:lnTo>
                    <a:lnTo>
                      <a:pt x="16" y="87"/>
                    </a:lnTo>
                    <a:lnTo>
                      <a:pt x="12" y="79"/>
                    </a:lnTo>
                    <a:lnTo>
                      <a:pt x="9" y="69"/>
                    </a:lnTo>
                    <a:lnTo>
                      <a:pt x="9" y="60"/>
                    </a:lnTo>
                    <a:lnTo>
                      <a:pt x="9" y="50"/>
                    </a:lnTo>
                    <a:lnTo>
                      <a:pt x="12" y="41"/>
                    </a:lnTo>
                    <a:lnTo>
                      <a:pt x="16" y="32"/>
                    </a:lnTo>
                    <a:lnTo>
                      <a:pt x="20" y="25"/>
                    </a:lnTo>
                    <a:lnTo>
                      <a:pt x="27" y="19"/>
                    </a:lnTo>
                    <a:lnTo>
                      <a:pt x="34" y="15"/>
                    </a:lnTo>
                    <a:lnTo>
                      <a:pt x="42" y="12"/>
                    </a:lnTo>
                    <a:lnTo>
                      <a:pt x="50" y="11"/>
                    </a:lnTo>
                    <a:lnTo>
                      <a:pt x="58" y="12"/>
                    </a:lnTo>
                    <a:lnTo>
                      <a:pt x="66" y="15"/>
                    </a:lnTo>
                    <a:lnTo>
                      <a:pt x="73" y="19"/>
                    </a:lnTo>
                    <a:lnTo>
                      <a:pt x="79" y="25"/>
                    </a:lnTo>
                    <a:lnTo>
                      <a:pt x="84" y="32"/>
                    </a:lnTo>
                    <a:lnTo>
                      <a:pt x="87" y="41"/>
                    </a:lnTo>
                    <a:lnTo>
                      <a:pt x="90" y="50"/>
                    </a:lnTo>
                    <a:lnTo>
                      <a:pt x="91" y="60"/>
                    </a:lnTo>
                    <a:close/>
                  </a:path>
                </a:pathLst>
              </a:custGeom>
              <a:solidFill>
                <a:srgbClr val="FAE3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" name="Freeform 96"/>
              <p:cNvSpPr>
                <a:spLocks noEditPoints="1"/>
              </p:cNvSpPr>
              <p:nvPr/>
            </p:nvSpPr>
            <p:spPr bwMode="auto">
              <a:xfrm>
                <a:off x="1152" y="2650"/>
                <a:ext cx="19" cy="18"/>
              </a:xfrm>
              <a:custGeom>
                <a:avLst/>
                <a:gdLst>
                  <a:gd name="T0" fmla="*/ 90 w 91"/>
                  <a:gd name="T1" fmla="*/ 43 h 108"/>
                  <a:gd name="T2" fmla="*/ 83 w 91"/>
                  <a:gd name="T3" fmla="*/ 24 h 108"/>
                  <a:gd name="T4" fmla="*/ 71 w 91"/>
                  <a:gd name="T5" fmla="*/ 9 h 108"/>
                  <a:gd name="T6" fmla="*/ 55 w 91"/>
                  <a:gd name="T7" fmla="*/ 1 h 108"/>
                  <a:gd name="T8" fmla="*/ 37 w 91"/>
                  <a:gd name="T9" fmla="*/ 1 h 108"/>
                  <a:gd name="T10" fmla="*/ 21 w 91"/>
                  <a:gd name="T11" fmla="*/ 9 h 108"/>
                  <a:gd name="T12" fmla="*/ 8 w 91"/>
                  <a:gd name="T13" fmla="*/ 24 h 108"/>
                  <a:gd name="T14" fmla="*/ 1 w 91"/>
                  <a:gd name="T15" fmla="*/ 43 h 108"/>
                  <a:gd name="T16" fmla="*/ 1 w 91"/>
                  <a:gd name="T17" fmla="*/ 65 h 108"/>
                  <a:gd name="T18" fmla="*/ 8 w 91"/>
                  <a:gd name="T19" fmla="*/ 84 h 108"/>
                  <a:gd name="T20" fmla="*/ 21 w 91"/>
                  <a:gd name="T21" fmla="*/ 98 h 108"/>
                  <a:gd name="T22" fmla="*/ 37 w 91"/>
                  <a:gd name="T23" fmla="*/ 107 h 108"/>
                  <a:gd name="T24" fmla="*/ 55 w 91"/>
                  <a:gd name="T25" fmla="*/ 107 h 108"/>
                  <a:gd name="T26" fmla="*/ 71 w 91"/>
                  <a:gd name="T27" fmla="*/ 98 h 108"/>
                  <a:gd name="T28" fmla="*/ 83 w 91"/>
                  <a:gd name="T29" fmla="*/ 84 h 108"/>
                  <a:gd name="T30" fmla="*/ 90 w 91"/>
                  <a:gd name="T31" fmla="*/ 65 h 108"/>
                  <a:gd name="T32" fmla="*/ 82 w 91"/>
                  <a:gd name="T33" fmla="*/ 54 h 108"/>
                  <a:gd name="T34" fmla="*/ 79 w 91"/>
                  <a:gd name="T35" fmla="*/ 71 h 108"/>
                  <a:gd name="T36" fmla="*/ 72 w 91"/>
                  <a:gd name="T37" fmla="*/ 84 h 108"/>
                  <a:gd name="T38" fmla="*/ 60 w 91"/>
                  <a:gd name="T39" fmla="*/ 93 h 108"/>
                  <a:gd name="T40" fmla="*/ 46 w 91"/>
                  <a:gd name="T41" fmla="*/ 97 h 108"/>
                  <a:gd name="T42" fmla="*/ 32 w 91"/>
                  <a:gd name="T43" fmla="*/ 93 h 108"/>
                  <a:gd name="T44" fmla="*/ 21 w 91"/>
                  <a:gd name="T45" fmla="*/ 84 h 108"/>
                  <a:gd name="T46" fmla="*/ 12 w 91"/>
                  <a:gd name="T47" fmla="*/ 71 h 108"/>
                  <a:gd name="T48" fmla="*/ 9 w 91"/>
                  <a:gd name="T49" fmla="*/ 54 h 108"/>
                  <a:gd name="T50" fmla="*/ 12 w 91"/>
                  <a:gd name="T51" fmla="*/ 37 h 108"/>
                  <a:gd name="T52" fmla="*/ 21 w 91"/>
                  <a:gd name="T53" fmla="*/ 24 h 108"/>
                  <a:gd name="T54" fmla="*/ 32 w 91"/>
                  <a:gd name="T55" fmla="*/ 14 h 108"/>
                  <a:gd name="T56" fmla="*/ 46 w 91"/>
                  <a:gd name="T57" fmla="*/ 11 h 108"/>
                  <a:gd name="T58" fmla="*/ 60 w 91"/>
                  <a:gd name="T59" fmla="*/ 14 h 108"/>
                  <a:gd name="T60" fmla="*/ 72 w 91"/>
                  <a:gd name="T61" fmla="*/ 24 h 108"/>
                  <a:gd name="T62" fmla="*/ 79 w 91"/>
                  <a:gd name="T63" fmla="*/ 37 h 108"/>
                  <a:gd name="T64" fmla="*/ 82 w 91"/>
                  <a:gd name="T65" fmla="*/ 54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91" h="108">
                    <a:moveTo>
                      <a:pt x="91" y="54"/>
                    </a:moveTo>
                    <a:lnTo>
                      <a:pt x="90" y="43"/>
                    </a:lnTo>
                    <a:lnTo>
                      <a:pt x="88" y="32"/>
                    </a:lnTo>
                    <a:lnTo>
                      <a:pt x="83" y="24"/>
                    </a:lnTo>
                    <a:lnTo>
                      <a:pt x="78" y="15"/>
                    </a:lnTo>
                    <a:lnTo>
                      <a:pt x="71" y="9"/>
                    </a:lnTo>
                    <a:lnTo>
                      <a:pt x="64" y="3"/>
                    </a:lnTo>
                    <a:lnTo>
                      <a:pt x="55" y="1"/>
                    </a:lnTo>
                    <a:lnTo>
                      <a:pt x="46" y="0"/>
                    </a:lnTo>
                    <a:lnTo>
                      <a:pt x="37" y="1"/>
                    </a:lnTo>
                    <a:lnTo>
                      <a:pt x="29" y="3"/>
                    </a:lnTo>
                    <a:lnTo>
                      <a:pt x="21" y="9"/>
                    </a:lnTo>
                    <a:lnTo>
                      <a:pt x="13" y="15"/>
                    </a:lnTo>
                    <a:lnTo>
                      <a:pt x="8" y="24"/>
                    </a:lnTo>
                    <a:lnTo>
                      <a:pt x="4" y="32"/>
                    </a:lnTo>
                    <a:lnTo>
                      <a:pt x="1" y="43"/>
                    </a:lnTo>
                    <a:lnTo>
                      <a:pt x="0" y="54"/>
                    </a:lnTo>
                    <a:lnTo>
                      <a:pt x="1" y="65"/>
                    </a:lnTo>
                    <a:lnTo>
                      <a:pt x="4" y="74"/>
                    </a:lnTo>
                    <a:lnTo>
                      <a:pt x="8" y="84"/>
                    </a:lnTo>
                    <a:lnTo>
                      <a:pt x="13" y="92"/>
                    </a:lnTo>
                    <a:lnTo>
                      <a:pt x="21" y="98"/>
                    </a:lnTo>
                    <a:lnTo>
                      <a:pt x="29" y="103"/>
                    </a:lnTo>
                    <a:lnTo>
                      <a:pt x="37" y="107"/>
                    </a:lnTo>
                    <a:lnTo>
                      <a:pt x="46" y="108"/>
                    </a:lnTo>
                    <a:lnTo>
                      <a:pt x="55" y="107"/>
                    </a:lnTo>
                    <a:lnTo>
                      <a:pt x="64" y="103"/>
                    </a:lnTo>
                    <a:lnTo>
                      <a:pt x="71" y="98"/>
                    </a:lnTo>
                    <a:lnTo>
                      <a:pt x="78" y="92"/>
                    </a:lnTo>
                    <a:lnTo>
                      <a:pt x="83" y="84"/>
                    </a:lnTo>
                    <a:lnTo>
                      <a:pt x="88" y="74"/>
                    </a:lnTo>
                    <a:lnTo>
                      <a:pt x="90" y="65"/>
                    </a:lnTo>
                    <a:lnTo>
                      <a:pt x="91" y="54"/>
                    </a:lnTo>
                    <a:close/>
                    <a:moveTo>
                      <a:pt x="82" y="54"/>
                    </a:moveTo>
                    <a:lnTo>
                      <a:pt x="81" y="62"/>
                    </a:lnTo>
                    <a:lnTo>
                      <a:pt x="79" y="71"/>
                    </a:lnTo>
                    <a:lnTo>
                      <a:pt x="76" y="78"/>
                    </a:lnTo>
                    <a:lnTo>
                      <a:pt x="72" y="84"/>
                    </a:lnTo>
                    <a:lnTo>
                      <a:pt x="66" y="90"/>
                    </a:lnTo>
                    <a:lnTo>
                      <a:pt x="60" y="93"/>
                    </a:lnTo>
                    <a:lnTo>
                      <a:pt x="53" y="96"/>
                    </a:lnTo>
                    <a:lnTo>
                      <a:pt x="46" y="97"/>
                    </a:lnTo>
                    <a:lnTo>
                      <a:pt x="39" y="96"/>
                    </a:lnTo>
                    <a:lnTo>
                      <a:pt x="32" y="93"/>
                    </a:lnTo>
                    <a:lnTo>
                      <a:pt x="26" y="90"/>
                    </a:lnTo>
                    <a:lnTo>
                      <a:pt x="21" y="84"/>
                    </a:lnTo>
                    <a:lnTo>
                      <a:pt x="15" y="78"/>
                    </a:lnTo>
                    <a:lnTo>
                      <a:pt x="12" y="71"/>
                    </a:lnTo>
                    <a:lnTo>
                      <a:pt x="10" y="62"/>
                    </a:lnTo>
                    <a:lnTo>
                      <a:pt x="9" y="54"/>
                    </a:lnTo>
                    <a:lnTo>
                      <a:pt x="10" y="45"/>
                    </a:lnTo>
                    <a:lnTo>
                      <a:pt x="12" y="37"/>
                    </a:lnTo>
                    <a:lnTo>
                      <a:pt x="15" y="30"/>
                    </a:lnTo>
                    <a:lnTo>
                      <a:pt x="21" y="24"/>
                    </a:lnTo>
                    <a:lnTo>
                      <a:pt x="26" y="18"/>
                    </a:lnTo>
                    <a:lnTo>
                      <a:pt x="32" y="14"/>
                    </a:lnTo>
                    <a:lnTo>
                      <a:pt x="39" y="12"/>
                    </a:lnTo>
                    <a:lnTo>
                      <a:pt x="46" y="11"/>
                    </a:lnTo>
                    <a:lnTo>
                      <a:pt x="53" y="12"/>
                    </a:lnTo>
                    <a:lnTo>
                      <a:pt x="60" y="14"/>
                    </a:lnTo>
                    <a:lnTo>
                      <a:pt x="66" y="18"/>
                    </a:lnTo>
                    <a:lnTo>
                      <a:pt x="72" y="24"/>
                    </a:lnTo>
                    <a:lnTo>
                      <a:pt x="76" y="30"/>
                    </a:lnTo>
                    <a:lnTo>
                      <a:pt x="79" y="37"/>
                    </a:lnTo>
                    <a:lnTo>
                      <a:pt x="81" y="45"/>
                    </a:lnTo>
                    <a:lnTo>
                      <a:pt x="82" y="54"/>
                    </a:lnTo>
                    <a:close/>
                  </a:path>
                </a:pathLst>
              </a:custGeom>
              <a:solidFill>
                <a:srgbClr val="FAE6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" name="Freeform 97"/>
              <p:cNvSpPr>
                <a:spLocks noEditPoints="1"/>
              </p:cNvSpPr>
              <p:nvPr/>
            </p:nvSpPr>
            <p:spPr bwMode="auto">
              <a:xfrm>
                <a:off x="1153" y="2651"/>
                <a:ext cx="17" cy="16"/>
              </a:xfrm>
              <a:custGeom>
                <a:avLst/>
                <a:gdLst>
                  <a:gd name="T0" fmla="*/ 81 w 82"/>
                  <a:gd name="T1" fmla="*/ 39 h 97"/>
                  <a:gd name="T2" fmla="*/ 75 w 82"/>
                  <a:gd name="T3" fmla="*/ 21 h 97"/>
                  <a:gd name="T4" fmla="*/ 64 w 82"/>
                  <a:gd name="T5" fmla="*/ 8 h 97"/>
                  <a:gd name="T6" fmla="*/ 49 w 82"/>
                  <a:gd name="T7" fmla="*/ 1 h 97"/>
                  <a:gd name="T8" fmla="*/ 33 w 82"/>
                  <a:gd name="T9" fmla="*/ 1 h 97"/>
                  <a:gd name="T10" fmla="*/ 18 w 82"/>
                  <a:gd name="T11" fmla="*/ 8 h 97"/>
                  <a:gd name="T12" fmla="*/ 7 w 82"/>
                  <a:gd name="T13" fmla="*/ 21 h 97"/>
                  <a:gd name="T14" fmla="*/ 0 w 82"/>
                  <a:gd name="T15" fmla="*/ 39 h 97"/>
                  <a:gd name="T16" fmla="*/ 0 w 82"/>
                  <a:gd name="T17" fmla="*/ 58 h 97"/>
                  <a:gd name="T18" fmla="*/ 7 w 82"/>
                  <a:gd name="T19" fmla="*/ 76 h 97"/>
                  <a:gd name="T20" fmla="*/ 18 w 82"/>
                  <a:gd name="T21" fmla="*/ 90 h 97"/>
                  <a:gd name="T22" fmla="*/ 33 w 82"/>
                  <a:gd name="T23" fmla="*/ 97 h 97"/>
                  <a:gd name="T24" fmla="*/ 49 w 82"/>
                  <a:gd name="T25" fmla="*/ 97 h 97"/>
                  <a:gd name="T26" fmla="*/ 64 w 82"/>
                  <a:gd name="T27" fmla="*/ 90 h 97"/>
                  <a:gd name="T28" fmla="*/ 75 w 82"/>
                  <a:gd name="T29" fmla="*/ 76 h 97"/>
                  <a:gd name="T30" fmla="*/ 81 w 82"/>
                  <a:gd name="T31" fmla="*/ 58 h 97"/>
                  <a:gd name="T32" fmla="*/ 73 w 82"/>
                  <a:gd name="T33" fmla="*/ 49 h 97"/>
                  <a:gd name="T34" fmla="*/ 70 w 82"/>
                  <a:gd name="T35" fmla="*/ 63 h 97"/>
                  <a:gd name="T36" fmla="*/ 63 w 82"/>
                  <a:gd name="T37" fmla="*/ 75 h 97"/>
                  <a:gd name="T38" fmla="*/ 53 w 82"/>
                  <a:gd name="T39" fmla="*/ 84 h 97"/>
                  <a:gd name="T40" fmla="*/ 41 w 82"/>
                  <a:gd name="T41" fmla="*/ 86 h 97"/>
                  <a:gd name="T42" fmla="*/ 29 w 82"/>
                  <a:gd name="T43" fmla="*/ 84 h 97"/>
                  <a:gd name="T44" fmla="*/ 19 w 82"/>
                  <a:gd name="T45" fmla="*/ 75 h 97"/>
                  <a:gd name="T46" fmla="*/ 11 w 82"/>
                  <a:gd name="T47" fmla="*/ 63 h 97"/>
                  <a:gd name="T48" fmla="*/ 9 w 82"/>
                  <a:gd name="T49" fmla="*/ 49 h 97"/>
                  <a:gd name="T50" fmla="*/ 11 w 82"/>
                  <a:gd name="T51" fmla="*/ 34 h 97"/>
                  <a:gd name="T52" fmla="*/ 19 w 82"/>
                  <a:gd name="T53" fmla="*/ 22 h 97"/>
                  <a:gd name="T54" fmla="*/ 29 w 82"/>
                  <a:gd name="T55" fmla="*/ 14 h 97"/>
                  <a:gd name="T56" fmla="*/ 41 w 82"/>
                  <a:gd name="T57" fmla="*/ 10 h 97"/>
                  <a:gd name="T58" fmla="*/ 53 w 82"/>
                  <a:gd name="T59" fmla="*/ 14 h 97"/>
                  <a:gd name="T60" fmla="*/ 63 w 82"/>
                  <a:gd name="T61" fmla="*/ 22 h 97"/>
                  <a:gd name="T62" fmla="*/ 70 w 82"/>
                  <a:gd name="T63" fmla="*/ 34 h 97"/>
                  <a:gd name="T64" fmla="*/ 73 w 82"/>
                  <a:gd name="T65" fmla="*/ 49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82" h="97">
                    <a:moveTo>
                      <a:pt x="82" y="49"/>
                    </a:moveTo>
                    <a:lnTo>
                      <a:pt x="81" y="39"/>
                    </a:lnTo>
                    <a:lnTo>
                      <a:pt x="78" y="30"/>
                    </a:lnTo>
                    <a:lnTo>
                      <a:pt x="75" y="21"/>
                    </a:lnTo>
                    <a:lnTo>
                      <a:pt x="70" y="14"/>
                    </a:lnTo>
                    <a:lnTo>
                      <a:pt x="64" y="8"/>
                    </a:lnTo>
                    <a:lnTo>
                      <a:pt x="57" y="4"/>
                    </a:lnTo>
                    <a:lnTo>
                      <a:pt x="49" y="1"/>
                    </a:lnTo>
                    <a:lnTo>
                      <a:pt x="41" y="0"/>
                    </a:lnTo>
                    <a:lnTo>
                      <a:pt x="33" y="1"/>
                    </a:lnTo>
                    <a:lnTo>
                      <a:pt x="25" y="4"/>
                    </a:lnTo>
                    <a:lnTo>
                      <a:pt x="18" y="8"/>
                    </a:lnTo>
                    <a:lnTo>
                      <a:pt x="11" y="14"/>
                    </a:lnTo>
                    <a:lnTo>
                      <a:pt x="7" y="21"/>
                    </a:lnTo>
                    <a:lnTo>
                      <a:pt x="3" y="30"/>
                    </a:lnTo>
                    <a:lnTo>
                      <a:pt x="0" y="39"/>
                    </a:lnTo>
                    <a:lnTo>
                      <a:pt x="0" y="49"/>
                    </a:lnTo>
                    <a:lnTo>
                      <a:pt x="0" y="58"/>
                    </a:lnTo>
                    <a:lnTo>
                      <a:pt x="3" y="68"/>
                    </a:lnTo>
                    <a:lnTo>
                      <a:pt x="7" y="76"/>
                    </a:lnTo>
                    <a:lnTo>
                      <a:pt x="11" y="84"/>
                    </a:lnTo>
                    <a:lnTo>
                      <a:pt x="18" y="90"/>
                    </a:lnTo>
                    <a:lnTo>
                      <a:pt x="25" y="93"/>
                    </a:lnTo>
                    <a:lnTo>
                      <a:pt x="33" y="97"/>
                    </a:lnTo>
                    <a:lnTo>
                      <a:pt x="41" y="97"/>
                    </a:lnTo>
                    <a:lnTo>
                      <a:pt x="49" y="97"/>
                    </a:lnTo>
                    <a:lnTo>
                      <a:pt x="57" y="93"/>
                    </a:lnTo>
                    <a:lnTo>
                      <a:pt x="64" y="90"/>
                    </a:lnTo>
                    <a:lnTo>
                      <a:pt x="70" y="84"/>
                    </a:lnTo>
                    <a:lnTo>
                      <a:pt x="75" y="76"/>
                    </a:lnTo>
                    <a:lnTo>
                      <a:pt x="78" y="68"/>
                    </a:lnTo>
                    <a:lnTo>
                      <a:pt x="81" y="58"/>
                    </a:lnTo>
                    <a:lnTo>
                      <a:pt x="82" y="49"/>
                    </a:lnTo>
                    <a:close/>
                    <a:moveTo>
                      <a:pt x="73" y="49"/>
                    </a:moveTo>
                    <a:lnTo>
                      <a:pt x="72" y="56"/>
                    </a:lnTo>
                    <a:lnTo>
                      <a:pt x="70" y="63"/>
                    </a:lnTo>
                    <a:lnTo>
                      <a:pt x="67" y="70"/>
                    </a:lnTo>
                    <a:lnTo>
                      <a:pt x="63" y="75"/>
                    </a:lnTo>
                    <a:lnTo>
                      <a:pt x="59" y="80"/>
                    </a:lnTo>
                    <a:lnTo>
                      <a:pt x="53" y="84"/>
                    </a:lnTo>
                    <a:lnTo>
                      <a:pt x="47" y="86"/>
                    </a:lnTo>
                    <a:lnTo>
                      <a:pt x="41" y="86"/>
                    </a:lnTo>
                    <a:lnTo>
                      <a:pt x="35" y="86"/>
                    </a:lnTo>
                    <a:lnTo>
                      <a:pt x="29" y="84"/>
                    </a:lnTo>
                    <a:lnTo>
                      <a:pt x="24" y="80"/>
                    </a:lnTo>
                    <a:lnTo>
                      <a:pt x="19" y="75"/>
                    </a:lnTo>
                    <a:lnTo>
                      <a:pt x="15" y="70"/>
                    </a:lnTo>
                    <a:lnTo>
                      <a:pt x="11" y="63"/>
                    </a:lnTo>
                    <a:lnTo>
                      <a:pt x="9" y="56"/>
                    </a:lnTo>
                    <a:lnTo>
                      <a:pt x="9" y="49"/>
                    </a:lnTo>
                    <a:lnTo>
                      <a:pt x="9" y="42"/>
                    </a:lnTo>
                    <a:lnTo>
                      <a:pt x="11" y="34"/>
                    </a:lnTo>
                    <a:lnTo>
                      <a:pt x="15" y="27"/>
                    </a:lnTo>
                    <a:lnTo>
                      <a:pt x="19" y="22"/>
                    </a:lnTo>
                    <a:lnTo>
                      <a:pt x="24" y="18"/>
                    </a:lnTo>
                    <a:lnTo>
                      <a:pt x="29" y="14"/>
                    </a:lnTo>
                    <a:lnTo>
                      <a:pt x="35" y="12"/>
                    </a:lnTo>
                    <a:lnTo>
                      <a:pt x="41" y="10"/>
                    </a:lnTo>
                    <a:lnTo>
                      <a:pt x="47" y="12"/>
                    </a:lnTo>
                    <a:lnTo>
                      <a:pt x="53" y="14"/>
                    </a:lnTo>
                    <a:lnTo>
                      <a:pt x="59" y="18"/>
                    </a:lnTo>
                    <a:lnTo>
                      <a:pt x="63" y="22"/>
                    </a:lnTo>
                    <a:lnTo>
                      <a:pt x="67" y="27"/>
                    </a:lnTo>
                    <a:lnTo>
                      <a:pt x="70" y="34"/>
                    </a:lnTo>
                    <a:lnTo>
                      <a:pt x="72" y="42"/>
                    </a:lnTo>
                    <a:lnTo>
                      <a:pt x="73" y="49"/>
                    </a:lnTo>
                    <a:close/>
                  </a:path>
                </a:pathLst>
              </a:custGeom>
              <a:solidFill>
                <a:srgbClr val="FBE9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" name="Freeform 98"/>
              <p:cNvSpPr>
                <a:spLocks noEditPoints="1"/>
              </p:cNvSpPr>
              <p:nvPr/>
            </p:nvSpPr>
            <p:spPr bwMode="auto">
              <a:xfrm>
                <a:off x="1154" y="2652"/>
                <a:ext cx="15" cy="14"/>
              </a:xfrm>
              <a:custGeom>
                <a:avLst/>
                <a:gdLst>
                  <a:gd name="T0" fmla="*/ 72 w 73"/>
                  <a:gd name="T1" fmla="*/ 34 h 86"/>
                  <a:gd name="T2" fmla="*/ 67 w 73"/>
                  <a:gd name="T3" fmla="*/ 19 h 86"/>
                  <a:gd name="T4" fmla="*/ 57 w 73"/>
                  <a:gd name="T5" fmla="*/ 7 h 86"/>
                  <a:gd name="T6" fmla="*/ 44 w 73"/>
                  <a:gd name="T7" fmla="*/ 1 h 86"/>
                  <a:gd name="T8" fmla="*/ 30 w 73"/>
                  <a:gd name="T9" fmla="*/ 1 h 86"/>
                  <a:gd name="T10" fmla="*/ 17 w 73"/>
                  <a:gd name="T11" fmla="*/ 7 h 86"/>
                  <a:gd name="T12" fmla="*/ 6 w 73"/>
                  <a:gd name="T13" fmla="*/ 19 h 86"/>
                  <a:gd name="T14" fmla="*/ 1 w 73"/>
                  <a:gd name="T15" fmla="*/ 34 h 86"/>
                  <a:gd name="T16" fmla="*/ 1 w 73"/>
                  <a:gd name="T17" fmla="*/ 51 h 86"/>
                  <a:gd name="T18" fmla="*/ 6 w 73"/>
                  <a:gd name="T19" fmla="*/ 67 h 86"/>
                  <a:gd name="T20" fmla="*/ 17 w 73"/>
                  <a:gd name="T21" fmla="*/ 79 h 86"/>
                  <a:gd name="T22" fmla="*/ 30 w 73"/>
                  <a:gd name="T23" fmla="*/ 85 h 86"/>
                  <a:gd name="T24" fmla="*/ 44 w 73"/>
                  <a:gd name="T25" fmla="*/ 85 h 86"/>
                  <a:gd name="T26" fmla="*/ 57 w 73"/>
                  <a:gd name="T27" fmla="*/ 79 h 86"/>
                  <a:gd name="T28" fmla="*/ 67 w 73"/>
                  <a:gd name="T29" fmla="*/ 67 h 86"/>
                  <a:gd name="T30" fmla="*/ 72 w 73"/>
                  <a:gd name="T31" fmla="*/ 51 h 86"/>
                  <a:gd name="T32" fmla="*/ 64 w 73"/>
                  <a:gd name="T33" fmla="*/ 43 h 86"/>
                  <a:gd name="T34" fmla="*/ 62 w 73"/>
                  <a:gd name="T35" fmla="*/ 55 h 86"/>
                  <a:gd name="T36" fmla="*/ 56 w 73"/>
                  <a:gd name="T37" fmla="*/ 66 h 86"/>
                  <a:gd name="T38" fmla="*/ 48 w 73"/>
                  <a:gd name="T39" fmla="*/ 73 h 86"/>
                  <a:gd name="T40" fmla="*/ 37 w 73"/>
                  <a:gd name="T41" fmla="*/ 75 h 86"/>
                  <a:gd name="T42" fmla="*/ 27 w 73"/>
                  <a:gd name="T43" fmla="*/ 73 h 86"/>
                  <a:gd name="T44" fmla="*/ 18 w 73"/>
                  <a:gd name="T45" fmla="*/ 66 h 86"/>
                  <a:gd name="T46" fmla="*/ 12 w 73"/>
                  <a:gd name="T47" fmla="*/ 55 h 86"/>
                  <a:gd name="T48" fmla="*/ 10 w 73"/>
                  <a:gd name="T49" fmla="*/ 43 h 86"/>
                  <a:gd name="T50" fmla="*/ 12 w 73"/>
                  <a:gd name="T51" fmla="*/ 30 h 86"/>
                  <a:gd name="T52" fmla="*/ 18 w 73"/>
                  <a:gd name="T53" fmla="*/ 20 h 86"/>
                  <a:gd name="T54" fmla="*/ 27 w 73"/>
                  <a:gd name="T55" fmla="*/ 13 h 86"/>
                  <a:gd name="T56" fmla="*/ 37 w 73"/>
                  <a:gd name="T57" fmla="*/ 10 h 86"/>
                  <a:gd name="T58" fmla="*/ 48 w 73"/>
                  <a:gd name="T59" fmla="*/ 13 h 86"/>
                  <a:gd name="T60" fmla="*/ 56 w 73"/>
                  <a:gd name="T61" fmla="*/ 20 h 86"/>
                  <a:gd name="T62" fmla="*/ 62 w 73"/>
                  <a:gd name="T63" fmla="*/ 30 h 86"/>
                  <a:gd name="T64" fmla="*/ 64 w 73"/>
                  <a:gd name="T65" fmla="*/ 43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73" h="86">
                    <a:moveTo>
                      <a:pt x="73" y="43"/>
                    </a:moveTo>
                    <a:lnTo>
                      <a:pt x="72" y="34"/>
                    </a:lnTo>
                    <a:lnTo>
                      <a:pt x="70" y="26"/>
                    </a:lnTo>
                    <a:lnTo>
                      <a:pt x="67" y="19"/>
                    </a:lnTo>
                    <a:lnTo>
                      <a:pt x="63" y="13"/>
                    </a:lnTo>
                    <a:lnTo>
                      <a:pt x="57" y="7"/>
                    </a:lnTo>
                    <a:lnTo>
                      <a:pt x="51" y="3"/>
                    </a:lnTo>
                    <a:lnTo>
                      <a:pt x="44" y="1"/>
                    </a:lnTo>
                    <a:lnTo>
                      <a:pt x="37" y="0"/>
                    </a:lnTo>
                    <a:lnTo>
                      <a:pt x="30" y="1"/>
                    </a:lnTo>
                    <a:lnTo>
                      <a:pt x="23" y="3"/>
                    </a:lnTo>
                    <a:lnTo>
                      <a:pt x="17" y="7"/>
                    </a:lnTo>
                    <a:lnTo>
                      <a:pt x="12" y="13"/>
                    </a:lnTo>
                    <a:lnTo>
                      <a:pt x="6" y="19"/>
                    </a:lnTo>
                    <a:lnTo>
                      <a:pt x="3" y="26"/>
                    </a:lnTo>
                    <a:lnTo>
                      <a:pt x="1" y="34"/>
                    </a:lnTo>
                    <a:lnTo>
                      <a:pt x="0" y="43"/>
                    </a:lnTo>
                    <a:lnTo>
                      <a:pt x="1" y="51"/>
                    </a:lnTo>
                    <a:lnTo>
                      <a:pt x="3" y="60"/>
                    </a:lnTo>
                    <a:lnTo>
                      <a:pt x="6" y="67"/>
                    </a:lnTo>
                    <a:lnTo>
                      <a:pt x="12" y="73"/>
                    </a:lnTo>
                    <a:lnTo>
                      <a:pt x="17" y="79"/>
                    </a:lnTo>
                    <a:lnTo>
                      <a:pt x="23" y="82"/>
                    </a:lnTo>
                    <a:lnTo>
                      <a:pt x="30" y="85"/>
                    </a:lnTo>
                    <a:lnTo>
                      <a:pt x="37" y="86"/>
                    </a:lnTo>
                    <a:lnTo>
                      <a:pt x="44" y="85"/>
                    </a:lnTo>
                    <a:lnTo>
                      <a:pt x="51" y="82"/>
                    </a:lnTo>
                    <a:lnTo>
                      <a:pt x="57" y="79"/>
                    </a:lnTo>
                    <a:lnTo>
                      <a:pt x="63" y="73"/>
                    </a:lnTo>
                    <a:lnTo>
                      <a:pt x="67" y="67"/>
                    </a:lnTo>
                    <a:lnTo>
                      <a:pt x="70" y="60"/>
                    </a:lnTo>
                    <a:lnTo>
                      <a:pt x="72" y="51"/>
                    </a:lnTo>
                    <a:lnTo>
                      <a:pt x="73" y="43"/>
                    </a:lnTo>
                    <a:close/>
                    <a:moveTo>
                      <a:pt x="64" y="43"/>
                    </a:moveTo>
                    <a:lnTo>
                      <a:pt x="64" y="49"/>
                    </a:lnTo>
                    <a:lnTo>
                      <a:pt x="62" y="55"/>
                    </a:lnTo>
                    <a:lnTo>
                      <a:pt x="59" y="61"/>
                    </a:lnTo>
                    <a:lnTo>
                      <a:pt x="56" y="66"/>
                    </a:lnTo>
                    <a:lnTo>
                      <a:pt x="52" y="69"/>
                    </a:lnTo>
                    <a:lnTo>
                      <a:pt x="48" y="73"/>
                    </a:lnTo>
                    <a:lnTo>
                      <a:pt x="43" y="74"/>
                    </a:lnTo>
                    <a:lnTo>
                      <a:pt x="37" y="75"/>
                    </a:lnTo>
                    <a:lnTo>
                      <a:pt x="32" y="74"/>
                    </a:lnTo>
                    <a:lnTo>
                      <a:pt x="27" y="73"/>
                    </a:lnTo>
                    <a:lnTo>
                      <a:pt x="22" y="69"/>
                    </a:lnTo>
                    <a:lnTo>
                      <a:pt x="18" y="66"/>
                    </a:lnTo>
                    <a:lnTo>
                      <a:pt x="15" y="61"/>
                    </a:lnTo>
                    <a:lnTo>
                      <a:pt x="12" y="55"/>
                    </a:lnTo>
                    <a:lnTo>
                      <a:pt x="11" y="49"/>
                    </a:lnTo>
                    <a:lnTo>
                      <a:pt x="10" y="43"/>
                    </a:lnTo>
                    <a:lnTo>
                      <a:pt x="11" y="37"/>
                    </a:lnTo>
                    <a:lnTo>
                      <a:pt x="12" y="30"/>
                    </a:lnTo>
                    <a:lnTo>
                      <a:pt x="15" y="25"/>
                    </a:lnTo>
                    <a:lnTo>
                      <a:pt x="18" y="20"/>
                    </a:lnTo>
                    <a:lnTo>
                      <a:pt x="22" y="16"/>
                    </a:lnTo>
                    <a:lnTo>
                      <a:pt x="27" y="13"/>
                    </a:lnTo>
                    <a:lnTo>
                      <a:pt x="32" y="12"/>
                    </a:lnTo>
                    <a:lnTo>
                      <a:pt x="37" y="10"/>
                    </a:lnTo>
                    <a:lnTo>
                      <a:pt x="43" y="12"/>
                    </a:lnTo>
                    <a:lnTo>
                      <a:pt x="48" y="13"/>
                    </a:lnTo>
                    <a:lnTo>
                      <a:pt x="52" y="16"/>
                    </a:lnTo>
                    <a:lnTo>
                      <a:pt x="56" y="20"/>
                    </a:lnTo>
                    <a:lnTo>
                      <a:pt x="59" y="25"/>
                    </a:lnTo>
                    <a:lnTo>
                      <a:pt x="62" y="30"/>
                    </a:lnTo>
                    <a:lnTo>
                      <a:pt x="64" y="37"/>
                    </a:lnTo>
                    <a:lnTo>
                      <a:pt x="64" y="43"/>
                    </a:lnTo>
                    <a:close/>
                  </a:path>
                </a:pathLst>
              </a:custGeom>
              <a:solidFill>
                <a:srgbClr val="FBEC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" name="Freeform 99"/>
              <p:cNvSpPr>
                <a:spLocks noEditPoints="1"/>
              </p:cNvSpPr>
              <p:nvPr/>
            </p:nvSpPr>
            <p:spPr bwMode="auto">
              <a:xfrm>
                <a:off x="1155" y="2653"/>
                <a:ext cx="13" cy="12"/>
              </a:xfrm>
              <a:custGeom>
                <a:avLst/>
                <a:gdLst>
                  <a:gd name="T0" fmla="*/ 63 w 64"/>
                  <a:gd name="T1" fmla="*/ 32 h 76"/>
                  <a:gd name="T2" fmla="*/ 58 w 64"/>
                  <a:gd name="T3" fmla="*/ 17 h 76"/>
                  <a:gd name="T4" fmla="*/ 50 w 64"/>
                  <a:gd name="T5" fmla="*/ 8 h 76"/>
                  <a:gd name="T6" fmla="*/ 38 w 64"/>
                  <a:gd name="T7" fmla="*/ 2 h 76"/>
                  <a:gd name="T8" fmla="*/ 26 w 64"/>
                  <a:gd name="T9" fmla="*/ 2 h 76"/>
                  <a:gd name="T10" fmla="*/ 15 w 64"/>
                  <a:gd name="T11" fmla="*/ 8 h 76"/>
                  <a:gd name="T12" fmla="*/ 6 w 64"/>
                  <a:gd name="T13" fmla="*/ 17 h 76"/>
                  <a:gd name="T14" fmla="*/ 0 w 64"/>
                  <a:gd name="T15" fmla="*/ 32 h 76"/>
                  <a:gd name="T16" fmla="*/ 0 w 64"/>
                  <a:gd name="T17" fmla="*/ 46 h 76"/>
                  <a:gd name="T18" fmla="*/ 6 w 64"/>
                  <a:gd name="T19" fmla="*/ 60 h 76"/>
                  <a:gd name="T20" fmla="*/ 15 w 64"/>
                  <a:gd name="T21" fmla="*/ 70 h 76"/>
                  <a:gd name="T22" fmla="*/ 26 w 64"/>
                  <a:gd name="T23" fmla="*/ 76 h 76"/>
                  <a:gd name="T24" fmla="*/ 38 w 64"/>
                  <a:gd name="T25" fmla="*/ 76 h 76"/>
                  <a:gd name="T26" fmla="*/ 50 w 64"/>
                  <a:gd name="T27" fmla="*/ 70 h 76"/>
                  <a:gd name="T28" fmla="*/ 58 w 64"/>
                  <a:gd name="T29" fmla="*/ 60 h 76"/>
                  <a:gd name="T30" fmla="*/ 63 w 64"/>
                  <a:gd name="T31" fmla="*/ 46 h 76"/>
                  <a:gd name="T32" fmla="*/ 55 w 64"/>
                  <a:gd name="T33" fmla="*/ 39 h 76"/>
                  <a:gd name="T34" fmla="*/ 53 w 64"/>
                  <a:gd name="T35" fmla="*/ 50 h 76"/>
                  <a:gd name="T36" fmla="*/ 48 w 64"/>
                  <a:gd name="T37" fmla="*/ 58 h 76"/>
                  <a:gd name="T38" fmla="*/ 41 w 64"/>
                  <a:gd name="T39" fmla="*/ 64 h 76"/>
                  <a:gd name="T40" fmla="*/ 32 w 64"/>
                  <a:gd name="T41" fmla="*/ 65 h 76"/>
                  <a:gd name="T42" fmla="*/ 23 w 64"/>
                  <a:gd name="T43" fmla="*/ 64 h 76"/>
                  <a:gd name="T44" fmla="*/ 16 w 64"/>
                  <a:gd name="T45" fmla="*/ 58 h 76"/>
                  <a:gd name="T46" fmla="*/ 11 w 64"/>
                  <a:gd name="T47" fmla="*/ 50 h 76"/>
                  <a:gd name="T48" fmla="*/ 10 w 64"/>
                  <a:gd name="T49" fmla="*/ 39 h 76"/>
                  <a:gd name="T50" fmla="*/ 11 w 64"/>
                  <a:gd name="T51" fmla="*/ 28 h 76"/>
                  <a:gd name="T52" fmla="*/ 16 w 64"/>
                  <a:gd name="T53" fmla="*/ 20 h 76"/>
                  <a:gd name="T54" fmla="*/ 23 w 64"/>
                  <a:gd name="T55" fmla="*/ 14 h 76"/>
                  <a:gd name="T56" fmla="*/ 32 w 64"/>
                  <a:gd name="T57" fmla="*/ 11 h 76"/>
                  <a:gd name="T58" fmla="*/ 41 w 64"/>
                  <a:gd name="T59" fmla="*/ 14 h 76"/>
                  <a:gd name="T60" fmla="*/ 48 w 64"/>
                  <a:gd name="T61" fmla="*/ 20 h 76"/>
                  <a:gd name="T62" fmla="*/ 53 w 64"/>
                  <a:gd name="T63" fmla="*/ 28 h 76"/>
                  <a:gd name="T64" fmla="*/ 55 w 64"/>
                  <a:gd name="T65" fmla="*/ 3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64" h="76">
                    <a:moveTo>
                      <a:pt x="64" y="39"/>
                    </a:moveTo>
                    <a:lnTo>
                      <a:pt x="63" y="32"/>
                    </a:lnTo>
                    <a:lnTo>
                      <a:pt x="61" y="24"/>
                    </a:lnTo>
                    <a:lnTo>
                      <a:pt x="58" y="17"/>
                    </a:lnTo>
                    <a:lnTo>
                      <a:pt x="54" y="12"/>
                    </a:lnTo>
                    <a:lnTo>
                      <a:pt x="50" y="8"/>
                    </a:lnTo>
                    <a:lnTo>
                      <a:pt x="44" y="4"/>
                    </a:lnTo>
                    <a:lnTo>
                      <a:pt x="38" y="2"/>
                    </a:lnTo>
                    <a:lnTo>
                      <a:pt x="32" y="0"/>
                    </a:lnTo>
                    <a:lnTo>
                      <a:pt x="26" y="2"/>
                    </a:lnTo>
                    <a:lnTo>
                      <a:pt x="20" y="4"/>
                    </a:lnTo>
                    <a:lnTo>
                      <a:pt x="15" y="8"/>
                    </a:lnTo>
                    <a:lnTo>
                      <a:pt x="10" y="12"/>
                    </a:lnTo>
                    <a:lnTo>
                      <a:pt x="6" y="17"/>
                    </a:lnTo>
                    <a:lnTo>
                      <a:pt x="2" y="24"/>
                    </a:lnTo>
                    <a:lnTo>
                      <a:pt x="0" y="32"/>
                    </a:lnTo>
                    <a:lnTo>
                      <a:pt x="0" y="39"/>
                    </a:lnTo>
                    <a:lnTo>
                      <a:pt x="0" y="46"/>
                    </a:lnTo>
                    <a:lnTo>
                      <a:pt x="2" y="53"/>
                    </a:lnTo>
                    <a:lnTo>
                      <a:pt x="6" y="60"/>
                    </a:lnTo>
                    <a:lnTo>
                      <a:pt x="10" y="65"/>
                    </a:lnTo>
                    <a:lnTo>
                      <a:pt x="15" y="70"/>
                    </a:lnTo>
                    <a:lnTo>
                      <a:pt x="20" y="74"/>
                    </a:lnTo>
                    <a:lnTo>
                      <a:pt x="26" y="76"/>
                    </a:lnTo>
                    <a:lnTo>
                      <a:pt x="32" y="76"/>
                    </a:lnTo>
                    <a:lnTo>
                      <a:pt x="38" y="76"/>
                    </a:lnTo>
                    <a:lnTo>
                      <a:pt x="44" y="74"/>
                    </a:lnTo>
                    <a:lnTo>
                      <a:pt x="50" y="70"/>
                    </a:lnTo>
                    <a:lnTo>
                      <a:pt x="54" y="65"/>
                    </a:lnTo>
                    <a:lnTo>
                      <a:pt x="58" y="60"/>
                    </a:lnTo>
                    <a:lnTo>
                      <a:pt x="61" y="53"/>
                    </a:lnTo>
                    <a:lnTo>
                      <a:pt x="63" y="46"/>
                    </a:lnTo>
                    <a:lnTo>
                      <a:pt x="64" y="39"/>
                    </a:lnTo>
                    <a:close/>
                    <a:moveTo>
                      <a:pt x="55" y="39"/>
                    </a:moveTo>
                    <a:lnTo>
                      <a:pt x="54" y="45"/>
                    </a:lnTo>
                    <a:lnTo>
                      <a:pt x="53" y="50"/>
                    </a:lnTo>
                    <a:lnTo>
                      <a:pt x="51" y="54"/>
                    </a:lnTo>
                    <a:lnTo>
                      <a:pt x="48" y="58"/>
                    </a:lnTo>
                    <a:lnTo>
                      <a:pt x="45" y="62"/>
                    </a:lnTo>
                    <a:lnTo>
                      <a:pt x="41" y="64"/>
                    </a:lnTo>
                    <a:lnTo>
                      <a:pt x="37" y="65"/>
                    </a:lnTo>
                    <a:lnTo>
                      <a:pt x="32" y="65"/>
                    </a:lnTo>
                    <a:lnTo>
                      <a:pt x="28" y="65"/>
                    </a:lnTo>
                    <a:lnTo>
                      <a:pt x="23" y="64"/>
                    </a:lnTo>
                    <a:lnTo>
                      <a:pt x="20" y="62"/>
                    </a:lnTo>
                    <a:lnTo>
                      <a:pt x="16" y="58"/>
                    </a:lnTo>
                    <a:lnTo>
                      <a:pt x="13" y="54"/>
                    </a:lnTo>
                    <a:lnTo>
                      <a:pt x="11" y="50"/>
                    </a:lnTo>
                    <a:lnTo>
                      <a:pt x="10" y="45"/>
                    </a:lnTo>
                    <a:lnTo>
                      <a:pt x="10" y="39"/>
                    </a:lnTo>
                    <a:lnTo>
                      <a:pt x="10" y="33"/>
                    </a:lnTo>
                    <a:lnTo>
                      <a:pt x="11" y="28"/>
                    </a:lnTo>
                    <a:lnTo>
                      <a:pt x="13" y="23"/>
                    </a:lnTo>
                    <a:lnTo>
                      <a:pt x="16" y="20"/>
                    </a:lnTo>
                    <a:lnTo>
                      <a:pt x="20" y="16"/>
                    </a:lnTo>
                    <a:lnTo>
                      <a:pt x="23" y="14"/>
                    </a:lnTo>
                    <a:lnTo>
                      <a:pt x="28" y="12"/>
                    </a:lnTo>
                    <a:lnTo>
                      <a:pt x="32" y="11"/>
                    </a:lnTo>
                    <a:lnTo>
                      <a:pt x="37" y="12"/>
                    </a:lnTo>
                    <a:lnTo>
                      <a:pt x="41" y="14"/>
                    </a:lnTo>
                    <a:lnTo>
                      <a:pt x="45" y="16"/>
                    </a:lnTo>
                    <a:lnTo>
                      <a:pt x="48" y="20"/>
                    </a:lnTo>
                    <a:lnTo>
                      <a:pt x="51" y="23"/>
                    </a:lnTo>
                    <a:lnTo>
                      <a:pt x="53" y="28"/>
                    </a:lnTo>
                    <a:lnTo>
                      <a:pt x="54" y="33"/>
                    </a:lnTo>
                    <a:lnTo>
                      <a:pt x="55" y="39"/>
                    </a:lnTo>
                    <a:close/>
                  </a:path>
                </a:pathLst>
              </a:custGeom>
              <a:solidFill>
                <a:srgbClr val="FCEF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" name="Freeform 100"/>
              <p:cNvSpPr>
                <a:spLocks noEditPoints="1"/>
              </p:cNvSpPr>
              <p:nvPr/>
            </p:nvSpPr>
            <p:spPr bwMode="auto">
              <a:xfrm>
                <a:off x="1156" y="2654"/>
                <a:ext cx="11" cy="11"/>
              </a:xfrm>
              <a:custGeom>
                <a:avLst/>
                <a:gdLst>
                  <a:gd name="T0" fmla="*/ 54 w 54"/>
                  <a:gd name="T1" fmla="*/ 27 h 65"/>
                  <a:gd name="T2" fmla="*/ 49 w 54"/>
                  <a:gd name="T3" fmla="*/ 15 h 65"/>
                  <a:gd name="T4" fmla="*/ 42 w 54"/>
                  <a:gd name="T5" fmla="*/ 6 h 65"/>
                  <a:gd name="T6" fmla="*/ 33 w 54"/>
                  <a:gd name="T7" fmla="*/ 2 h 65"/>
                  <a:gd name="T8" fmla="*/ 22 w 54"/>
                  <a:gd name="T9" fmla="*/ 2 h 65"/>
                  <a:gd name="T10" fmla="*/ 12 w 54"/>
                  <a:gd name="T11" fmla="*/ 6 h 65"/>
                  <a:gd name="T12" fmla="*/ 5 w 54"/>
                  <a:gd name="T13" fmla="*/ 15 h 65"/>
                  <a:gd name="T14" fmla="*/ 1 w 54"/>
                  <a:gd name="T15" fmla="*/ 27 h 65"/>
                  <a:gd name="T16" fmla="*/ 1 w 54"/>
                  <a:gd name="T17" fmla="*/ 39 h 65"/>
                  <a:gd name="T18" fmla="*/ 5 w 54"/>
                  <a:gd name="T19" fmla="*/ 51 h 65"/>
                  <a:gd name="T20" fmla="*/ 12 w 54"/>
                  <a:gd name="T21" fmla="*/ 59 h 65"/>
                  <a:gd name="T22" fmla="*/ 22 w 54"/>
                  <a:gd name="T23" fmla="*/ 64 h 65"/>
                  <a:gd name="T24" fmla="*/ 33 w 54"/>
                  <a:gd name="T25" fmla="*/ 64 h 65"/>
                  <a:gd name="T26" fmla="*/ 42 w 54"/>
                  <a:gd name="T27" fmla="*/ 59 h 65"/>
                  <a:gd name="T28" fmla="*/ 49 w 54"/>
                  <a:gd name="T29" fmla="*/ 51 h 65"/>
                  <a:gd name="T30" fmla="*/ 54 w 54"/>
                  <a:gd name="T31" fmla="*/ 39 h 65"/>
                  <a:gd name="T32" fmla="*/ 45 w 54"/>
                  <a:gd name="T33" fmla="*/ 33 h 65"/>
                  <a:gd name="T34" fmla="*/ 44 w 54"/>
                  <a:gd name="T35" fmla="*/ 41 h 65"/>
                  <a:gd name="T36" fmla="*/ 40 w 54"/>
                  <a:gd name="T37" fmla="*/ 48 h 65"/>
                  <a:gd name="T38" fmla="*/ 34 w 54"/>
                  <a:gd name="T39" fmla="*/ 53 h 65"/>
                  <a:gd name="T40" fmla="*/ 27 w 54"/>
                  <a:gd name="T41" fmla="*/ 54 h 65"/>
                  <a:gd name="T42" fmla="*/ 20 w 54"/>
                  <a:gd name="T43" fmla="*/ 53 h 65"/>
                  <a:gd name="T44" fmla="*/ 14 w 54"/>
                  <a:gd name="T45" fmla="*/ 48 h 65"/>
                  <a:gd name="T46" fmla="*/ 11 w 54"/>
                  <a:gd name="T47" fmla="*/ 41 h 65"/>
                  <a:gd name="T48" fmla="*/ 9 w 54"/>
                  <a:gd name="T49" fmla="*/ 33 h 65"/>
                  <a:gd name="T50" fmla="*/ 11 w 54"/>
                  <a:gd name="T51" fmla="*/ 24 h 65"/>
                  <a:gd name="T52" fmla="*/ 14 w 54"/>
                  <a:gd name="T53" fmla="*/ 17 h 65"/>
                  <a:gd name="T54" fmla="*/ 20 w 54"/>
                  <a:gd name="T55" fmla="*/ 12 h 65"/>
                  <a:gd name="T56" fmla="*/ 27 w 54"/>
                  <a:gd name="T57" fmla="*/ 11 h 65"/>
                  <a:gd name="T58" fmla="*/ 34 w 54"/>
                  <a:gd name="T59" fmla="*/ 12 h 65"/>
                  <a:gd name="T60" fmla="*/ 40 w 54"/>
                  <a:gd name="T61" fmla="*/ 17 h 65"/>
                  <a:gd name="T62" fmla="*/ 44 w 54"/>
                  <a:gd name="T63" fmla="*/ 24 h 65"/>
                  <a:gd name="T64" fmla="*/ 45 w 54"/>
                  <a:gd name="T65" fmla="*/ 33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4" h="65">
                    <a:moveTo>
                      <a:pt x="54" y="33"/>
                    </a:moveTo>
                    <a:lnTo>
                      <a:pt x="54" y="27"/>
                    </a:lnTo>
                    <a:lnTo>
                      <a:pt x="52" y="20"/>
                    </a:lnTo>
                    <a:lnTo>
                      <a:pt x="49" y="15"/>
                    </a:lnTo>
                    <a:lnTo>
                      <a:pt x="46" y="10"/>
                    </a:lnTo>
                    <a:lnTo>
                      <a:pt x="42" y="6"/>
                    </a:lnTo>
                    <a:lnTo>
                      <a:pt x="38" y="3"/>
                    </a:lnTo>
                    <a:lnTo>
                      <a:pt x="33" y="2"/>
                    </a:lnTo>
                    <a:lnTo>
                      <a:pt x="27" y="0"/>
                    </a:lnTo>
                    <a:lnTo>
                      <a:pt x="22" y="2"/>
                    </a:lnTo>
                    <a:lnTo>
                      <a:pt x="17" y="3"/>
                    </a:lnTo>
                    <a:lnTo>
                      <a:pt x="12" y="6"/>
                    </a:lnTo>
                    <a:lnTo>
                      <a:pt x="8" y="10"/>
                    </a:lnTo>
                    <a:lnTo>
                      <a:pt x="5" y="15"/>
                    </a:lnTo>
                    <a:lnTo>
                      <a:pt x="2" y="20"/>
                    </a:lnTo>
                    <a:lnTo>
                      <a:pt x="1" y="27"/>
                    </a:lnTo>
                    <a:lnTo>
                      <a:pt x="0" y="33"/>
                    </a:lnTo>
                    <a:lnTo>
                      <a:pt x="1" y="39"/>
                    </a:lnTo>
                    <a:lnTo>
                      <a:pt x="2" y="45"/>
                    </a:lnTo>
                    <a:lnTo>
                      <a:pt x="5" y="51"/>
                    </a:lnTo>
                    <a:lnTo>
                      <a:pt x="8" y="56"/>
                    </a:lnTo>
                    <a:lnTo>
                      <a:pt x="12" y="59"/>
                    </a:lnTo>
                    <a:lnTo>
                      <a:pt x="17" y="63"/>
                    </a:lnTo>
                    <a:lnTo>
                      <a:pt x="22" y="64"/>
                    </a:lnTo>
                    <a:lnTo>
                      <a:pt x="27" y="65"/>
                    </a:lnTo>
                    <a:lnTo>
                      <a:pt x="33" y="64"/>
                    </a:lnTo>
                    <a:lnTo>
                      <a:pt x="38" y="63"/>
                    </a:lnTo>
                    <a:lnTo>
                      <a:pt x="42" y="59"/>
                    </a:lnTo>
                    <a:lnTo>
                      <a:pt x="46" y="56"/>
                    </a:lnTo>
                    <a:lnTo>
                      <a:pt x="49" y="51"/>
                    </a:lnTo>
                    <a:lnTo>
                      <a:pt x="52" y="45"/>
                    </a:lnTo>
                    <a:lnTo>
                      <a:pt x="54" y="39"/>
                    </a:lnTo>
                    <a:lnTo>
                      <a:pt x="54" y="33"/>
                    </a:lnTo>
                    <a:close/>
                    <a:moveTo>
                      <a:pt x="45" y="33"/>
                    </a:moveTo>
                    <a:lnTo>
                      <a:pt x="45" y="38"/>
                    </a:lnTo>
                    <a:lnTo>
                      <a:pt x="44" y="41"/>
                    </a:lnTo>
                    <a:lnTo>
                      <a:pt x="42" y="45"/>
                    </a:lnTo>
                    <a:lnTo>
                      <a:pt x="40" y="48"/>
                    </a:lnTo>
                    <a:lnTo>
                      <a:pt x="37" y="51"/>
                    </a:lnTo>
                    <a:lnTo>
                      <a:pt x="34" y="53"/>
                    </a:lnTo>
                    <a:lnTo>
                      <a:pt x="31" y="54"/>
                    </a:lnTo>
                    <a:lnTo>
                      <a:pt x="27" y="54"/>
                    </a:lnTo>
                    <a:lnTo>
                      <a:pt x="23" y="54"/>
                    </a:lnTo>
                    <a:lnTo>
                      <a:pt x="20" y="53"/>
                    </a:lnTo>
                    <a:lnTo>
                      <a:pt x="17" y="51"/>
                    </a:lnTo>
                    <a:lnTo>
                      <a:pt x="14" y="48"/>
                    </a:lnTo>
                    <a:lnTo>
                      <a:pt x="12" y="45"/>
                    </a:lnTo>
                    <a:lnTo>
                      <a:pt x="11" y="41"/>
                    </a:lnTo>
                    <a:lnTo>
                      <a:pt x="9" y="38"/>
                    </a:lnTo>
                    <a:lnTo>
                      <a:pt x="9" y="33"/>
                    </a:lnTo>
                    <a:lnTo>
                      <a:pt x="9" y="28"/>
                    </a:lnTo>
                    <a:lnTo>
                      <a:pt x="11" y="24"/>
                    </a:lnTo>
                    <a:lnTo>
                      <a:pt x="12" y="21"/>
                    </a:lnTo>
                    <a:lnTo>
                      <a:pt x="14" y="17"/>
                    </a:lnTo>
                    <a:lnTo>
                      <a:pt x="17" y="15"/>
                    </a:lnTo>
                    <a:lnTo>
                      <a:pt x="20" y="12"/>
                    </a:lnTo>
                    <a:lnTo>
                      <a:pt x="23" y="11"/>
                    </a:lnTo>
                    <a:lnTo>
                      <a:pt x="27" y="11"/>
                    </a:lnTo>
                    <a:lnTo>
                      <a:pt x="31" y="11"/>
                    </a:lnTo>
                    <a:lnTo>
                      <a:pt x="34" y="12"/>
                    </a:lnTo>
                    <a:lnTo>
                      <a:pt x="37" y="15"/>
                    </a:lnTo>
                    <a:lnTo>
                      <a:pt x="40" y="17"/>
                    </a:lnTo>
                    <a:lnTo>
                      <a:pt x="42" y="21"/>
                    </a:lnTo>
                    <a:lnTo>
                      <a:pt x="44" y="24"/>
                    </a:lnTo>
                    <a:lnTo>
                      <a:pt x="45" y="28"/>
                    </a:lnTo>
                    <a:lnTo>
                      <a:pt x="45" y="33"/>
                    </a:lnTo>
                    <a:close/>
                  </a:path>
                </a:pathLst>
              </a:custGeom>
              <a:solidFill>
                <a:srgbClr val="FCEF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" name="Freeform 101"/>
              <p:cNvSpPr>
                <a:spLocks noEditPoints="1"/>
              </p:cNvSpPr>
              <p:nvPr/>
            </p:nvSpPr>
            <p:spPr bwMode="auto">
              <a:xfrm>
                <a:off x="1157" y="2655"/>
                <a:ext cx="9" cy="9"/>
              </a:xfrm>
              <a:custGeom>
                <a:avLst/>
                <a:gdLst>
                  <a:gd name="T0" fmla="*/ 44 w 45"/>
                  <a:gd name="T1" fmla="*/ 22 h 54"/>
                  <a:gd name="T2" fmla="*/ 41 w 45"/>
                  <a:gd name="T3" fmla="*/ 12 h 54"/>
                  <a:gd name="T4" fmla="*/ 35 w 45"/>
                  <a:gd name="T5" fmla="*/ 5 h 54"/>
                  <a:gd name="T6" fmla="*/ 27 w 45"/>
                  <a:gd name="T7" fmla="*/ 1 h 54"/>
                  <a:gd name="T8" fmla="*/ 18 w 45"/>
                  <a:gd name="T9" fmla="*/ 1 h 54"/>
                  <a:gd name="T10" fmla="*/ 10 w 45"/>
                  <a:gd name="T11" fmla="*/ 5 h 54"/>
                  <a:gd name="T12" fmla="*/ 3 w 45"/>
                  <a:gd name="T13" fmla="*/ 12 h 54"/>
                  <a:gd name="T14" fmla="*/ 0 w 45"/>
                  <a:gd name="T15" fmla="*/ 22 h 54"/>
                  <a:gd name="T16" fmla="*/ 0 w 45"/>
                  <a:gd name="T17" fmla="*/ 34 h 54"/>
                  <a:gd name="T18" fmla="*/ 3 w 45"/>
                  <a:gd name="T19" fmla="*/ 43 h 54"/>
                  <a:gd name="T20" fmla="*/ 10 w 45"/>
                  <a:gd name="T21" fmla="*/ 51 h 54"/>
                  <a:gd name="T22" fmla="*/ 18 w 45"/>
                  <a:gd name="T23" fmla="*/ 54 h 54"/>
                  <a:gd name="T24" fmla="*/ 27 w 45"/>
                  <a:gd name="T25" fmla="*/ 54 h 54"/>
                  <a:gd name="T26" fmla="*/ 35 w 45"/>
                  <a:gd name="T27" fmla="*/ 51 h 54"/>
                  <a:gd name="T28" fmla="*/ 41 w 45"/>
                  <a:gd name="T29" fmla="*/ 43 h 54"/>
                  <a:gd name="T30" fmla="*/ 44 w 45"/>
                  <a:gd name="T31" fmla="*/ 34 h 54"/>
                  <a:gd name="T32" fmla="*/ 36 w 45"/>
                  <a:gd name="T33" fmla="*/ 28 h 54"/>
                  <a:gd name="T34" fmla="*/ 35 w 45"/>
                  <a:gd name="T35" fmla="*/ 34 h 54"/>
                  <a:gd name="T36" fmla="*/ 32 w 45"/>
                  <a:gd name="T37" fmla="*/ 40 h 54"/>
                  <a:gd name="T38" fmla="*/ 27 w 45"/>
                  <a:gd name="T39" fmla="*/ 42 h 54"/>
                  <a:gd name="T40" fmla="*/ 22 w 45"/>
                  <a:gd name="T41" fmla="*/ 43 h 54"/>
                  <a:gd name="T42" fmla="*/ 17 w 45"/>
                  <a:gd name="T43" fmla="*/ 42 h 54"/>
                  <a:gd name="T44" fmla="*/ 13 w 45"/>
                  <a:gd name="T45" fmla="*/ 40 h 54"/>
                  <a:gd name="T46" fmla="*/ 10 w 45"/>
                  <a:gd name="T47" fmla="*/ 34 h 54"/>
                  <a:gd name="T48" fmla="*/ 9 w 45"/>
                  <a:gd name="T49" fmla="*/ 28 h 54"/>
                  <a:gd name="T50" fmla="*/ 10 w 45"/>
                  <a:gd name="T51" fmla="*/ 22 h 54"/>
                  <a:gd name="T52" fmla="*/ 13 w 45"/>
                  <a:gd name="T53" fmla="*/ 16 h 54"/>
                  <a:gd name="T54" fmla="*/ 17 w 45"/>
                  <a:gd name="T55" fmla="*/ 13 h 54"/>
                  <a:gd name="T56" fmla="*/ 22 w 45"/>
                  <a:gd name="T57" fmla="*/ 11 h 54"/>
                  <a:gd name="T58" fmla="*/ 27 w 45"/>
                  <a:gd name="T59" fmla="*/ 13 h 54"/>
                  <a:gd name="T60" fmla="*/ 32 w 45"/>
                  <a:gd name="T61" fmla="*/ 16 h 54"/>
                  <a:gd name="T62" fmla="*/ 35 w 45"/>
                  <a:gd name="T63" fmla="*/ 22 h 54"/>
                  <a:gd name="T64" fmla="*/ 36 w 45"/>
                  <a:gd name="T65" fmla="*/ 2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5" h="54">
                    <a:moveTo>
                      <a:pt x="45" y="28"/>
                    </a:moveTo>
                    <a:lnTo>
                      <a:pt x="44" y="22"/>
                    </a:lnTo>
                    <a:lnTo>
                      <a:pt x="43" y="17"/>
                    </a:lnTo>
                    <a:lnTo>
                      <a:pt x="41" y="12"/>
                    </a:lnTo>
                    <a:lnTo>
                      <a:pt x="38" y="9"/>
                    </a:lnTo>
                    <a:lnTo>
                      <a:pt x="35" y="5"/>
                    </a:lnTo>
                    <a:lnTo>
                      <a:pt x="31" y="3"/>
                    </a:lnTo>
                    <a:lnTo>
                      <a:pt x="27" y="1"/>
                    </a:lnTo>
                    <a:lnTo>
                      <a:pt x="22" y="0"/>
                    </a:lnTo>
                    <a:lnTo>
                      <a:pt x="18" y="1"/>
                    </a:lnTo>
                    <a:lnTo>
                      <a:pt x="13" y="3"/>
                    </a:lnTo>
                    <a:lnTo>
                      <a:pt x="10" y="5"/>
                    </a:lnTo>
                    <a:lnTo>
                      <a:pt x="6" y="9"/>
                    </a:lnTo>
                    <a:lnTo>
                      <a:pt x="3" y="12"/>
                    </a:lnTo>
                    <a:lnTo>
                      <a:pt x="1" y="17"/>
                    </a:lnTo>
                    <a:lnTo>
                      <a:pt x="0" y="22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1" y="39"/>
                    </a:lnTo>
                    <a:lnTo>
                      <a:pt x="3" y="43"/>
                    </a:lnTo>
                    <a:lnTo>
                      <a:pt x="6" y="47"/>
                    </a:lnTo>
                    <a:lnTo>
                      <a:pt x="10" y="51"/>
                    </a:lnTo>
                    <a:lnTo>
                      <a:pt x="13" y="53"/>
                    </a:lnTo>
                    <a:lnTo>
                      <a:pt x="18" y="54"/>
                    </a:lnTo>
                    <a:lnTo>
                      <a:pt x="22" y="54"/>
                    </a:lnTo>
                    <a:lnTo>
                      <a:pt x="27" y="54"/>
                    </a:lnTo>
                    <a:lnTo>
                      <a:pt x="31" y="53"/>
                    </a:lnTo>
                    <a:lnTo>
                      <a:pt x="35" y="51"/>
                    </a:lnTo>
                    <a:lnTo>
                      <a:pt x="38" y="47"/>
                    </a:lnTo>
                    <a:lnTo>
                      <a:pt x="41" y="43"/>
                    </a:lnTo>
                    <a:lnTo>
                      <a:pt x="43" y="39"/>
                    </a:lnTo>
                    <a:lnTo>
                      <a:pt x="44" y="34"/>
                    </a:lnTo>
                    <a:lnTo>
                      <a:pt x="45" y="28"/>
                    </a:lnTo>
                    <a:close/>
                    <a:moveTo>
                      <a:pt x="36" y="28"/>
                    </a:moveTo>
                    <a:lnTo>
                      <a:pt x="35" y="31"/>
                    </a:lnTo>
                    <a:lnTo>
                      <a:pt x="35" y="34"/>
                    </a:lnTo>
                    <a:lnTo>
                      <a:pt x="33" y="37"/>
                    </a:lnTo>
                    <a:lnTo>
                      <a:pt x="32" y="40"/>
                    </a:lnTo>
                    <a:lnTo>
                      <a:pt x="30" y="41"/>
                    </a:lnTo>
                    <a:lnTo>
                      <a:pt x="27" y="42"/>
                    </a:lnTo>
                    <a:lnTo>
                      <a:pt x="25" y="43"/>
                    </a:lnTo>
                    <a:lnTo>
                      <a:pt x="22" y="43"/>
                    </a:lnTo>
                    <a:lnTo>
                      <a:pt x="19" y="43"/>
                    </a:lnTo>
                    <a:lnTo>
                      <a:pt x="17" y="42"/>
                    </a:lnTo>
                    <a:lnTo>
                      <a:pt x="15" y="41"/>
                    </a:lnTo>
                    <a:lnTo>
                      <a:pt x="13" y="40"/>
                    </a:lnTo>
                    <a:lnTo>
                      <a:pt x="11" y="37"/>
                    </a:lnTo>
                    <a:lnTo>
                      <a:pt x="10" y="34"/>
                    </a:lnTo>
                    <a:lnTo>
                      <a:pt x="9" y="31"/>
                    </a:lnTo>
                    <a:lnTo>
                      <a:pt x="9" y="28"/>
                    </a:lnTo>
                    <a:lnTo>
                      <a:pt x="9" y="24"/>
                    </a:lnTo>
                    <a:lnTo>
                      <a:pt x="10" y="22"/>
                    </a:lnTo>
                    <a:lnTo>
                      <a:pt x="11" y="18"/>
                    </a:lnTo>
                    <a:lnTo>
                      <a:pt x="13" y="16"/>
                    </a:lnTo>
                    <a:lnTo>
                      <a:pt x="15" y="15"/>
                    </a:lnTo>
                    <a:lnTo>
                      <a:pt x="17" y="13"/>
                    </a:lnTo>
                    <a:lnTo>
                      <a:pt x="19" y="12"/>
                    </a:lnTo>
                    <a:lnTo>
                      <a:pt x="22" y="11"/>
                    </a:lnTo>
                    <a:lnTo>
                      <a:pt x="25" y="12"/>
                    </a:lnTo>
                    <a:lnTo>
                      <a:pt x="27" y="13"/>
                    </a:lnTo>
                    <a:lnTo>
                      <a:pt x="30" y="15"/>
                    </a:lnTo>
                    <a:lnTo>
                      <a:pt x="32" y="16"/>
                    </a:lnTo>
                    <a:lnTo>
                      <a:pt x="33" y="18"/>
                    </a:lnTo>
                    <a:lnTo>
                      <a:pt x="35" y="22"/>
                    </a:lnTo>
                    <a:lnTo>
                      <a:pt x="35" y="24"/>
                    </a:lnTo>
                    <a:lnTo>
                      <a:pt x="36" y="28"/>
                    </a:lnTo>
                    <a:close/>
                  </a:path>
                </a:pathLst>
              </a:custGeom>
              <a:solidFill>
                <a:srgbClr val="FCF2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" name="Freeform 102"/>
              <p:cNvSpPr>
                <a:spLocks noEditPoints="1"/>
              </p:cNvSpPr>
              <p:nvPr/>
            </p:nvSpPr>
            <p:spPr bwMode="auto">
              <a:xfrm>
                <a:off x="1158" y="2656"/>
                <a:ext cx="7" cy="7"/>
              </a:xfrm>
              <a:custGeom>
                <a:avLst/>
                <a:gdLst>
                  <a:gd name="T0" fmla="*/ 36 w 36"/>
                  <a:gd name="T1" fmla="*/ 17 h 43"/>
                  <a:gd name="T2" fmla="*/ 33 w 36"/>
                  <a:gd name="T3" fmla="*/ 10 h 43"/>
                  <a:gd name="T4" fmla="*/ 28 w 36"/>
                  <a:gd name="T5" fmla="*/ 4 h 43"/>
                  <a:gd name="T6" fmla="*/ 22 w 36"/>
                  <a:gd name="T7" fmla="*/ 0 h 43"/>
                  <a:gd name="T8" fmla="*/ 14 w 36"/>
                  <a:gd name="T9" fmla="*/ 0 h 43"/>
                  <a:gd name="T10" fmla="*/ 8 w 36"/>
                  <a:gd name="T11" fmla="*/ 4 h 43"/>
                  <a:gd name="T12" fmla="*/ 3 w 36"/>
                  <a:gd name="T13" fmla="*/ 10 h 43"/>
                  <a:gd name="T14" fmla="*/ 0 w 36"/>
                  <a:gd name="T15" fmla="*/ 17 h 43"/>
                  <a:gd name="T16" fmla="*/ 0 w 36"/>
                  <a:gd name="T17" fmla="*/ 27 h 43"/>
                  <a:gd name="T18" fmla="*/ 3 w 36"/>
                  <a:gd name="T19" fmla="*/ 34 h 43"/>
                  <a:gd name="T20" fmla="*/ 8 w 36"/>
                  <a:gd name="T21" fmla="*/ 40 h 43"/>
                  <a:gd name="T22" fmla="*/ 14 w 36"/>
                  <a:gd name="T23" fmla="*/ 43 h 43"/>
                  <a:gd name="T24" fmla="*/ 22 w 36"/>
                  <a:gd name="T25" fmla="*/ 43 h 43"/>
                  <a:gd name="T26" fmla="*/ 28 w 36"/>
                  <a:gd name="T27" fmla="*/ 40 h 43"/>
                  <a:gd name="T28" fmla="*/ 33 w 36"/>
                  <a:gd name="T29" fmla="*/ 34 h 43"/>
                  <a:gd name="T30" fmla="*/ 36 w 36"/>
                  <a:gd name="T31" fmla="*/ 27 h 43"/>
                  <a:gd name="T32" fmla="*/ 27 w 36"/>
                  <a:gd name="T33" fmla="*/ 22 h 43"/>
                  <a:gd name="T34" fmla="*/ 26 w 36"/>
                  <a:gd name="T35" fmla="*/ 25 h 43"/>
                  <a:gd name="T36" fmla="*/ 24 w 36"/>
                  <a:gd name="T37" fmla="*/ 29 h 43"/>
                  <a:gd name="T38" fmla="*/ 22 w 36"/>
                  <a:gd name="T39" fmla="*/ 31 h 43"/>
                  <a:gd name="T40" fmla="*/ 18 w 36"/>
                  <a:gd name="T41" fmla="*/ 33 h 43"/>
                  <a:gd name="T42" fmla="*/ 15 w 36"/>
                  <a:gd name="T43" fmla="*/ 31 h 43"/>
                  <a:gd name="T44" fmla="*/ 12 w 36"/>
                  <a:gd name="T45" fmla="*/ 29 h 43"/>
                  <a:gd name="T46" fmla="*/ 10 w 36"/>
                  <a:gd name="T47" fmla="*/ 25 h 43"/>
                  <a:gd name="T48" fmla="*/ 9 w 36"/>
                  <a:gd name="T49" fmla="*/ 22 h 43"/>
                  <a:gd name="T50" fmla="*/ 10 w 36"/>
                  <a:gd name="T51" fmla="*/ 17 h 43"/>
                  <a:gd name="T52" fmla="*/ 12 w 36"/>
                  <a:gd name="T53" fmla="*/ 15 h 43"/>
                  <a:gd name="T54" fmla="*/ 15 w 36"/>
                  <a:gd name="T55" fmla="*/ 12 h 43"/>
                  <a:gd name="T56" fmla="*/ 18 w 36"/>
                  <a:gd name="T57" fmla="*/ 11 h 43"/>
                  <a:gd name="T58" fmla="*/ 22 w 36"/>
                  <a:gd name="T59" fmla="*/ 12 h 43"/>
                  <a:gd name="T60" fmla="*/ 24 w 36"/>
                  <a:gd name="T61" fmla="*/ 15 h 43"/>
                  <a:gd name="T62" fmla="*/ 26 w 36"/>
                  <a:gd name="T63" fmla="*/ 17 h 43"/>
                  <a:gd name="T64" fmla="*/ 27 w 36"/>
                  <a:gd name="T65" fmla="*/ 22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6" h="43">
                    <a:moveTo>
                      <a:pt x="36" y="22"/>
                    </a:moveTo>
                    <a:lnTo>
                      <a:pt x="36" y="17"/>
                    </a:lnTo>
                    <a:lnTo>
                      <a:pt x="35" y="13"/>
                    </a:lnTo>
                    <a:lnTo>
                      <a:pt x="33" y="10"/>
                    </a:lnTo>
                    <a:lnTo>
                      <a:pt x="31" y="6"/>
                    </a:lnTo>
                    <a:lnTo>
                      <a:pt x="28" y="4"/>
                    </a:lnTo>
                    <a:lnTo>
                      <a:pt x="25" y="1"/>
                    </a:lnTo>
                    <a:lnTo>
                      <a:pt x="22" y="0"/>
                    </a:lnTo>
                    <a:lnTo>
                      <a:pt x="18" y="0"/>
                    </a:lnTo>
                    <a:lnTo>
                      <a:pt x="14" y="0"/>
                    </a:lnTo>
                    <a:lnTo>
                      <a:pt x="11" y="1"/>
                    </a:lnTo>
                    <a:lnTo>
                      <a:pt x="8" y="4"/>
                    </a:lnTo>
                    <a:lnTo>
                      <a:pt x="5" y="6"/>
                    </a:lnTo>
                    <a:lnTo>
                      <a:pt x="3" y="10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0" y="22"/>
                    </a:lnTo>
                    <a:lnTo>
                      <a:pt x="0" y="27"/>
                    </a:lnTo>
                    <a:lnTo>
                      <a:pt x="2" y="30"/>
                    </a:lnTo>
                    <a:lnTo>
                      <a:pt x="3" y="34"/>
                    </a:lnTo>
                    <a:lnTo>
                      <a:pt x="5" y="37"/>
                    </a:lnTo>
                    <a:lnTo>
                      <a:pt x="8" y="40"/>
                    </a:lnTo>
                    <a:lnTo>
                      <a:pt x="11" y="42"/>
                    </a:lnTo>
                    <a:lnTo>
                      <a:pt x="14" y="43"/>
                    </a:lnTo>
                    <a:lnTo>
                      <a:pt x="18" y="43"/>
                    </a:lnTo>
                    <a:lnTo>
                      <a:pt x="22" y="43"/>
                    </a:lnTo>
                    <a:lnTo>
                      <a:pt x="25" y="42"/>
                    </a:lnTo>
                    <a:lnTo>
                      <a:pt x="28" y="40"/>
                    </a:lnTo>
                    <a:lnTo>
                      <a:pt x="31" y="37"/>
                    </a:lnTo>
                    <a:lnTo>
                      <a:pt x="33" y="34"/>
                    </a:lnTo>
                    <a:lnTo>
                      <a:pt x="35" y="30"/>
                    </a:lnTo>
                    <a:lnTo>
                      <a:pt x="36" y="27"/>
                    </a:lnTo>
                    <a:lnTo>
                      <a:pt x="36" y="22"/>
                    </a:lnTo>
                    <a:close/>
                    <a:moveTo>
                      <a:pt x="27" y="22"/>
                    </a:moveTo>
                    <a:lnTo>
                      <a:pt x="27" y="24"/>
                    </a:lnTo>
                    <a:lnTo>
                      <a:pt x="26" y="25"/>
                    </a:lnTo>
                    <a:lnTo>
                      <a:pt x="26" y="28"/>
                    </a:lnTo>
                    <a:lnTo>
                      <a:pt x="24" y="29"/>
                    </a:lnTo>
                    <a:lnTo>
                      <a:pt x="23" y="30"/>
                    </a:lnTo>
                    <a:lnTo>
                      <a:pt x="22" y="31"/>
                    </a:lnTo>
                    <a:lnTo>
                      <a:pt x="20" y="33"/>
                    </a:lnTo>
                    <a:lnTo>
                      <a:pt x="18" y="33"/>
                    </a:lnTo>
                    <a:lnTo>
                      <a:pt x="16" y="33"/>
                    </a:lnTo>
                    <a:lnTo>
                      <a:pt x="15" y="31"/>
                    </a:lnTo>
                    <a:lnTo>
                      <a:pt x="13" y="30"/>
                    </a:lnTo>
                    <a:lnTo>
                      <a:pt x="12" y="29"/>
                    </a:lnTo>
                    <a:lnTo>
                      <a:pt x="11" y="28"/>
                    </a:lnTo>
                    <a:lnTo>
                      <a:pt x="10" y="25"/>
                    </a:lnTo>
                    <a:lnTo>
                      <a:pt x="9" y="24"/>
                    </a:lnTo>
                    <a:lnTo>
                      <a:pt x="9" y="22"/>
                    </a:lnTo>
                    <a:lnTo>
                      <a:pt x="9" y="19"/>
                    </a:lnTo>
                    <a:lnTo>
                      <a:pt x="10" y="17"/>
                    </a:lnTo>
                    <a:lnTo>
                      <a:pt x="11" y="16"/>
                    </a:lnTo>
                    <a:lnTo>
                      <a:pt x="12" y="15"/>
                    </a:lnTo>
                    <a:lnTo>
                      <a:pt x="13" y="13"/>
                    </a:lnTo>
                    <a:lnTo>
                      <a:pt x="15" y="12"/>
                    </a:lnTo>
                    <a:lnTo>
                      <a:pt x="16" y="11"/>
                    </a:lnTo>
                    <a:lnTo>
                      <a:pt x="18" y="11"/>
                    </a:lnTo>
                    <a:lnTo>
                      <a:pt x="20" y="11"/>
                    </a:lnTo>
                    <a:lnTo>
                      <a:pt x="22" y="12"/>
                    </a:lnTo>
                    <a:lnTo>
                      <a:pt x="23" y="13"/>
                    </a:lnTo>
                    <a:lnTo>
                      <a:pt x="24" y="15"/>
                    </a:lnTo>
                    <a:lnTo>
                      <a:pt x="26" y="16"/>
                    </a:lnTo>
                    <a:lnTo>
                      <a:pt x="26" y="17"/>
                    </a:lnTo>
                    <a:lnTo>
                      <a:pt x="27" y="19"/>
                    </a:lnTo>
                    <a:lnTo>
                      <a:pt x="27" y="22"/>
                    </a:lnTo>
                    <a:close/>
                  </a:path>
                </a:pathLst>
              </a:custGeom>
              <a:solidFill>
                <a:srgbClr val="FDF4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" name="Freeform 103"/>
              <p:cNvSpPr>
                <a:spLocks/>
              </p:cNvSpPr>
              <p:nvPr/>
            </p:nvSpPr>
            <p:spPr bwMode="auto">
              <a:xfrm>
                <a:off x="1159" y="2657"/>
                <a:ext cx="5" cy="5"/>
              </a:xfrm>
              <a:custGeom>
                <a:avLst/>
                <a:gdLst>
                  <a:gd name="T0" fmla="*/ 27 w 27"/>
                  <a:gd name="T1" fmla="*/ 17 h 32"/>
                  <a:gd name="T2" fmla="*/ 26 w 27"/>
                  <a:gd name="T3" fmla="*/ 13 h 32"/>
                  <a:gd name="T4" fmla="*/ 26 w 27"/>
                  <a:gd name="T5" fmla="*/ 11 h 32"/>
                  <a:gd name="T6" fmla="*/ 24 w 27"/>
                  <a:gd name="T7" fmla="*/ 7 h 32"/>
                  <a:gd name="T8" fmla="*/ 23 w 27"/>
                  <a:gd name="T9" fmla="*/ 5 h 32"/>
                  <a:gd name="T10" fmla="*/ 21 w 27"/>
                  <a:gd name="T11" fmla="*/ 4 h 32"/>
                  <a:gd name="T12" fmla="*/ 18 w 27"/>
                  <a:gd name="T13" fmla="*/ 2 h 32"/>
                  <a:gd name="T14" fmla="*/ 16 w 27"/>
                  <a:gd name="T15" fmla="*/ 1 h 32"/>
                  <a:gd name="T16" fmla="*/ 13 w 27"/>
                  <a:gd name="T17" fmla="*/ 0 h 32"/>
                  <a:gd name="T18" fmla="*/ 10 w 27"/>
                  <a:gd name="T19" fmla="*/ 1 h 32"/>
                  <a:gd name="T20" fmla="*/ 8 w 27"/>
                  <a:gd name="T21" fmla="*/ 2 h 32"/>
                  <a:gd name="T22" fmla="*/ 6 w 27"/>
                  <a:gd name="T23" fmla="*/ 4 h 32"/>
                  <a:gd name="T24" fmla="*/ 4 w 27"/>
                  <a:gd name="T25" fmla="*/ 5 h 32"/>
                  <a:gd name="T26" fmla="*/ 2 w 27"/>
                  <a:gd name="T27" fmla="*/ 7 h 32"/>
                  <a:gd name="T28" fmla="*/ 1 w 27"/>
                  <a:gd name="T29" fmla="*/ 11 h 32"/>
                  <a:gd name="T30" fmla="*/ 0 w 27"/>
                  <a:gd name="T31" fmla="*/ 13 h 32"/>
                  <a:gd name="T32" fmla="*/ 0 w 27"/>
                  <a:gd name="T33" fmla="*/ 17 h 32"/>
                  <a:gd name="T34" fmla="*/ 0 w 27"/>
                  <a:gd name="T35" fmla="*/ 20 h 32"/>
                  <a:gd name="T36" fmla="*/ 1 w 27"/>
                  <a:gd name="T37" fmla="*/ 23 h 32"/>
                  <a:gd name="T38" fmla="*/ 2 w 27"/>
                  <a:gd name="T39" fmla="*/ 26 h 32"/>
                  <a:gd name="T40" fmla="*/ 4 w 27"/>
                  <a:gd name="T41" fmla="*/ 29 h 32"/>
                  <a:gd name="T42" fmla="*/ 6 w 27"/>
                  <a:gd name="T43" fmla="*/ 30 h 32"/>
                  <a:gd name="T44" fmla="*/ 8 w 27"/>
                  <a:gd name="T45" fmla="*/ 31 h 32"/>
                  <a:gd name="T46" fmla="*/ 10 w 27"/>
                  <a:gd name="T47" fmla="*/ 32 h 32"/>
                  <a:gd name="T48" fmla="*/ 13 w 27"/>
                  <a:gd name="T49" fmla="*/ 32 h 32"/>
                  <a:gd name="T50" fmla="*/ 16 w 27"/>
                  <a:gd name="T51" fmla="*/ 32 h 32"/>
                  <a:gd name="T52" fmla="*/ 18 w 27"/>
                  <a:gd name="T53" fmla="*/ 31 h 32"/>
                  <a:gd name="T54" fmla="*/ 21 w 27"/>
                  <a:gd name="T55" fmla="*/ 30 h 32"/>
                  <a:gd name="T56" fmla="*/ 23 w 27"/>
                  <a:gd name="T57" fmla="*/ 29 h 32"/>
                  <a:gd name="T58" fmla="*/ 24 w 27"/>
                  <a:gd name="T59" fmla="*/ 26 h 32"/>
                  <a:gd name="T60" fmla="*/ 26 w 27"/>
                  <a:gd name="T61" fmla="*/ 23 h 32"/>
                  <a:gd name="T62" fmla="*/ 26 w 27"/>
                  <a:gd name="T63" fmla="*/ 20 h 32"/>
                  <a:gd name="T64" fmla="*/ 27 w 27"/>
                  <a:gd name="T65" fmla="*/ 1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7" h="32">
                    <a:moveTo>
                      <a:pt x="27" y="17"/>
                    </a:moveTo>
                    <a:lnTo>
                      <a:pt x="26" y="13"/>
                    </a:lnTo>
                    <a:lnTo>
                      <a:pt x="26" y="11"/>
                    </a:lnTo>
                    <a:lnTo>
                      <a:pt x="24" y="7"/>
                    </a:lnTo>
                    <a:lnTo>
                      <a:pt x="23" y="5"/>
                    </a:lnTo>
                    <a:lnTo>
                      <a:pt x="21" y="4"/>
                    </a:lnTo>
                    <a:lnTo>
                      <a:pt x="18" y="2"/>
                    </a:lnTo>
                    <a:lnTo>
                      <a:pt x="16" y="1"/>
                    </a:lnTo>
                    <a:lnTo>
                      <a:pt x="13" y="0"/>
                    </a:lnTo>
                    <a:lnTo>
                      <a:pt x="10" y="1"/>
                    </a:lnTo>
                    <a:lnTo>
                      <a:pt x="8" y="2"/>
                    </a:lnTo>
                    <a:lnTo>
                      <a:pt x="6" y="4"/>
                    </a:lnTo>
                    <a:lnTo>
                      <a:pt x="4" y="5"/>
                    </a:lnTo>
                    <a:lnTo>
                      <a:pt x="2" y="7"/>
                    </a:lnTo>
                    <a:lnTo>
                      <a:pt x="1" y="11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0" y="20"/>
                    </a:lnTo>
                    <a:lnTo>
                      <a:pt x="1" y="23"/>
                    </a:lnTo>
                    <a:lnTo>
                      <a:pt x="2" y="26"/>
                    </a:lnTo>
                    <a:lnTo>
                      <a:pt x="4" y="29"/>
                    </a:lnTo>
                    <a:lnTo>
                      <a:pt x="6" y="30"/>
                    </a:lnTo>
                    <a:lnTo>
                      <a:pt x="8" y="31"/>
                    </a:lnTo>
                    <a:lnTo>
                      <a:pt x="10" y="32"/>
                    </a:lnTo>
                    <a:lnTo>
                      <a:pt x="13" y="32"/>
                    </a:lnTo>
                    <a:lnTo>
                      <a:pt x="16" y="32"/>
                    </a:lnTo>
                    <a:lnTo>
                      <a:pt x="18" y="31"/>
                    </a:lnTo>
                    <a:lnTo>
                      <a:pt x="21" y="30"/>
                    </a:lnTo>
                    <a:lnTo>
                      <a:pt x="23" y="29"/>
                    </a:lnTo>
                    <a:lnTo>
                      <a:pt x="24" y="26"/>
                    </a:lnTo>
                    <a:lnTo>
                      <a:pt x="26" y="23"/>
                    </a:lnTo>
                    <a:lnTo>
                      <a:pt x="26" y="20"/>
                    </a:lnTo>
                    <a:lnTo>
                      <a:pt x="27" y="17"/>
                    </a:lnTo>
                    <a:close/>
                  </a:path>
                </a:pathLst>
              </a:custGeom>
              <a:solidFill>
                <a:srgbClr val="FDF8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" name="Freeform 104"/>
              <p:cNvSpPr>
                <a:spLocks/>
              </p:cNvSpPr>
              <p:nvPr/>
            </p:nvSpPr>
            <p:spPr bwMode="auto">
              <a:xfrm>
                <a:off x="1160" y="2658"/>
                <a:ext cx="3" cy="3"/>
              </a:xfrm>
              <a:custGeom>
                <a:avLst/>
                <a:gdLst>
                  <a:gd name="T0" fmla="*/ 18 w 18"/>
                  <a:gd name="T1" fmla="*/ 11 h 22"/>
                  <a:gd name="T2" fmla="*/ 18 w 18"/>
                  <a:gd name="T3" fmla="*/ 8 h 22"/>
                  <a:gd name="T4" fmla="*/ 17 w 18"/>
                  <a:gd name="T5" fmla="*/ 6 h 22"/>
                  <a:gd name="T6" fmla="*/ 17 w 18"/>
                  <a:gd name="T7" fmla="*/ 5 h 22"/>
                  <a:gd name="T8" fmla="*/ 15 w 18"/>
                  <a:gd name="T9" fmla="*/ 4 h 22"/>
                  <a:gd name="T10" fmla="*/ 14 w 18"/>
                  <a:gd name="T11" fmla="*/ 2 h 22"/>
                  <a:gd name="T12" fmla="*/ 13 w 18"/>
                  <a:gd name="T13" fmla="*/ 1 h 22"/>
                  <a:gd name="T14" fmla="*/ 11 w 18"/>
                  <a:gd name="T15" fmla="*/ 0 h 22"/>
                  <a:gd name="T16" fmla="*/ 9 w 18"/>
                  <a:gd name="T17" fmla="*/ 0 h 22"/>
                  <a:gd name="T18" fmla="*/ 7 w 18"/>
                  <a:gd name="T19" fmla="*/ 0 h 22"/>
                  <a:gd name="T20" fmla="*/ 6 w 18"/>
                  <a:gd name="T21" fmla="*/ 1 h 22"/>
                  <a:gd name="T22" fmla="*/ 4 w 18"/>
                  <a:gd name="T23" fmla="*/ 2 h 22"/>
                  <a:gd name="T24" fmla="*/ 3 w 18"/>
                  <a:gd name="T25" fmla="*/ 4 h 22"/>
                  <a:gd name="T26" fmla="*/ 2 w 18"/>
                  <a:gd name="T27" fmla="*/ 5 h 22"/>
                  <a:gd name="T28" fmla="*/ 1 w 18"/>
                  <a:gd name="T29" fmla="*/ 6 h 22"/>
                  <a:gd name="T30" fmla="*/ 0 w 18"/>
                  <a:gd name="T31" fmla="*/ 8 h 22"/>
                  <a:gd name="T32" fmla="*/ 0 w 18"/>
                  <a:gd name="T33" fmla="*/ 11 h 22"/>
                  <a:gd name="T34" fmla="*/ 0 w 18"/>
                  <a:gd name="T35" fmla="*/ 13 h 22"/>
                  <a:gd name="T36" fmla="*/ 1 w 18"/>
                  <a:gd name="T37" fmla="*/ 14 h 22"/>
                  <a:gd name="T38" fmla="*/ 2 w 18"/>
                  <a:gd name="T39" fmla="*/ 17 h 22"/>
                  <a:gd name="T40" fmla="*/ 3 w 18"/>
                  <a:gd name="T41" fmla="*/ 18 h 22"/>
                  <a:gd name="T42" fmla="*/ 4 w 18"/>
                  <a:gd name="T43" fmla="*/ 19 h 22"/>
                  <a:gd name="T44" fmla="*/ 6 w 18"/>
                  <a:gd name="T45" fmla="*/ 20 h 22"/>
                  <a:gd name="T46" fmla="*/ 7 w 18"/>
                  <a:gd name="T47" fmla="*/ 22 h 22"/>
                  <a:gd name="T48" fmla="*/ 9 w 18"/>
                  <a:gd name="T49" fmla="*/ 22 h 22"/>
                  <a:gd name="T50" fmla="*/ 11 w 18"/>
                  <a:gd name="T51" fmla="*/ 22 h 22"/>
                  <a:gd name="T52" fmla="*/ 13 w 18"/>
                  <a:gd name="T53" fmla="*/ 20 h 22"/>
                  <a:gd name="T54" fmla="*/ 14 w 18"/>
                  <a:gd name="T55" fmla="*/ 19 h 22"/>
                  <a:gd name="T56" fmla="*/ 15 w 18"/>
                  <a:gd name="T57" fmla="*/ 18 h 22"/>
                  <a:gd name="T58" fmla="*/ 17 w 18"/>
                  <a:gd name="T59" fmla="*/ 17 h 22"/>
                  <a:gd name="T60" fmla="*/ 17 w 18"/>
                  <a:gd name="T61" fmla="*/ 14 h 22"/>
                  <a:gd name="T62" fmla="*/ 18 w 18"/>
                  <a:gd name="T63" fmla="*/ 13 h 22"/>
                  <a:gd name="T64" fmla="*/ 18 w 18"/>
                  <a:gd name="T65" fmla="*/ 11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8" h="22">
                    <a:moveTo>
                      <a:pt x="18" y="11"/>
                    </a:moveTo>
                    <a:lnTo>
                      <a:pt x="18" y="8"/>
                    </a:lnTo>
                    <a:lnTo>
                      <a:pt x="17" y="6"/>
                    </a:lnTo>
                    <a:lnTo>
                      <a:pt x="17" y="5"/>
                    </a:lnTo>
                    <a:lnTo>
                      <a:pt x="15" y="4"/>
                    </a:lnTo>
                    <a:lnTo>
                      <a:pt x="14" y="2"/>
                    </a:lnTo>
                    <a:lnTo>
                      <a:pt x="13" y="1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1"/>
                    </a:lnTo>
                    <a:lnTo>
                      <a:pt x="4" y="2"/>
                    </a:lnTo>
                    <a:lnTo>
                      <a:pt x="3" y="4"/>
                    </a:lnTo>
                    <a:lnTo>
                      <a:pt x="2" y="5"/>
                    </a:lnTo>
                    <a:lnTo>
                      <a:pt x="1" y="6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0" y="13"/>
                    </a:lnTo>
                    <a:lnTo>
                      <a:pt x="1" y="14"/>
                    </a:lnTo>
                    <a:lnTo>
                      <a:pt x="2" y="17"/>
                    </a:lnTo>
                    <a:lnTo>
                      <a:pt x="3" y="18"/>
                    </a:lnTo>
                    <a:lnTo>
                      <a:pt x="4" y="19"/>
                    </a:lnTo>
                    <a:lnTo>
                      <a:pt x="6" y="20"/>
                    </a:lnTo>
                    <a:lnTo>
                      <a:pt x="7" y="22"/>
                    </a:lnTo>
                    <a:lnTo>
                      <a:pt x="9" y="22"/>
                    </a:lnTo>
                    <a:lnTo>
                      <a:pt x="11" y="22"/>
                    </a:lnTo>
                    <a:lnTo>
                      <a:pt x="13" y="20"/>
                    </a:lnTo>
                    <a:lnTo>
                      <a:pt x="14" y="19"/>
                    </a:lnTo>
                    <a:lnTo>
                      <a:pt x="15" y="18"/>
                    </a:lnTo>
                    <a:lnTo>
                      <a:pt x="17" y="17"/>
                    </a:lnTo>
                    <a:lnTo>
                      <a:pt x="17" y="14"/>
                    </a:lnTo>
                    <a:lnTo>
                      <a:pt x="18" y="13"/>
                    </a:lnTo>
                    <a:lnTo>
                      <a:pt x="18" y="11"/>
                    </a:lnTo>
                    <a:close/>
                  </a:path>
                </a:pathLst>
              </a:custGeom>
              <a:solidFill>
                <a:srgbClr val="FDFA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" name="Freeform 105"/>
              <p:cNvSpPr>
                <a:spLocks/>
              </p:cNvSpPr>
              <p:nvPr/>
            </p:nvSpPr>
            <p:spPr bwMode="auto">
              <a:xfrm>
                <a:off x="1161" y="2658"/>
                <a:ext cx="2" cy="2"/>
              </a:xfrm>
              <a:custGeom>
                <a:avLst/>
                <a:gdLst>
                  <a:gd name="T0" fmla="*/ 9 w 9"/>
                  <a:gd name="T1" fmla="*/ 6 h 11"/>
                  <a:gd name="T2" fmla="*/ 9 w 9"/>
                  <a:gd name="T3" fmla="*/ 5 h 11"/>
                  <a:gd name="T4" fmla="*/ 8 w 9"/>
                  <a:gd name="T5" fmla="*/ 3 h 11"/>
                  <a:gd name="T6" fmla="*/ 8 w 9"/>
                  <a:gd name="T7" fmla="*/ 2 h 11"/>
                  <a:gd name="T8" fmla="*/ 7 w 9"/>
                  <a:gd name="T9" fmla="*/ 2 h 11"/>
                  <a:gd name="T10" fmla="*/ 7 w 9"/>
                  <a:gd name="T11" fmla="*/ 1 h 11"/>
                  <a:gd name="T12" fmla="*/ 6 w 9"/>
                  <a:gd name="T13" fmla="*/ 1 h 11"/>
                  <a:gd name="T14" fmla="*/ 5 w 9"/>
                  <a:gd name="T15" fmla="*/ 1 h 11"/>
                  <a:gd name="T16" fmla="*/ 4 w 9"/>
                  <a:gd name="T17" fmla="*/ 0 h 11"/>
                  <a:gd name="T18" fmla="*/ 3 w 9"/>
                  <a:gd name="T19" fmla="*/ 1 h 11"/>
                  <a:gd name="T20" fmla="*/ 2 w 9"/>
                  <a:gd name="T21" fmla="*/ 1 h 11"/>
                  <a:gd name="T22" fmla="*/ 2 w 9"/>
                  <a:gd name="T23" fmla="*/ 1 h 11"/>
                  <a:gd name="T24" fmla="*/ 1 w 9"/>
                  <a:gd name="T25" fmla="*/ 2 h 11"/>
                  <a:gd name="T26" fmla="*/ 0 w 9"/>
                  <a:gd name="T27" fmla="*/ 2 h 11"/>
                  <a:gd name="T28" fmla="*/ 0 w 9"/>
                  <a:gd name="T29" fmla="*/ 3 h 11"/>
                  <a:gd name="T30" fmla="*/ 0 w 9"/>
                  <a:gd name="T31" fmla="*/ 5 h 11"/>
                  <a:gd name="T32" fmla="*/ 0 w 9"/>
                  <a:gd name="T33" fmla="*/ 6 h 11"/>
                  <a:gd name="T34" fmla="*/ 0 w 9"/>
                  <a:gd name="T35" fmla="*/ 7 h 11"/>
                  <a:gd name="T36" fmla="*/ 0 w 9"/>
                  <a:gd name="T37" fmla="*/ 8 h 11"/>
                  <a:gd name="T38" fmla="*/ 0 w 9"/>
                  <a:gd name="T39" fmla="*/ 8 h 11"/>
                  <a:gd name="T40" fmla="*/ 1 w 9"/>
                  <a:gd name="T41" fmla="*/ 9 h 11"/>
                  <a:gd name="T42" fmla="*/ 2 w 9"/>
                  <a:gd name="T43" fmla="*/ 11 h 11"/>
                  <a:gd name="T44" fmla="*/ 2 w 9"/>
                  <a:gd name="T45" fmla="*/ 11 h 11"/>
                  <a:gd name="T46" fmla="*/ 3 w 9"/>
                  <a:gd name="T47" fmla="*/ 11 h 11"/>
                  <a:gd name="T48" fmla="*/ 4 w 9"/>
                  <a:gd name="T49" fmla="*/ 11 h 11"/>
                  <a:gd name="T50" fmla="*/ 5 w 9"/>
                  <a:gd name="T51" fmla="*/ 11 h 11"/>
                  <a:gd name="T52" fmla="*/ 6 w 9"/>
                  <a:gd name="T53" fmla="*/ 11 h 11"/>
                  <a:gd name="T54" fmla="*/ 7 w 9"/>
                  <a:gd name="T55" fmla="*/ 11 h 11"/>
                  <a:gd name="T56" fmla="*/ 7 w 9"/>
                  <a:gd name="T57" fmla="*/ 9 h 11"/>
                  <a:gd name="T58" fmla="*/ 8 w 9"/>
                  <a:gd name="T59" fmla="*/ 8 h 11"/>
                  <a:gd name="T60" fmla="*/ 8 w 9"/>
                  <a:gd name="T61" fmla="*/ 8 h 11"/>
                  <a:gd name="T62" fmla="*/ 9 w 9"/>
                  <a:gd name="T63" fmla="*/ 7 h 11"/>
                  <a:gd name="T64" fmla="*/ 9 w 9"/>
                  <a:gd name="T65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9" h="11">
                    <a:moveTo>
                      <a:pt x="9" y="6"/>
                    </a:moveTo>
                    <a:lnTo>
                      <a:pt x="9" y="5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7" y="2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5" y="1"/>
                    </a:lnTo>
                    <a:lnTo>
                      <a:pt x="4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1" y="9"/>
                    </a:lnTo>
                    <a:lnTo>
                      <a:pt x="2" y="11"/>
                    </a:lnTo>
                    <a:lnTo>
                      <a:pt x="2" y="11"/>
                    </a:lnTo>
                    <a:lnTo>
                      <a:pt x="3" y="11"/>
                    </a:lnTo>
                    <a:lnTo>
                      <a:pt x="4" y="11"/>
                    </a:lnTo>
                    <a:lnTo>
                      <a:pt x="5" y="11"/>
                    </a:lnTo>
                    <a:lnTo>
                      <a:pt x="6" y="11"/>
                    </a:lnTo>
                    <a:lnTo>
                      <a:pt x="7" y="11"/>
                    </a:lnTo>
                    <a:lnTo>
                      <a:pt x="7" y="9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9" y="7"/>
                    </a:lnTo>
                    <a:lnTo>
                      <a:pt x="9" y="6"/>
                    </a:lnTo>
                    <a:close/>
                  </a:path>
                </a:pathLst>
              </a:custGeom>
              <a:solidFill>
                <a:srgbClr val="FEFE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" name="Freeform 106"/>
              <p:cNvSpPr>
                <a:spLocks/>
              </p:cNvSpPr>
              <p:nvPr/>
            </p:nvSpPr>
            <p:spPr bwMode="auto">
              <a:xfrm>
                <a:off x="1043" y="2596"/>
                <a:ext cx="44" cy="47"/>
              </a:xfrm>
              <a:custGeom>
                <a:avLst/>
                <a:gdLst>
                  <a:gd name="T0" fmla="*/ 185 w 220"/>
                  <a:gd name="T1" fmla="*/ 0 h 284"/>
                  <a:gd name="T2" fmla="*/ 0 w 220"/>
                  <a:gd name="T3" fmla="*/ 48 h 284"/>
                  <a:gd name="T4" fmla="*/ 58 w 220"/>
                  <a:gd name="T5" fmla="*/ 260 h 284"/>
                  <a:gd name="T6" fmla="*/ 94 w 220"/>
                  <a:gd name="T7" fmla="*/ 284 h 284"/>
                  <a:gd name="T8" fmla="*/ 220 w 220"/>
                  <a:gd name="T9" fmla="*/ 23 h 284"/>
                  <a:gd name="T10" fmla="*/ 185 w 220"/>
                  <a:gd name="T11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0" h="284">
                    <a:moveTo>
                      <a:pt x="185" y="0"/>
                    </a:moveTo>
                    <a:lnTo>
                      <a:pt x="0" y="48"/>
                    </a:lnTo>
                    <a:lnTo>
                      <a:pt x="58" y="260"/>
                    </a:lnTo>
                    <a:lnTo>
                      <a:pt x="94" y="284"/>
                    </a:lnTo>
                    <a:lnTo>
                      <a:pt x="220" y="23"/>
                    </a:lnTo>
                    <a:lnTo>
                      <a:pt x="185" y="0"/>
                    </a:lnTo>
                    <a:close/>
                  </a:path>
                </a:pathLst>
              </a:custGeom>
              <a:solidFill>
                <a:srgbClr val="C2C2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" name="Freeform 107"/>
              <p:cNvSpPr>
                <a:spLocks/>
              </p:cNvSpPr>
              <p:nvPr/>
            </p:nvSpPr>
            <p:spPr bwMode="auto">
              <a:xfrm>
                <a:off x="1043" y="2596"/>
                <a:ext cx="44" cy="26"/>
              </a:xfrm>
              <a:custGeom>
                <a:avLst/>
                <a:gdLst>
                  <a:gd name="T0" fmla="*/ 186 w 222"/>
                  <a:gd name="T1" fmla="*/ 0 h 157"/>
                  <a:gd name="T2" fmla="*/ 0 w 222"/>
                  <a:gd name="T3" fmla="*/ 48 h 157"/>
                  <a:gd name="T4" fmla="*/ 157 w 222"/>
                  <a:gd name="T5" fmla="*/ 157 h 157"/>
                  <a:gd name="T6" fmla="*/ 222 w 222"/>
                  <a:gd name="T7" fmla="*/ 24 h 157"/>
                  <a:gd name="T8" fmla="*/ 186 w 222"/>
                  <a:gd name="T9" fmla="*/ 0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2" h="157">
                    <a:moveTo>
                      <a:pt x="186" y="0"/>
                    </a:moveTo>
                    <a:lnTo>
                      <a:pt x="0" y="48"/>
                    </a:lnTo>
                    <a:lnTo>
                      <a:pt x="157" y="157"/>
                    </a:lnTo>
                    <a:lnTo>
                      <a:pt x="222" y="24"/>
                    </a:lnTo>
                    <a:lnTo>
                      <a:pt x="186" y="0"/>
                    </a:lnTo>
                    <a:close/>
                  </a:path>
                </a:pathLst>
              </a:custGeom>
              <a:solidFill>
                <a:srgbClr val="EBEC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" name="Freeform 108"/>
              <p:cNvSpPr>
                <a:spLocks/>
              </p:cNvSpPr>
              <p:nvPr/>
            </p:nvSpPr>
            <p:spPr bwMode="auto">
              <a:xfrm>
                <a:off x="1043" y="2601"/>
                <a:ext cx="13" cy="15"/>
              </a:xfrm>
              <a:custGeom>
                <a:avLst/>
                <a:gdLst>
                  <a:gd name="T0" fmla="*/ 63 w 63"/>
                  <a:gd name="T1" fmla="*/ 0 h 89"/>
                  <a:gd name="T2" fmla="*/ 0 w 63"/>
                  <a:gd name="T3" fmla="*/ 16 h 89"/>
                  <a:gd name="T4" fmla="*/ 20 w 63"/>
                  <a:gd name="T5" fmla="*/ 89 h 89"/>
                  <a:gd name="T6" fmla="*/ 63 w 63"/>
                  <a:gd name="T7" fmla="*/ 0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3" h="89">
                    <a:moveTo>
                      <a:pt x="63" y="0"/>
                    </a:moveTo>
                    <a:lnTo>
                      <a:pt x="0" y="16"/>
                    </a:lnTo>
                    <a:lnTo>
                      <a:pt x="20" y="89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A9A9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" name="Freeform 109"/>
              <p:cNvSpPr>
                <a:spLocks/>
              </p:cNvSpPr>
              <p:nvPr/>
            </p:nvSpPr>
            <p:spPr bwMode="auto">
              <a:xfrm>
                <a:off x="1043" y="2601"/>
                <a:ext cx="13" cy="8"/>
              </a:xfrm>
              <a:custGeom>
                <a:avLst/>
                <a:gdLst>
                  <a:gd name="T0" fmla="*/ 63 w 63"/>
                  <a:gd name="T1" fmla="*/ 0 h 46"/>
                  <a:gd name="T2" fmla="*/ 0 w 63"/>
                  <a:gd name="T3" fmla="*/ 16 h 46"/>
                  <a:gd name="T4" fmla="*/ 41 w 63"/>
                  <a:gd name="T5" fmla="*/ 46 h 46"/>
                  <a:gd name="T6" fmla="*/ 63 w 63"/>
                  <a:gd name="T7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3" h="46">
                    <a:moveTo>
                      <a:pt x="63" y="0"/>
                    </a:moveTo>
                    <a:lnTo>
                      <a:pt x="0" y="16"/>
                    </a:lnTo>
                    <a:lnTo>
                      <a:pt x="41" y="46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DE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" name="Freeform 110"/>
              <p:cNvSpPr>
                <a:spLocks/>
              </p:cNvSpPr>
              <p:nvPr/>
            </p:nvSpPr>
            <p:spPr bwMode="auto">
              <a:xfrm>
                <a:off x="1078" y="2596"/>
                <a:ext cx="93" cy="63"/>
              </a:xfrm>
              <a:custGeom>
                <a:avLst/>
                <a:gdLst>
                  <a:gd name="T0" fmla="*/ 8 w 463"/>
                  <a:gd name="T1" fmla="*/ 0 h 376"/>
                  <a:gd name="T2" fmla="*/ 0 w 463"/>
                  <a:gd name="T3" fmla="*/ 79 h 376"/>
                  <a:gd name="T4" fmla="*/ 432 w 463"/>
                  <a:gd name="T5" fmla="*/ 376 h 376"/>
                  <a:gd name="T6" fmla="*/ 463 w 463"/>
                  <a:gd name="T7" fmla="*/ 311 h 376"/>
                  <a:gd name="T8" fmla="*/ 8 w 463"/>
                  <a:gd name="T9" fmla="*/ 0 h 3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3" h="376">
                    <a:moveTo>
                      <a:pt x="8" y="0"/>
                    </a:moveTo>
                    <a:lnTo>
                      <a:pt x="0" y="79"/>
                    </a:lnTo>
                    <a:lnTo>
                      <a:pt x="432" y="376"/>
                    </a:lnTo>
                    <a:lnTo>
                      <a:pt x="463" y="311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B5DC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1" name="Freeform 111"/>
              <p:cNvSpPr>
                <a:spLocks/>
              </p:cNvSpPr>
              <p:nvPr/>
            </p:nvSpPr>
            <p:spPr bwMode="auto">
              <a:xfrm>
                <a:off x="1065" y="2609"/>
                <a:ext cx="100" cy="72"/>
              </a:xfrm>
              <a:custGeom>
                <a:avLst/>
                <a:gdLst>
                  <a:gd name="T0" fmla="*/ 69 w 501"/>
                  <a:gd name="T1" fmla="*/ 0 h 430"/>
                  <a:gd name="T2" fmla="*/ 14 w 501"/>
                  <a:gd name="T3" fmla="*/ 52 h 430"/>
                  <a:gd name="T4" fmla="*/ 0 w 501"/>
                  <a:gd name="T5" fmla="*/ 131 h 430"/>
                  <a:gd name="T6" fmla="*/ 436 w 501"/>
                  <a:gd name="T7" fmla="*/ 430 h 430"/>
                  <a:gd name="T8" fmla="*/ 501 w 501"/>
                  <a:gd name="T9" fmla="*/ 297 h 430"/>
                  <a:gd name="T10" fmla="*/ 69 w 501"/>
                  <a:gd name="T11" fmla="*/ 0 h 4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01" h="430">
                    <a:moveTo>
                      <a:pt x="69" y="0"/>
                    </a:moveTo>
                    <a:lnTo>
                      <a:pt x="14" y="52"/>
                    </a:lnTo>
                    <a:lnTo>
                      <a:pt x="0" y="131"/>
                    </a:lnTo>
                    <a:lnTo>
                      <a:pt x="436" y="430"/>
                    </a:lnTo>
                    <a:lnTo>
                      <a:pt x="501" y="297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8DC6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2" name="Freeform 112"/>
              <p:cNvSpPr>
                <a:spLocks/>
              </p:cNvSpPr>
              <p:nvPr/>
            </p:nvSpPr>
            <p:spPr bwMode="auto">
              <a:xfrm>
                <a:off x="1055" y="2630"/>
                <a:ext cx="97" cy="61"/>
              </a:xfrm>
              <a:custGeom>
                <a:avLst/>
                <a:gdLst>
                  <a:gd name="T0" fmla="*/ 51 w 487"/>
                  <a:gd name="T1" fmla="*/ 0 h 367"/>
                  <a:gd name="T2" fmla="*/ 0 w 487"/>
                  <a:gd name="T3" fmla="*/ 55 h 367"/>
                  <a:gd name="T4" fmla="*/ 455 w 487"/>
                  <a:gd name="T5" fmla="*/ 367 h 367"/>
                  <a:gd name="T6" fmla="*/ 487 w 487"/>
                  <a:gd name="T7" fmla="*/ 301 h 367"/>
                  <a:gd name="T8" fmla="*/ 51 w 487"/>
                  <a:gd name="T9" fmla="*/ 0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7" h="367">
                    <a:moveTo>
                      <a:pt x="51" y="0"/>
                    </a:moveTo>
                    <a:lnTo>
                      <a:pt x="0" y="55"/>
                    </a:lnTo>
                    <a:lnTo>
                      <a:pt x="455" y="367"/>
                    </a:lnTo>
                    <a:lnTo>
                      <a:pt x="487" y="301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6EAE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3" name="Freeform 113"/>
              <p:cNvSpPr>
                <a:spLocks/>
              </p:cNvSpPr>
              <p:nvPr/>
            </p:nvSpPr>
            <p:spPr bwMode="auto">
              <a:xfrm>
                <a:off x="1143" y="2647"/>
                <a:ext cx="30" cy="45"/>
              </a:xfrm>
              <a:custGeom>
                <a:avLst/>
                <a:gdLst>
                  <a:gd name="T0" fmla="*/ 127 w 147"/>
                  <a:gd name="T1" fmla="*/ 0 h 276"/>
                  <a:gd name="T2" fmla="*/ 147 w 147"/>
                  <a:gd name="T3" fmla="*/ 14 h 276"/>
                  <a:gd name="T4" fmla="*/ 20 w 147"/>
                  <a:gd name="T5" fmla="*/ 276 h 276"/>
                  <a:gd name="T6" fmla="*/ 0 w 147"/>
                  <a:gd name="T7" fmla="*/ 263 h 276"/>
                  <a:gd name="T8" fmla="*/ 127 w 147"/>
                  <a:gd name="T9" fmla="*/ 0 h 2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7" h="276">
                    <a:moveTo>
                      <a:pt x="127" y="0"/>
                    </a:moveTo>
                    <a:lnTo>
                      <a:pt x="147" y="14"/>
                    </a:lnTo>
                    <a:lnTo>
                      <a:pt x="20" y="276"/>
                    </a:lnTo>
                    <a:lnTo>
                      <a:pt x="0" y="263"/>
                    </a:lnTo>
                    <a:lnTo>
                      <a:pt x="127" y="0"/>
                    </a:lnTo>
                    <a:close/>
                  </a:path>
                </a:pathLst>
              </a:custGeom>
              <a:solidFill>
                <a:srgbClr val="C2C1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" name="Freeform 114"/>
              <p:cNvSpPr>
                <a:spLocks/>
              </p:cNvSpPr>
              <p:nvPr/>
            </p:nvSpPr>
            <p:spPr bwMode="auto">
              <a:xfrm>
                <a:off x="1150" y="2647"/>
                <a:ext cx="23" cy="34"/>
              </a:xfrm>
              <a:custGeom>
                <a:avLst/>
                <a:gdLst>
                  <a:gd name="T0" fmla="*/ 94 w 114"/>
                  <a:gd name="T1" fmla="*/ 0 h 209"/>
                  <a:gd name="T2" fmla="*/ 114 w 114"/>
                  <a:gd name="T3" fmla="*/ 14 h 209"/>
                  <a:gd name="T4" fmla="*/ 20 w 114"/>
                  <a:gd name="T5" fmla="*/ 209 h 209"/>
                  <a:gd name="T6" fmla="*/ 0 w 114"/>
                  <a:gd name="T7" fmla="*/ 195 h 209"/>
                  <a:gd name="T8" fmla="*/ 94 w 114"/>
                  <a:gd name="T9" fmla="*/ 0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4" h="209">
                    <a:moveTo>
                      <a:pt x="94" y="0"/>
                    </a:moveTo>
                    <a:lnTo>
                      <a:pt x="114" y="14"/>
                    </a:lnTo>
                    <a:lnTo>
                      <a:pt x="20" y="209"/>
                    </a:lnTo>
                    <a:lnTo>
                      <a:pt x="0" y="195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FDFC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" name="Freeform 115"/>
              <p:cNvSpPr>
                <a:spLocks/>
              </p:cNvSpPr>
              <p:nvPr/>
            </p:nvSpPr>
            <p:spPr bwMode="auto">
              <a:xfrm>
                <a:off x="1162" y="2647"/>
                <a:ext cx="11" cy="13"/>
              </a:xfrm>
              <a:custGeom>
                <a:avLst/>
                <a:gdLst>
                  <a:gd name="T0" fmla="*/ 31 w 51"/>
                  <a:gd name="T1" fmla="*/ 0 h 78"/>
                  <a:gd name="T2" fmla="*/ 51 w 51"/>
                  <a:gd name="T3" fmla="*/ 14 h 78"/>
                  <a:gd name="T4" fmla="*/ 21 w 51"/>
                  <a:gd name="T5" fmla="*/ 78 h 78"/>
                  <a:gd name="T6" fmla="*/ 0 w 51"/>
                  <a:gd name="T7" fmla="*/ 65 h 78"/>
                  <a:gd name="T8" fmla="*/ 31 w 51"/>
                  <a:gd name="T9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78">
                    <a:moveTo>
                      <a:pt x="31" y="0"/>
                    </a:moveTo>
                    <a:lnTo>
                      <a:pt x="51" y="14"/>
                    </a:lnTo>
                    <a:lnTo>
                      <a:pt x="21" y="78"/>
                    </a:lnTo>
                    <a:lnTo>
                      <a:pt x="0" y="6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FEFE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86" name="Group 116"/>
          <p:cNvGrpSpPr>
            <a:grpSpLocks/>
          </p:cNvGrpSpPr>
          <p:nvPr/>
        </p:nvGrpSpPr>
        <p:grpSpPr bwMode="auto">
          <a:xfrm>
            <a:off x="2286000" y="3886200"/>
            <a:ext cx="5711825" cy="635000"/>
            <a:chOff x="1728" y="2624"/>
            <a:chExt cx="3598" cy="400"/>
          </a:xfrm>
        </p:grpSpPr>
        <p:sp>
          <p:nvSpPr>
            <p:cNvPr id="187" name="Line 117"/>
            <p:cNvSpPr>
              <a:spLocks noChangeShapeType="1"/>
            </p:cNvSpPr>
            <p:nvPr/>
          </p:nvSpPr>
          <p:spPr bwMode="auto">
            <a:xfrm>
              <a:off x="1728" y="2962"/>
              <a:ext cx="3024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8" name="Text Box 118"/>
            <p:cNvSpPr txBox="1">
              <a:spLocks noChangeArrowheads="1"/>
            </p:cNvSpPr>
            <p:nvPr/>
          </p:nvSpPr>
          <p:spPr bwMode="auto">
            <a:xfrm>
              <a:off x="2352" y="2626"/>
              <a:ext cx="2974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ru-RU" sz="2800" dirty="0">
                  <a:latin typeface="Constantia" panose="02030602050306030303" pitchFamily="18" charset="0"/>
                </a:rPr>
                <a:t>Эмоциональный интеллект</a:t>
              </a:r>
              <a:endParaRPr lang="en-US" sz="2800" dirty="0">
                <a:latin typeface="Constantia" panose="02030602050306030303" pitchFamily="18" charset="0"/>
              </a:endParaRPr>
            </a:p>
          </p:txBody>
        </p:sp>
        <p:grpSp>
          <p:nvGrpSpPr>
            <p:cNvPr id="189" name="Group 119"/>
            <p:cNvGrpSpPr>
              <a:grpSpLocks/>
            </p:cNvGrpSpPr>
            <p:nvPr/>
          </p:nvGrpSpPr>
          <p:grpSpPr bwMode="auto">
            <a:xfrm rot="-4423226">
              <a:off x="1676" y="2684"/>
              <a:ext cx="400" cy="280"/>
              <a:chOff x="1043" y="2596"/>
              <a:chExt cx="142" cy="99"/>
            </a:xfrm>
          </p:grpSpPr>
          <p:sp>
            <p:nvSpPr>
              <p:cNvPr id="190" name="Freeform 120"/>
              <p:cNvSpPr>
                <a:spLocks/>
              </p:cNvSpPr>
              <p:nvPr/>
            </p:nvSpPr>
            <p:spPr bwMode="auto">
              <a:xfrm>
                <a:off x="1149" y="2693"/>
                <a:ext cx="12" cy="2"/>
              </a:xfrm>
              <a:custGeom>
                <a:avLst/>
                <a:gdLst>
                  <a:gd name="T0" fmla="*/ 63 w 63"/>
                  <a:gd name="T1" fmla="*/ 14 h 14"/>
                  <a:gd name="T2" fmla="*/ 55 w 63"/>
                  <a:gd name="T3" fmla="*/ 14 h 14"/>
                  <a:gd name="T4" fmla="*/ 48 w 63"/>
                  <a:gd name="T5" fmla="*/ 14 h 14"/>
                  <a:gd name="T6" fmla="*/ 40 w 63"/>
                  <a:gd name="T7" fmla="*/ 14 h 14"/>
                  <a:gd name="T8" fmla="*/ 31 w 63"/>
                  <a:gd name="T9" fmla="*/ 11 h 14"/>
                  <a:gd name="T10" fmla="*/ 23 w 63"/>
                  <a:gd name="T11" fmla="*/ 10 h 14"/>
                  <a:gd name="T12" fmla="*/ 16 w 63"/>
                  <a:gd name="T13" fmla="*/ 8 h 14"/>
                  <a:gd name="T14" fmla="*/ 8 w 63"/>
                  <a:gd name="T15" fmla="*/ 4 h 14"/>
                  <a:gd name="T16" fmla="*/ 0 w 63"/>
                  <a:gd name="T17" fmla="*/ 0 h 14"/>
                  <a:gd name="T18" fmla="*/ 8 w 63"/>
                  <a:gd name="T19" fmla="*/ 3 h 14"/>
                  <a:gd name="T20" fmla="*/ 15 w 63"/>
                  <a:gd name="T21" fmla="*/ 6 h 14"/>
                  <a:gd name="T22" fmla="*/ 23 w 63"/>
                  <a:gd name="T23" fmla="*/ 8 h 14"/>
                  <a:gd name="T24" fmla="*/ 30 w 63"/>
                  <a:gd name="T25" fmla="*/ 10 h 14"/>
                  <a:gd name="T26" fmla="*/ 39 w 63"/>
                  <a:gd name="T27" fmla="*/ 11 h 14"/>
                  <a:gd name="T28" fmla="*/ 47 w 63"/>
                  <a:gd name="T29" fmla="*/ 12 h 14"/>
                  <a:gd name="T30" fmla="*/ 55 w 63"/>
                  <a:gd name="T31" fmla="*/ 14 h 14"/>
                  <a:gd name="T32" fmla="*/ 63 w 63"/>
                  <a:gd name="T33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3" h="14">
                    <a:moveTo>
                      <a:pt x="63" y="14"/>
                    </a:moveTo>
                    <a:lnTo>
                      <a:pt x="55" y="14"/>
                    </a:lnTo>
                    <a:lnTo>
                      <a:pt x="48" y="14"/>
                    </a:lnTo>
                    <a:lnTo>
                      <a:pt x="40" y="14"/>
                    </a:lnTo>
                    <a:lnTo>
                      <a:pt x="31" y="11"/>
                    </a:lnTo>
                    <a:lnTo>
                      <a:pt x="23" y="10"/>
                    </a:lnTo>
                    <a:lnTo>
                      <a:pt x="16" y="8"/>
                    </a:lnTo>
                    <a:lnTo>
                      <a:pt x="8" y="4"/>
                    </a:lnTo>
                    <a:lnTo>
                      <a:pt x="0" y="0"/>
                    </a:lnTo>
                    <a:lnTo>
                      <a:pt x="8" y="3"/>
                    </a:lnTo>
                    <a:lnTo>
                      <a:pt x="15" y="6"/>
                    </a:lnTo>
                    <a:lnTo>
                      <a:pt x="23" y="8"/>
                    </a:lnTo>
                    <a:lnTo>
                      <a:pt x="30" y="10"/>
                    </a:lnTo>
                    <a:lnTo>
                      <a:pt x="39" y="11"/>
                    </a:lnTo>
                    <a:lnTo>
                      <a:pt x="47" y="12"/>
                    </a:lnTo>
                    <a:lnTo>
                      <a:pt x="55" y="14"/>
                    </a:lnTo>
                    <a:lnTo>
                      <a:pt x="63" y="14"/>
                    </a:lnTo>
                    <a:close/>
                  </a:path>
                </a:pathLst>
              </a:custGeom>
              <a:solidFill>
                <a:srgbClr val="F0A7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" name="Freeform 121"/>
              <p:cNvSpPr>
                <a:spLocks/>
              </p:cNvSpPr>
              <p:nvPr/>
            </p:nvSpPr>
            <p:spPr bwMode="auto">
              <a:xfrm>
                <a:off x="1143" y="2689"/>
                <a:ext cx="26" cy="6"/>
              </a:xfrm>
              <a:custGeom>
                <a:avLst/>
                <a:gdLst>
                  <a:gd name="T0" fmla="*/ 129 w 129"/>
                  <a:gd name="T1" fmla="*/ 28 h 38"/>
                  <a:gd name="T2" fmla="*/ 116 w 129"/>
                  <a:gd name="T3" fmla="*/ 33 h 38"/>
                  <a:gd name="T4" fmla="*/ 102 w 129"/>
                  <a:gd name="T5" fmla="*/ 36 h 38"/>
                  <a:gd name="T6" fmla="*/ 89 w 129"/>
                  <a:gd name="T7" fmla="*/ 38 h 38"/>
                  <a:gd name="T8" fmla="*/ 75 w 129"/>
                  <a:gd name="T9" fmla="*/ 38 h 38"/>
                  <a:gd name="T10" fmla="*/ 60 w 129"/>
                  <a:gd name="T11" fmla="*/ 35 h 38"/>
                  <a:gd name="T12" fmla="*/ 47 w 129"/>
                  <a:gd name="T13" fmla="*/ 32 h 38"/>
                  <a:gd name="T14" fmla="*/ 33 w 129"/>
                  <a:gd name="T15" fmla="*/ 26 h 38"/>
                  <a:gd name="T16" fmla="*/ 20 w 129"/>
                  <a:gd name="T17" fmla="*/ 18 h 38"/>
                  <a:gd name="T18" fmla="*/ 18 w 129"/>
                  <a:gd name="T19" fmla="*/ 16 h 38"/>
                  <a:gd name="T20" fmla="*/ 15 w 129"/>
                  <a:gd name="T21" fmla="*/ 14 h 38"/>
                  <a:gd name="T22" fmla="*/ 12 w 129"/>
                  <a:gd name="T23" fmla="*/ 11 h 38"/>
                  <a:gd name="T24" fmla="*/ 10 w 129"/>
                  <a:gd name="T25" fmla="*/ 10 h 38"/>
                  <a:gd name="T26" fmla="*/ 7 w 129"/>
                  <a:gd name="T27" fmla="*/ 8 h 38"/>
                  <a:gd name="T28" fmla="*/ 5 w 129"/>
                  <a:gd name="T29" fmla="*/ 5 h 38"/>
                  <a:gd name="T30" fmla="*/ 2 w 129"/>
                  <a:gd name="T31" fmla="*/ 3 h 38"/>
                  <a:gd name="T32" fmla="*/ 0 w 129"/>
                  <a:gd name="T33" fmla="*/ 0 h 38"/>
                  <a:gd name="T34" fmla="*/ 10 w 129"/>
                  <a:gd name="T35" fmla="*/ 8 h 38"/>
                  <a:gd name="T36" fmla="*/ 21 w 129"/>
                  <a:gd name="T37" fmla="*/ 14 h 38"/>
                  <a:gd name="T38" fmla="*/ 32 w 129"/>
                  <a:gd name="T39" fmla="*/ 20 h 38"/>
                  <a:gd name="T40" fmla="*/ 44 w 129"/>
                  <a:gd name="T41" fmla="*/ 23 h 38"/>
                  <a:gd name="T42" fmla="*/ 56 w 129"/>
                  <a:gd name="T43" fmla="*/ 27 h 38"/>
                  <a:gd name="T44" fmla="*/ 69 w 129"/>
                  <a:gd name="T45" fmla="*/ 30 h 38"/>
                  <a:gd name="T46" fmla="*/ 81 w 129"/>
                  <a:gd name="T47" fmla="*/ 32 h 38"/>
                  <a:gd name="T48" fmla="*/ 94 w 129"/>
                  <a:gd name="T49" fmla="*/ 33 h 38"/>
                  <a:gd name="T50" fmla="*/ 99 w 129"/>
                  <a:gd name="T51" fmla="*/ 32 h 38"/>
                  <a:gd name="T52" fmla="*/ 103 w 129"/>
                  <a:gd name="T53" fmla="*/ 32 h 38"/>
                  <a:gd name="T54" fmla="*/ 107 w 129"/>
                  <a:gd name="T55" fmla="*/ 32 h 38"/>
                  <a:gd name="T56" fmla="*/ 112 w 129"/>
                  <a:gd name="T57" fmla="*/ 32 h 38"/>
                  <a:gd name="T58" fmla="*/ 116 w 129"/>
                  <a:gd name="T59" fmla="*/ 30 h 38"/>
                  <a:gd name="T60" fmla="*/ 120 w 129"/>
                  <a:gd name="T61" fmla="*/ 30 h 38"/>
                  <a:gd name="T62" fmla="*/ 124 w 129"/>
                  <a:gd name="T63" fmla="*/ 29 h 38"/>
                  <a:gd name="T64" fmla="*/ 129 w 129"/>
                  <a:gd name="T65" fmla="*/ 2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29" h="38">
                    <a:moveTo>
                      <a:pt x="129" y="28"/>
                    </a:moveTo>
                    <a:lnTo>
                      <a:pt x="116" y="33"/>
                    </a:lnTo>
                    <a:lnTo>
                      <a:pt x="102" y="36"/>
                    </a:lnTo>
                    <a:lnTo>
                      <a:pt x="89" y="38"/>
                    </a:lnTo>
                    <a:lnTo>
                      <a:pt x="75" y="38"/>
                    </a:lnTo>
                    <a:lnTo>
                      <a:pt x="60" y="35"/>
                    </a:lnTo>
                    <a:lnTo>
                      <a:pt x="47" y="32"/>
                    </a:lnTo>
                    <a:lnTo>
                      <a:pt x="33" y="26"/>
                    </a:lnTo>
                    <a:lnTo>
                      <a:pt x="20" y="18"/>
                    </a:lnTo>
                    <a:lnTo>
                      <a:pt x="18" y="16"/>
                    </a:lnTo>
                    <a:lnTo>
                      <a:pt x="15" y="14"/>
                    </a:lnTo>
                    <a:lnTo>
                      <a:pt x="12" y="11"/>
                    </a:lnTo>
                    <a:lnTo>
                      <a:pt x="10" y="10"/>
                    </a:lnTo>
                    <a:lnTo>
                      <a:pt x="7" y="8"/>
                    </a:lnTo>
                    <a:lnTo>
                      <a:pt x="5" y="5"/>
                    </a:lnTo>
                    <a:lnTo>
                      <a:pt x="2" y="3"/>
                    </a:lnTo>
                    <a:lnTo>
                      <a:pt x="0" y="0"/>
                    </a:lnTo>
                    <a:lnTo>
                      <a:pt x="10" y="8"/>
                    </a:lnTo>
                    <a:lnTo>
                      <a:pt x="21" y="14"/>
                    </a:lnTo>
                    <a:lnTo>
                      <a:pt x="32" y="20"/>
                    </a:lnTo>
                    <a:lnTo>
                      <a:pt x="44" y="23"/>
                    </a:lnTo>
                    <a:lnTo>
                      <a:pt x="56" y="27"/>
                    </a:lnTo>
                    <a:lnTo>
                      <a:pt x="69" y="30"/>
                    </a:lnTo>
                    <a:lnTo>
                      <a:pt x="81" y="32"/>
                    </a:lnTo>
                    <a:lnTo>
                      <a:pt x="94" y="33"/>
                    </a:lnTo>
                    <a:lnTo>
                      <a:pt x="99" y="32"/>
                    </a:lnTo>
                    <a:lnTo>
                      <a:pt x="103" y="32"/>
                    </a:lnTo>
                    <a:lnTo>
                      <a:pt x="107" y="32"/>
                    </a:lnTo>
                    <a:lnTo>
                      <a:pt x="112" y="32"/>
                    </a:lnTo>
                    <a:lnTo>
                      <a:pt x="116" y="30"/>
                    </a:lnTo>
                    <a:lnTo>
                      <a:pt x="120" y="30"/>
                    </a:lnTo>
                    <a:lnTo>
                      <a:pt x="124" y="29"/>
                    </a:lnTo>
                    <a:lnTo>
                      <a:pt x="129" y="28"/>
                    </a:lnTo>
                    <a:close/>
                  </a:path>
                </a:pathLst>
              </a:custGeom>
              <a:solidFill>
                <a:srgbClr val="F1AA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2" name="Freeform 122"/>
              <p:cNvSpPr>
                <a:spLocks/>
              </p:cNvSpPr>
              <p:nvPr/>
            </p:nvSpPr>
            <p:spPr bwMode="auto">
              <a:xfrm>
                <a:off x="1140" y="2685"/>
                <a:ext cx="33" cy="10"/>
              </a:xfrm>
              <a:custGeom>
                <a:avLst/>
                <a:gdLst>
                  <a:gd name="T0" fmla="*/ 47 w 166"/>
                  <a:gd name="T1" fmla="*/ 45 h 59"/>
                  <a:gd name="T2" fmla="*/ 54 w 166"/>
                  <a:gd name="T3" fmla="*/ 48 h 59"/>
                  <a:gd name="T4" fmla="*/ 61 w 166"/>
                  <a:gd name="T5" fmla="*/ 51 h 59"/>
                  <a:gd name="T6" fmla="*/ 69 w 166"/>
                  <a:gd name="T7" fmla="*/ 53 h 59"/>
                  <a:gd name="T8" fmla="*/ 76 w 166"/>
                  <a:gd name="T9" fmla="*/ 55 h 59"/>
                  <a:gd name="T10" fmla="*/ 85 w 166"/>
                  <a:gd name="T11" fmla="*/ 56 h 59"/>
                  <a:gd name="T12" fmla="*/ 93 w 166"/>
                  <a:gd name="T13" fmla="*/ 57 h 59"/>
                  <a:gd name="T14" fmla="*/ 101 w 166"/>
                  <a:gd name="T15" fmla="*/ 59 h 59"/>
                  <a:gd name="T16" fmla="*/ 109 w 166"/>
                  <a:gd name="T17" fmla="*/ 59 h 59"/>
                  <a:gd name="T18" fmla="*/ 117 w 166"/>
                  <a:gd name="T19" fmla="*/ 57 h 59"/>
                  <a:gd name="T20" fmla="*/ 124 w 166"/>
                  <a:gd name="T21" fmla="*/ 56 h 59"/>
                  <a:gd name="T22" fmla="*/ 131 w 166"/>
                  <a:gd name="T23" fmla="*/ 54 h 59"/>
                  <a:gd name="T24" fmla="*/ 139 w 166"/>
                  <a:gd name="T25" fmla="*/ 51 h 59"/>
                  <a:gd name="T26" fmla="*/ 146 w 166"/>
                  <a:gd name="T27" fmla="*/ 49 h 59"/>
                  <a:gd name="T28" fmla="*/ 153 w 166"/>
                  <a:gd name="T29" fmla="*/ 45 h 59"/>
                  <a:gd name="T30" fmla="*/ 159 w 166"/>
                  <a:gd name="T31" fmla="*/ 41 h 59"/>
                  <a:gd name="T32" fmla="*/ 166 w 166"/>
                  <a:gd name="T33" fmla="*/ 37 h 59"/>
                  <a:gd name="T34" fmla="*/ 159 w 166"/>
                  <a:gd name="T35" fmla="*/ 39 h 59"/>
                  <a:gd name="T36" fmla="*/ 152 w 166"/>
                  <a:gd name="T37" fmla="*/ 42 h 59"/>
                  <a:gd name="T38" fmla="*/ 146 w 166"/>
                  <a:gd name="T39" fmla="*/ 43 h 59"/>
                  <a:gd name="T40" fmla="*/ 139 w 166"/>
                  <a:gd name="T41" fmla="*/ 45 h 59"/>
                  <a:gd name="T42" fmla="*/ 132 w 166"/>
                  <a:gd name="T43" fmla="*/ 47 h 59"/>
                  <a:gd name="T44" fmla="*/ 125 w 166"/>
                  <a:gd name="T45" fmla="*/ 47 h 59"/>
                  <a:gd name="T46" fmla="*/ 117 w 166"/>
                  <a:gd name="T47" fmla="*/ 48 h 59"/>
                  <a:gd name="T48" fmla="*/ 110 w 166"/>
                  <a:gd name="T49" fmla="*/ 48 h 59"/>
                  <a:gd name="T50" fmla="*/ 95 w 166"/>
                  <a:gd name="T51" fmla="*/ 47 h 59"/>
                  <a:gd name="T52" fmla="*/ 79 w 166"/>
                  <a:gd name="T53" fmla="*/ 44 h 59"/>
                  <a:gd name="T54" fmla="*/ 64 w 166"/>
                  <a:gd name="T55" fmla="*/ 41 h 59"/>
                  <a:gd name="T56" fmla="*/ 50 w 166"/>
                  <a:gd name="T57" fmla="*/ 36 h 59"/>
                  <a:gd name="T58" fmla="*/ 36 w 166"/>
                  <a:gd name="T59" fmla="*/ 29 h 59"/>
                  <a:gd name="T60" fmla="*/ 24 w 166"/>
                  <a:gd name="T61" fmla="*/ 20 h 59"/>
                  <a:gd name="T62" fmla="*/ 11 w 166"/>
                  <a:gd name="T63" fmla="*/ 11 h 59"/>
                  <a:gd name="T64" fmla="*/ 0 w 166"/>
                  <a:gd name="T65" fmla="*/ 0 h 59"/>
                  <a:gd name="T66" fmla="*/ 4 w 166"/>
                  <a:gd name="T67" fmla="*/ 6 h 59"/>
                  <a:gd name="T68" fmla="*/ 8 w 166"/>
                  <a:gd name="T69" fmla="*/ 12 h 59"/>
                  <a:gd name="T70" fmla="*/ 12 w 166"/>
                  <a:gd name="T71" fmla="*/ 17 h 59"/>
                  <a:gd name="T72" fmla="*/ 16 w 166"/>
                  <a:gd name="T73" fmla="*/ 21 h 59"/>
                  <a:gd name="T74" fmla="*/ 21 w 166"/>
                  <a:gd name="T75" fmla="*/ 26 h 59"/>
                  <a:gd name="T76" fmla="*/ 26 w 166"/>
                  <a:gd name="T77" fmla="*/ 31 h 59"/>
                  <a:gd name="T78" fmla="*/ 31 w 166"/>
                  <a:gd name="T79" fmla="*/ 35 h 59"/>
                  <a:gd name="T80" fmla="*/ 36 w 166"/>
                  <a:gd name="T81" fmla="*/ 39 h 59"/>
                  <a:gd name="T82" fmla="*/ 38 w 166"/>
                  <a:gd name="T83" fmla="*/ 39 h 59"/>
                  <a:gd name="T84" fmla="*/ 39 w 166"/>
                  <a:gd name="T85" fmla="*/ 41 h 59"/>
                  <a:gd name="T86" fmla="*/ 40 w 166"/>
                  <a:gd name="T87" fmla="*/ 42 h 59"/>
                  <a:gd name="T88" fmla="*/ 41 w 166"/>
                  <a:gd name="T89" fmla="*/ 42 h 59"/>
                  <a:gd name="T90" fmla="*/ 43 w 166"/>
                  <a:gd name="T91" fmla="*/ 43 h 59"/>
                  <a:gd name="T92" fmla="*/ 44 w 166"/>
                  <a:gd name="T93" fmla="*/ 44 h 59"/>
                  <a:gd name="T94" fmla="*/ 45 w 166"/>
                  <a:gd name="T95" fmla="*/ 44 h 59"/>
                  <a:gd name="T96" fmla="*/ 47 w 166"/>
                  <a:gd name="T97" fmla="*/ 45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66" h="59">
                    <a:moveTo>
                      <a:pt x="47" y="45"/>
                    </a:moveTo>
                    <a:lnTo>
                      <a:pt x="54" y="48"/>
                    </a:lnTo>
                    <a:lnTo>
                      <a:pt x="61" y="51"/>
                    </a:lnTo>
                    <a:lnTo>
                      <a:pt x="69" y="53"/>
                    </a:lnTo>
                    <a:lnTo>
                      <a:pt x="76" y="55"/>
                    </a:lnTo>
                    <a:lnTo>
                      <a:pt x="85" y="56"/>
                    </a:lnTo>
                    <a:lnTo>
                      <a:pt x="93" y="57"/>
                    </a:lnTo>
                    <a:lnTo>
                      <a:pt x="101" y="59"/>
                    </a:lnTo>
                    <a:lnTo>
                      <a:pt x="109" y="59"/>
                    </a:lnTo>
                    <a:lnTo>
                      <a:pt x="117" y="57"/>
                    </a:lnTo>
                    <a:lnTo>
                      <a:pt x="124" y="56"/>
                    </a:lnTo>
                    <a:lnTo>
                      <a:pt x="131" y="54"/>
                    </a:lnTo>
                    <a:lnTo>
                      <a:pt x="139" y="51"/>
                    </a:lnTo>
                    <a:lnTo>
                      <a:pt x="146" y="49"/>
                    </a:lnTo>
                    <a:lnTo>
                      <a:pt x="153" y="45"/>
                    </a:lnTo>
                    <a:lnTo>
                      <a:pt x="159" y="41"/>
                    </a:lnTo>
                    <a:lnTo>
                      <a:pt x="166" y="37"/>
                    </a:lnTo>
                    <a:lnTo>
                      <a:pt x="159" y="39"/>
                    </a:lnTo>
                    <a:lnTo>
                      <a:pt x="152" y="42"/>
                    </a:lnTo>
                    <a:lnTo>
                      <a:pt x="146" y="43"/>
                    </a:lnTo>
                    <a:lnTo>
                      <a:pt x="139" y="45"/>
                    </a:lnTo>
                    <a:lnTo>
                      <a:pt x="132" y="47"/>
                    </a:lnTo>
                    <a:lnTo>
                      <a:pt x="125" y="47"/>
                    </a:lnTo>
                    <a:lnTo>
                      <a:pt x="117" y="48"/>
                    </a:lnTo>
                    <a:lnTo>
                      <a:pt x="110" y="48"/>
                    </a:lnTo>
                    <a:lnTo>
                      <a:pt x="95" y="47"/>
                    </a:lnTo>
                    <a:lnTo>
                      <a:pt x="79" y="44"/>
                    </a:lnTo>
                    <a:lnTo>
                      <a:pt x="64" y="41"/>
                    </a:lnTo>
                    <a:lnTo>
                      <a:pt x="50" y="36"/>
                    </a:lnTo>
                    <a:lnTo>
                      <a:pt x="36" y="29"/>
                    </a:lnTo>
                    <a:lnTo>
                      <a:pt x="24" y="20"/>
                    </a:lnTo>
                    <a:lnTo>
                      <a:pt x="11" y="11"/>
                    </a:lnTo>
                    <a:lnTo>
                      <a:pt x="0" y="0"/>
                    </a:lnTo>
                    <a:lnTo>
                      <a:pt x="4" y="6"/>
                    </a:lnTo>
                    <a:lnTo>
                      <a:pt x="8" y="12"/>
                    </a:lnTo>
                    <a:lnTo>
                      <a:pt x="12" y="17"/>
                    </a:lnTo>
                    <a:lnTo>
                      <a:pt x="16" y="21"/>
                    </a:lnTo>
                    <a:lnTo>
                      <a:pt x="21" y="26"/>
                    </a:lnTo>
                    <a:lnTo>
                      <a:pt x="26" y="31"/>
                    </a:lnTo>
                    <a:lnTo>
                      <a:pt x="31" y="35"/>
                    </a:lnTo>
                    <a:lnTo>
                      <a:pt x="36" y="39"/>
                    </a:lnTo>
                    <a:lnTo>
                      <a:pt x="38" y="39"/>
                    </a:lnTo>
                    <a:lnTo>
                      <a:pt x="39" y="41"/>
                    </a:lnTo>
                    <a:lnTo>
                      <a:pt x="40" y="42"/>
                    </a:lnTo>
                    <a:lnTo>
                      <a:pt x="41" y="42"/>
                    </a:lnTo>
                    <a:lnTo>
                      <a:pt x="43" y="43"/>
                    </a:lnTo>
                    <a:lnTo>
                      <a:pt x="44" y="44"/>
                    </a:lnTo>
                    <a:lnTo>
                      <a:pt x="45" y="44"/>
                    </a:lnTo>
                    <a:lnTo>
                      <a:pt x="47" y="45"/>
                    </a:lnTo>
                    <a:close/>
                  </a:path>
                </a:pathLst>
              </a:custGeom>
              <a:solidFill>
                <a:srgbClr val="F1AB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3" name="Freeform 123"/>
              <p:cNvSpPr>
                <a:spLocks/>
              </p:cNvSpPr>
              <p:nvPr/>
            </p:nvSpPr>
            <p:spPr bwMode="auto">
              <a:xfrm>
                <a:off x="1138" y="2682"/>
                <a:ext cx="38" cy="12"/>
              </a:xfrm>
              <a:custGeom>
                <a:avLst/>
                <a:gdLst>
                  <a:gd name="T0" fmla="*/ 26 w 191"/>
                  <a:gd name="T1" fmla="*/ 39 h 72"/>
                  <a:gd name="T2" fmla="*/ 36 w 191"/>
                  <a:gd name="T3" fmla="*/ 47 h 72"/>
                  <a:gd name="T4" fmla="*/ 47 w 191"/>
                  <a:gd name="T5" fmla="*/ 53 h 72"/>
                  <a:gd name="T6" fmla="*/ 58 w 191"/>
                  <a:gd name="T7" fmla="*/ 59 h 72"/>
                  <a:gd name="T8" fmla="*/ 70 w 191"/>
                  <a:gd name="T9" fmla="*/ 62 h 72"/>
                  <a:gd name="T10" fmla="*/ 82 w 191"/>
                  <a:gd name="T11" fmla="*/ 66 h 72"/>
                  <a:gd name="T12" fmla="*/ 95 w 191"/>
                  <a:gd name="T13" fmla="*/ 69 h 72"/>
                  <a:gd name="T14" fmla="*/ 107 w 191"/>
                  <a:gd name="T15" fmla="*/ 71 h 72"/>
                  <a:gd name="T16" fmla="*/ 120 w 191"/>
                  <a:gd name="T17" fmla="*/ 72 h 72"/>
                  <a:gd name="T18" fmla="*/ 125 w 191"/>
                  <a:gd name="T19" fmla="*/ 71 h 72"/>
                  <a:gd name="T20" fmla="*/ 129 w 191"/>
                  <a:gd name="T21" fmla="*/ 71 h 72"/>
                  <a:gd name="T22" fmla="*/ 133 w 191"/>
                  <a:gd name="T23" fmla="*/ 71 h 72"/>
                  <a:gd name="T24" fmla="*/ 138 w 191"/>
                  <a:gd name="T25" fmla="*/ 71 h 72"/>
                  <a:gd name="T26" fmla="*/ 142 w 191"/>
                  <a:gd name="T27" fmla="*/ 69 h 72"/>
                  <a:gd name="T28" fmla="*/ 146 w 191"/>
                  <a:gd name="T29" fmla="*/ 69 h 72"/>
                  <a:gd name="T30" fmla="*/ 150 w 191"/>
                  <a:gd name="T31" fmla="*/ 68 h 72"/>
                  <a:gd name="T32" fmla="*/ 155 w 191"/>
                  <a:gd name="T33" fmla="*/ 67 h 72"/>
                  <a:gd name="T34" fmla="*/ 160 w 191"/>
                  <a:gd name="T35" fmla="*/ 65 h 72"/>
                  <a:gd name="T36" fmla="*/ 164 w 191"/>
                  <a:gd name="T37" fmla="*/ 62 h 72"/>
                  <a:gd name="T38" fmla="*/ 169 w 191"/>
                  <a:gd name="T39" fmla="*/ 60 h 72"/>
                  <a:gd name="T40" fmla="*/ 174 w 191"/>
                  <a:gd name="T41" fmla="*/ 56 h 72"/>
                  <a:gd name="T42" fmla="*/ 178 w 191"/>
                  <a:gd name="T43" fmla="*/ 53 h 72"/>
                  <a:gd name="T44" fmla="*/ 183 w 191"/>
                  <a:gd name="T45" fmla="*/ 49 h 72"/>
                  <a:gd name="T46" fmla="*/ 187 w 191"/>
                  <a:gd name="T47" fmla="*/ 45 h 72"/>
                  <a:gd name="T48" fmla="*/ 191 w 191"/>
                  <a:gd name="T49" fmla="*/ 42 h 72"/>
                  <a:gd name="T50" fmla="*/ 183 w 191"/>
                  <a:gd name="T51" fmla="*/ 45 h 72"/>
                  <a:gd name="T52" fmla="*/ 175 w 191"/>
                  <a:gd name="T53" fmla="*/ 49 h 72"/>
                  <a:gd name="T54" fmla="*/ 166 w 191"/>
                  <a:gd name="T55" fmla="*/ 53 h 72"/>
                  <a:gd name="T56" fmla="*/ 157 w 191"/>
                  <a:gd name="T57" fmla="*/ 55 h 72"/>
                  <a:gd name="T58" fmla="*/ 148 w 191"/>
                  <a:gd name="T59" fmla="*/ 57 h 72"/>
                  <a:gd name="T60" fmla="*/ 139 w 191"/>
                  <a:gd name="T61" fmla="*/ 59 h 72"/>
                  <a:gd name="T62" fmla="*/ 130 w 191"/>
                  <a:gd name="T63" fmla="*/ 60 h 72"/>
                  <a:gd name="T64" fmla="*/ 120 w 191"/>
                  <a:gd name="T65" fmla="*/ 60 h 72"/>
                  <a:gd name="T66" fmla="*/ 103 w 191"/>
                  <a:gd name="T67" fmla="*/ 60 h 72"/>
                  <a:gd name="T68" fmla="*/ 85 w 191"/>
                  <a:gd name="T69" fmla="*/ 56 h 72"/>
                  <a:gd name="T70" fmla="*/ 69 w 191"/>
                  <a:gd name="T71" fmla="*/ 51 h 72"/>
                  <a:gd name="T72" fmla="*/ 53 w 191"/>
                  <a:gd name="T73" fmla="*/ 44 h 72"/>
                  <a:gd name="T74" fmla="*/ 38 w 191"/>
                  <a:gd name="T75" fmla="*/ 36 h 72"/>
                  <a:gd name="T76" fmla="*/ 24 w 191"/>
                  <a:gd name="T77" fmla="*/ 25 h 72"/>
                  <a:gd name="T78" fmla="*/ 12 w 191"/>
                  <a:gd name="T79" fmla="*/ 13 h 72"/>
                  <a:gd name="T80" fmla="*/ 0 w 191"/>
                  <a:gd name="T81" fmla="*/ 0 h 72"/>
                  <a:gd name="T82" fmla="*/ 2 w 191"/>
                  <a:gd name="T83" fmla="*/ 5 h 72"/>
                  <a:gd name="T84" fmla="*/ 5 w 191"/>
                  <a:gd name="T85" fmla="*/ 11 h 72"/>
                  <a:gd name="T86" fmla="*/ 8 w 191"/>
                  <a:gd name="T87" fmla="*/ 15 h 72"/>
                  <a:gd name="T88" fmla="*/ 11 w 191"/>
                  <a:gd name="T89" fmla="*/ 20 h 72"/>
                  <a:gd name="T90" fmla="*/ 15 w 191"/>
                  <a:gd name="T91" fmla="*/ 25 h 72"/>
                  <a:gd name="T92" fmla="*/ 18 w 191"/>
                  <a:gd name="T93" fmla="*/ 30 h 72"/>
                  <a:gd name="T94" fmla="*/ 22 w 191"/>
                  <a:gd name="T95" fmla="*/ 35 h 72"/>
                  <a:gd name="T96" fmla="*/ 26 w 191"/>
                  <a:gd name="T97" fmla="*/ 39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91" h="72">
                    <a:moveTo>
                      <a:pt x="26" y="39"/>
                    </a:moveTo>
                    <a:lnTo>
                      <a:pt x="36" y="47"/>
                    </a:lnTo>
                    <a:lnTo>
                      <a:pt x="47" y="53"/>
                    </a:lnTo>
                    <a:lnTo>
                      <a:pt x="58" y="59"/>
                    </a:lnTo>
                    <a:lnTo>
                      <a:pt x="70" y="62"/>
                    </a:lnTo>
                    <a:lnTo>
                      <a:pt x="82" y="66"/>
                    </a:lnTo>
                    <a:lnTo>
                      <a:pt x="95" y="69"/>
                    </a:lnTo>
                    <a:lnTo>
                      <a:pt x="107" y="71"/>
                    </a:lnTo>
                    <a:lnTo>
                      <a:pt x="120" y="72"/>
                    </a:lnTo>
                    <a:lnTo>
                      <a:pt x="125" y="71"/>
                    </a:lnTo>
                    <a:lnTo>
                      <a:pt x="129" y="71"/>
                    </a:lnTo>
                    <a:lnTo>
                      <a:pt x="133" y="71"/>
                    </a:lnTo>
                    <a:lnTo>
                      <a:pt x="138" y="71"/>
                    </a:lnTo>
                    <a:lnTo>
                      <a:pt x="142" y="69"/>
                    </a:lnTo>
                    <a:lnTo>
                      <a:pt x="146" y="69"/>
                    </a:lnTo>
                    <a:lnTo>
                      <a:pt x="150" y="68"/>
                    </a:lnTo>
                    <a:lnTo>
                      <a:pt x="155" y="67"/>
                    </a:lnTo>
                    <a:lnTo>
                      <a:pt x="160" y="65"/>
                    </a:lnTo>
                    <a:lnTo>
                      <a:pt x="164" y="62"/>
                    </a:lnTo>
                    <a:lnTo>
                      <a:pt x="169" y="60"/>
                    </a:lnTo>
                    <a:lnTo>
                      <a:pt x="174" y="56"/>
                    </a:lnTo>
                    <a:lnTo>
                      <a:pt x="178" y="53"/>
                    </a:lnTo>
                    <a:lnTo>
                      <a:pt x="183" y="49"/>
                    </a:lnTo>
                    <a:lnTo>
                      <a:pt x="187" y="45"/>
                    </a:lnTo>
                    <a:lnTo>
                      <a:pt x="191" y="42"/>
                    </a:lnTo>
                    <a:lnTo>
                      <a:pt x="183" y="45"/>
                    </a:lnTo>
                    <a:lnTo>
                      <a:pt x="175" y="49"/>
                    </a:lnTo>
                    <a:lnTo>
                      <a:pt x="166" y="53"/>
                    </a:lnTo>
                    <a:lnTo>
                      <a:pt x="157" y="55"/>
                    </a:lnTo>
                    <a:lnTo>
                      <a:pt x="148" y="57"/>
                    </a:lnTo>
                    <a:lnTo>
                      <a:pt x="139" y="59"/>
                    </a:lnTo>
                    <a:lnTo>
                      <a:pt x="130" y="60"/>
                    </a:lnTo>
                    <a:lnTo>
                      <a:pt x="120" y="60"/>
                    </a:lnTo>
                    <a:lnTo>
                      <a:pt x="103" y="60"/>
                    </a:lnTo>
                    <a:lnTo>
                      <a:pt x="85" y="56"/>
                    </a:lnTo>
                    <a:lnTo>
                      <a:pt x="69" y="51"/>
                    </a:lnTo>
                    <a:lnTo>
                      <a:pt x="53" y="44"/>
                    </a:lnTo>
                    <a:lnTo>
                      <a:pt x="38" y="36"/>
                    </a:lnTo>
                    <a:lnTo>
                      <a:pt x="24" y="25"/>
                    </a:lnTo>
                    <a:lnTo>
                      <a:pt x="12" y="13"/>
                    </a:lnTo>
                    <a:lnTo>
                      <a:pt x="0" y="0"/>
                    </a:lnTo>
                    <a:lnTo>
                      <a:pt x="2" y="5"/>
                    </a:lnTo>
                    <a:lnTo>
                      <a:pt x="5" y="11"/>
                    </a:lnTo>
                    <a:lnTo>
                      <a:pt x="8" y="15"/>
                    </a:lnTo>
                    <a:lnTo>
                      <a:pt x="11" y="20"/>
                    </a:lnTo>
                    <a:lnTo>
                      <a:pt x="15" y="25"/>
                    </a:lnTo>
                    <a:lnTo>
                      <a:pt x="18" y="30"/>
                    </a:lnTo>
                    <a:lnTo>
                      <a:pt x="22" y="35"/>
                    </a:lnTo>
                    <a:lnTo>
                      <a:pt x="26" y="39"/>
                    </a:lnTo>
                    <a:close/>
                  </a:path>
                </a:pathLst>
              </a:custGeom>
              <a:solidFill>
                <a:srgbClr val="F1AB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" name="Freeform 124"/>
              <p:cNvSpPr>
                <a:spLocks/>
              </p:cNvSpPr>
              <p:nvPr/>
            </p:nvSpPr>
            <p:spPr bwMode="auto">
              <a:xfrm>
                <a:off x="1136" y="2679"/>
                <a:ext cx="42" cy="14"/>
              </a:xfrm>
              <a:custGeom>
                <a:avLst/>
                <a:gdLst>
                  <a:gd name="T0" fmla="*/ 17 w 210"/>
                  <a:gd name="T1" fmla="*/ 36 h 84"/>
                  <a:gd name="T2" fmla="*/ 28 w 210"/>
                  <a:gd name="T3" fmla="*/ 47 h 84"/>
                  <a:gd name="T4" fmla="*/ 41 w 210"/>
                  <a:gd name="T5" fmla="*/ 56 h 84"/>
                  <a:gd name="T6" fmla="*/ 53 w 210"/>
                  <a:gd name="T7" fmla="*/ 65 h 84"/>
                  <a:gd name="T8" fmla="*/ 67 w 210"/>
                  <a:gd name="T9" fmla="*/ 71 h 84"/>
                  <a:gd name="T10" fmla="*/ 81 w 210"/>
                  <a:gd name="T11" fmla="*/ 77 h 84"/>
                  <a:gd name="T12" fmla="*/ 96 w 210"/>
                  <a:gd name="T13" fmla="*/ 80 h 84"/>
                  <a:gd name="T14" fmla="*/ 112 w 210"/>
                  <a:gd name="T15" fmla="*/ 83 h 84"/>
                  <a:gd name="T16" fmla="*/ 127 w 210"/>
                  <a:gd name="T17" fmla="*/ 84 h 84"/>
                  <a:gd name="T18" fmla="*/ 134 w 210"/>
                  <a:gd name="T19" fmla="*/ 84 h 84"/>
                  <a:gd name="T20" fmla="*/ 142 w 210"/>
                  <a:gd name="T21" fmla="*/ 83 h 84"/>
                  <a:gd name="T22" fmla="*/ 149 w 210"/>
                  <a:gd name="T23" fmla="*/ 83 h 84"/>
                  <a:gd name="T24" fmla="*/ 156 w 210"/>
                  <a:gd name="T25" fmla="*/ 81 h 84"/>
                  <a:gd name="T26" fmla="*/ 163 w 210"/>
                  <a:gd name="T27" fmla="*/ 79 h 84"/>
                  <a:gd name="T28" fmla="*/ 170 w 210"/>
                  <a:gd name="T29" fmla="*/ 78 h 84"/>
                  <a:gd name="T30" fmla="*/ 176 w 210"/>
                  <a:gd name="T31" fmla="*/ 75 h 84"/>
                  <a:gd name="T32" fmla="*/ 183 w 210"/>
                  <a:gd name="T33" fmla="*/ 73 h 84"/>
                  <a:gd name="T34" fmla="*/ 187 w 210"/>
                  <a:gd name="T35" fmla="*/ 69 h 84"/>
                  <a:gd name="T36" fmla="*/ 190 w 210"/>
                  <a:gd name="T37" fmla="*/ 67 h 84"/>
                  <a:gd name="T38" fmla="*/ 194 w 210"/>
                  <a:gd name="T39" fmla="*/ 63 h 84"/>
                  <a:gd name="T40" fmla="*/ 197 w 210"/>
                  <a:gd name="T41" fmla="*/ 61 h 84"/>
                  <a:gd name="T42" fmla="*/ 200 w 210"/>
                  <a:gd name="T43" fmla="*/ 57 h 84"/>
                  <a:gd name="T44" fmla="*/ 204 w 210"/>
                  <a:gd name="T45" fmla="*/ 54 h 84"/>
                  <a:gd name="T46" fmla="*/ 207 w 210"/>
                  <a:gd name="T47" fmla="*/ 50 h 84"/>
                  <a:gd name="T48" fmla="*/ 210 w 210"/>
                  <a:gd name="T49" fmla="*/ 45 h 84"/>
                  <a:gd name="T50" fmla="*/ 201 w 210"/>
                  <a:gd name="T51" fmla="*/ 51 h 84"/>
                  <a:gd name="T52" fmla="*/ 191 w 210"/>
                  <a:gd name="T53" fmla="*/ 57 h 84"/>
                  <a:gd name="T54" fmla="*/ 181 w 210"/>
                  <a:gd name="T55" fmla="*/ 62 h 84"/>
                  <a:gd name="T56" fmla="*/ 171 w 210"/>
                  <a:gd name="T57" fmla="*/ 66 h 84"/>
                  <a:gd name="T58" fmla="*/ 160 w 210"/>
                  <a:gd name="T59" fmla="*/ 69 h 84"/>
                  <a:gd name="T60" fmla="*/ 149 w 210"/>
                  <a:gd name="T61" fmla="*/ 71 h 84"/>
                  <a:gd name="T62" fmla="*/ 138 w 210"/>
                  <a:gd name="T63" fmla="*/ 73 h 84"/>
                  <a:gd name="T64" fmla="*/ 127 w 210"/>
                  <a:gd name="T65" fmla="*/ 73 h 84"/>
                  <a:gd name="T66" fmla="*/ 118 w 210"/>
                  <a:gd name="T67" fmla="*/ 73 h 84"/>
                  <a:gd name="T68" fmla="*/ 108 w 210"/>
                  <a:gd name="T69" fmla="*/ 72 h 84"/>
                  <a:gd name="T70" fmla="*/ 99 w 210"/>
                  <a:gd name="T71" fmla="*/ 71 h 84"/>
                  <a:gd name="T72" fmla="*/ 89 w 210"/>
                  <a:gd name="T73" fmla="*/ 68 h 84"/>
                  <a:gd name="T74" fmla="*/ 80 w 210"/>
                  <a:gd name="T75" fmla="*/ 65 h 84"/>
                  <a:gd name="T76" fmla="*/ 71 w 210"/>
                  <a:gd name="T77" fmla="*/ 62 h 84"/>
                  <a:gd name="T78" fmla="*/ 63 w 210"/>
                  <a:gd name="T79" fmla="*/ 57 h 84"/>
                  <a:gd name="T80" fmla="*/ 55 w 210"/>
                  <a:gd name="T81" fmla="*/ 54 h 84"/>
                  <a:gd name="T82" fmla="*/ 39 w 210"/>
                  <a:gd name="T83" fmla="*/ 43 h 84"/>
                  <a:gd name="T84" fmla="*/ 25 w 210"/>
                  <a:gd name="T85" fmla="*/ 30 h 84"/>
                  <a:gd name="T86" fmla="*/ 12 w 210"/>
                  <a:gd name="T87" fmla="*/ 17 h 84"/>
                  <a:gd name="T88" fmla="*/ 0 w 210"/>
                  <a:gd name="T89" fmla="*/ 0 h 84"/>
                  <a:gd name="T90" fmla="*/ 1 w 210"/>
                  <a:gd name="T91" fmla="*/ 5 h 84"/>
                  <a:gd name="T92" fmla="*/ 3 w 210"/>
                  <a:gd name="T93" fmla="*/ 9 h 84"/>
                  <a:gd name="T94" fmla="*/ 5 w 210"/>
                  <a:gd name="T95" fmla="*/ 14 h 84"/>
                  <a:gd name="T96" fmla="*/ 7 w 210"/>
                  <a:gd name="T97" fmla="*/ 19 h 84"/>
                  <a:gd name="T98" fmla="*/ 9 w 210"/>
                  <a:gd name="T99" fmla="*/ 24 h 84"/>
                  <a:gd name="T100" fmla="*/ 12 w 210"/>
                  <a:gd name="T101" fmla="*/ 27 h 84"/>
                  <a:gd name="T102" fmla="*/ 14 w 210"/>
                  <a:gd name="T103" fmla="*/ 32 h 84"/>
                  <a:gd name="T104" fmla="*/ 17 w 210"/>
                  <a:gd name="T105" fmla="*/ 36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10" h="84">
                    <a:moveTo>
                      <a:pt x="17" y="36"/>
                    </a:moveTo>
                    <a:lnTo>
                      <a:pt x="28" y="47"/>
                    </a:lnTo>
                    <a:lnTo>
                      <a:pt x="41" y="56"/>
                    </a:lnTo>
                    <a:lnTo>
                      <a:pt x="53" y="65"/>
                    </a:lnTo>
                    <a:lnTo>
                      <a:pt x="67" y="71"/>
                    </a:lnTo>
                    <a:lnTo>
                      <a:pt x="81" y="77"/>
                    </a:lnTo>
                    <a:lnTo>
                      <a:pt x="96" y="80"/>
                    </a:lnTo>
                    <a:lnTo>
                      <a:pt x="112" y="83"/>
                    </a:lnTo>
                    <a:lnTo>
                      <a:pt x="127" y="84"/>
                    </a:lnTo>
                    <a:lnTo>
                      <a:pt x="134" y="84"/>
                    </a:lnTo>
                    <a:lnTo>
                      <a:pt x="142" y="83"/>
                    </a:lnTo>
                    <a:lnTo>
                      <a:pt x="149" y="83"/>
                    </a:lnTo>
                    <a:lnTo>
                      <a:pt x="156" y="81"/>
                    </a:lnTo>
                    <a:lnTo>
                      <a:pt x="163" y="79"/>
                    </a:lnTo>
                    <a:lnTo>
                      <a:pt x="170" y="78"/>
                    </a:lnTo>
                    <a:lnTo>
                      <a:pt x="176" y="75"/>
                    </a:lnTo>
                    <a:lnTo>
                      <a:pt x="183" y="73"/>
                    </a:lnTo>
                    <a:lnTo>
                      <a:pt x="187" y="69"/>
                    </a:lnTo>
                    <a:lnTo>
                      <a:pt x="190" y="67"/>
                    </a:lnTo>
                    <a:lnTo>
                      <a:pt x="194" y="63"/>
                    </a:lnTo>
                    <a:lnTo>
                      <a:pt x="197" y="61"/>
                    </a:lnTo>
                    <a:lnTo>
                      <a:pt x="200" y="57"/>
                    </a:lnTo>
                    <a:lnTo>
                      <a:pt x="204" y="54"/>
                    </a:lnTo>
                    <a:lnTo>
                      <a:pt x="207" y="50"/>
                    </a:lnTo>
                    <a:lnTo>
                      <a:pt x="210" y="45"/>
                    </a:lnTo>
                    <a:lnTo>
                      <a:pt x="201" y="51"/>
                    </a:lnTo>
                    <a:lnTo>
                      <a:pt x="191" y="57"/>
                    </a:lnTo>
                    <a:lnTo>
                      <a:pt x="181" y="62"/>
                    </a:lnTo>
                    <a:lnTo>
                      <a:pt x="171" y="66"/>
                    </a:lnTo>
                    <a:lnTo>
                      <a:pt x="160" y="69"/>
                    </a:lnTo>
                    <a:lnTo>
                      <a:pt x="149" y="71"/>
                    </a:lnTo>
                    <a:lnTo>
                      <a:pt x="138" y="73"/>
                    </a:lnTo>
                    <a:lnTo>
                      <a:pt x="127" y="73"/>
                    </a:lnTo>
                    <a:lnTo>
                      <a:pt x="118" y="73"/>
                    </a:lnTo>
                    <a:lnTo>
                      <a:pt x="108" y="72"/>
                    </a:lnTo>
                    <a:lnTo>
                      <a:pt x="99" y="71"/>
                    </a:lnTo>
                    <a:lnTo>
                      <a:pt x="89" y="68"/>
                    </a:lnTo>
                    <a:lnTo>
                      <a:pt x="80" y="65"/>
                    </a:lnTo>
                    <a:lnTo>
                      <a:pt x="71" y="62"/>
                    </a:lnTo>
                    <a:lnTo>
                      <a:pt x="63" y="57"/>
                    </a:lnTo>
                    <a:lnTo>
                      <a:pt x="55" y="54"/>
                    </a:lnTo>
                    <a:lnTo>
                      <a:pt x="39" y="43"/>
                    </a:lnTo>
                    <a:lnTo>
                      <a:pt x="25" y="30"/>
                    </a:lnTo>
                    <a:lnTo>
                      <a:pt x="12" y="17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3" y="9"/>
                    </a:lnTo>
                    <a:lnTo>
                      <a:pt x="5" y="14"/>
                    </a:lnTo>
                    <a:lnTo>
                      <a:pt x="7" y="19"/>
                    </a:lnTo>
                    <a:lnTo>
                      <a:pt x="9" y="24"/>
                    </a:lnTo>
                    <a:lnTo>
                      <a:pt x="12" y="27"/>
                    </a:lnTo>
                    <a:lnTo>
                      <a:pt x="14" y="32"/>
                    </a:lnTo>
                    <a:lnTo>
                      <a:pt x="17" y="36"/>
                    </a:lnTo>
                    <a:close/>
                  </a:path>
                </a:pathLst>
              </a:custGeom>
              <a:solidFill>
                <a:srgbClr val="F1AD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" name="Freeform 125"/>
              <p:cNvSpPr>
                <a:spLocks/>
              </p:cNvSpPr>
              <p:nvPr/>
            </p:nvSpPr>
            <p:spPr bwMode="auto">
              <a:xfrm>
                <a:off x="1135" y="2677"/>
                <a:ext cx="45" cy="15"/>
              </a:xfrm>
              <a:custGeom>
                <a:avLst/>
                <a:gdLst>
                  <a:gd name="T0" fmla="*/ 12 w 224"/>
                  <a:gd name="T1" fmla="*/ 35 h 95"/>
                  <a:gd name="T2" fmla="*/ 24 w 224"/>
                  <a:gd name="T3" fmla="*/ 48 h 95"/>
                  <a:gd name="T4" fmla="*/ 37 w 224"/>
                  <a:gd name="T5" fmla="*/ 60 h 95"/>
                  <a:gd name="T6" fmla="*/ 50 w 224"/>
                  <a:gd name="T7" fmla="*/ 71 h 95"/>
                  <a:gd name="T8" fmla="*/ 65 w 224"/>
                  <a:gd name="T9" fmla="*/ 79 h 95"/>
                  <a:gd name="T10" fmla="*/ 81 w 224"/>
                  <a:gd name="T11" fmla="*/ 86 h 95"/>
                  <a:gd name="T12" fmla="*/ 97 w 224"/>
                  <a:gd name="T13" fmla="*/ 91 h 95"/>
                  <a:gd name="T14" fmla="*/ 115 w 224"/>
                  <a:gd name="T15" fmla="*/ 95 h 95"/>
                  <a:gd name="T16" fmla="*/ 132 w 224"/>
                  <a:gd name="T17" fmla="*/ 95 h 95"/>
                  <a:gd name="T18" fmla="*/ 142 w 224"/>
                  <a:gd name="T19" fmla="*/ 95 h 95"/>
                  <a:gd name="T20" fmla="*/ 151 w 224"/>
                  <a:gd name="T21" fmla="*/ 94 h 95"/>
                  <a:gd name="T22" fmla="*/ 160 w 224"/>
                  <a:gd name="T23" fmla="*/ 92 h 95"/>
                  <a:gd name="T24" fmla="*/ 169 w 224"/>
                  <a:gd name="T25" fmla="*/ 90 h 95"/>
                  <a:gd name="T26" fmla="*/ 178 w 224"/>
                  <a:gd name="T27" fmla="*/ 88 h 95"/>
                  <a:gd name="T28" fmla="*/ 187 w 224"/>
                  <a:gd name="T29" fmla="*/ 84 h 95"/>
                  <a:gd name="T30" fmla="*/ 195 w 224"/>
                  <a:gd name="T31" fmla="*/ 80 h 95"/>
                  <a:gd name="T32" fmla="*/ 203 w 224"/>
                  <a:gd name="T33" fmla="*/ 77 h 95"/>
                  <a:gd name="T34" fmla="*/ 206 w 224"/>
                  <a:gd name="T35" fmla="*/ 73 h 95"/>
                  <a:gd name="T36" fmla="*/ 209 w 224"/>
                  <a:gd name="T37" fmla="*/ 70 h 95"/>
                  <a:gd name="T38" fmla="*/ 212 w 224"/>
                  <a:gd name="T39" fmla="*/ 67 h 95"/>
                  <a:gd name="T40" fmla="*/ 214 w 224"/>
                  <a:gd name="T41" fmla="*/ 64 h 95"/>
                  <a:gd name="T42" fmla="*/ 217 w 224"/>
                  <a:gd name="T43" fmla="*/ 60 h 95"/>
                  <a:gd name="T44" fmla="*/ 219 w 224"/>
                  <a:gd name="T45" fmla="*/ 56 h 95"/>
                  <a:gd name="T46" fmla="*/ 222 w 224"/>
                  <a:gd name="T47" fmla="*/ 53 h 95"/>
                  <a:gd name="T48" fmla="*/ 224 w 224"/>
                  <a:gd name="T49" fmla="*/ 49 h 95"/>
                  <a:gd name="T50" fmla="*/ 214 w 224"/>
                  <a:gd name="T51" fmla="*/ 56 h 95"/>
                  <a:gd name="T52" fmla="*/ 204 w 224"/>
                  <a:gd name="T53" fmla="*/ 64 h 95"/>
                  <a:gd name="T54" fmla="*/ 193 w 224"/>
                  <a:gd name="T55" fmla="*/ 70 h 95"/>
                  <a:gd name="T56" fmla="*/ 181 w 224"/>
                  <a:gd name="T57" fmla="*/ 76 h 95"/>
                  <a:gd name="T58" fmla="*/ 170 w 224"/>
                  <a:gd name="T59" fmla="*/ 79 h 95"/>
                  <a:gd name="T60" fmla="*/ 157 w 224"/>
                  <a:gd name="T61" fmla="*/ 82 h 95"/>
                  <a:gd name="T62" fmla="*/ 145 w 224"/>
                  <a:gd name="T63" fmla="*/ 84 h 95"/>
                  <a:gd name="T64" fmla="*/ 132 w 224"/>
                  <a:gd name="T65" fmla="*/ 84 h 95"/>
                  <a:gd name="T66" fmla="*/ 122 w 224"/>
                  <a:gd name="T67" fmla="*/ 84 h 95"/>
                  <a:gd name="T68" fmla="*/ 112 w 224"/>
                  <a:gd name="T69" fmla="*/ 83 h 95"/>
                  <a:gd name="T70" fmla="*/ 101 w 224"/>
                  <a:gd name="T71" fmla="*/ 82 h 95"/>
                  <a:gd name="T72" fmla="*/ 92 w 224"/>
                  <a:gd name="T73" fmla="*/ 78 h 95"/>
                  <a:gd name="T74" fmla="*/ 82 w 224"/>
                  <a:gd name="T75" fmla="*/ 76 h 95"/>
                  <a:gd name="T76" fmla="*/ 73 w 224"/>
                  <a:gd name="T77" fmla="*/ 71 h 95"/>
                  <a:gd name="T78" fmla="*/ 64 w 224"/>
                  <a:gd name="T79" fmla="*/ 67 h 95"/>
                  <a:gd name="T80" fmla="*/ 56 w 224"/>
                  <a:gd name="T81" fmla="*/ 61 h 95"/>
                  <a:gd name="T82" fmla="*/ 47 w 224"/>
                  <a:gd name="T83" fmla="*/ 55 h 95"/>
                  <a:gd name="T84" fmla="*/ 40 w 224"/>
                  <a:gd name="T85" fmla="*/ 49 h 95"/>
                  <a:gd name="T86" fmla="*/ 32 w 224"/>
                  <a:gd name="T87" fmla="*/ 42 h 95"/>
                  <a:gd name="T88" fmla="*/ 25 w 224"/>
                  <a:gd name="T89" fmla="*/ 35 h 95"/>
                  <a:gd name="T90" fmla="*/ 18 w 224"/>
                  <a:gd name="T91" fmla="*/ 28 h 95"/>
                  <a:gd name="T92" fmla="*/ 12 w 224"/>
                  <a:gd name="T93" fmla="*/ 19 h 95"/>
                  <a:gd name="T94" fmla="*/ 6 w 224"/>
                  <a:gd name="T95" fmla="*/ 10 h 95"/>
                  <a:gd name="T96" fmla="*/ 0 w 224"/>
                  <a:gd name="T97" fmla="*/ 0 h 95"/>
                  <a:gd name="T98" fmla="*/ 1 w 224"/>
                  <a:gd name="T99" fmla="*/ 5 h 95"/>
                  <a:gd name="T100" fmla="*/ 2 w 224"/>
                  <a:gd name="T101" fmla="*/ 10 h 95"/>
                  <a:gd name="T102" fmla="*/ 4 w 224"/>
                  <a:gd name="T103" fmla="*/ 13 h 95"/>
                  <a:gd name="T104" fmla="*/ 5 w 224"/>
                  <a:gd name="T105" fmla="*/ 18 h 95"/>
                  <a:gd name="T106" fmla="*/ 7 w 224"/>
                  <a:gd name="T107" fmla="*/ 23 h 95"/>
                  <a:gd name="T108" fmla="*/ 8 w 224"/>
                  <a:gd name="T109" fmla="*/ 26 h 95"/>
                  <a:gd name="T110" fmla="*/ 10 w 224"/>
                  <a:gd name="T111" fmla="*/ 30 h 95"/>
                  <a:gd name="T112" fmla="*/ 12 w 224"/>
                  <a:gd name="T113" fmla="*/ 3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24" h="95">
                    <a:moveTo>
                      <a:pt x="12" y="35"/>
                    </a:moveTo>
                    <a:lnTo>
                      <a:pt x="24" y="48"/>
                    </a:lnTo>
                    <a:lnTo>
                      <a:pt x="37" y="60"/>
                    </a:lnTo>
                    <a:lnTo>
                      <a:pt x="50" y="71"/>
                    </a:lnTo>
                    <a:lnTo>
                      <a:pt x="65" y="79"/>
                    </a:lnTo>
                    <a:lnTo>
                      <a:pt x="81" y="86"/>
                    </a:lnTo>
                    <a:lnTo>
                      <a:pt x="97" y="91"/>
                    </a:lnTo>
                    <a:lnTo>
                      <a:pt x="115" y="95"/>
                    </a:lnTo>
                    <a:lnTo>
                      <a:pt x="132" y="95"/>
                    </a:lnTo>
                    <a:lnTo>
                      <a:pt x="142" y="95"/>
                    </a:lnTo>
                    <a:lnTo>
                      <a:pt x="151" y="94"/>
                    </a:lnTo>
                    <a:lnTo>
                      <a:pt x="160" y="92"/>
                    </a:lnTo>
                    <a:lnTo>
                      <a:pt x="169" y="90"/>
                    </a:lnTo>
                    <a:lnTo>
                      <a:pt x="178" y="88"/>
                    </a:lnTo>
                    <a:lnTo>
                      <a:pt x="187" y="84"/>
                    </a:lnTo>
                    <a:lnTo>
                      <a:pt x="195" y="80"/>
                    </a:lnTo>
                    <a:lnTo>
                      <a:pt x="203" y="77"/>
                    </a:lnTo>
                    <a:lnTo>
                      <a:pt x="206" y="73"/>
                    </a:lnTo>
                    <a:lnTo>
                      <a:pt x="209" y="70"/>
                    </a:lnTo>
                    <a:lnTo>
                      <a:pt x="212" y="67"/>
                    </a:lnTo>
                    <a:lnTo>
                      <a:pt x="214" y="64"/>
                    </a:lnTo>
                    <a:lnTo>
                      <a:pt x="217" y="60"/>
                    </a:lnTo>
                    <a:lnTo>
                      <a:pt x="219" y="56"/>
                    </a:lnTo>
                    <a:lnTo>
                      <a:pt x="222" y="53"/>
                    </a:lnTo>
                    <a:lnTo>
                      <a:pt x="224" y="49"/>
                    </a:lnTo>
                    <a:lnTo>
                      <a:pt x="214" y="56"/>
                    </a:lnTo>
                    <a:lnTo>
                      <a:pt x="204" y="64"/>
                    </a:lnTo>
                    <a:lnTo>
                      <a:pt x="193" y="70"/>
                    </a:lnTo>
                    <a:lnTo>
                      <a:pt x="181" y="76"/>
                    </a:lnTo>
                    <a:lnTo>
                      <a:pt x="170" y="79"/>
                    </a:lnTo>
                    <a:lnTo>
                      <a:pt x="157" y="82"/>
                    </a:lnTo>
                    <a:lnTo>
                      <a:pt x="145" y="84"/>
                    </a:lnTo>
                    <a:lnTo>
                      <a:pt x="132" y="84"/>
                    </a:lnTo>
                    <a:lnTo>
                      <a:pt x="122" y="84"/>
                    </a:lnTo>
                    <a:lnTo>
                      <a:pt x="112" y="83"/>
                    </a:lnTo>
                    <a:lnTo>
                      <a:pt x="101" y="82"/>
                    </a:lnTo>
                    <a:lnTo>
                      <a:pt x="92" y="78"/>
                    </a:lnTo>
                    <a:lnTo>
                      <a:pt x="82" y="76"/>
                    </a:lnTo>
                    <a:lnTo>
                      <a:pt x="73" y="71"/>
                    </a:lnTo>
                    <a:lnTo>
                      <a:pt x="64" y="67"/>
                    </a:lnTo>
                    <a:lnTo>
                      <a:pt x="56" y="61"/>
                    </a:lnTo>
                    <a:lnTo>
                      <a:pt x="47" y="55"/>
                    </a:lnTo>
                    <a:lnTo>
                      <a:pt x="40" y="49"/>
                    </a:lnTo>
                    <a:lnTo>
                      <a:pt x="32" y="42"/>
                    </a:lnTo>
                    <a:lnTo>
                      <a:pt x="25" y="35"/>
                    </a:lnTo>
                    <a:lnTo>
                      <a:pt x="18" y="28"/>
                    </a:lnTo>
                    <a:lnTo>
                      <a:pt x="12" y="19"/>
                    </a:lnTo>
                    <a:lnTo>
                      <a:pt x="6" y="10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2" y="10"/>
                    </a:lnTo>
                    <a:lnTo>
                      <a:pt x="4" y="13"/>
                    </a:lnTo>
                    <a:lnTo>
                      <a:pt x="5" y="18"/>
                    </a:lnTo>
                    <a:lnTo>
                      <a:pt x="7" y="23"/>
                    </a:lnTo>
                    <a:lnTo>
                      <a:pt x="8" y="26"/>
                    </a:lnTo>
                    <a:lnTo>
                      <a:pt x="10" y="30"/>
                    </a:lnTo>
                    <a:lnTo>
                      <a:pt x="12" y="35"/>
                    </a:lnTo>
                    <a:close/>
                  </a:path>
                </a:pathLst>
              </a:custGeom>
              <a:solidFill>
                <a:srgbClr val="F2AF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" name="Freeform 126"/>
              <p:cNvSpPr>
                <a:spLocks/>
              </p:cNvSpPr>
              <p:nvPr/>
            </p:nvSpPr>
            <p:spPr bwMode="auto">
              <a:xfrm>
                <a:off x="1135" y="2674"/>
                <a:ext cx="47" cy="18"/>
              </a:xfrm>
              <a:custGeom>
                <a:avLst/>
                <a:gdLst>
                  <a:gd name="T0" fmla="*/ 20 w 235"/>
                  <a:gd name="T1" fmla="*/ 50 h 106"/>
                  <a:gd name="T2" fmla="*/ 47 w 235"/>
                  <a:gd name="T3" fmla="*/ 76 h 106"/>
                  <a:gd name="T4" fmla="*/ 71 w 235"/>
                  <a:gd name="T5" fmla="*/ 90 h 106"/>
                  <a:gd name="T6" fmla="*/ 88 w 235"/>
                  <a:gd name="T7" fmla="*/ 98 h 106"/>
                  <a:gd name="T8" fmla="*/ 107 w 235"/>
                  <a:gd name="T9" fmla="*/ 104 h 106"/>
                  <a:gd name="T10" fmla="*/ 126 w 235"/>
                  <a:gd name="T11" fmla="*/ 106 h 106"/>
                  <a:gd name="T12" fmla="*/ 146 w 235"/>
                  <a:gd name="T13" fmla="*/ 106 h 106"/>
                  <a:gd name="T14" fmla="*/ 168 w 235"/>
                  <a:gd name="T15" fmla="*/ 102 h 106"/>
                  <a:gd name="T16" fmla="*/ 189 w 235"/>
                  <a:gd name="T17" fmla="*/ 95 h 106"/>
                  <a:gd name="T18" fmla="*/ 209 w 235"/>
                  <a:gd name="T19" fmla="*/ 84 h 106"/>
                  <a:gd name="T20" fmla="*/ 220 w 235"/>
                  <a:gd name="T21" fmla="*/ 76 h 106"/>
                  <a:gd name="T22" fmla="*/ 224 w 235"/>
                  <a:gd name="T23" fmla="*/ 70 h 106"/>
                  <a:gd name="T24" fmla="*/ 228 w 235"/>
                  <a:gd name="T25" fmla="*/ 63 h 106"/>
                  <a:gd name="T26" fmla="*/ 233 w 235"/>
                  <a:gd name="T27" fmla="*/ 57 h 106"/>
                  <a:gd name="T28" fmla="*/ 235 w 235"/>
                  <a:gd name="T29" fmla="*/ 53 h 106"/>
                  <a:gd name="T30" fmla="*/ 235 w 235"/>
                  <a:gd name="T31" fmla="*/ 52 h 106"/>
                  <a:gd name="T32" fmla="*/ 235 w 235"/>
                  <a:gd name="T33" fmla="*/ 52 h 106"/>
                  <a:gd name="T34" fmla="*/ 235 w 235"/>
                  <a:gd name="T35" fmla="*/ 52 h 106"/>
                  <a:gd name="T36" fmla="*/ 224 w 235"/>
                  <a:gd name="T37" fmla="*/ 62 h 106"/>
                  <a:gd name="T38" fmla="*/ 201 w 235"/>
                  <a:gd name="T39" fmla="*/ 77 h 106"/>
                  <a:gd name="T40" fmla="*/ 176 w 235"/>
                  <a:gd name="T41" fmla="*/ 88 h 106"/>
                  <a:gd name="T42" fmla="*/ 149 w 235"/>
                  <a:gd name="T43" fmla="*/ 94 h 106"/>
                  <a:gd name="T44" fmla="*/ 124 w 235"/>
                  <a:gd name="T45" fmla="*/ 95 h 106"/>
                  <a:gd name="T46" fmla="*/ 103 w 235"/>
                  <a:gd name="T47" fmla="*/ 92 h 106"/>
                  <a:gd name="T48" fmla="*/ 83 w 235"/>
                  <a:gd name="T49" fmla="*/ 84 h 106"/>
                  <a:gd name="T50" fmla="*/ 64 w 235"/>
                  <a:gd name="T51" fmla="*/ 75 h 106"/>
                  <a:gd name="T52" fmla="*/ 47 w 235"/>
                  <a:gd name="T53" fmla="*/ 63 h 106"/>
                  <a:gd name="T54" fmla="*/ 31 w 235"/>
                  <a:gd name="T55" fmla="*/ 47 h 106"/>
                  <a:gd name="T56" fmla="*/ 17 w 235"/>
                  <a:gd name="T57" fmla="*/ 30 h 106"/>
                  <a:gd name="T58" fmla="*/ 6 w 235"/>
                  <a:gd name="T59" fmla="*/ 11 h 106"/>
                  <a:gd name="T60" fmla="*/ 1 w 235"/>
                  <a:gd name="T61" fmla="*/ 5 h 106"/>
                  <a:gd name="T62" fmla="*/ 2 w 235"/>
                  <a:gd name="T63" fmla="*/ 14 h 106"/>
                  <a:gd name="T64" fmla="*/ 4 w 235"/>
                  <a:gd name="T65" fmla="*/ 21 h 106"/>
                  <a:gd name="T66" fmla="*/ 7 w 235"/>
                  <a:gd name="T67" fmla="*/ 29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35" h="106">
                    <a:moveTo>
                      <a:pt x="8" y="33"/>
                    </a:moveTo>
                    <a:lnTo>
                      <a:pt x="20" y="50"/>
                    </a:lnTo>
                    <a:lnTo>
                      <a:pt x="33" y="63"/>
                    </a:lnTo>
                    <a:lnTo>
                      <a:pt x="47" y="76"/>
                    </a:lnTo>
                    <a:lnTo>
                      <a:pt x="63" y="87"/>
                    </a:lnTo>
                    <a:lnTo>
                      <a:pt x="71" y="90"/>
                    </a:lnTo>
                    <a:lnTo>
                      <a:pt x="79" y="95"/>
                    </a:lnTo>
                    <a:lnTo>
                      <a:pt x="88" y="98"/>
                    </a:lnTo>
                    <a:lnTo>
                      <a:pt x="97" y="101"/>
                    </a:lnTo>
                    <a:lnTo>
                      <a:pt x="107" y="104"/>
                    </a:lnTo>
                    <a:lnTo>
                      <a:pt x="116" y="105"/>
                    </a:lnTo>
                    <a:lnTo>
                      <a:pt x="126" y="106"/>
                    </a:lnTo>
                    <a:lnTo>
                      <a:pt x="135" y="106"/>
                    </a:lnTo>
                    <a:lnTo>
                      <a:pt x="146" y="106"/>
                    </a:lnTo>
                    <a:lnTo>
                      <a:pt x="157" y="104"/>
                    </a:lnTo>
                    <a:lnTo>
                      <a:pt x="168" y="102"/>
                    </a:lnTo>
                    <a:lnTo>
                      <a:pt x="179" y="99"/>
                    </a:lnTo>
                    <a:lnTo>
                      <a:pt x="189" y="95"/>
                    </a:lnTo>
                    <a:lnTo>
                      <a:pt x="199" y="90"/>
                    </a:lnTo>
                    <a:lnTo>
                      <a:pt x="209" y="84"/>
                    </a:lnTo>
                    <a:lnTo>
                      <a:pt x="218" y="78"/>
                    </a:lnTo>
                    <a:lnTo>
                      <a:pt x="220" y="76"/>
                    </a:lnTo>
                    <a:lnTo>
                      <a:pt x="222" y="72"/>
                    </a:lnTo>
                    <a:lnTo>
                      <a:pt x="224" y="70"/>
                    </a:lnTo>
                    <a:lnTo>
                      <a:pt x="226" y="66"/>
                    </a:lnTo>
                    <a:lnTo>
                      <a:pt x="228" y="63"/>
                    </a:lnTo>
                    <a:lnTo>
                      <a:pt x="231" y="59"/>
                    </a:lnTo>
                    <a:lnTo>
                      <a:pt x="233" y="57"/>
                    </a:lnTo>
                    <a:lnTo>
                      <a:pt x="235" y="53"/>
                    </a:lnTo>
                    <a:lnTo>
                      <a:pt x="235" y="53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1"/>
                    </a:lnTo>
                    <a:lnTo>
                      <a:pt x="224" y="62"/>
                    </a:lnTo>
                    <a:lnTo>
                      <a:pt x="213" y="70"/>
                    </a:lnTo>
                    <a:lnTo>
                      <a:pt x="201" y="77"/>
                    </a:lnTo>
                    <a:lnTo>
                      <a:pt x="189" y="83"/>
                    </a:lnTo>
                    <a:lnTo>
                      <a:pt x="176" y="88"/>
                    </a:lnTo>
                    <a:lnTo>
                      <a:pt x="163" y="92"/>
                    </a:lnTo>
                    <a:lnTo>
                      <a:pt x="149" y="94"/>
                    </a:lnTo>
                    <a:lnTo>
                      <a:pt x="135" y="95"/>
                    </a:lnTo>
                    <a:lnTo>
                      <a:pt x="124" y="95"/>
                    </a:lnTo>
                    <a:lnTo>
                      <a:pt x="114" y="94"/>
                    </a:lnTo>
                    <a:lnTo>
                      <a:pt x="103" y="92"/>
                    </a:lnTo>
                    <a:lnTo>
                      <a:pt x="93" y="88"/>
                    </a:lnTo>
                    <a:lnTo>
                      <a:pt x="83" y="84"/>
                    </a:lnTo>
                    <a:lnTo>
                      <a:pt x="73" y="80"/>
                    </a:lnTo>
                    <a:lnTo>
                      <a:pt x="64" y="75"/>
                    </a:lnTo>
                    <a:lnTo>
                      <a:pt x="55" y="69"/>
                    </a:lnTo>
                    <a:lnTo>
                      <a:pt x="47" y="63"/>
                    </a:lnTo>
                    <a:lnTo>
                      <a:pt x="39" y="56"/>
                    </a:lnTo>
                    <a:lnTo>
                      <a:pt x="31" y="47"/>
                    </a:lnTo>
                    <a:lnTo>
                      <a:pt x="24" y="39"/>
                    </a:lnTo>
                    <a:lnTo>
                      <a:pt x="17" y="30"/>
                    </a:lnTo>
                    <a:lnTo>
                      <a:pt x="11" y="21"/>
                    </a:lnTo>
                    <a:lnTo>
                      <a:pt x="6" y="11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2" y="9"/>
                    </a:lnTo>
                    <a:lnTo>
                      <a:pt x="2" y="14"/>
                    </a:lnTo>
                    <a:lnTo>
                      <a:pt x="3" y="17"/>
                    </a:lnTo>
                    <a:lnTo>
                      <a:pt x="4" y="21"/>
                    </a:lnTo>
                    <a:lnTo>
                      <a:pt x="5" y="26"/>
                    </a:lnTo>
                    <a:lnTo>
                      <a:pt x="7" y="29"/>
                    </a:lnTo>
                    <a:lnTo>
                      <a:pt x="8" y="33"/>
                    </a:lnTo>
                    <a:close/>
                  </a:path>
                </a:pathLst>
              </a:custGeom>
              <a:solidFill>
                <a:srgbClr val="F2B1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" name="Freeform 127"/>
              <p:cNvSpPr>
                <a:spLocks/>
              </p:cNvSpPr>
              <p:nvPr/>
            </p:nvSpPr>
            <p:spPr bwMode="auto">
              <a:xfrm>
                <a:off x="1134" y="2672"/>
                <a:ext cx="49" cy="19"/>
              </a:xfrm>
              <a:custGeom>
                <a:avLst/>
                <a:gdLst>
                  <a:gd name="T0" fmla="*/ 10 w 242"/>
                  <a:gd name="T1" fmla="*/ 40 h 114"/>
                  <a:gd name="T2" fmla="*/ 22 w 242"/>
                  <a:gd name="T3" fmla="*/ 58 h 114"/>
                  <a:gd name="T4" fmla="*/ 36 w 242"/>
                  <a:gd name="T5" fmla="*/ 72 h 114"/>
                  <a:gd name="T6" fmla="*/ 51 w 242"/>
                  <a:gd name="T7" fmla="*/ 85 h 114"/>
                  <a:gd name="T8" fmla="*/ 68 w 242"/>
                  <a:gd name="T9" fmla="*/ 97 h 114"/>
                  <a:gd name="T10" fmla="*/ 86 w 242"/>
                  <a:gd name="T11" fmla="*/ 106 h 114"/>
                  <a:gd name="T12" fmla="*/ 105 w 242"/>
                  <a:gd name="T13" fmla="*/ 112 h 114"/>
                  <a:gd name="T14" fmla="*/ 126 w 242"/>
                  <a:gd name="T15" fmla="*/ 114 h 114"/>
                  <a:gd name="T16" fmla="*/ 149 w 242"/>
                  <a:gd name="T17" fmla="*/ 114 h 114"/>
                  <a:gd name="T18" fmla="*/ 174 w 242"/>
                  <a:gd name="T19" fmla="*/ 109 h 114"/>
                  <a:gd name="T20" fmla="*/ 197 w 242"/>
                  <a:gd name="T21" fmla="*/ 100 h 114"/>
                  <a:gd name="T22" fmla="*/ 218 w 242"/>
                  <a:gd name="T23" fmla="*/ 86 h 114"/>
                  <a:gd name="T24" fmla="*/ 229 w 242"/>
                  <a:gd name="T25" fmla="*/ 78 h 114"/>
                  <a:gd name="T26" fmla="*/ 232 w 242"/>
                  <a:gd name="T27" fmla="*/ 74 h 114"/>
                  <a:gd name="T28" fmla="*/ 233 w 242"/>
                  <a:gd name="T29" fmla="*/ 72 h 114"/>
                  <a:gd name="T30" fmla="*/ 235 w 242"/>
                  <a:gd name="T31" fmla="*/ 68 h 114"/>
                  <a:gd name="T32" fmla="*/ 237 w 242"/>
                  <a:gd name="T33" fmla="*/ 65 h 114"/>
                  <a:gd name="T34" fmla="*/ 238 w 242"/>
                  <a:gd name="T35" fmla="*/ 61 h 114"/>
                  <a:gd name="T36" fmla="*/ 240 w 242"/>
                  <a:gd name="T37" fmla="*/ 58 h 114"/>
                  <a:gd name="T38" fmla="*/ 241 w 242"/>
                  <a:gd name="T39" fmla="*/ 54 h 114"/>
                  <a:gd name="T40" fmla="*/ 230 w 242"/>
                  <a:gd name="T41" fmla="*/ 64 h 114"/>
                  <a:gd name="T42" fmla="*/ 207 w 242"/>
                  <a:gd name="T43" fmla="*/ 83 h 114"/>
                  <a:gd name="T44" fmla="*/ 180 w 242"/>
                  <a:gd name="T45" fmla="*/ 96 h 114"/>
                  <a:gd name="T46" fmla="*/ 151 w 242"/>
                  <a:gd name="T47" fmla="*/ 103 h 114"/>
                  <a:gd name="T48" fmla="*/ 125 w 242"/>
                  <a:gd name="T49" fmla="*/ 103 h 114"/>
                  <a:gd name="T50" fmla="*/ 102 w 242"/>
                  <a:gd name="T51" fmla="*/ 100 h 114"/>
                  <a:gd name="T52" fmla="*/ 82 w 242"/>
                  <a:gd name="T53" fmla="*/ 92 h 114"/>
                  <a:gd name="T54" fmla="*/ 63 w 242"/>
                  <a:gd name="T55" fmla="*/ 82 h 114"/>
                  <a:gd name="T56" fmla="*/ 45 w 242"/>
                  <a:gd name="T57" fmla="*/ 67 h 114"/>
                  <a:gd name="T58" fmla="*/ 30 w 242"/>
                  <a:gd name="T59" fmla="*/ 52 h 114"/>
                  <a:gd name="T60" fmla="*/ 16 w 242"/>
                  <a:gd name="T61" fmla="*/ 32 h 114"/>
                  <a:gd name="T62" fmla="*/ 5 w 242"/>
                  <a:gd name="T63" fmla="*/ 11 h 114"/>
                  <a:gd name="T64" fmla="*/ 0 w 242"/>
                  <a:gd name="T65" fmla="*/ 4 h 114"/>
                  <a:gd name="T66" fmla="*/ 1 w 242"/>
                  <a:gd name="T67" fmla="*/ 11 h 114"/>
                  <a:gd name="T68" fmla="*/ 2 w 242"/>
                  <a:gd name="T69" fmla="*/ 19 h 114"/>
                  <a:gd name="T70" fmla="*/ 3 w 242"/>
                  <a:gd name="T71" fmla="*/ 26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42" h="114">
                    <a:moveTo>
                      <a:pt x="4" y="30"/>
                    </a:moveTo>
                    <a:lnTo>
                      <a:pt x="10" y="40"/>
                    </a:lnTo>
                    <a:lnTo>
                      <a:pt x="16" y="49"/>
                    </a:lnTo>
                    <a:lnTo>
                      <a:pt x="22" y="58"/>
                    </a:lnTo>
                    <a:lnTo>
                      <a:pt x="29" y="65"/>
                    </a:lnTo>
                    <a:lnTo>
                      <a:pt x="36" y="72"/>
                    </a:lnTo>
                    <a:lnTo>
                      <a:pt x="44" y="79"/>
                    </a:lnTo>
                    <a:lnTo>
                      <a:pt x="51" y="85"/>
                    </a:lnTo>
                    <a:lnTo>
                      <a:pt x="60" y="91"/>
                    </a:lnTo>
                    <a:lnTo>
                      <a:pt x="68" y="97"/>
                    </a:lnTo>
                    <a:lnTo>
                      <a:pt x="77" y="101"/>
                    </a:lnTo>
                    <a:lnTo>
                      <a:pt x="86" y="106"/>
                    </a:lnTo>
                    <a:lnTo>
                      <a:pt x="96" y="108"/>
                    </a:lnTo>
                    <a:lnTo>
                      <a:pt x="105" y="112"/>
                    </a:lnTo>
                    <a:lnTo>
                      <a:pt x="116" y="113"/>
                    </a:lnTo>
                    <a:lnTo>
                      <a:pt x="126" y="114"/>
                    </a:lnTo>
                    <a:lnTo>
                      <a:pt x="136" y="114"/>
                    </a:lnTo>
                    <a:lnTo>
                      <a:pt x="149" y="114"/>
                    </a:lnTo>
                    <a:lnTo>
                      <a:pt x="161" y="112"/>
                    </a:lnTo>
                    <a:lnTo>
                      <a:pt x="174" y="109"/>
                    </a:lnTo>
                    <a:lnTo>
                      <a:pt x="185" y="106"/>
                    </a:lnTo>
                    <a:lnTo>
                      <a:pt x="197" y="100"/>
                    </a:lnTo>
                    <a:lnTo>
                      <a:pt x="208" y="94"/>
                    </a:lnTo>
                    <a:lnTo>
                      <a:pt x="218" y="86"/>
                    </a:lnTo>
                    <a:lnTo>
                      <a:pt x="228" y="79"/>
                    </a:lnTo>
                    <a:lnTo>
                      <a:pt x="229" y="78"/>
                    </a:lnTo>
                    <a:lnTo>
                      <a:pt x="230" y="76"/>
                    </a:lnTo>
                    <a:lnTo>
                      <a:pt x="232" y="74"/>
                    </a:lnTo>
                    <a:lnTo>
                      <a:pt x="232" y="73"/>
                    </a:lnTo>
                    <a:lnTo>
                      <a:pt x="233" y="72"/>
                    </a:lnTo>
                    <a:lnTo>
                      <a:pt x="234" y="70"/>
                    </a:lnTo>
                    <a:lnTo>
                      <a:pt x="235" y="68"/>
                    </a:lnTo>
                    <a:lnTo>
                      <a:pt x="236" y="67"/>
                    </a:lnTo>
                    <a:lnTo>
                      <a:pt x="237" y="65"/>
                    </a:lnTo>
                    <a:lnTo>
                      <a:pt x="237" y="64"/>
                    </a:lnTo>
                    <a:lnTo>
                      <a:pt x="238" y="61"/>
                    </a:lnTo>
                    <a:lnTo>
                      <a:pt x="239" y="59"/>
                    </a:lnTo>
                    <a:lnTo>
                      <a:pt x="240" y="58"/>
                    </a:lnTo>
                    <a:lnTo>
                      <a:pt x="241" y="55"/>
                    </a:lnTo>
                    <a:lnTo>
                      <a:pt x="241" y="54"/>
                    </a:lnTo>
                    <a:lnTo>
                      <a:pt x="242" y="52"/>
                    </a:lnTo>
                    <a:lnTo>
                      <a:pt x="230" y="64"/>
                    </a:lnTo>
                    <a:lnTo>
                      <a:pt x="219" y="73"/>
                    </a:lnTo>
                    <a:lnTo>
                      <a:pt x="207" y="83"/>
                    </a:lnTo>
                    <a:lnTo>
                      <a:pt x="194" y="90"/>
                    </a:lnTo>
                    <a:lnTo>
                      <a:pt x="180" y="96"/>
                    </a:lnTo>
                    <a:lnTo>
                      <a:pt x="166" y="100"/>
                    </a:lnTo>
                    <a:lnTo>
                      <a:pt x="151" y="103"/>
                    </a:lnTo>
                    <a:lnTo>
                      <a:pt x="136" y="103"/>
                    </a:lnTo>
                    <a:lnTo>
                      <a:pt x="125" y="103"/>
                    </a:lnTo>
                    <a:lnTo>
                      <a:pt x="114" y="102"/>
                    </a:lnTo>
                    <a:lnTo>
                      <a:pt x="102" y="100"/>
                    </a:lnTo>
                    <a:lnTo>
                      <a:pt x="92" y="96"/>
                    </a:lnTo>
                    <a:lnTo>
                      <a:pt x="82" y="92"/>
                    </a:lnTo>
                    <a:lnTo>
                      <a:pt x="72" y="88"/>
                    </a:lnTo>
                    <a:lnTo>
                      <a:pt x="63" y="82"/>
                    </a:lnTo>
                    <a:lnTo>
                      <a:pt x="54" y="74"/>
                    </a:lnTo>
                    <a:lnTo>
                      <a:pt x="45" y="67"/>
                    </a:lnTo>
                    <a:lnTo>
                      <a:pt x="37" y="60"/>
                    </a:lnTo>
                    <a:lnTo>
                      <a:pt x="30" y="52"/>
                    </a:lnTo>
                    <a:lnTo>
                      <a:pt x="23" y="42"/>
                    </a:lnTo>
                    <a:lnTo>
                      <a:pt x="16" y="32"/>
                    </a:lnTo>
                    <a:lnTo>
                      <a:pt x="10" y="22"/>
                    </a:lnTo>
                    <a:lnTo>
                      <a:pt x="5" y="11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1" y="7"/>
                    </a:lnTo>
                    <a:lnTo>
                      <a:pt x="1" y="11"/>
                    </a:lnTo>
                    <a:lnTo>
                      <a:pt x="1" y="16"/>
                    </a:lnTo>
                    <a:lnTo>
                      <a:pt x="2" y="19"/>
                    </a:lnTo>
                    <a:lnTo>
                      <a:pt x="3" y="23"/>
                    </a:lnTo>
                    <a:lnTo>
                      <a:pt x="3" y="26"/>
                    </a:lnTo>
                    <a:lnTo>
                      <a:pt x="4" y="30"/>
                    </a:lnTo>
                    <a:close/>
                  </a:path>
                </a:pathLst>
              </a:custGeom>
              <a:solidFill>
                <a:srgbClr val="F2B4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" name="Freeform 128"/>
              <p:cNvSpPr>
                <a:spLocks/>
              </p:cNvSpPr>
              <p:nvPr/>
            </p:nvSpPr>
            <p:spPr bwMode="auto">
              <a:xfrm>
                <a:off x="1134" y="2669"/>
                <a:ext cx="50" cy="21"/>
              </a:xfrm>
              <a:custGeom>
                <a:avLst/>
                <a:gdLst>
                  <a:gd name="T0" fmla="*/ 7 w 246"/>
                  <a:gd name="T1" fmla="*/ 39 h 123"/>
                  <a:gd name="T2" fmla="*/ 18 w 246"/>
                  <a:gd name="T3" fmla="*/ 58 h 123"/>
                  <a:gd name="T4" fmla="*/ 32 w 246"/>
                  <a:gd name="T5" fmla="*/ 75 h 123"/>
                  <a:gd name="T6" fmla="*/ 48 w 246"/>
                  <a:gd name="T7" fmla="*/ 91 h 123"/>
                  <a:gd name="T8" fmla="*/ 65 w 246"/>
                  <a:gd name="T9" fmla="*/ 103 h 123"/>
                  <a:gd name="T10" fmla="*/ 84 w 246"/>
                  <a:gd name="T11" fmla="*/ 112 h 123"/>
                  <a:gd name="T12" fmla="*/ 104 w 246"/>
                  <a:gd name="T13" fmla="*/ 120 h 123"/>
                  <a:gd name="T14" fmla="*/ 125 w 246"/>
                  <a:gd name="T15" fmla="*/ 123 h 123"/>
                  <a:gd name="T16" fmla="*/ 150 w 246"/>
                  <a:gd name="T17" fmla="*/ 122 h 123"/>
                  <a:gd name="T18" fmla="*/ 177 w 246"/>
                  <a:gd name="T19" fmla="*/ 116 h 123"/>
                  <a:gd name="T20" fmla="*/ 202 w 246"/>
                  <a:gd name="T21" fmla="*/ 105 h 123"/>
                  <a:gd name="T22" fmla="*/ 225 w 246"/>
                  <a:gd name="T23" fmla="*/ 90 h 123"/>
                  <a:gd name="T24" fmla="*/ 238 w 246"/>
                  <a:gd name="T25" fmla="*/ 76 h 123"/>
                  <a:gd name="T26" fmla="*/ 241 w 246"/>
                  <a:gd name="T27" fmla="*/ 69 h 123"/>
                  <a:gd name="T28" fmla="*/ 243 w 246"/>
                  <a:gd name="T29" fmla="*/ 62 h 123"/>
                  <a:gd name="T30" fmla="*/ 245 w 246"/>
                  <a:gd name="T31" fmla="*/ 56 h 123"/>
                  <a:gd name="T32" fmla="*/ 236 w 246"/>
                  <a:gd name="T33" fmla="*/ 66 h 123"/>
                  <a:gd name="T34" fmla="*/ 211 w 246"/>
                  <a:gd name="T35" fmla="*/ 87 h 123"/>
                  <a:gd name="T36" fmla="*/ 183 w 246"/>
                  <a:gd name="T37" fmla="*/ 103 h 123"/>
                  <a:gd name="T38" fmla="*/ 152 w 246"/>
                  <a:gd name="T39" fmla="*/ 111 h 123"/>
                  <a:gd name="T40" fmla="*/ 125 w 246"/>
                  <a:gd name="T41" fmla="*/ 112 h 123"/>
                  <a:gd name="T42" fmla="*/ 101 w 246"/>
                  <a:gd name="T43" fmla="*/ 108 h 123"/>
                  <a:gd name="T44" fmla="*/ 80 w 246"/>
                  <a:gd name="T45" fmla="*/ 99 h 123"/>
                  <a:gd name="T46" fmla="*/ 61 w 246"/>
                  <a:gd name="T47" fmla="*/ 87 h 123"/>
                  <a:gd name="T48" fmla="*/ 43 w 246"/>
                  <a:gd name="T49" fmla="*/ 73 h 123"/>
                  <a:gd name="T50" fmla="*/ 28 w 246"/>
                  <a:gd name="T51" fmla="*/ 55 h 123"/>
                  <a:gd name="T52" fmla="*/ 15 w 246"/>
                  <a:gd name="T53" fmla="*/ 34 h 123"/>
                  <a:gd name="T54" fmla="*/ 4 w 246"/>
                  <a:gd name="T55" fmla="*/ 12 h 123"/>
                  <a:gd name="T56" fmla="*/ 0 w 246"/>
                  <a:gd name="T57" fmla="*/ 3 h 123"/>
                  <a:gd name="T58" fmla="*/ 0 w 246"/>
                  <a:gd name="T59" fmla="*/ 11 h 123"/>
                  <a:gd name="T60" fmla="*/ 0 w 246"/>
                  <a:gd name="T61" fmla="*/ 18 h 123"/>
                  <a:gd name="T62" fmla="*/ 1 w 246"/>
                  <a:gd name="T63" fmla="*/ 25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46" h="123">
                    <a:moveTo>
                      <a:pt x="1" y="28"/>
                    </a:moveTo>
                    <a:lnTo>
                      <a:pt x="7" y="39"/>
                    </a:lnTo>
                    <a:lnTo>
                      <a:pt x="12" y="49"/>
                    </a:lnTo>
                    <a:lnTo>
                      <a:pt x="18" y="58"/>
                    </a:lnTo>
                    <a:lnTo>
                      <a:pt x="25" y="67"/>
                    </a:lnTo>
                    <a:lnTo>
                      <a:pt x="32" y="75"/>
                    </a:lnTo>
                    <a:lnTo>
                      <a:pt x="40" y="84"/>
                    </a:lnTo>
                    <a:lnTo>
                      <a:pt x="48" y="91"/>
                    </a:lnTo>
                    <a:lnTo>
                      <a:pt x="56" y="97"/>
                    </a:lnTo>
                    <a:lnTo>
                      <a:pt x="65" y="103"/>
                    </a:lnTo>
                    <a:lnTo>
                      <a:pt x="74" y="108"/>
                    </a:lnTo>
                    <a:lnTo>
                      <a:pt x="84" y="112"/>
                    </a:lnTo>
                    <a:lnTo>
                      <a:pt x="94" y="116"/>
                    </a:lnTo>
                    <a:lnTo>
                      <a:pt x="104" y="120"/>
                    </a:lnTo>
                    <a:lnTo>
                      <a:pt x="115" y="122"/>
                    </a:lnTo>
                    <a:lnTo>
                      <a:pt x="125" y="123"/>
                    </a:lnTo>
                    <a:lnTo>
                      <a:pt x="136" y="123"/>
                    </a:lnTo>
                    <a:lnTo>
                      <a:pt x="150" y="122"/>
                    </a:lnTo>
                    <a:lnTo>
                      <a:pt x="164" y="120"/>
                    </a:lnTo>
                    <a:lnTo>
                      <a:pt x="177" y="116"/>
                    </a:lnTo>
                    <a:lnTo>
                      <a:pt x="190" y="111"/>
                    </a:lnTo>
                    <a:lnTo>
                      <a:pt x="202" y="105"/>
                    </a:lnTo>
                    <a:lnTo>
                      <a:pt x="214" y="98"/>
                    </a:lnTo>
                    <a:lnTo>
                      <a:pt x="225" y="90"/>
                    </a:lnTo>
                    <a:lnTo>
                      <a:pt x="236" y="79"/>
                    </a:lnTo>
                    <a:lnTo>
                      <a:pt x="238" y="76"/>
                    </a:lnTo>
                    <a:lnTo>
                      <a:pt x="239" y="73"/>
                    </a:lnTo>
                    <a:lnTo>
                      <a:pt x="241" y="69"/>
                    </a:lnTo>
                    <a:lnTo>
                      <a:pt x="242" y="66"/>
                    </a:lnTo>
                    <a:lnTo>
                      <a:pt x="243" y="62"/>
                    </a:lnTo>
                    <a:lnTo>
                      <a:pt x="244" y="60"/>
                    </a:lnTo>
                    <a:lnTo>
                      <a:pt x="245" y="56"/>
                    </a:lnTo>
                    <a:lnTo>
                      <a:pt x="246" y="52"/>
                    </a:lnTo>
                    <a:lnTo>
                      <a:pt x="236" y="66"/>
                    </a:lnTo>
                    <a:lnTo>
                      <a:pt x="223" y="78"/>
                    </a:lnTo>
                    <a:lnTo>
                      <a:pt x="211" y="87"/>
                    </a:lnTo>
                    <a:lnTo>
                      <a:pt x="197" y="96"/>
                    </a:lnTo>
                    <a:lnTo>
                      <a:pt x="183" y="103"/>
                    </a:lnTo>
                    <a:lnTo>
                      <a:pt x="168" y="108"/>
                    </a:lnTo>
                    <a:lnTo>
                      <a:pt x="152" y="111"/>
                    </a:lnTo>
                    <a:lnTo>
                      <a:pt x="136" y="112"/>
                    </a:lnTo>
                    <a:lnTo>
                      <a:pt x="125" y="112"/>
                    </a:lnTo>
                    <a:lnTo>
                      <a:pt x="113" y="110"/>
                    </a:lnTo>
                    <a:lnTo>
                      <a:pt x="101" y="108"/>
                    </a:lnTo>
                    <a:lnTo>
                      <a:pt x="91" y="104"/>
                    </a:lnTo>
                    <a:lnTo>
                      <a:pt x="80" y="99"/>
                    </a:lnTo>
                    <a:lnTo>
                      <a:pt x="70" y="94"/>
                    </a:lnTo>
                    <a:lnTo>
                      <a:pt x="61" y="87"/>
                    </a:lnTo>
                    <a:lnTo>
                      <a:pt x="52" y="80"/>
                    </a:lnTo>
                    <a:lnTo>
                      <a:pt x="43" y="73"/>
                    </a:lnTo>
                    <a:lnTo>
                      <a:pt x="35" y="64"/>
                    </a:lnTo>
                    <a:lnTo>
                      <a:pt x="28" y="55"/>
                    </a:lnTo>
                    <a:lnTo>
                      <a:pt x="21" y="45"/>
                    </a:lnTo>
                    <a:lnTo>
                      <a:pt x="15" y="34"/>
                    </a:lnTo>
                    <a:lnTo>
                      <a:pt x="9" y="22"/>
                    </a:lnTo>
                    <a:lnTo>
                      <a:pt x="4" y="12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0" y="14"/>
                    </a:lnTo>
                    <a:lnTo>
                      <a:pt x="0" y="18"/>
                    </a:lnTo>
                    <a:lnTo>
                      <a:pt x="1" y="21"/>
                    </a:lnTo>
                    <a:lnTo>
                      <a:pt x="1" y="25"/>
                    </a:lnTo>
                    <a:lnTo>
                      <a:pt x="1" y="28"/>
                    </a:lnTo>
                    <a:close/>
                  </a:path>
                </a:pathLst>
              </a:custGeom>
              <a:solidFill>
                <a:srgbClr val="F3B6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" name="Freeform 129"/>
              <p:cNvSpPr>
                <a:spLocks/>
              </p:cNvSpPr>
              <p:nvPr/>
            </p:nvSpPr>
            <p:spPr bwMode="auto">
              <a:xfrm>
                <a:off x="1134" y="2667"/>
                <a:ext cx="50" cy="22"/>
              </a:xfrm>
              <a:custGeom>
                <a:avLst/>
                <a:gdLst>
                  <a:gd name="T0" fmla="*/ 5 w 249"/>
                  <a:gd name="T1" fmla="*/ 40 h 132"/>
                  <a:gd name="T2" fmla="*/ 16 w 249"/>
                  <a:gd name="T3" fmla="*/ 61 h 132"/>
                  <a:gd name="T4" fmla="*/ 30 w 249"/>
                  <a:gd name="T5" fmla="*/ 79 h 132"/>
                  <a:gd name="T6" fmla="*/ 45 w 249"/>
                  <a:gd name="T7" fmla="*/ 96 h 132"/>
                  <a:gd name="T8" fmla="*/ 63 w 249"/>
                  <a:gd name="T9" fmla="*/ 111 h 132"/>
                  <a:gd name="T10" fmla="*/ 82 w 249"/>
                  <a:gd name="T11" fmla="*/ 121 h 132"/>
                  <a:gd name="T12" fmla="*/ 102 w 249"/>
                  <a:gd name="T13" fmla="*/ 129 h 132"/>
                  <a:gd name="T14" fmla="*/ 125 w 249"/>
                  <a:gd name="T15" fmla="*/ 132 h 132"/>
                  <a:gd name="T16" fmla="*/ 151 w 249"/>
                  <a:gd name="T17" fmla="*/ 132 h 132"/>
                  <a:gd name="T18" fmla="*/ 180 w 249"/>
                  <a:gd name="T19" fmla="*/ 125 h 132"/>
                  <a:gd name="T20" fmla="*/ 207 w 249"/>
                  <a:gd name="T21" fmla="*/ 112 h 132"/>
                  <a:gd name="T22" fmla="*/ 230 w 249"/>
                  <a:gd name="T23" fmla="*/ 93 h 132"/>
                  <a:gd name="T24" fmla="*/ 243 w 249"/>
                  <a:gd name="T25" fmla="*/ 77 h 132"/>
                  <a:gd name="T26" fmla="*/ 245 w 249"/>
                  <a:gd name="T27" fmla="*/ 71 h 132"/>
                  <a:gd name="T28" fmla="*/ 247 w 249"/>
                  <a:gd name="T29" fmla="*/ 64 h 132"/>
                  <a:gd name="T30" fmla="*/ 249 w 249"/>
                  <a:gd name="T31" fmla="*/ 58 h 132"/>
                  <a:gd name="T32" fmla="*/ 239 w 249"/>
                  <a:gd name="T33" fmla="*/ 69 h 132"/>
                  <a:gd name="T34" fmla="*/ 214 w 249"/>
                  <a:gd name="T35" fmla="*/ 94 h 132"/>
                  <a:gd name="T36" fmla="*/ 185 w 249"/>
                  <a:gd name="T37" fmla="*/ 112 h 132"/>
                  <a:gd name="T38" fmla="*/ 161 w 249"/>
                  <a:gd name="T39" fmla="*/ 119 h 132"/>
                  <a:gd name="T40" fmla="*/ 145 w 249"/>
                  <a:gd name="T41" fmla="*/ 121 h 132"/>
                  <a:gd name="T42" fmla="*/ 124 w 249"/>
                  <a:gd name="T43" fmla="*/ 121 h 132"/>
                  <a:gd name="T44" fmla="*/ 100 w 249"/>
                  <a:gd name="T45" fmla="*/ 117 h 132"/>
                  <a:gd name="T46" fmla="*/ 79 w 249"/>
                  <a:gd name="T47" fmla="*/ 108 h 132"/>
                  <a:gd name="T48" fmla="*/ 59 w 249"/>
                  <a:gd name="T49" fmla="*/ 95 h 132"/>
                  <a:gd name="T50" fmla="*/ 42 w 249"/>
                  <a:gd name="T51" fmla="*/ 79 h 132"/>
                  <a:gd name="T52" fmla="*/ 27 w 249"/>
                  <a:gd name="T53" fmla="*/ 60 h 132"/>
                  <a:gd name="T54" fmla="*/ 14 w 249"/>
                  <a:gd name="T55" fmla="*/ 37 h 132"/>
                  <a:gd name="T56" fmla="*/ 5 w 249"/>
                  <a:gd name="T57" fmla="*/ 14 h 132"/>
                  <a:gd name="T58" fmla="*/ 1 w 249"/>
                  <a:gd name="T59" fmla="*/ 4 h 132"/>
                  <a:gd name="T60" fmla="*/ 0 w 249"/>
                  <a:gd name="T61" fmla="*/ 11 h 132"/>
                  <a:gd name="T62" fmla="*/ 0 w 249"/>
                  <a:gd name="T63" fmla="*/ 18 h 132"/>
                  <a:gd name="T64" fmla="*/ 0 w 249"/>
                  <a:gd name="T65" fmla="*/ 26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49" h="132">
                    <a:moveTo>
                      <a:pt x="0" y="29"/>
                    </a:moveTo>
                    <a:lnTo>
                      <a:pt x="5" y="40"/>
                    </a:lnTo>
                    <a:lnTo>
                      <a:pt x="10" y="51"/>
                    </a:lnTo>
                    <a:lnTo>
                      <a:pt x="16" y="61"/>
                    </a:lnTo>
                    <a:lnTo>
                      <a:pt x="23" y="71"/>
                    </a:lnTo>
                    <a:lnTo>
                      <a:pt x="30" y="79"/>
                    </a:lnTo>
                    <a:lnTo>
                      <a:pt x="37" y="89"/>
                    </a:lnTo>
                    <a:lnTo>
                      <a:pt x="45" y="96"/>
                    </a:lnTo>
                    <a:lnTo>
                      <a:pt x="54" y="103"/>
                    </a:lnTo>
                    <a:lnTo>
                      <a:pt x="63" y="111"/>
                    </a:lnTo>
                    <a:lnTo>
                      <a:pt x="72" y="117"/>
                    </a:lnTo>
                    <a:lnTo>
                      <a:pt x="82" y="121"/>
                    </a:lnTo>
                    <a:lnTo>
                      <a:pt x="92" y="125"/>
                    </a:lnTo>
                    <a:lnTo>
                      <a:pt x="102" y="129"/>
                    </a:lnTo>
                    <a:lnTo>
                      <a:pt x="114" y="131"/>
                    </a:lnTo>
                    <a:lnTo>
                      <a:pt x="125" y="132"/>
                    </a:lnTo>
                    <a:lnTo>
                      <a:pt x="136" y="132"/>
                    </a:lnTo>
                    <a:lnTo>
                      <a:pt x="151" y="132"/>
                    </a:lnTo>
                    <a:lnTo>
                      <a:pt x="166" y="129"/>
                    </a:lnTo>
                    <a:lnTo>
                      <a:pt x="180" y="125"/>
                    </a:lnTo>
                    <a:lnTo>
                      <a:pt x="194" y="119"/>
                    </a:lnTo>
                    <a:lnTo>
                      <a:pt x="207" y="112"/>
                    </a:lnTo>
                    <a:lnTo>
                      <a:pt x="219" y="102"/>
                    </a:lnTo>
                    <a:lnTo>
                      <a:pt x="230" y="93"/>
                    </a:lnTo>
                    <a:lnTo>
                      <a:pt x="242" y="81"/>
                    </a:lnTo>
                    <a:lnTo>
                      <a:pt x="243" y="77"/>
                    </a:lnTo>
                    <a:lnTo>
                      <a:pt x="244" y="75"/>
                    </a:lnTo>
                    <a:lnTo>
                      <a:pt x="245" y="71"/>
                    </a:lnTo>
                    <a:lnTo>
                      <a:pt x="246" y="67"/>
                    </a:lnTo>
                    <a:lnTo>
                      <a:pt x="247" y="64"/>
                    </a:lnTo>
                    <a:lnTo>
                      <a:pt x="248" y="60"/>
                    </a:lnTo>
                    <a:lnTo>
                      <a:pt x="249" y="58"/>
                    </a:lnTo>
                    <a:lnTo>
                      <a:pt x="249" y="54"/>
                    </a:lnTo>
                    <a:lnTo>
                      <a:pt x="239" y="69"/>
                    </a:lnTo>
                    <a:lnTo>
                      <a:pt x="227" y="82"/>
                    </a:lnTo>
                    <a:lnTo>
                      <a:pt x="214" y="94"/>
                    </a:lnTo>
                    <a:lnTo>
                      <a:pt x="200" y="103"/>
                    </a:lnTo>
                    <a:lnTo>
                      <a:pt x="185" y="112"/>
                    </a:lnTo>
                    <a:lnTo>
                      <a:pt x="169" y="117"/>
                    </a:lnTo>
                    <a:lnTo>
                      <a:pt x="161" y="119"/>
                    </a:lnTo>
                    <a:lnTo>
                      <a:pt x="153" y="120"/>
                    </a:lnTo>
                    <a:lnTo>
                      <a:pt x="145" y="121"/>
                    </a:lnTo>
                    <a:lnTo>
                      <a:pt x="136" y="121"/>
                    </a:lnTo>
                    <a:lnTo>
                      <a:pt x="124" y="121"/>
                    </a:lnTo>
                    <a:lnTo>
                      <a:pt x="113" y="120"/>
                    </a:lnTo>
                    <a:lnTo>
                      <a:pt x="100" y="117"/>
                    </a:lnTo>
                    <a:lnTo>
                      <a:pt x="90" y="113"/>
                    </a:lnTo>
                    <a:lnTo>
                      <a:pt x="79" y="108"/>
                    </a:lnTo>
                    <a:lnTo>
                      <a:pt x="69" y="102"/>
                    </a:lnTo>
                    <a:lnTo>
                      <a:pt x="59" y="95"/>
                    </a:lnTo>
                    <a:lnTo>
                      <a:pt x="50" y="88"/>
                    </a:lnTo>
                    <a:lnTo>
                      <a:pt x="42" y="79"/>
                    </a:lnTo>
                    <a:lnTo>
                      <a:pt x="34" y="70"/>
                    </a:lnTo>
                    <a:lnTo>
                      <a:pt x="27" y="60"/>
                    </a:lnTo>
                    <a:lnTo>
                      <a:pt x="20" y="49"/>
                    </a:lnTo>
                    <a:lnTo>
                      <a:pt x="14" y="37"/>
                    </a:lnTo>
                    <a:lnTo>
                      <a:pt x="9" y="26"/>
                    </a:lnTo>
                    <a:lnTo>
                      <a:pt x="5" y="14"/>
                    </a:lnTo>
                    <a:lnTo>
                      <a:pt x="1" y="0"/>
                    </a:lnTo>
                    <a:lnTo>
                      <a:pt x="1" y="4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18"/>
                    </a:lnTo>
                    <a:lnTo>
                      <a:pt x="0" y="22"/>
                    </a:lnTo>
                    <a:lnTo>
                      <a:pt x="0" y="26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F3B6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" name="Freeform 130"/>
              <p:cNvSpPr>
                <a:spLocks/>
              </p:cNvSpPr>
              <p:nvPr/>
            </p:nvSpPr>
            <p:spPr bwMode="auto">
              <a:xfrm>
                <a:off x="1134" y="2665"/>
                <a:ext cx="51" cy="23"/>
              </a:xfrm>
              <a:custGeom>
                <a:avLst/>
                <a:gdLst>
                  <a:gd name="T0" fmla="*/ 4 w 251"/>
                  <a:gd name="T1" fmla="*/ 40 h 140"/>
                  <a:gd name="T2" fmla="*/ 15 w 251"/>
                  <a:gd name="T3" fmla="*/ 62 h 140"/>
                  <a:gd name="T4" fmla="*/ 28 w 251"/>
                  <a:gd name="T5" fmla="*/ 83 h 140"/>
                  <a:gd name="T6" fmla="*/ 43 w 251"/>
                  <a:gd name="T7" fmla="*/ 101 h 140"/>
                  <a:gd name="T8" fmla="*/ 61 w 251"/>
                  <a:gd name="T9" fmla="*/ 115 h 140"/>
                  <a:gd name="T10" fmla="*/ 80 w 251"/>
                  <a:gd name="T11" fmla="*/ 127 h 140"/>
                  <a:gd name="T12" fmla="*/ 101 w 251"/>
                  <a:gd name="T13" fmla="*/ 136 h 140"/>
                  <a:gd name="T14" fmla="*/ 125 w 251"/>
                  <a:gd name="T15" fmla="*/ 140 h 140"/>
                  <a:gd name="T16" fmla="*/ 152 w 251"/>
                  <a:gd name="T17" fmla="*/ 139 h 140"/>
                  <a:gd name="T18" fmla="*/ 183 w 251"/>
                  <a:gd name="T19" fmla="*/ 131 h 140"/>
                  <a:gd name="T20" fmla="*/ 211 w 251"/>
                  <a:gd name="T21" fmla="*/ 115 h 140"/>
                  <a:gd name="T22" fmla="*/ 236 w 251"/>
                  <a:gd name="T23" fmla="*/ 94 h 140"/>
                  <a:gd name="T24" fmla="*/ 247 w 251"/>
                  <a:gd name="T25" fmla="*/ 77 h 140"/>
                  <a:gd name="T26" fmla="*/ 249 w 251"/>
                  <a:gd name="T27" fmla="*/ 71 h 140"/>
                  <a:gd name="T28" fmla="*/ 250 w 251"/>
                  <a:gd name="T29" fmla="*/ 64 h 140"/>
                  <a:gd name="T30" fmla="*/ 251 w 251"/>
                  <a:gd name="T31" fmla="*/ 58 h 140"/>
                  <a:gd name="T32" fmla="*/ 247 w 251"/>
                  <a:gd name="T33" fmla="*/ 62 h 140"/>
                  <a:gd name="T34" fmla="*/ 236 w 251"/>
                  <a:gd name="T35" fmla="*/ 78 h 140"/>
                  <a:gd name="T36" fmla="*/ 223 w 251"/>
                  <a:gd name="T37" fmla="*/ 91 h 140"/>
                  <a:gd name="T38" fmla="*/ 209 w 251"/>
                  <a:gd name="T39" fmla="*/ 103 h 140"/>
                  <a:gd name="T40" fmla="*/ 195 w 251"/>
                  <a:gd name="T41" fmla="*/ 114 h 140"/>
                  <a:gd name="T42" fmla="*/ 179 w 251"/>
                  <a:gd name="T43" fmla="*/ 121 h 140"/>
                  <a:gd name="T44" fmla="*/ 162 w 251"/>
                  <a:gd name="T45" fmla="*/ 126 h 140"/>
                  <a:gd name="T46" fmla="*/ 145 w 251"/>
                  <a:gd name="T47" fmla="*/ 130 h 140"/>
                  <a:gd name="T48" fmla="*/ 124 w 251"/>
                  <a:gd name="T49" fmla="*/ 128 h 140"/>
                  <a:gd name="T50" fmla="*/ 100 w 251"/>
                  <a:gd name="T51" fmla="*/ 124 h 140"/>
                  <a:gd name="T52" fmla="*/ 78 w 251"/>
                  <a:gd name="T53" fmla="*/ 114 h 140"/>
                  <a:gd name="T54" fmla="*/ 58 w 251"/>
                  <a:gd name="T55" fmla="*/ 101 h 140"/>
                  <a:gd name="T56" fmla="*/ 41 w 251"/>
                  <a:gd name="T57" fmla="*/ 84 h 140"/>
                  <a:gd name="T58" fmla="*/ 26 w 251"/>
                  <a:gd name="T59" fmla="*/ 62 h 140"/>
                  <a:gd name="T60" fmla="*/ 14 w 251"/>
                  <a:gd name="T61" fmla="*/ 40 h 140"/>
                  <a:gd name="T62" fmla="*/ 6 w 251"/>
                  <a:gd name="T63" fmla="*/ 15 h 140"/>
                  <a:gd name="T64" fmla="*/ 2 w 251"/>
                  <a:gd name="T65" fmla="*/ 4 h 140"/>
                  <a:gd name="T66" fmla="*/ 1 w 251"/>
                  <a:gd name="T67" fmla="*/ 11 h 140"/>
                  <a:gd name="T68" fmla="*/ 1 w 251"/>
                  <a:gd name="T69" fmla="*/ 17 h 140"/>
                  <a:gd name="T70" fmla="*/ 0 w 251"/>
                  <a:gd name="T71" fmla="*/ 24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51" h="140">
                    <a:moveTo>
                      <a:pt x="0" y="28"/>
                    </a:moveTo>
                    <a:lnTo>
                      <a:pt x="4" y="40"/>
                    </a:lnTo>
                    <a:lnTo>
                      <a:pt x="9" y="50"/>
                    </a:lnTo>
                    <a:lnTo>
                      <a:pt x="15" y="62"/>
                    </a:lnTo>
                    <a:lnTo>
                      <a:pt x="21" y="73"/>
                    </a:lnTo>
                    <a:lnTo>
                      <a:pt x="28" y="83"/>
                    </a:lnTo>
                    <a:lnTo>
                      <a:pt x="35" y="92"/>
                    </a:lnTo>
                    <a:lnTo>
                      <a:pt x="43" y="101"/>
                    </a:lnTo>
                    <a:lnTo>
                      <a:pt x="52" y="108"/>
                    </a:lnTo>
                    <a:lnTo>
                      <a:pt x="61" y="115"/>
                    </a:lnTo>
                    <a:lnTo>
                      <a:pt x="70" y="122"/>
                    </a:lnTo>
                    <a:lnTo>
                      <a:pt x="80" y="127"/>
                    </a:lnTo>
                    <a:lnTo>
                      <a:pt x="91" y="132"/>
                    </a:lnTo>
                    <a:lnTo>
                      <a:pt x="101" y="136"/>
                    </a:lnTo>
                    <a:lnTo>
                      <a:pt x="113" y="138"/>
                    </a:lnTo>
                    <a:lnTo>
                      <a:pt x="125" y="140"/>
                    </a:lnTo>
                    <a:lnTo>
                      <a:pt x="136" y="140"/>
                    </a:lnTo>
                    <a:lnTo>
                      <a:pt x="152" y="139"/>
                    </a:lnTo>
                    <a:lnTo>
                      <a:pt x="168" y="136"/>
                    </a:lnTo>
                    <a:lnTo>
                      <a:pt x="183" y="131"/>
                    </a:lnTo>
                    <a:lnTo>
                      <a:pt x="197" y="124"/>
                    </a:lnTo>
                    <a:lnTo>
                      <a:pt x="211" y="115"/>
                    </a:lnTo>
                    <a:lnTo>
                      <a:pt x="223" y="106"/>
                    </a:lnTo>
                    <a:lnTo>
                      <a:pt x="236" y="94"/>
                    </a:lnTo>
                    <a:lnTo>
                      <a:pt x="246" y="80"/>
                    </a:lnTo>
                    <a:lnTo>
                      <a:pt x="247" y="77"/>
                    </a:lnTo>
                    <a:lnTo>
                      <a:pt x="248" y="73"/>
                    </a:lnTo>
                    <a:lnTo>
                      <a:pt x="249" y="71"/>
                    </a:lnTo>
                    <a:lnTo>
                      <a:pt x="249" y="67"/>
                    </a:lnTo>
                    <a:lnTo>
                      <a:pt x="250" y="64"/>
                    </a:lnTo>
                    <a:lnTo>
                      <a:pt x="250" y="61"/>
                    </a:lnTo>
                    <a:lnTo>
                      <a:pt x="251" y="58"/>
                    </a:lnTo>
                    <a:lnTo>
                      <a:pt x="251" y="54"/>
                    </a:lnTo>
                    <a:lnTo>
                      <a:pt x="247" y="62"/>
                    </a:lnTo>
                    <a:lnTo>
                      <a:pt x="241" y="71"/>
                    </a:lnTo>
                    <a:lnTo>
                      <a:pt x="236" y="78"/>
                    </a:lnTo>
                    <a:lnTo>
                      <a:pt x="229" y="85"/>
                    </a:lnTo>
                    <a:lnTo>
                      <a:pt x="223" y="91"/>
                    </a:lnTo>
                    <a:lnTo>
                      <a:pt x="216" y="98"/>
                    </a:lnTo>
                    <a:lnTo>
                      <a:pt x="209" y="103"/>
                    </a:lnTo>
                    <a:lnTo>
                      <a:pt x="202" y="109"/>
                    </a:lnTo>
                    <a:lnTo>
                      <a:pt x="195" y="114"/>
                    </a:lnTo>
                    <a:lnTo>
                      <a:pt x="187" y="118"/>
                    </a:lnTo>
                    <a:lnTo>
                      <a:pt x="179" y="121"/>
                    </a:lnTo>
                    <a:lnTo>
                      <a:pt x="171" y="124"/>
                    </a:lnTo>
                    <a:lnTo>
                      <a:pt x="162" y="126"/>
                    </a:lnTo>
                    <a:lnTo>
                      <a:pt x="154" y="128"/>
                    </a:lnTo>
                    <a:lnTo>
                      <a:pt x="145" y="130"/>
                    </a:lnTo>
                    <a:lnTo>
                      <a:pt x="136" y="130"/>
                    </a:lnTo>
                    <a:lnTo>
                      <a:pt x="124" y="128"/>
                    </a:lnTo>
                    <a:lnTo>
                      <a:pt x="112" y="127"/>
                    </a:lnTo>
                    <a:lnTo>
                      <a:pt x="100" y="124"/>
                    </a:lnTo>
                    <a:lnTo>
                      <a:pt x="89" y="120"/>
                    </a:lnTo>
                    <a:lnTo>
                      <a:pt x="78" y="114"/>
                    </a:lnTo>
                    <a:lnTo>
                      <a:pt x="68" y="108"/>
                    </a:lnTo>
                    <a:lnTo>
                      <a:pt x="58" y="101"/>
                    </a:lnTo>
                    <a:lnTo>
                      <a:pt x="49" y="92"/>
                    </a:lnTo>
                    <a:lnTo>
                      <a:pt x="41" y="84"/>
                    </a:lnTo>
                    <a:lnTo>
                      <a:pt x="33" y="73"/>
                    </a:lnTo>
                    <a:lnTo>
                      <a:pt x="26" y="62"/>
                    </a:lnTo>
                    <a:lnTo>
                      <a:pt x="20" y="52"/>
                    </a:lnTo>
                    <a:lnTo>
                      <a:pt x="14" y="40"/>
                    </a:lnTo>
                    <a:lnTo>
                      <a:pt x="10" y="27"/>
                    </a:lnTo>
                    <a:lnTo>
                      <a:pt x="6" y="15"/>
                    </a:lnTo>
                    <a:lnTo>
                      <a:pt x="3" y="0"/>
                    </a:lnTo>
                    <a:lnTo>
                      <a:pt x="2" y="4"/>
                    </a:lnTo>
                    <a:lnTo>
                      <a:pt x="2" y="7"/>
                    </a:lnTo>
                    <a:lnTo>
                      <a:pt x="1" y="11"/>
                    </a:lnTo>
                    <a:lnTo>
                      <a:pt x="1" y="13"/>
                    </a:lnTo>
                    <a:lnTo>
                      <a:pt x="1" y="17"/>
                    </a:lnTo>
                    <a:lnTo>
                      <a:pt x="0" y="21"/>
                    </a:lnTo>
                    <a:lnTo>
                      <a:pt x="0" y="24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F3B8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" name="Freeform 131"/>
              <p:cNvSpPr>
                <a:spLocks/>
              </p:cNvSpPr>
              <p:nvPr/>
            </p:nvSpPr>
            <p:spPr bwMode="auto">
              <a:xfrm>
                <a:off x="1135" y="2663"/>
                <a:ext cx="50" cy="24"/>
              </a:xfrm>
              <a:custGeom>
                <a:avLst/>
                <a:gdLst>
                  <a:gd name="T0" fmla="*/ 4 w 251"/>
                  <a:gd name="T1" fmla="*/ 39 h 146"/>
                  <a:gd name="T2" fmla="*/ 13 w 251"/>
                  <a:gd name="T3" fmla="*/ 62 h 146"/>
                  <a:gd name="T4" fmla="*/ 26 w 251"/>
                  <a:gd name="T5" fmla="*/ 85 h 146"/>
                  <a:gd name="T6" fmla="*/ 41 w 251"/>
                  <a:gd name="T7" fmla="*/ 104 h 146"/>
                  <a:gd name="T8" fmla="*/ 58 w 251"/>
                  <a:gd name="T9" fmla="*/ 120 h 146"/>
                  <a:gd name="T10" fmla="*/ 78 w 251"/>
                  <a:gd name="T11" fmla="*/ 133 h 146"/>
                  <a:gd name="T12" fmla="*/ 99 w 251"/>
                  <a:gd name="T13" fmla="*/ 142 h 146"/>
                  <a:gd name="T14" fmla="*/ 123 w 251"/>
                  <a:gd name="T15" fmla="*/ 146 h 146"/>
                  <a:gd name="T16" fmla="*/ 144 w 251"/>
                  <a:gd name="T17" fmla="*/ 146 h 146"/>
                  <a:gd name="T18" fmla="*/ 160 w 251"/>
                  <a:gd name="T19" fmla="*/ 144 h 146"/>
                  <a:gd name="T20" fmla="*/ 184 w 251"/>
                  <a:gd name="T21" fmla="*/ 137 h 146"/>
                  <a:gd name="T22" fmla="*/ 213 w 251"/>
                  <a:gd name="T23" fmla="*/ 119 h 146"/>
                  <a:gd name="T24" fmla="*/ 238 w 251"/>
                  <a:gd name="T25" fmla="*/ 94 h 146"/>
                  <a:gd name="T26" fmla="*/ 249 w 251"/>
                  <a:gd name="T27" fmla="*/ 76 h 146"/>
                  <a:gd name="T28" fmla="*/ 250 w 251"/>
                  <a:gd name="T29" fmla="*/ 70 h 146"/>
                  <a:gd name="T30" fmla="*/ 251 w 251"/>
                  <a:gd name="T31" fmla="*/ 62 h 146"/>
                  <a:gd name="T32" fmla="*/ 251 w 251"/>
                  <a:gd name="T33" fmla="*/ 57 h 146"/>
                  <a:gd name="T34" fmla="*/ 247 w 251"/>
                  <a:gd name="T35" fmla="*/ 62 h 146"/>
                  <a:gd name="T36" fmla="*/ 237 w 251"/>
                  <a:gd name="T37" fmla="*/ 79 h 146"/>
                  <a:gd name="T38" fmla="*/ 224 w 251"/>
                  <a:gd name="T39" fmla="*/ 95 h 146"/>
                  <a:gd name="T40" fmla="*/ 210 w 251"/>
                  <a:gd name="T41" fmla="*/ 108 h 146"/>
                  <a:gd name="T42" fmla="*/ 196 w 251"/>
                  <a:gd name="T43" fmla="*/ 119 h 146"/>
                  <a:gd name="T44" fmla="*/ 179 w 251"/>
                  <a:gd name="T45" fmla="*/ 127 h 146"/>
                  <a:gd name="T46" fmla="*/ 162 w 251"/>
                  <a:gd name="T47" fmla="*/ 133 h 146"/>
                  <a:gd name="T48" fmla="*/ 144 w 251"/>
                  <a:gd name="T49" fmla="*/ 136 h 146"/>
                  <a:gd name="T50" fmla="*/ 123 w 251"/>
                  <a:gd name="T51" fmla="*/ 136 h 146"/>
                  <a:gd name="T52" fmla="*/ 98 w 251"/>
                  <a:gd name="T53" fmla="*/ 130 h 146"/>
                  <a:gd name="T54" fmla="*/ 76 w 251"/>
                  <a:gd name="T55" fmla="*/ 120 h 146"/>
                  <a:gd name="T56" fmla="*/ 57 w 251"/>
                  <a:gd name="T57" fmla="*/ 106 h 146"/>
                  <a:gd name="T58" fmla="*/ 39 w 251"/>
                  <a:gd name="T59" fmla="*/ 88 h 146"/>
                  <a:gd name="T60" fmla="*/ 25 w 251"/>
                  <a:gd name="T61" fmla="*/ 66 h 146"/>
                  <a:gd name="T62" fmla="*/ 14 w 251"/>
                  <a:gd name="T63" fmla="*/ 41 h 146"/>
                  <a:gd name="T64" fmla="*/ 7 w 251"/>
                  <a:gd name="T65" fmla="*/ 15 h 146"/>
                  <a:gd name="T66" fmla="*/ 4 w 251"/>
                  <a:gd name="T67" fmla="*/ 3 h 146"/>
                  <a:gd name="T68" fmla="*/ 3 w 251"/>
                  <a:gd name="T69" fmla="*/ 10 h 146"/>
                  <a:gd name="T70" fmla="*/ 1 w 251"/>
                  <a:gd name="T71" fmla="*/ 16 h 146"/>
                  <a:gd name="T72" fmla="*/ 0 w 251"/>
                  <a:gd name="T73" fmla="*/ 22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51" h="146">
                    <a:moveTo>
                      <a:pt x="0" y="25"/>
                    </a:moveTo>
                    <a:lnTo>
                      <a:pt x="4" y="39"/>
                    </a:lnTo>
                    <a:lnTo>
                      <a:pt x="8" y="51"/>
                    </a:lnTo>
                    <a:lnTo>
                      <a:pt x="13" y="62"/>
                    </a:lnTo>
                    <a:lnTo>
                      <a:pt x="19" y="74"/>
                    </a:lnTo>
                    <a:lnTo>
                      <a:pt x="26" y="85"/>
                    </a:lnTo>
                    <a:lnTo>
                      <a:pt x="33" y="95"/>
                    </a:lnTo>
                    <a:lnTo>
                      <a:pt x="41" y="104"/>
                    </a:lnTo>
                    <a:lnTo>
                      <a:pt x="49" y="113"/>
                    </a:lnTo>
                    <a:lnTo>
                      <a:pt x="58" y="120"/>
                    </a:lnTo>
                    <a:lnTo>
                      <a:pt x="68" y="127"/>
                    </a:lnTo>
                    <a:lnTo>
                      <a:pt x="78" y="133"/>
                    </a:lnTo>
                    <a:lnTo>
                      <a:pt x="89" y="138"/>
                    </a:lnTo>
                    <a:lnTo>
                      <a:pt x="99" y="142"/>
                    </a:lnTo>
                    <a:lnTo>
                      <a:pt x="112" y="145"/>
                    </a:lnTo>
                    <a:lnTo>
                      <a:pt x="123" y="146"/>
                    </a:lnTo>
                    <a:lnTo>
                      <a:pt x="135" y="146"/>
                    </a:lnTo>
                    <a:lnTo>
                      <a:pt x="144" y="146"/>
                    </a:lnTo>
                    <a:lnTo>
                      <a:pt x="152" y="145"/>
                    </a:lnTo>
                    <a:lnTo>
                      <a:pt x="160" y="144"/>
                    </a:lnTo>
                    <a:lnTo>
                      <a:pt x="168" y="142"/>
                    </a:lnTo>
                    <a:lnTo>
                      <a:pt x="184" y="137"/>
                    </a:lnTo>
                    <a:lnTo>
                      <a:pt x="199" y="128"/>
                    </a:lnTo>
                    <a:lnTo>
                      <a:pt x="213" y="119"/>
                    </a:lnTo>
                    <a:lnTo>
                      <a:pt x="226" y="107"/>
                    </a:lnTo>
                    <a:lnTo>
                      <a:pt x="238" y="94"/>
                    </a:lnTo>
                    <a:lnTo>
                      <a:pt x="248" y="79"/>
                    </a:lnTo>
                    <a:lnTo>
                      <a:pt x="249" y="76"/>
                    </a:lnTo>
                    <a:lnTo>
                      <a:pt x="249" y="72"/>
                    </a:lnTo>
                    <a:lnTo>
                      <a:pt x="250" y="70"/>
                    </a:lnTo>
                    <a:lnTo>
                      <a:pt x="250" y="66"/>
                    </a:lnTo>
                    <a:lnTo>
                      <a:pt x="251" y="62"/>
                    </a:lnTo>
                    <a:lnTo>
                      <a:pt x="251" y="60"/>
                    </a:lnTo>
                    <a:lnTo>
                      <a:pt x="251" y="57"/>
                    </a:lnTo>
                    <a:lnTo>
                      <a:pt x="251" y="53"/>
                    </a:lnTo>
                    <a:lnTo>
                      <a:pt x="247" y="62"/>
                    </a:lnTo>
                    <a:lnTo>
                      <a:pt x="242" y="71"/>
                    </a:lnTo>
                    <a:lnTo>
                      <a:pt x="237" y="79"/>
                    </a:lnTo>
                    <a:lnTo>
                      <a:pt x="231" y="86"/>
                    </a:lnTo>
                    <a:lnTo>
                      <a:pt x="224" y="95"/>
                    </a:lnTo>
                    <a:lnTo>
                      <a:pt x="217" y="101"/>
                    </a:lnTo>
                    <a:lnTo>
                      <a:pt x="210" y="108"/>
                    </a:lnTo>
                    <a:lnTo>
                      <a:pt x="203" y="113"/>
                    </a:lnTo>
                    <a:lnTo>
                      <a:pt x="196" y="119"/>
                    </a:lnTo>
                    <a:lnTo>
                      <a:pt x="188" y="122"/>
                    </a:lnTo>
                    <a:lnTo>
                      <a:pt x="179" y="127"/>
                    </a:lnTo>
                    <a:lnTo>
                      <a:pt x="171" y="130"/>
                    </a:lnTo>
                    <a:lnTo>
                      <a:pt x="162" y="133"/>
                    </a:lnTo>
                    <a:lnTo>
                      <a:pt x="153" y="134"/>
                    </a:lnTo>
                    <a:lnTo>
                      <a:pt x="144" y="136"/>
                    </a:lnTo>
                    <a:lnTo>
                      <a:pt x="135" y="136"/>
                    </a:lnTo>
                    <a:lnTo>
                      <a:pt x="123" y="136"/>
                    </a:lnTo>
                    <a:lnTo>
                      <a:pt x="111" y="133"/>
                    </a:lnTo>
                    <a:lnTo>
                      <a:pt x="98" y="130"/>
                    </a:lnTo>
                    <a:lnTo>
                      <a:pt x="87" y="126"/>
                    </a:lnTo>
                    <a:lnTo>
                      <a:pt x="76" y="120"/>
                    </a:lnTo>
                    <a:lnTo>
                      <a:pt x="66" y="113"/>
                    </a:lnTo>
                    <a:lnTo>
                      <a:pt x="57" y="106"/>
                    </a:lnTo>
                    <a:lnTo>
                      <a:pt x="48" y="97"/>
                    </a:lnTo>
                    <a:lnTo>
                      <a:pt x="39" y="88"/>
                    </a:lnTo>
                    <a:lnTo>
                      <a:pt x="32" y="77"/>
                    </a:lnTo>
                    <a:lnTo>
                      <a:pt x="25" y="66"/>
                    </a:lnTo>
                    <a:lnTo>
                      <a:pt x="19" y="54"/>
                    </a:lnTo>
                    <a:lnTo>
                      <a:pt x="14" y="41"/>
                    </a:lnTo>
                    <a:lnTo>
                      <a:pt x="10" y="28"/>
                    </a:lnTo>
                    <a:lnTo>
                      <a:pt x="7" y="15"/>
                    </a:lnTo>
                    <a:lnTo>
                      <a:pt x="5" y="0"/>
                    </a:lnTo>
                    <a:lnTo>
                      <a:pt x="4" y="3"/>
                    </a:lnTo>
                    <a:lnTo>
                      <a:pt x="3" y="6"/>
                    </a:lnTo>
                    <a:lnTo>
                      <a:pt x="3" y="10"/>
                    </a:lnTo>
                    <a:lnTo>
                      <a:pt x="2" y="12"/>
                    </a:lnTo>
                    <a:lnTo>
                      <a:pt x="1" y="16"/>
                    </a:lnTo>
                    <a:lnTo>
                      <a:pt x="1" y="19"/>
                    </a:lnTo>
                    <a:lnTo>
                      <a:pt x="0" y="22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F3BA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2" name="Freeform 132"/>
              <p:cNvSpPr>
                <a:spLocks/>
              </p:cNvSpPr>
              <p:nvPr/>
            </p:nvSpPr>
            <p:spPr bwMode="auto">
              <a:xfrm>
                <a:off x="1135" y="2661"/>
                <a:ext cx="50" cy="25"/>
              </a:xfrm>
              <a:custGeom>
                <a:avLst/>
                <a:gdLst>
                  <a:gd name="T0" fmla="*/ 3 w 249"/>
                  <a:gd name="T1" fmla="*/ 39 h 154"/>
                  <a:gd name="T2" fmla="*/ 11 w 249"/>
                  <a:gd name="T3" fmla="*/ 64 h 154"/>
                  <a:gd name="T4" fmla="*/ 23 w 249"/>
                  <a:gd name="T5" fmla="*/ 86 h 154"/>
                  <a:gd name="T6" fmla="*/ 38 w 249"/>
                  <a:gd name="T7" fmla="*/ 108 h 154"/>
                  <a:gd name="T8" fmla="*/ 55 w 249"/>
                  <a:gd name="T9" fmla="*/ 125 h 154"/>
                  <a:gd name="T10" fmla="*/ 75 w 249"/>
                  <a:gd name="T11" fmla="*/ 138 h 154"/>
                  <a:gd name="T12" fmla="*/ 97 w 249"/>
                  <a:gd name="T13" fmla="*/ 148 h 154"/>
                  <a:gd name="T14" fmla="*/ 121 w 249"/>
                  <a:gd name="T15" fmla="*/ 152 h 154"/>
                  <a:gd name="T16" fmla="*/ 142 w 249"/>
                  <a:gd name="T17" fmla="*/ 154 h 154"/>
                  <a:gd name="T18" fmla="*/ 159 w 249"/>
                  <a:gd name="T19" fmla="*/ 150 h 154"/>
                  <a:gd name="T20" fmla="*/ 176 w 249"/>
                  <a:gd name="T21" fmla="*/ 145 h 154"/>
                  <a:gd name="T22" fmla="*/ 192 w 249"/>
                  <a:gd name="T23" fmla="*/ 138 h 154"/>
                  <a:gd name="T24" fmla="*/ 206 w 249"/>
                  <a:gd name="T25" fmla="*/ 127 h 154"/>
                  <a:gd name="T26" fmla="*/ 220 w 249"/>
                  <a:gd name="T27" fmla="*/ 115 h 154"/>
                  <a:gd name="T28" fmla="*/ 233 w 249"/>
                  <a:gd name="T29" fmla="*/ 102 h 154"/>
                  <a:gd name="T30" fmla="*/ 244 w 249"/>
                  <a:gd name="T31" fmla="*/ 86 h 154"/>
                  <a:gd name="T32" fmla="*/ 249 w 249"/>
                  <a:gd name="T33" fmla="*/ 74 h 154"/>
                  <a:gd name="T34" fmla="*/ 249 w 249"/>
                  <a:gd name="T35" fmla="*/ 69 h 154"/>
                  <a:gd name="T36" fmla="*/ 249 w 249"/>
                  <a:gd name="T37" fmla="*/ 63 h 154"/>
                  <a:gd name="T38" fmla="*/ 249 w 249"/>
                  <a:gd name="T39" fmla="*/ 57 h 154"/>
                  <a:gd name="T40" fmla="*/ 245 w 249"/>
                  <a:gd name="T41" fmla="*/ 63 h 154"/>
                  <a:gd name="T42" fmla="*/ 236 w 249"/>
                  <a:gd name="T43" fmla="*/ 80 h 154"/>
                  <a:gd name="T44" fmla="*/ 223 w 249"/>
                  <a:gd name="T45" fmla="*/ 97 h 154"/>
                  <a:gd name="T46" fmla="*/ 210 w 249"/>
                  <a:gd name="T47" fmla="*/ 112 h 154"/>
                  <a:gd name="T48" fmla="*/ 195 w 249"/>
                  <a:gd name="T49" fmla="*/ 124 h 154"/>
                  <a:gd name="T50" fmla="*/ 179 w 249"/>
                  <a:gd name="T51" fmla="*/ 133 h 154"/>
                  <a:gd name="T52" fmla="*/ 161 w 249"/>
                  <a:gd name="T53" fmla="*/ 139 h 154"/>
                  <a:gd name="T54" fmla="*/ 143 w 249"/>
                  <a:gd name="T55" fmla="*/ 143 h 154"/>
                  <a:gd name="T56" fmla="*/ 121 w 249"/>
                  <a:gd name="T57" fmla="*/ 142 h 154"/>
                  <a:gd name="T58" fmla="*/ 96 w 249"/>
                  <a:gd name="T59" fmla="*/ 137 h 154"/>
                  <a:gd name="T60" fmla="*/ 74 w 249"/>
                  <a:gd name="T61" fmla="*/ 126 h 154"/>
                  <a:gd name="T62" fmla="*/ 54 w 249"/>
                  <a:gd name="T63" fmla="*/ 110 h 154"/>
                  <a:gd name="T64" fmla="*/ 37 w 249"/>
                  <a:gd name="T65" fmla="*/ 91 h 154"/>
                  <a:gd name="T66" fmla="*/ 24 w 249"/>
                  <a:gd name="T67" fmla="*/ 69 h 154"/>
                  <a:gd name="T68" fmla="*/ 14 w 249"/>
                  <a:gd name="T69" fmla="*/ 43 h 154"/>
                  <a:gd name="T70" fmla="*/ 8 w 249"/>
                  <a:gd name="T71" fmla="*/ 15 h 154"/>
                  <a:gd name="T72" fmla="*/ 5 w 249"/>
                  <a:gd name="T73" fmla="*/ 3 h 154"/>
                  <a:gd name="T74" fmla="*/ 4 w 249"/>
                  <a:gd name="T75" fmla="*/ 9 h 154"/>
                  <a:gd name="T76" fmla="*/ 2 w 249"/>
                  <a:gd name="T77" fmla="*/ 16 h 154"/>
                  <a:gd name="T78" fmla="*/ 1 w 249"/>
                  <a:gd name="T79" fmla="*/ 22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49" h="154">
                    <a:moveTo>
                      <a:pt x="0" y="24"/>
                    </a:moveTo>
                    <a:lnTo>
                      <a:pt x="3" y="39"/>
                    </a:lnTo>
                    <a:lnTo>
                      <a:pt x="7" y="51"/>
                    </a:lnTo>
                    <a:lnTo>
                      <a:pt x="11" y="64"/>
                    </a:lnTo>
                    <a:lnTo>
                      <a:pt x="17" y="76"/>
                    </a:lnTo>
                    <a:lnTo>
                      <a:pt x="23" y="86"/>
                    </a:lnTo>
                    <a:lnTo>
                      <a:pt x="30" y="97"/>
                    </a:lnTo>
                    <a:lnTo>
                      <a:pt x="38" y="108"/>
                    </a:lnTo>
                    <a:lnTo>
                      <a:pt x="46" y="116"/>
                    </a:lnTo>
                    <a:lnTo>
                      <a:pt x="55" y="125"/>
                    </a:lnTo>
                    <a:lnTo>
                      <a:pt x="65" y="132"/>
                    </a:lnTo>
                    <a:lnTo>
                      <a:pt x="75" y="138"/>
                    </a:lnTo>
                    <a:lnTo>
                      <a:pt x="86" y="144"/>
                    </a:lnTo>
                    <a:lnTo>
                      <a:pt x="97" y="148"/>
                    </a:lnTo>
                    <a:lnTo>
                      <a:pt x="109" y="151"/>
                    </a:lnTo>
                    <a:lnTo>
                      <a:pt x="121" y="152"/>
                    </a:lnTo>
                    <a:lnTo>
                      <a:pt x="133" y="154"/>
                    </a:lnTo>
                    <a:lnTo>
                      <a:pt x="142" y="154"/>
                    </a:lnTo>
                    <a:lnTo>
                      <a:pt x="151" y="152"/>
                    </a:lnTo>
                    <a:lnTo>
                      <a:pt x="159" y="150"/>
                    </a:lnTo>
                    <a:lnTo>
                      <a:pt x="168" y="148"/>
                    </a:lnTo>
                    <a:lnTo>
                      <a:pt x="176" y="145"/>
                    </a:lnTo>
                    <a:lnTo>
                      <a:pt x="184" y="142"/>
                    </a:lnTo>
                    <a:lnTo>
                      <a:pt x="192" y="138"/>
                    </a:lnTo>
                    <a:lnTo>
                      <a:pt x="199" y="133"/>
                    </a:lnTo>
                    <a:lnTo>
                      <a:pt x="206" y="127"/>
                    </a:lnTo>
                    <a:lnTo>
                      <a:pt x="213" y="122"/>
                    </a:lnTo>
                    <a:lnTo>
                      <a:pt x="220" y="115"/>
                    </a:lnTo>
                    <a:lnTo>
                      <a:pt x="226" y="109"/>
                    </a:lnTo>
                    <a:lnTo>
                      <a:pt x="233" y="102"/>
                    </a:lnTo>
                    <a:lnTo>
                      <a:pt x="238" y="95"/>
                    </a:lnTo>
                    <a:lnTo>
                      <a:pt x="244" y="86"/>
                    </a:lnTo>
                    <a:lnTo>
                      <a:pt x="248" y="78"/>
                    </a:lnTo>
                    <a:lnTo>
                      <a:pt x="249" y="74"/>
                    </a:lnTo>
                    <a:lnTo>
                      <a:pt x="249" y="72"/>
                    </a:lnTo>
                    <a:lnTo>
                      <a:pt x="249" y="69"/>
                    </a:lnTo>
                    <a:lnTo>
                      <a:pt x="249" y="65"/>
                    </a:lnTo>
                    <a:lnTo>
                      <a:pt x="249" y="63"/>
                    </a:lnTo>
                    <a:lnTo>
                      <a:pt x="249" y="59"/>
                    </a:lnTo>
                    <a:lnTo>
                      <a:pt x="249" y="57"/>
                    </a:lnTo>
                    <a:lnTo>
                      <a:pt x="249" y="53"/>
                    </a:lnTo>
                    <a:lnTo>
                      <a:pt x="245" y="63"/>
                    </a:lnTo>
                    <a:lnTo>
                      <a:pt x="241" y="72"/>
                    </a:lnTo>
                    <a:lnTo>
                      <a:pt x="236" y="80"/>
                    </a:lnTo>
                    <a:lnTo>
                      <a:pt x="230" y="89"/>
                    </a:lnTo>
                    <a:lnTo>
                      <a:pt x="223" y="97"/>
                    </a:lnTo>
                    <a:lnTo>
                      <a:pt x="217" y="104"/>
                    </a:lnTo>
                    <a:lnTo>
                      <a:pt x="210" y="112"/>
                    </a:lnTo>
                    <a:lnTo>
                      <a:pt x="203" y="118"/>
                    </a:lnTo>
                    <a:lnTo>
                      <a:pt x="195" y="124"/>
                    </a:lnTo>
                    <a:lnTo>
                      <a:pt x="187" y="128"/>
                    </a:lnTo>
                    <a:lnTo>
                      <a:pt x="179" y="133"/>
                    </a:lnTo>
                    <a:lnTo>
                      <a:pt x="170" y="136"/>
                    </a:lnTo>
                    <a:lnTo>
                      <a:pt x="161" y="139"/>
                    </a:lnTo>
                    <a:lnTo>
                      <a:pt x="152" y="142"/>
                    </a:lnTo>
                    <a:lnTo>
                      <a:pt x="143" y="143"/>
                    </a:lnTo>
                    <a:lnTo>
                      <a:pt x="133" y="143"/>
                    </a:lnTo>
                    <a:lnTo>
                      <a:pt x="121" y="142"/>
                    </a:lnTo>
                    <a:lnTo>
                      <a:pt x="109" y="140"/>
                    </a:lnTo>
                    <a:lnTo>
                      <a:pt x="96" y="137"/>
                    </a:lnTo>
                    <a:lnTo>
                      <a:pt x="85" y="132"/>
                    </a:lnTo>
                    <a:lnTo>
                      <a:pt x="74" y="126"/>
                    </a:lnTo>
                    <a:lnTo>
                      <a:pt x="64" y="119"/>
                    </a:lnTo>
                    <a:lnTo>
                      <a:pt x="54" y="110"/>
                    </a:lnTo>
                    <a:lnTo>
                      <a:pt x="45" y="101"/>
                    </a:lnTo>
                    <a:lnTo>
                      <a:pt x="37" y="91"/>
                    </a:lnTo>
                    <a:lnTo>
                      <a:pt x="30" y="80"/>
                    </a:lnTo>
                    <a:lnTo>
                      <a:pt x="24" y="69"/>
                    </a:lnTo>
                    <a:lnTo>
                      <a:pt x="18" y="57"/>
                    </a:lnTo>
                    <a:lnTo>
                      <a:pt x="14" y="43"/>
                    </a:lnTo>
                    <a:lnTo>
                      <a:pt x="10" y="29"/>
                    </a:lnTo>
                    <a:lnTo>
                      <a:pt x="8" y="15"/>
                    </a:lnTo>
                    <a:lnTo>
                      <a:pt x="6" y="0"/>
                    </a:lnTo>
                    <a:lnTo>
                      <a:pt x="5" y="3"/>
                    </a:lnTo>
                    <a:lnTo>
                      <a:pt x="4" y="6"/>
                    </a:lnTo>
                    <a:lnTo>
                      <a:pt x="4" y="9"/>
                    </a:lnTo>
                    <a:lnTo>
                      <a:pt x="3" y="12"/>
                    </a:lnTo>
                    <a:lnTo>
                      <a:pt x="2" y="16"/>
                    </a:lnTo>
                    <a:lnTo>
                      <a:pt x="1" y="18"/>
                    </a:lnTo>
                    <a:lnTo>
                      <a:pt x="1" y="22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F4BD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3" name="Freeform 133"/>
              <p:cNvSpPr>
                <a:spLocks/>
              </p:cNvSpPr>
              <p:nvPr/>
            </p:nvSpPr>
            <p:spPr bwMode="auto">
              <a:xfrm>
                <a:off x="1136" y="2659"/>
                <a:ext cx="49" cy="26"/>
              </a:xfrm>
              <a:custGeom>
                <a:avLst/>
                <a:gdLst>
                  <a:gd name="T0" fmla="*/ 2 w 246"/>
                  <a:gd name="T1" fmla="*/ 38 h 159"/>
                  <a:gd name="T2" fmla="*/ 9 w 246"/>
                  <a:gd name="T3" fmla="*/ 64 h 159"/>
                  <a:gd name="T4" fmla="*/ 20 w 246"/>
                  <a:gd name="T5" fmla="*/ 89 h 159"/>
                  <a:gd name="T6" fmla="*/ 34 w 246"/>
                  <a:gd name="T7" fmla="*/ 111 h 159"/>
                  <a:gd name="T8" fmla="*/ 52 w 246"/>
                  <a:gd name="T9" fmla="*/ 129 h 159"/>
                  <a:gd name="T10" fmla="*/ 71 w 246"/>
                  <a:gd name="T11" fmla="*/ 143 h 159"/>
                  <a:gd name="T12" fmla="*/ 93 w 246"/>
                  <a:gd name="T13" fmla="*/ 153 h 159"/>
                  <a:gd name="T14" fmla="*/ 118 w 246"/>
                  <a:gd name="T15" fmla="*/ 159 h 159"/>
                  <a:gd name="T16" fmla="*/ 139 w 246"/>
                  <a:gd name="T17" fmla="*/ 159 h 159"/>
                  <a:gd name="T18" fmla="*/ 157 w 246"/>
                  <a:gd name="T19" fmla="*/ 156 h 159"/>
                  <a:gd name="T20" fmla="*/ 174 w 246"/>
                  <a:gd name="T21" fmla="*/ 150 h 159"/>
                  <a:gd name="T22" fmla="*/ 191 w 246"/>
                  <a:gd name="T23" fmla="*/ 142 h 159"/>
                  <a:gd name="T24" fmla="*/ 205 w 246"/>
                  <a:gd name="T25" fmla="*/ 131 h 159"/>
                  <a:gd name="T26" fmla="*/ 219 w 246"/>
                  <a:gd name="T27" fmla="*/ 118 h 159"/>
                  <a:gd name="T28" fmla="*/ 232 w 246"/>
                  <a:gd name="T29" fmla="*/ 102 h 159"/>
                  <a:gd name="T30" fmla="*/ 242 w 246"/>
                  <a:gd name="T31" fmla="*/ 85 h 159"/>
                  <a:gd name="T32" fmla="*/ 246 w 246"/>
                  <a:gd name="T33" fmla="*/ 74 h 159"/>
                  <a:gd name="T34" fmla="*/ 246 w 246"/>
                  <a:gd name="T35" fmla="*/ 68 h 159"/>
                  <a:gd name="T36" fmla="*/ 246 w 246"/>
                  <a:gd name="T37" fmla="*/ 60 h 159"/>
                  <a:gd name="T38" fmla="*/ 246 w 246"/>
                  <a:gd name="T39" fmla="*/ 54 h 159"/>
                  <a:gd name="T40" fmla="*/ 242 w 246"/>
                  <a:gd name="T41" fmla="*/ 62 h 159"/>
                  <a:gd name="T42" fmla="*/ 233 w 246"/>
                  <a:gd name="T43" fmla="*/ 82 h 159"/>
                  <a:gd name="T44" fmla="*/ 221 w 246"/>
                  <a:gd name="T45" fmla="*/ 99 h 159"/>
                  <a:gd name="T46" fmla="*/ 208 w 246"/>
                  <a:gd name="T47" fmla="*/ 114 h 159"/>
                  <a:gd name="T48" fmla="*/ 193 w 246"/>
                  <a:gd name="T49" fmla="*/ 127 h 159"/>
                  <a:gd name="T50" fmla="*/ 177 w 246"/>
                  <a:gd name="T51" fmla="*/ 137 h 159"/>
                  <a:gd name="T52" fmla="*/ 159 w 246"/>
                  <a:gd name="T53" fmla="*/ 144 h 159"/>
                  <a:gd name="T54" fmla="*/ 140 w 246"/>
                  <a:gd name="T55" fmla="*/ 148 h 159"/>
                  <a:gd name="T56" fmla="*/ 118 w 246"/>
                  <a:gd name="T57" fmla="*/ 148 h 159"/>
                  <a:gd name="T58" fmla="*/ 93 w 246"/>
                  <a:gd name="T59" fmla="*/ 142 h 159"/>
                  <a:gd name="T60" fmla="*/ 71 w 246"/>
                  <a:gd name="T61" fmla="*/ 131 h 159"/>
                  <a:gd name="T62" fmla="*/ 52 w 246"/>
                  <a:gd name="T63" fmla="*/ 115 h 159"/>
                  <a:gd name="T64" fmla="*/ 35 w 246"/>
                  <a:gd name="T65" fmla="*/ 95 h 159"/>
                  <a:gd name="T66" fmla="*/ 22 w 246"/>
                  <a:gd name="T67" fmla="*/ 72 h 159"/>
                  <a:gd name="T68" fmla="*/ 13 w 246"/>
                  <a:gd name="T69" fmla="*/ 46 h 159"/>
                  <a:gd name="T70" fmla="*/ 8 w 246"/>
                  <a:gd name="T71" fmla="*/ 17 h 159"/>
                  <a:gd name="T72" fmla="*/ 8 w 246"/>
                  <a:gd name="T73" fmla="*/ 3 h 159"/>
                  <a:gd name="T74" fmla="*/ 8 w 246"/>
                  <a:gd name="T75" fmla="*/ 2 h 159"/>
                  <a:gd name="T76" fmla="*/ 8 w 246"/>
                  <a:gd name="T77" fmla="*/ 0 h 159"/>
                  <a:gd name="T78" fmla="*/ 8 w 246"/>
                  <a:gd name="T79" fmla="*/ 0 h 159"/>
                  <a:gd name="T80" fmla="*/ 7 w 246"/>
                  <a:gd name="T81" fmla="*/ 3 h 159"/>
                  <a:gd name="T82" fmla="*/ 4 w 246"/>
                  <a:gd name="T83" fmla="*/ 9 h 159"/>
                  <a:gd name="T84" fmla="*/ 2 w 246"/>
                  <a:gd name="T85" fmla="*/ 14 h 159"/>
                  <a:gd name="T86" fmla="*/ 1 w 246"/>
                  <a:gd name="T87" fmla="*/ 20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46" h="159">
                    <a:moveTo>
                      <a:pt x="0" y="23"/>
                    </a:moveTo>
                    <a:lnTo>
                      <a:pt x="2" y="38"/>
                    </a:lnTo>
                    <a:lnTo>
                      <a:pt x="5" y="51"/>
                    </a:lnTo>
                    <a:lnTo>
                      <a:pt x="9" y="64"/>
                    </a:lnTo>
                    <a:lnTo>
                      <a:pt x="14" y="77"/>
                    </a:lnTo>
                    <a:lnTo>
                      <a:pt x="20" y="89"/>
                    </a:lnTo>
                    <a:lnTo>
                      <a:pt x="27" y="100"/>
                    </a:lnTo>
                    <a:lnTo>
                      <a:pt x="34" y="111"/>
                    </a:lnTo>
                    <a:lnTo>
                      <a:pt x="43" y="120"/>
                    </a:lnTo>
                    <a:lnTo>
                      <a:pt x="52" y="129"/>
                    </a:lnTo>
                    <a:lnTo>
                      <a:pt x="61" y="136"/>
                    </a:lnTo>
                    <a:lnTo>
                      <a:pt x="71" y="143"/>
                    </a:lnTo>
                    <a:lnTo>
                      <a:pt x="82" y="149"/>
                    </a:lnTo>
                    <a:lnTo>
                      <a:pt x="93" y="153"/>
                    </a:lnTo>
                    <a:lnTo>
                      <a:pt x="106" y="156"/>
                    </a:lnTo>
                    <a:lnTo>
                      <a:pt x="118" y="159"/>
                    </a:lnTo>
                    <a:lnTo>
                      <a:pt x="130" y="159"/>
                    </a:lnTo>
                    <a:lnTo>
                      <a:pt x="139" y="159"/>
                    </a:lnTo>
                    <a:lnTo>
                      <a:pt x="148" y="157"/>
                    </a:lnTo>
                    <a:lnTo>
                      <a:pt x="157" y="156"/>
                    </a:lnTo>
                    <a:lnTo>
                      <a:pt x="166" y="153"/>
                    </a:lnTo>
                    <a:lnTo>
                      <a:pt x="174" y="150"/>
                    </a:lnTo>
                    <a:lnTo>
                      <a:pt x="183" y="145"/>
                    </a:lnTo>
                    <a:lnTo>
                      <a:pt x="191" y="142"/>
                    </a:lnTo>
                    <a:lnTo>
                      <a:pt x="198" y="136"/>
                    </a:lnTo>
                    <a:lnTo>
                      <a:pt x="205" y="131"/>
                    </a:lnTo>
                    <a:lnTo>
                      <a:pt x="212" y="124"/>
                    </a:lnTo>
                    <a:lnTo>
                      <a:pt x="219" y="118"/>
                    </a:lnTo>
                    <a:lnTo>
                      <a:pt x="226" y="111"/>
                    </a:lnTo>
                    <a:lnTo>
                      <a:pt x="232" y="102"/>
                    </a:lnTo>
                    <a:lnTo>
                      <a:pt x="237" y="94"/>
                    </a:lnTo>
                    <a:lnTo>
                      <a:pt x="242" y="85"/>
                    </a:lnTo>
                    <a:lnTo>
                      <a:pt x="246" y="76"/>
                    </a:lnTo>
                    <a:lnTo>
                      <a:pt x="246" y="74"/>
                    </a:lnTo>
                    <a:lnTo>
                      <a:pt x="246" y="70"/>
                    </a:lnTo>
                    <a:lnTo>
                      <a:pt x="246" y="68"/>
                    </a:lnTo>
                    <a:lnTo>
                      <a:pt x="246" y="64"/>
                    </a:lnTo>
                    <a:lnTo>
                      <a:pt x="246" y="60"/>
                    </a:lnTo>
                    <a:lnTo>
                      <a:pt x="246" y="58"/>
                    </a:lnTo>
                    <a:lnTo>
                      <a:pt x="246" y="54"/>
                    </a:lnTo>
                    <a:lnTo>
                      <a:pt x="246" y="52"/>
                    </a:lnTo>
                    <a:lnTo>
                      <a:pt x="242" y="62"/>
                    </a:lnTo>
                    <a:lnTo>
                      <a:pt x="238" y="72"/>
                    </a:lnTo>
                    <a:lnTo>
                      <a:pt x="233" y="82"/>
                    </a:lnTo>
                    <a:lnTo>
                      <a:pt x="228" y="90"/>
                    </a:lnTo>
                    <a:lnTo>
                      <a:pt x="221" y="99"/>
                    </a:lnTo>
                    <a:lnTo>
                      <a:pt x="215" y="107"/>
                    </a:lnTo>
                    <a:lnTo>
                      <a:pt x="208" y="114"/>
                    </a:lnTo>
                    <a:lnTo>
                      <a:pt x="201" y="121"/>
                    </a:lnTo>
                    <a:lnTo>
                      <a:pt x="193" y="127"/>
                    </a:lnTo>
                    <a:lnTo>
                      <a:pt x="185" y="132"/>
                    </a:lnTo>
                    <a:lnTo>
                      <a:pt x="177" y="137"/>
                    </a:lnTo>
                    <a:lnTo>
                      <a:pt x="168" y="142"/>
                    </a:lnTo>
                    <a:lnTo>
                      <a:pt x="159" y="144"/>
                    </a:lnTo>
                    <a:lnTo>
                      <a:pt x="149" y="147"/>
                    </a:lnTo>
                    <a:lnTo>
                      <a:pt x="140" y="148"/>
                    </a:lnTo>
                    <a:lnTo>
                      <a:pt x="130" y="148"/>
                    </a:lnTo>
                    <a:lnTo>
                      <a:pt x="118" y="148"/>
                    </a:lnTo>
                    <a:lnTo>
                      <a:pt x="106" y="145"/>
                    </a:lnTo>
                    <a:lnTo>
                      <a:pt x="93" y="142"/>
                    </a:lnTo>
                    <a:lnTo>
                      <a:pt x="82" y="137"/>
                    </a:lnTo>
                    <a:lnTo>
                      <a:pt x="71" y="131"/>
                    </a:lnTo>
                    <a:lnTo>
                      <a:pt x="61" y="124"/>
                    </a:lnTo>
                    <a:lnTo>
                      <a:pt x="52" y="115"/>
                    </a:lnTo>
                    <a:lnTo>
                      <a:pt x="43" y="106"/>
                    </a:lnTo>
                    <a:lnTo>
                      <a:pt x="35" y="95"/>
                    </a:lnTo>
                    <a:lnTo>
                      <a:pt x="28" y="84"/>
                    </a:lnTo>
                    <a:lnTo>
                      <a:pt x="22" y="72"/>
                    </a:lnTo>
                    <a:lnTo>
                      <a:pt x="17" y="59"/>
                    </a:lnTo>
                    <a:lnTo>
                      <a:pt x="13" y="46"/>
                    </a:lnTo>
                    <a:lnTo>
                      <a:pt x="10" y="32"/>
                    </a:lnTo>
                    <a:lnTo>
                      <a:pt x="8" y="17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7" y="3"/>
                    </a:lnTo>
                    <a:lnTo>
                      <a:pt x="5" y="5"/>
                    </a:lnTo>
                    <a:lnTo>
                      <a:pt x="4" y="9"/>
                    </a:lnTo>
                    <a:lnTo>
                      <a:pt x="3" y="11"/>
                    </a:lnTo>
                    <a:lnTo>
                      <a:pt x="2" y="14"/>
                    </a:lnTo>
                    <a:lnTo>
                      <a:pt x="1" y="17"/>
                    </a:lnTo>
                    <a:lnTo>
                      <a:pt x="1" y="20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F4BF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" name="Freeform 134"/>
              <p:cNvSpPr>
                <a:spLocks/>
              </p:cNvSpPr>
              <p:nvPr/>
            </p:nvSpPr>
            <p:spPr bwMode="auto">
              <a:xfrm>
                <a:off x="1136" y="2657"/>
                <a:ext cx="49" cy="27"/>
              </a:xfrm>
              <a:custGeom>
                <a:avLst/>
                <a:gdLst>
                  <a:gd name="T0" fmla="*/ 2 w 243"/>
                  <a:gd name="T1" fmla="*/ 36 h 164"/>
                  <a:gd name="T2" fmla="*/ 8 w 243"/>
                  <a:gd name="T3" fmla="*/ 64 h 164"/>
                  <a:gd name="T4" fmla="*/ 18 w 243"/>
                  <a:gd name="T5" fmla="*/ 90 h 164"/>
                  <a:gd name="T6" fmla="*/ 31 w 243"/>
                  <a:gd name="T7" fmla="*/ 112 h 164"/>
                  <a:gd name="T8" fmla="*/ 48 w 243"/>
                  <a:gd name="T9" fmla="*/ 131 h 164"/>
                  <a:gd name="T10" fmla="*/ 68 w 243"/>
                  <a:gd name="T11" fmla="*/ 147 h 164"/>
                  <a:gd name="T12" fmla="*/ 90 w 243"/>
                  <a:gd name="T13" fmla="*/ 158 h 164"/>
                  <a:gd name="T14" fmla="*/ 115 w 243"/>
                  <a:gd name="T15" fmla="*/ 163 h 164"/>
                  <a:gd name="T16" fmla="*/ 137 w 243"/>
                  <a:gd name="T17" fmla="*/ 164 h 164"/>
                  <a:gd name="T18" fmla="*/ 155 w 243"/>
                  <a:gd name="T19" fmla="*/ 160 h 164"/>
                  <a:gd name="T20" fmla="*/ 173 w 243"/>
                  <a:gd name="T21" fmla="*/ 154 h 164"/>
                  <a:gd name="T22" fmla="*/ 189 w 243"/>
                  <a:gd name="T23" fmla="*/ 145 h 164"/>
                  <a:gd name="T24" fmla="*/ 204 w 243"/>
                  <a:gd name="T25" fmla="*/ 133 h 164"/>
                  <a:gd name="T26" fmla="*/ 217 w 243"/>
                  <a:gd name="T27" fmla="*/ 118 h 164"/>
                  <a:gd name="T28" fmla="*/ 230 w 243"/>
                  <a:gd name="T29" fmla="*/ 101 h 164"/>
                  <a:gd name="T30" fmla="*/ 239 w 243"/>
                  <a:gd name="T31" fmla="*/ 84 h 164"/>
                  <a:gd name="T32" fmla="*/ 243 w 243"/>
                  <a:gd name="T33" fmla="*/ 70 h 164"/>
                  <a:gd name="T34" fmla="*/ 243 w 243"/>
                  <a:gd name="T35" fmla="*/ 64 h 164"/>
                  <a:gd name="T36" fmla="*/ 242 w 243"/>
                  <a:gd name="T37" fmla="*/ 58 h 164"/>
                  <a:gd name="T38" fmla="*/ 241 w 243"/>
                  <a:gd name="T39" fmla="*/ 52 h 164"/>
                  <a:gd name="T40" fmla="*/ 238 w 243"/>
                  <a:gd name="T41" fmla="*/ 61 h 164"/>
                  <a:gd name="T42" fmla="*/ 230 w 243"/>
                  <a:gd name="T43" fmla="*/ 81 h 164"/>
                  <a:gd name="T44" fmla="*/ 219 w 243"/>
                  <a:gd name="T45" fmla="*/ 100 h 164"/>
                  <a:gd name="T46" fmla="*/ 206 w 243"/>
                  <a:gd name="T47" fmla="*/ 116 h 164"/>
                  <a:gd name="T48" fmla="*/ 191 w 243"/>
                  <a:gd name="T49" fmla="*/ 130 h 164"/>
                  <a:gd name="T50" fmla="*/ 174 w 243"/>
                  <a:gd name="T51" fmla="*/ 141 h 164"/>
                  <a:gd name="T52" fmla="*/ 156 w 243"/>
                  <a:gd name="T53" fmla="*/ 148 h 164"/>
                  <a:gd name="T54" fmla="*/ 137 w 243"/>
                  <a:gd name="T55" fmla="*/ 153 h 164"/>
                  <a:gd name="T56" fmla="*/ 115 w 243"/>
                  <a:gd name="T57" fmla="*/ 152 h 164"/>
                  <a:gd name="T58" fmla="*/ 91 w 243"/>
                  <a:gd name="T59" fmla="*/ 147 h 164"/>
                  <a:gd name="T60" fmla="*/ 70 w 243"/>
                  <a:gd name="T61" fmla="*/ 136 h 164"/>
                  <a:gd name="T62" fmla="*/ 52 w 243"/>
                  <a:gd name="T63" fmla="*/ 121 h 164"/>
                  <a:gd name="T64" fmla="*/ 36 w 243"/>
                  <a:gd name="T65" fmla="*/ 101 h 164"/>
                  <a:gd name="T66" fmla="*/ 23 w 243"/>
                  <a:gd name="T67" fmla="*/ 80 h 164"/>
                  <a:gd name="T68" fmla="*/ 14 w 243"/>
                  <a:gd name="T69" fmla="*/ 55 h 164"/>
                  <a:gd name="T70" fmla="*/ 10 w 243"/>
                  <a:gd name="T71" fmla="*/ 27 h 164"/>
                  <a:gd name="T72" fmla="*/ 9 w 243"/>
                  <a:gd name="T73" fmla="*/ 12 h 164"/>
                  <a:gd name="T74" fmla="*/ 9 w 243"/>
                  <a:gd name="T75" fmla="*/ 8 h 164"/>
                  <a:gd name="T76" fmla="*/ 9 w 243"/>
                  <a:gd name="T77" fmla="*/ 4 h 164"/>
                  <a:gd name="T78" fmla="*/ 10 w 243"/>
                  <a:gd name="T79" fmla="*/ 1 h 164"/>
                  <a:gd name="T80" fmla="*/ 9 w 243"/>
                  <a:gd name="T81" fmla="*/ 0 h 164"/>
                  <a:gd name="T82" fmla="*/ 9 w 243"/>
                  <a:gd name="T83" fmla="*/ 1 h 164"/>
                  <a:gd name="T84" fmla="*/ 8 w 243"/>
                  <a:gd name="T85" fmla="*/ 2 h 164"/>
                  <a:gd name="T86" fmla="*/ 8 w 243"/>
                  <a:gd name="T87" fmla="*/ 3 h 164"/>
                  <a:gd name="T88" fmla="*/ 7 w 243"/>
                  <a:gd name="T89" fmla="*/ 6 h 164"/>
                  <a:gd name="T90" fmla="*/ 5 w 243"/>
                  <a:gd name="T91" fmla="*/ 10 h 164"/>
                  <a:gd name="T92" fmla="*/ 3 w 243"/>
                  <a:gd name="T93" fmla="*/ 14 h 164"/>
                  <a:gd name="T94" fmla="*/ 1 w 243"/>
                  <a:gd name="T95" fmla="*/ 19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43" h="164">
                    <a:moveTo>
                      <a:pt x="0" y="21"/>
                    </a:moveTo>
                    <a:lnTo>
                      <a:pt x="2" y="36"/>
                    </a:lnTo>
                    <a:lnTo>
                      <a:pt x="4" y="50"/>
                    </a:lnTo>
                    <a:lnTo>
                      <a:pt x="8" y="64"/>
                    </a:lnTo>
                    <a:lnTo>
                      <a:pt x="12" y="78"/>
                    </a:lnTo>
                    <a:lnTo>
                      <a:pt x="18" y="90"/>
                    </a:lnTo>
                    <a:lnTo>
                      <a:pt x="24" y="101"/>
                    </a:lnTo>
                    <a:lnTo>
                      <a:pt x="31" y="112"/>
                    </a:lnTo>
                    <a:lnTo>
                      <a:pt x="39" y="122"/>
                    </a:lnTo>
                    <a:lnTo>
                      <a:pt x="48" y="131"/>
                    </a:lnTo>
                    <a:lnTo>
                      <a:pt x="58" y="140"/>
                    </a:lnTo>
                    <a:lnTo>
                      <a:pt x="68" y="147"/>
                    </a:lnTo>
                    <a:lnTo>
                      <a:pt x="79" y="153"/>
                    </a:lnTo>
                    <a:lnTo>
                      <a:pt x="90" y="158"/>
                    </a:lnTo>
                    <a:lnTo>
                      <a:pt x="103" y="161"/>
                    </a:lnTo>
                    <a:lnTo>
                      <a:pt x="115" y="163"/>
                    </a:lnTo>
                    <a:lnTo>
                      <a:pt x="127" y="164"/>
                    </a:lnTo>
                    <a:lnTo>
                      <a:pt x="137" y="164"/>
                    </a:lnTo>
                    <a:lnTo>
                      <a:pt x="146" y="163"/>
                    </a:lnTo>
                    <a:lnTo>
                      <a:pt x="155" y="160"/>
                    </a:lnTo>
                    <a:lnTo>
                      <a:pt x="164" y="157"/>
                    </a:lnTo>
                    <a:lnTo>
                      <a:pt x="173" y="154"/>
                    </a:lnTo>
                    <a:lnTo>
                      <a:pt x="181" y="149"/>
                    </a:lnTo>
                    <a:lnTo>
                      <a:pt x="189" y="145"/>
                    </a:lnTo>
                    <a:lnTo>
                      <a:pt x="197" y="139"/>
                    </a:lnTo>
                    <a:lnTo>
                      <a:pt x="204" y="133"/>
                    </a:lnTo>
                    <a:lnTo>
                      <a:pt x="211" y="125"/>
                    </a:lnTo>
                    <a:lnTo>
                      <a:pt x="217" y="118"/>
                    </a:lnTo>
                    <a:lnTo>
                      <a:pt x="224" y="110"/>
                    </a:lnTo>
                    <a:lnTo>
                      <a:pt x="230" y="101"/>
                    </a:lnTo>
                    <a:lnTo>
                      <a:pt x="235" y="93"/>
                    </a:lnTo>
                    <a:lnTo>
                      <a:pt x="239" y="84"/>
                    </a:lnTo>
                    <a:lnTo>
                      <a:pt x="243" y="74"/>
                    </a:lnTo>
                    <a:lnTo>
                      <a:pt x="243" y="70"/>
                    </a:lnTo>
                    <a:lnTo>
                      <a:pt x="243" y="68"/>
                    </a:lnTo>
                    <a:lnTo>
                      <a:pt x="243" y="64"/>
                    </a:lnTo>
                    <a:lnTo>
                      <a:pt x="243" y="62"/>
                    </a:lnTo>
                    <a:lnTo>
                      <a:pt x="242" y="58"/>
                    </a:lnTo>
                    <a:lnTo>
                      <a:pt x="242" y="56"/>
                    </a:lnTo>
                    <a:lnTo>
                      <a:pt x="241" y="52"/>
                    </a:lnTo>
                    <a:lnTo>
                      <a:pt x="241" y="50"/>
                    </a:lnTo>
                    <a:lnTo>
                      <a:pt x="238" y="61"/>
                    </a:lnTo>
                    <a:lnTo>
                      <a:pt x="234" y="72"/>
                    </a:lnTo>
                    <a:lnTo>
                      <a:pt x="230" y="81"/>
                    </a:lnTo>
                    <a:lnTo>
                      <a:pt x="225" y="91"/>
                    </a:lnTo>
                    <a:lnTo>
                      <a:pt x="219" y="100"/>
                    </a:lnTo>
                    <a:lnTo>
                      <a:pt x="213" y="109"/>
                    </a:lnTo>
                    <a:lnTo>
                      <a:pt x="206" y="116"/>
                    </a:lnTo>
                    <a:lnTo>
                      <a:pt x="199" y="123"/>
                    </a:lnTo>
                    <a:lnTo>
                      <a:pt x="191" y="130"/>
                    </a:lnTo>
                    <a:lnTo>
                      <a:pt x="183" y="136"/>
                    </a:lnTo>
                    <a:lnTo>
                      <a:pt x="174" y="141"/>
                    </a:lnTo>
                    <a:lnTo>
                      <a:pt x="166" y="146"/>
                    </a:lnTo>
                    <a:lnTo>
                      <a:pt x="156" y="148"/>
                    </a:lnTo>
                    <a:lnTo>
                      <a:pt x="147" y="151"/>
                    </a:lnTo>
                    <a:lnTo>
                      <a:pt x="137" y="153"/>
                    </a:lnTo>
                    <a:lnTo>
                      <a:pt x="127" y="153"/>
                    </a:lnTo>
                    <a:lnTo>
                      <a:pt x="115" y="152"/>
                    </a:lnTo>
                    <a:lnTo>
                      <a:pt x="104" y="151"/>
                    </a:lnTo>
                    <a:lnTo>
                      <a:pt x="91" y="147"/>
                    </a:lnTo>
                    <a:lnTo>
                      <a:pt x="81" y="142"/>
                    </a:lnTo>
                    <a:lnTo>
                      <a:pt x="70" y="136"/>
                    </a:lnTo>
                    <a:lnTo>
                      <a:pt x="61" y="129"/>
                    </a:lnTo>
                    <a:lnTo>
                      <a:pt x="52" y="121"/>
                    </a:lnTo>
                    <a:lnTo>
                      <a:pt x="43" y="112"/>
                    </a:lnTo>
                    <a:lnTo>
                      <a:pt x="36" y="101"/>
                    </a:lnTo>
                    <a:lnTo>
                      <a:pt x="29" y="91"/>
                    </a:lnTo>
                    <a:lnTo>
                      <a:pt x="23" y="80"/>
                    </a:lnTo>
                    <a:lnTo>
                      <a:pt x="18" y="68"/>
                    </a:lnTo>
                    <a:lnTo>
                      <a:pt x="14" y="55"/>
                    </a:lnTo>
                    <a:lnTo>
                      <a:pt x="12" y="42"/>
                    </a:lnTo>
                    <a:lnTo>
                      <a:pt x="10" y="27"/>
                    </a:lnTo>
                    <a:lnTo>
                      <a:pt x="9" y="13"/>
                    </a:lnTo>
                    <a:lnTo>
                      <a:pt x="9" y="12"/>
                    </a:lnTo>
                    <a:lnTo>
                      <a:pt x="9" y="9"/>
                    </a:lnTo>
                    <a:lnTo>
                      <a:pt x="9" y="8"/>
                    </a:lnTo>
                    <a:lnTo>
                      <a:pt x="9" y="6"/>
                    </a:lnTo>
                    <a:lnTo>
                      <a:pt x="9" y="4"/>
                    </a:lnTo>
                    <a:lnTo>
                      <a:pt x="9" y="3"/>
                    </a:lnTo>
                    <a:lnTo>
                      <a:pt x="10" y="1"/>
                    </a:lnTo>
                    <a:lnTo>
                      <a:pt x="10" y="0"/>
                    </a:lnTo>
                    <a:lnTo>
                      <a:pt x="9" y="0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7" y="6"/>
                    </a:lnTo>
                    <a:lnTo>
                      <a:pt x="6" y="8"/>
                    </a:lnTo>
                    <a:lnTo>
                      <a:pt x="5" y="10"/>
                    </a:lnTo>
                    <a:lnTo>
                      <a:pt x="4" y="13"/>
                    </a:lnTo>
                    <a:lnTo>
                      <a:pt x="3" y="14"/>
                    </a:lnTo>
                    <a:lnTo>
                      <a:pt x="2" y="16"/>
                    </a:lnTo>
                    <a:lnTo>
                      <a:pt x="1" y="19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4BF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" name="Freeform 135"/>
              <p:cNvSpPr>
                <a:spLocks/>
              </p:cNvSpPr>
              <p:nvPr/>
            </p:nvSpPr>
            <p:spPr bwMode="auto">
              <a:xfrm>
                <a:off x="1137" y="2655"/>
                <a:ext cx="48" cy="28"/>
              </a:xfrm>
              <a:custGeom>
                <a:avLst/>
                <a:gdLst>
                  <a:gd name="T0" fmla="*/ 0 w 238"/>
                  <a:gd name="T1" fmla="*/ 21 h 169"/>
                  <a:gd name="T2" fmla="*/ 0 w 238"/>
                  <a:gd name="T3" fmla="*/ 21 h 169"/>
                  <a:gd name="T4" fmla="*/ 0 w 238"/>
                  <a:gd name="T5" fmla="*/ 23 h 169"/>
                  <a:gd name="T6" fmla="*/ 0 w 238"/>
                  <a:gd name="T7" fmla="*/ 24 h 169"/>
                  <a:gd name="T8" fmla="*/ 0 w 238"/>
                  <a:gd name="T9" fmla="*/ 38 h 169"/>
                  <a:gd name="T10" fmla="*/ 5 w 238"/>
                  <a:gd name="T11" fmla="*/ 67 h 169"/>
                  <a:gd name="T12" fmla="*/ 14 w 238"/>
                  <a:gd name="T13" fmla="*/ 93 h 169"/>
                  <a:gd name="T14" fmla="*/ 27 w 238"/>
                  <a:gd name="T15" fmla="*/ 116 h 169"/>
                  <a:gd name="T16" fmla="*/ 44 w 238"/>
                  <a:gd name="T17" fmla="*/ 136 h 169"/>
                  <a:gd name="T18" fmla="*/ 63 w 238"/>
                  <a:gd name="T19" fmla="*/ 152 h 169"/>
                  <a:gd name="T20" fmla="*/ 85 w 238"/>
                  <a:gd name="T21" fmla="*/ 163 h 169"/>
                  <a:gd name="T22" fmla="*/ 110 w 238"/>
                  <a:gd name="T23" fmla="*/ 169 h 169"/>
                  <a:gd name="T24" fmla="*/ 132 w 238"/>
                  <a:gd name="T25" fmla="*/ 169 h 169"/>
                  <a:gd name="T26" fmla="*/ 151 w 238"/>
                  <a:gd name="T27" fmla="*/ 165 h 169"/>
                  <a:gd name="T28" fmla="*/ 169 w 238"/>
                  <a:gd name="T29" fmla="*/ 158 h 169"/>
                  <a:gd name="T30" fmla="*/ 185 w 238"/>
                  <a:gd name="T31" fmla="*/ 148 h 169"/>
                  <a:gd name="T32" fmla="*/ 200 w 238"/>
                  <a:gd name="T33" fmla="*/ 135 h 169"/>
                  <a:gd name="T34" fmla="*/ 213 w 238"/>
                  <a:gd name="T35" fmla="*/ 120 h 169"/>
                  <a:gd name="T36" fmla="*/ 225 w 238"/>
                  <a:gd name="T37" fmla="*/ 103 h 169"/>
                  <a:gd name="T38" fmla="*/ 234 w 238"/>
                  <a:gd name="T39" fmla="*/ 83 h 169"/>
                  <a:gd name="T40" fmla="*/ 237 w 238"/>
                  <a:gd name="T41" fmla="*/ 69 h 169"/>
                  <a:gd name="T42" fmla="*/ 236 w 238"/>
                  <a:gd name="T43" fmla="*/ 63 h 169"/>
                  <a:gd name="T44" fmla="*/ 235 w 238"/>
                  <a:gd name="T45" fmla="*/ 57 h 169"/>
                  <a:gd name="T46" fmla="*/ 234 w 238"/>
                  <a:gd name="T47" fmla="*/ 51 h 169"/>
                  <a:gd name="T48" fmla="*/ 231 w 238"/>
                  <a:gd name="T49" fmla="*/ 61 h 169"/>
                  <a:gd name="T50" fmla="*/ 224 w 238"/>
                  <a:gd name="T51" fmla="*/ 83 h 169"/>
                  <a:gd name="T52" fmla="*/ 214 w 238"/>
                  <a:gd name="T53" fmla="*/ 102 h 169"/>
                  <a:gd name="T54" fmla="*/ 201 w 238"/>
                  <a:gd name="T55" fmla="*/ 120 h 169"/>
                  <a:gd name="T56" fmla="*/ 187 w 238"/>
                  <a:gd name="T57" fmla="*/ 134 h 169"/>
                  <a:gd name="T58" fmla="*/ 170 w 238"/>
                  <a:gd name="T59" fmla="*/ 146 h 169"/>
                  <a:gd name="T60" fmla="*/ 152 w 238"/>
                  <a:gd name="T61" fmla="*/ 154 h 169"/>
                  <a:gd name="T62" fmla="*/ 132 w 238"/>
                  <a:gd name="T63" fmla="*/ 158 h 169"/>
                  <a:gd name="T64" fmla="*/ 111 w 238"/>
                  <a:gd name="T65" fmla="*/ 158 h 169"/>
                  <a:gd name="T66" fmla="*/ 88 w 238"/>
                  <a:gd name="T67" fmla="*/ 152 h 169"/>
                  <a:gd name="T68" fmla="*/ 67 w 238"/>
                  <a:gd name="T69" fmla="*/ 142 h 169"/>
                  <a:gd name="T70" fmla="*/ 50 w 238"/>
                  <a:gd name="T71" fmla="*/ 128 h 169"/>
                  <a:gd name="T72" fmla="*/ 34 w 238"/>
                  <a:gd name="T73" fmla="*/ 110 h 169"/>
                  <a:gd name="T74" fmla="*/ 22 w 238"/>
                  <a:gd name="T75" fmla="*/ 89 h 169"/>
                  <a:gd name="T76" fmla="*/ 14 w 238"/>
                  <a:gd name="T77" fmla="*/ 63 h 169"/>
                  <a:gd name="T78" fmla="*/ 9 w 238"/>
                  <a:gd name="T79" fmla="*/ 37 h 169"/>
                  <a:gd name="T80" fmla="*/ 9 w 238"/>
                  <a:gd name="T81" fmla="*/ 20 h 169"/>
                  <a:gd name="T82" fmla="*/ 9 w 238"/>
                  <a:gd name="T83" fmla="*/ 15 h 169"/>
                  <a:gd name="T84" fmla="*/ 9 w 238"/>
                  <a:gd name="T85" fmla="*/ 9 h 169"/>
                  <a:gd name="T86" fmla="*/ 10 w 238"/>
                  <a:gd name="T87" fmla="*/ 3 h 169"/>
                  <a:gd name="T88" fmla="*/ 9 w 238"/>
                  <a:gd name="T89" fmla="*/ 2 h 169"/>
                  <a:gd name="T90" fmla="*/ 7 w 238"/>
                  <a:gd name="T91" fmla="*/ 6 h 169"/>
                  <a:gd name="T92" fmla="*/ 5 w 238"/>
                  <a:gd name="T93" fmla="*/ 9 h 169"/>
                  <a:gd name="T94" fmla="*/ 3 w 238"/>
                  <a:gd name="T95" fmla="*/ 13 h 169"/>
                  <a:gd name="T96" fmla="*/ 2 w 238"/>
                  <a:gd name="T97" fmla="*/ 15 h 169"/>
                  <a:gd name="T98" fmla="*/ 1 w 238"/>
                  <a:gd name="T99" fmla="*/ 17 h 169"/>
                  <a:gd name="T100" fmla="*/ 1 w 238"/>
                  <a:gd name="T101" fmla="*/ 19 h 169"/>
                  <a:gd name="T102" fmla="*/ 0 w 238"/>
                  <a:gd name="T103" fmla="*/ 20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38" h="169">
                    <a:moveTo>
                      <a:pt x="0" y="21"/>
                    </a:moveTo>
                    <a:lnTo>
                      <a:pt x="0" y="21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38"/>
                    </a:lnTo>
                    <a:lnTo>
                      <a:pt x="2" y="53"/>
                    </a:lnTo>
                    <a:lnTo>
                      <a:pt x="5" y="67"/>
                    </a:lnTo>
                    <a:lnTo>
                      <a:pt x="9" y="80"/>
                    </a:lnTo>
                    <a:lnTo>
                      <a:pt x="14" y="93"/>
                    </a:lnTo>
                    <a:lnTo>
                      <a:pt x="20" y="105"/>
                    </a:lnTo>
                    <a:lnTo>
                      <a:pt x="27" y="116"/>
                    </a:lnTo>
                    <a:lnTo>
                      <a:pt x="35" y="127"/>
                    </a:lnTo>
                    <a:lnTo>
                      <a:pt x="44" y="136"/>
                    </a:lnTo>
                    <a:lnTo>
                      <a:pt x="53" y="145"/>
                    </a:lnTo>
                    <a:lnTo>
                      <a:pt x="63" y="152"/>
                    </a:lnTo>
                    <a:lnTo>
                      <a:pt x="74" y="158"/>
                    </a:lnTo>
                    <a:lnTo>
                      <a:pt x="85" y="163"/>
                    </a:lnTo>
                    <a:lnTo>
                      <a:pt x="98" y="166"/>
                    </a:lnTo>
                    <a:lnTo>
                      <a:pt x="110" y="169"/>
                    </a:lnTo>
                    <a:lnTo>
                      <a:pt x="122" y="169"/>
                    </a:lnTo>
                    <a:lnTo>
                      <a:pt x="132" y="169"/>
                    </a:lnTo>
                    <a:lnTo>
                      <a:pt x="141" y="168"/>
                    </a:lnTo>
                    <a:lnTo>
                      <a:pt x="151" y="165"/>
                    </a:lnTo>
                    <a:lnTo>
                      <a:pt x="160" y="162"/>
                    </a:lnTo>
                    <a:lnTo>
                      <a:pt x="169" y="158"/>
                    </a:lnTo>
                    <a:lnTo>
                      <a:pt x="177" y="153"/>
                    </a:lnTo>
                    <a:lnTo>
                      <a:pt x="185" y="148"/>
                    </a:lnTo>
                    <a:lnTo>
                      <a:pt x="193" y="142"/>
                    </a:lnTo>
                    <a:lnTo>
                      <a:pt x="200" y="135"/>
                    </a:lnTo>
                    <a:lnTo>
                      <a:pt x="207" y="128"/>
                    </a:lnTo>
                    <a:lnTo>
                      <a:pt x="213" y="120"/>
                    </a:lnTo>
                    <a:lnTo>
                      <a:pt x="220" y="111"/>
                    </a:lnTo>
                    <a:lnTo>
                      <a:pt x="225" y="103"/>
                    </a:lnTo>
                    <a:lnTo>
                      <a:pt x="230" y="93"/>
                    </a:lnTo>
                    <a:lnTo>
                      <a:pt x="234" y="83"/>
                    </a:lnTo>
                    <a:lnTo>
                      <a:pt x="238" y="73"/>
                    </a:lnTo>
                    <a:lnTo>
                      <a:pt x="237" y="69"/>
                    </a:lnTo>
                    <a:lnTo>
                      <a:pt x="237" y="67"/>
                    </a:lnTo>
                    <a:lnTo>
                      <a:pt x="236" y="63"/>
                    </a:lnTo>
                    <a:lnTo>
                      <a:pt x="236" y="61"/>
                    </a:lnTo>
                    <a:lnTo>
                      <a:pt x="235" y="57"/>
                    </a:lnTo>
                    <a:lnTo>
                      <a:pt x="235" y="55"/>
                    </a:lnTo>
                    <a:lnTo>
                      <a:pt x="234" y="51"/>
                    </a:lnTo>
                    <a:lnTo>
                      <a:pt x="234" y="49"/>
                    </a:lnTo>
                    <a:lnTo>
                      <a:pt x="231" y="61"/>
                    </a:lnTo>
                    <a:lnTo>
                      <a:pt x="228" y="72"/>
                    </a:lnTo>
                    <a:lnTo>
                      <a:pt x="224" y="83"/>
                    </a:lnTo>
                    <a:lnTo>
                      <a:pt x="220" y="92"/>
                    </a:lnTo>
                    <a:lnTo>
                      <a:pt x="214" y="102"/>
                    </a:lnTo>
                    <a:lnTo>
                      <a:pt x="208" y="111"/>
                    </a:lnTo>
                    <a:lnTo>
                      <a:pt x="201" y="120"/>
                    </a:lnTo>
                    <a:lnTo>
                      <a:pt x="194" y="127"/>
                    </a:lnTo>
                    <a:lnTo>
                      <a:pt x="187" y="134"/>
                    </a:lnTo>
                    <a:lnTo>
                      <a:pt x="179" y="140"/>
                    </a:lnTo>
                    <a:lnTo>
                      <a:pt x="170" y="146"/>
                    </a:lnTo>
                    <a:lnTo>
                      <a:pt x="161" y="151"/>
                    </a:lnTo>
                    <a:lnTo>
                      <a:pt x="152" y="154"/>
                    </a:lnTo>
                    <a:lnTo>
                      <a:pt x="142" y="157"/>
                    </a:lnTo>
                    <a:lnTo>
                      <a:pt x="132" y="158"/>
                    </a:lnTo>
                    <a:lnTo>
                      <a:pt x="122" y="158"/>
                    </a:lnTo>
                    <a:lnTo>
                      <a:pt x="111" y="158"/>
                    </a:lnTo>
                    <a:lnTo>
                      <a:pt x="99" y="156"/>
                    </a:lnTo>
                    <a:lnTo>
                      <a:pt x="88" y="152"/>
                    </a:lnTo>
                    <a:lnTo>
                      <a:pt x="77" y="148"/>
                    </a:lnTo>
                    <a:lnTo>
                      <a:pt x="67" y="142"/>
                    </a:lnTo>
                    <a:lnTo>
                      <a:pt x="58" y="135"/>
                    </a:lnTo>
                    <a:lnTo>
                      <a:pt x="50" y="128"/>
                    </a:lnTo>
                    <a:lnTo>
                      <a:pt x="42" y="120"/>
                    </a:lnTo>
                    <a:lnTo>
                      <a:pt x="34" y="110"/>
                    </a:lnTo>
                    <a:lnTo>
                      <a:pt x="28" y="99"/>
                    </a:lnTo>
                    <a:lnTo>
                      <a:pt x="22" y="89"/>
                    </a:lnTo>
                    <a:lnTo>
                      <a:pt x="18" y="77"/>
                    </a:lnTo>
                    <a:lnTo>
                      <a:pt x="14" y="63"/>
                    </a:lnTo>
                    <a:lnTo>
                      <a:pt x="11" y="51"/>
                    </a:lnTo>
                    <a:lnTo>
                      <a:pt x="9" y="37"/>
                    </a:lnTo>
                    <a:lnTo>
                      <a:pt x="9" y="24"/>
                    </a:lnTo>
                    <a:lnTo>
                      <a:pt x="9" y="20"/>
                    </a:lnTo>
                    <a:lnTo>
                      <a:pt x="9" y="18"/>
                    </a:lnTo>
                    <a:lnTo>
                      <a:pt x="9" y="15"/>
                    </a:lnTo>
                    <a:lnTo>
                      <a:pt x="9" y="12"/>
                    </a:lnTo>
                    <a:lnTo>
                      <a:pt x="9" y="9"/>
                    </a:lnTo>
                    <a:lnTo>
                      <a:pt x="10" y="6"/>
                    </a:lnTo>
                    <a:lnTo>
                      <a:pt x="10" y="3"/>
                    </a:lnTo>
                    <a:lnTo>
                      <a:pt x="10" y="0"/>
                    </a:lnTo>
                    <a:lnTo>
                      <a:pt x="9" y="2"/>
                    </a:lnTo>
                    <a:lnTo>
                      <a:pt x="8" y="3"/>
                    </a:lnTo>
                    <a:lnTo>
                      <a:pt x="7" y="6"/>
                    </a:lnTo>
                    <a:lnTo>
                      <a:pt x="6" y="7"/>
                    </a:lnTo>
                    <a:lnTo>
                      <a:pt x="5" y="9"/>
                    </a:lnTo>
                    <a:lnTo>
                      <a:pt x="4" y="11"/>
                    </a:lnTo>
                    <a:lnTo>
                      <a:pt x="3" y="13"/>
                    </a:lnTo>
                    <a:lnTo>
                      <a:pt x="3" y="14"/>
                    </a:lnTo>
                    <a:lnTo>
                      <a:pt x="2" y="15"/>
                    </a:lnTo>
                    <a:lnTo>
                      <a:pt x="2" y="17"/>
                    </a:lnTo>
                    <a:lnTo>
                      <a:pt x="1" y="17"/>
                    </a:lnTo>
                    <a:lnTo>
                      <a:pt x="1" y="18"/>
                    </a:lnTo>
                    <a:lnTo>
                      <a:pt x="1" y="19"/>
                    </a:lnTo>
                    <a:lnTo>
                      <a:pt x="0" y="19"/>
                    </a:lnTo>
                    <a:lnTo>
                      <a:pt x="0" y="20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5C1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" name="Freeform 136"/>
              <p:cNvSpPr>
                <a:spLocks/>
              </p:cNvSpPr>
              <p:nvPr/>
            </p:nvSpPr>
            <p:spPr bwMode="auto">
              <a:xfrm>
                <a:off x="1138" y="2654"/>
                <a:ext cx="46" cy="29"/>
              </a:xfrm>
              <a:custGeom>
                <a:avLst/>
                <a:gdLst>
                  <a:gd name="T0" fmla="*/ 1 w 232"/>
                  <a:gd name="T1" fmla="*/ 22 h 174"/>
                  <a:gd name="T2" fmla="*/ 0 w 232"/>
                  <a:gd name="T3" fmla="*/ 25 h 174"/>
                  <a:gd name="T4" fmla="*/ 0 w 232"/>
                  <a:gd name="T5" fmla="*/ 29 h 174"/>
                  <a:gd name="T6" fmla="*/ 0 w 232"/>
                  <a:gd name="T7" fmla="*/ 33 h 174"/>
                  <a:gd name="T8" fmla="*/ 1 w 232"/>
                  <a:gd name="T9" fmla="*/ 48 h 174"/>
                  <a:gd name="T10" fmla="*/ 5 w 232"/>
                  <a:gd name="T11" fmla="*/ 76 h 174"/>
                  <a:gd name="T12" fmla="*/ 14 w 232"/>
                  <a:gd name="T13" fmla="*/ 101 h 174"/>
                  <a:gd name="T14" fmla="*/ 27 w 232"/>
                  <a:gd name="T15" fmla="*/ 122 h 174"/>
                  <a:gd name="T16" fmla="*/ 43 w 232"/>
                  <a:gd name="T17" fmla="*/ 142 h 174"/>
                  <a:gd name="T18" fmla="*/ 61 w 232"/>
                  <a:gd name="T19" fmla="*/ 157 h 174"/>
                  <a:gd name="T20" fmla="*/ 82 w 232"/>
                  <a:gd name="T21" fmla="*/ 168 h 174"/>
                  <a:gd name="T22" fmla="*/ 106 w 232"/>
                  <a:gd name="T23" fmla="*/ 173 h 174"/>
                  <a:gd name="T24" fmla="*/ 128 w 232"/>
                  <a:gd name="T25" fmla="*/ 174 h 174"/>
                  <a:gd name="T26" fmla="*/ 147 w 232"/>
                  <a:gd name="T27" fmla="*/ 169 h 174"/>
                  <a:gd name="T28" fmla="*/ 165 w 232"/>
                  <a:gd name="T29" fmla="*/ 162 h 174"/>
                  <a:gd name="T30" fmla="*/ 182 w 232"/>
                  <a:gd name="T31" fmla="*/ 151 h 174"/>
                  <a:gd name="T32" fmla="*/ 197 w 232"/>
                  <a:gd name="T33" fmla="*/ 137 h 174"/>
                  <a:gd name="T34" fmla="*/ 210 w 232"/>
                  <a:gd name="T35" fmla="*/ 121 h 174"/>
                  <a:gd name="T36" fmla="*/ 221 w 232"/>
                  <a:gd name="T37" fmla="*/ 102 h 174"/>
                  <a:gd name="T38" fmla="*/ 229 w 232"/>
                  <a:gd name="T39" fmla="*/ 82 h 174"/>
                  <a:gd name="T40" fmla="*/ 231 w 232"/>
                  <a:gd name="T41" fmla="*/ 67 h 174"/>
                  <a:gd name="T42" fmla="*/ 230 w 232"/>
                  <a:gd name="T43" fmla="*/ 61 h 174"/>
                  <a:gd name="T44" fmla="*/ 229 w 232"/>
                  <a:gd name="T45" fmla="*/ 55 h 174"/>
                  <a:gd name="T46" fmla="*/ 227 w 232"/>
                  <a:gd name="T47" fmla="*/ 51 h 174"/>
                  <a:gd name="T48" fmla="*/ 225 w 232"/>
                  <a:gd name="T49" fmla="*/ 59 h 174"/>
                  <a:gd name="T50" fmla="*/ 219 w 232"/>
                  <a:gd name="T51" fmla="*/ 82 h 174"/>
                  <a:gd name="T52" fmla="*/ 209 w 232"/>
                  <a:gd name="T53" fmla="*/ 103 h 174"/>
                  <a:gd name="T54" fmla="*/ 197 w 232"/>
                  <a:gd name="T55" fmla="*/ 121 h 174"/>
                  <a:gd name="T56" fmla="*/ 183 w 232"/>
                  <a:gd name="T57" fmla="*/ 137 h 174"/>
                  <a:gd name="T58" fmla="*/ 167 w 232"/>
                  <a:gd name="T59" fmla="*/ 149 h 174"/>
                  <a:gd name="T60" fmla="*/ 148 w 232"/>
                  <a:gd name="T61" fmla="*/ 158 h 174"/>
                  <a:gd name="T62" fmla="*/ 128 w 232"/>
                  <a:gd name="T63" fmla="*/ 162 h 174"/>
                  <a:gd name="T64" fmla="*/ 107 w 232"/>
                  <a:gd name="T65" fmla="*/ 162 h 174"/>
                  <a:gd name="T66" fmla="*/ 85 w 232"/>
                  <a:gd name="T67" fmla="*/ 157 h 174"/>
                  <a:gd name="T68" fmla="*/ 66 w 232"/>
                  <a:gd name="T69" fmla="*/ 148 h 174"/>
                  <a:gd name="T70" fmla="*/ 48 w 232"/>
                  <a:gd name="T71" fmla="*/ 133 h 174"/>
                  <a:gd name="T72" fmla="*/ 34 w 232"/>
                  <a:gd name="T73" fmla="*/ 116 h 174"/>
                  <a:gd name="T74" fmla="*/ 22 w 232"/>
                  <a:gd name="T75" fmla="*/ 95 h 174"/>
                  <a:gd name="T76" fmla="*/ 14 w 232"/>
                  <a:gd name="T77" fmla="*/ 72 h 174"/>
                  <a:gd name="T78" fmla="*/ 10 w 232"/>
                  <a:gd name="T79" fmla="*/ 47 h 174"/>
                  <a:gd name="T80" fmla="*/ 9 w 232"/>
                  <a:gd name="T81" fmla="*/ 29 h 174"/>
                  <a:gd name="T82" fmla="*/ 10 w 232"/>
                  <a:gd name="T83" fmla="*/ 21 h 174"/>
                  <a:gd name="T84" fmla="*/ 11 w 232"/>
                  <a:gd name="T85" fmla="*/ 13 h 174"/>
                  <a:gd name="T86" fmla="*/ 12 w 232"/>
                  <a:gd name="T87" fmla="*/ 5 h 174"/>
                  <a:gd name="T88" fmla="*/ 11 w 232"/>
                  <a:gd name="T89" fmla="*/ 3 h 174"/>
                  <a:gd name="T90" fmla="*/ 8 w 232"/>
                  <a:gd name="T91" fmla="*/ 7 h 174"/>
                  <a:gd name="T92" fmla="*/ 5 w 232"/>
                  <a:gd name="T93" fmla="*/ 12 h 174"/>
                  <a:gd name="T94" fmla="*/ 2 w 232"/>
                  <a:gd name="T95" fmla="*/ 18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32" h="174">
                    <a:moveTo>
                      <a:pt x="1" y="21"/>
                    </a:moveTo>
                    <a:lnTo>
                      <a:pt x="1" y="22"/>
                    </a:lnTo>
                    <a:lnTo>
                      <a:pt x="0" y="24"/>
                    </a:lnTo>
                    <a:lnTo>
                      <a:pt x="0" y="25"/>
                    </a:lnTo>
                    <a:lnTo>
                      <a:pt x="0" y="27"/>
                    </a:lnTo>
                    <a:lnTo>
                      <a:pt x="0" y="29"/>
                    </a:lnTo>
                    <a:lnTo>
                      <a:pt x="0" y="30"/>
                    </a:lnTo>
                    <a:lnTo>
                      <a:pt x="0" y="33"/>
                    </a:lnTo>
                    <a:lnTo>
                      <a:pt x="0" y="34"/>
                    </a:lnTo>
                    <a:lnTo>
                      <a:pt x="1" y="48"/>
                    </a:lnTo>
                    <a:lnTo>
                      <a:pt x="3" y="63"/>
                    </a:lnTo>
                    <a:lnTo>
                      <a:pt x="5" y="76"/>
                    </a:lnTo>
                    <a:lnTo>
                      <a:pt x="9" y="89"/>
                    </a:lnTo>
                    <a:lnTo>
                      <a:pt x="14" y="101"/>
                    </a:lnTo>
                    <a:lnTo>
                      <a:pt x="20" y="112"/>
                    </a:lnTo>
                    <a:lnTo>
                      <a:pt x="27" y="122"/>
                    </a:lnTo>
                    <a:lnTo>
                      <a:pt x="34" y="133"/>
                    </a:lnTo>
                    <a:lnTo>
                      <a:pt x="43" y="142"/>
                    </a:lnTo>
                    <a:lnTo>
                      <a:pt x="52" y="150"/>
                    </a:lnTo>
                    <a:lnTo>
                      <a:pt x="61" y="157"/>
                    </a:lnTo>
                    <a:lnTo>
                      <a:pt x="72" y="163"/>
                    </a:lnTo>
                    <a:lnTo>
                      <a:pt x="82" y="168"/>
                    </a:lnTo>
                    <a:lnTo>
                      <a:pt x="95" y="172"/>
                    </a:lnTo>
                    <a:lnTo>
                      <a:pt x="106" y="173"/>
                    </a:lnTo>
                    <a:lnTo>
                      <a:pt x="118" y="174"/>
                    </a:lnTo>
                    <a:lnTo>
                      <a:pt x="128" y="174"/>
                    </a:lnTo>
                    <a:lnTo>
                      <a:pt x="138" y="172"/>
                    </a:lnTo>
                    <a:lnTo>
                      <a:pt x="147" y="169"/>
                    </a:lnTo>
                    <a:lnTo>
                      <a:pt x="157" y="167"/>
                    </a:lnTo>
                    <a:lnTo>
                      <a:pt x="165" y="162"/>
                    </a:lnTo>
                    <a:lnTo>
                      <a:pt x="174" y="157"/>
                    </a:lnTo>
                    <a:lnTo>
                      <a:pt x="182" y="151"/>
                    </a:lnTo>
                    <a:lnTo>
                      <a:pt x="190" y="145"/>
                    </a:lnTo>
                    <a:lnTo>
                      <a:pt x="197" y="137"/>
                    </a:lnTo>
                    <a:lnTo>
                      <a:pt x="204" y="130"/>
                    </a:lnTo>
                    <a:lnTo>
                      <a:pt x="210" y="121"/>
                    </a:lnTo>
                    <a:lnTo>
                      <a:pt x="216" y="112"/>
                    </a:lnTo>
                    <a:lnTo>
                      <a:pt x="221" y="102"/>
                    </a:lnTo>
                    <a:lnTo>
                      <a:pt x="225" y="93"/>
                    </a:lnTo>
                    <a:lnTo>
                      <a:pt x="229" y="82"/>
                    </a:lnTo>
                    <a:lnTo>
                      <a:pt x="232" y="71"/>
                    </a:lnTo>
                    <a:lnTo>
                      <a:pt x="231" y="67"/>
                    </a:lnTo>
                    <a:lnTo>
                      <a:pt x="231" y="65"/>
                    </a:lnTo>
                    <a:lnTo>
                      <a:pt x="230" y="61"/>
                    </a:lnTo>
                    <a:lnTo>
                      <a:pt x="230" y="59"/>
                    </a:lnTo>
                    <a:lnTo>
                      <a:pt x="229" y="55"/>
                    </a:lnTo>
                    <a:lnTo>
                      <a:pt x="228" y="53"/>
                    </a:lnTo>
                    <a:lnTo>
                      <a:pt x="227" y="51"/>
                    </a:lnTo>
                    <a:lnTo>
                      <a:pt x="226" y="47"/>
                    </a:lnTo>
                    <a:lnTo>
                      <a:pt x="225" y="59"/>
                    </a:lnTo>
                    <a:lnTo>
                      <a:pt x="223" y="71"/>
                    </a:lnTo>
                    <a:lnTo>
                      <a:pt x="219" y="82"/>
                    </a:lnTo>
                    <a:lnTo>
                      <a:pt x="215" y="93"/>
                    </a:lnTo>
                    <a:lnTo>
                      <a:pt x="209" y="103"/>
                    </a:lnTo>
                    <a:lnTo>
                      <a:pt x="204" y="113"/>
                    </a:lnTo>
                    <a:lnTo>
                      <a:pt x="197" y="121"/>
                    </a:lnTo>
                    <a:lnTo>
                      <a:pt x="191" y="130"/>
                    </a:lnTo>
                    <a:lnTo>
                      <a:pt x="183" y="137"/>
                    </a:lnTo>
                    <a:lnTo>
                      <a:pt x="175" y="144"/>
                    </a:lnTo>
                    <a:lnTo>
                      <a:pt x="167" y="149"/>
                    </a:lnTo>
                    <a:lnTo>
                      <a:pt x="158" y="155"/>
                    </a:lnTo>
                    <a:lnTo>
                      <a:pt x="148" y="158"/>
                    </a:lnTo>
                    <a:lnTo>
                      <a:pt x="139" y="161"/>
                    </a:lnTo>
                    <a:lnTo>
                      <a:pt x="128" y="162"/>
                    </a:lnTo>
                    <a:lnTo>
                      <a:pt x="118" y="163"/>
                    </a:lnTo>
                    <a:lnTo>
                      <a:pt x="107" y="162"/>
                    </a:lnTo>
                    <a:lnTo>
                      <a:pt x="96" y="161"/>
                    </a:lnTo>
                    <a:lnTo>
                      <a:pt x="85" y="157"/>
                    </a:lnTo>
                    <a:lnTo>
                      <a:pt x="75" y="152"/>
                    </a:lnTo>
                    <a:lnTo>
                      <a:pt x="66" y="148"/>
                    </a:lnTo>
                    <a:lnTo>
                      <a:pt x="57" y="142"/>
                    </a:lnTo>
                    <a:lnTo>
                      <a:pt x="48" y="133"/>
                    </a:lnTo>
                    <a:lnTo>
                      <a:pt x="41" y="125"/>
                    </a:lnTo>
                    <a:lnTo>
                      <a:pt x="34" y="116"/>
                    </a:lnTo>
                    <a:lnTo>
                      <a:pt x="28" y="106"/>
                    </a:lnTo>
                    <a:lnTo>
                      <a:pt x="22" y="95"/>
                    </a:lnTo>
                    <a:lnTo>
                      <a:pt x="18" y="84"/>
                    </a:lnTo>
                    <a:lnTo>
                      <a:pt x="14" y="72"/>
                    </a:lnTo>
                    <a:lnTo>
                      <a:pt x="11" y="60"/>
                    </a:lnTo>
                    <a:lnTo>
                      <a:pt x="10" y="47"/>
                    </a:lnTo>
                    <a:lnTo>
                      <a:pt x="9" y="34"/>
                    </a:lnTo>
                    <a:lnTo>
                      <a:pt x="9" y="29"/>
                    </a:lnTo>
                    <a:lnTo>
                      <a:pt x="9" y="25"/>
                    </a:lnTo>
                    <a:lnTo>
                      <a:pt x="10" y="21"/>
                    </a:lnTo>
                    <a:lnTo>
                      <a:pt x="10" y="17"/>
                    </a:lnTo>
                    <a:lnTo>
                      <a:pt x="11" y="13"/>
                    </a:lnTo>
                    <a:lnTo>
                      <a:pt x="11" y="9"/>
                    </a:lnTo>
                    <a:lnTo>
                      <a:pt x="12" y="5"/>
                    </a:lnTo>
                    <a:lnTo>
                      <a:pt x="13" y="0"/>
                    </a:lnTo>
                    <a:lnTo>
                      <a:pt x="11" y="3"/>
                    </a:lnTo>
                    <a:lnTo>
                      <a:pt x="10" y="5"/>
                    </a:lnTo>
                    <a:lnTo>
                      <a:pt x="8" y="7"/>
                    </a:lnTo>
                    <a:lnTo>
                      <a:pt x="6" y="10"/>
                    </a:lnTo>
                    <a:lnTo>
                      <a:pt x="5" y="12"/>
                    </a:lnTo>
                    <a:lnTo>
                      <a:pt x="4" y="15"/>
                    </a:lnTo>
                    <a:lnTo>
                      <a:pt x="2" y="18"/>
                    </a:lnTo>
                    <a:lnTo>
                      <a:pt x="1" y="21"/>
                    </a:lnTo>
                    <a:close/>
                  </a:path>
                </a:pathLst>
              </a:custGeom>
              <a:solidFill>
                <a:srgbClr val="F5C3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" name="Freeform 137"/>
              <p:cNvSpPr>
                <a:spLocks/>
              </p:cNvSpPr>
              <p:nvPr/>
            </p:nvSpPr>
            <p:spPr bwMode="auto">
              <a:xfrm>
                <a:off x="1139" y="2652"/>
                <a:ext cx="45" cy="30"/>
              </a:xfrm>
              <a:custGeom>
                <a:avLst/>
                <a:gdLst>
                  <a:gd name="T0" fmla="*/ 1 w 225"/>
                  <a:gd name="T1" fmla="*/ 21 h 176"/>
                  <a:gd name="T2" fmla="*/ 0 w 225"/>
                  <a:gd name="T3" fmla="*/ 27 h 176"/>
                  <a:gd name="T4" fmla="*/ 0 w 225"/>
                  <a:gd name="T5" fmla="*/ 33 h 176"/>
                  <a:gd name="T6" fmla="*/ 0 w 225"/>
                  <a:gd name="T7" fmla="*/ 38 h 176"/>
                  <a:gd name="T8" fmla="*/ 0 w 225"/>
                  <a:gd name="T9" fmla="*/ 55 h 176"/>
                  <a:gd name="T10" fmla="*/ 5 w 225"/>
                  <a:gd name="T11" fmla="*/ 81 h 176"/>
                  <a:gd name="T12" fmla="*/ 13 w 225"/>
                  <a:gd name="T13" fmla="*/ 107 h 176"/>
                  <a:gd name="T14" fmla="*/ 25 w 225"/>
                  <a:gd name="T15" fmla="*/ 128 h 176"/>
                  <a:gd name="T16" fmla="*/ 41 w 225"/>
                  <a:gd name="T17" fmla="*/ 146 h 176"/>
                  <a:gd name="T18" fmla="*/ 59 w 225"/>
                  <a:gd name="T19" fmla="*/ 160 h 176"/>
                  <a:gd name="T20" fmla="*/ 79 w 225"/>
                  <a:gd name="T21" fmla="*/ 170 h 176"/>
                  <a:gd name="T22" fmla="*/ 102 w 225"/>
                  <a:gd name="T23" fmla="*/ 176 h 176"/>
                  <a:gd name="T24" fmla="*/ 123 w 225"/>
                  <a:gd name="T25" fmla="*/ 176 h 176"/>
                  <a:gd name="T26" fmla="*/ 143 w 225"/>
                  <a:gd name="T27" fmla="*/ 172 h 176"/>
                  <a:gd name="T28" fmla="*/ 161 w 225"/>
                  <a:gd name="T29" fmla="*/ 164 h 176"/>
                  <a:gd name="T30" fmla="*/ 178 w 225"/>
                  <a:gd name="T31" fmla="*/ 152 h 176"/>
                  <a:gd name="T32" fmla="*/ 192 w 225"/>
                  <a:gd name="T33" fmla="*/ 138 h 176"/>
                  <a:gd name="T34" fmla="*/ 205 w 225"/>
                  <a:gd name="T35" fmla="*/ 120 h 176"/>
                  <a:gd name="T36" fmla="*/ 215 w 225"/>
                  <a:gd name="T37" fmla="*/ 101 h 176"/>
                  <a:gd name="T38" fmla="*/ 222 w 225"/>
                  <a:gd name="T39" fmla="*/ 79 h 176"/>
                  <a:gd name="T40" fmla="*/ 224 w 225"/>
                  <a:gd name="T41" fmla="*/ 63 h 176"/>
                  <a:gd name="T42" fmla="*/ 222 w 225"/>
                  <a:gd name="T43" fmla="*/ 59 h 176"/>
                  <a:gd name="T44" fmla="*/ 221 w 225"/>
                  <a:gd name="T45" fmla="*/ 53 h 176"/>
                  <a:gd name="T46" fmla="*/ 219 w 225"/>
                  <a:gd name="T47" fmla="*/ 47 h 176"/>
                  <a:gd name="T48" fmla="*/ 217 w 225"/>
                  <a:gd name="T49" fmla="*/ 56 h 176"/>
                  <a:gd name="T50" fmla="*/ 212 w 225"/>
                  <a:gd name="T51" fmla="*/ 80 h 176"/>
                  <a:gd name="T52" fmla="*/ 203 w 225"/>
                  <a:gd name="T53" fmla="*/ 102 h 176"/>
                  <a:gd name="T54" fmla="*/ 192 w 225"/>
                  <a:gd name="T55" fmla="*/ 122 h 176"/>
                  <a:gd name="T56" fmla="*/ 178 w 225"/>
                  <a:gd name="T57" fmla="*/ 138 h 176"/>
                  <a:gd name="T58" fmla="*/ 162 w 225"/>
                  <a:gd name="T59" fmla="*/ 151 h 176"/>
                  <a:gd name="T60" fmla="*/ 144 w 225"/>
                  <a:gd name="T61" fmla="*/ 160 h 176"/>
                  <a:gd name="T62" fmla="*/ 124 w 225"/>
                  <a:gd name="T63" fmla="*/ 165 h 176"/>
                  <a:gd name="T64" fmla="*/ 103 w 225"/>
                  <a:gd name="T65" fmla="*/ 165 h 176"/>
                  <a:gd name="T66" fmla="*/ 81 w 225"/>
                  <a:gd name="T67" fmla="*/ 160 h 176"/>
                  <a:gd name="T68" fmla="*/ 63 w 225"/>
                  <a:gd name="T69" fmla="*/ 151 h 176"/>
                  <a:gd name="T70" fmla="*/ 46 w 225"/>
                  <a:gd name="T71" fmla="*/ 138 h 176"/>
                  <a:gd name="T72" fmla="*/ 32 w 225"/>
                  <a:gd name="T73" fmla="*/ 121 h 176"/>
                  <a:gd name="T74" fmla="*/ 21 w 225"/>
                  <a:gd name="T75" fmla="*/ 101 h 176"/>
                  <a:gd name="T76" fmla="*/ 13 w 225"/>
                  <a:gd name="T77" fmla="*/ 79 h 176"/>
                  <a:gd name="T78" fmla="*/ 9 w 225"/>
                  <a:gd name="T79" fmla="*/ 55 h 176"/>
                  <a:gd name="T80" fmla="*/ 9 w 225"/>
                  <a:gd name="T81" fmla="*/ 36 h 176"/>
                  <a:gd name="T82" fmla="*/ 10 w 225"/>
                  <a:gd name="T83" fmla="*/ 25 h 176"/>
                  <a:gd name="T84" fmla="*/ 11 w 225"/>
                  <a:gd name="T85" fmla="*/ 15 h 176"/>
                  <a:gd name="T86" fmla="*/ 13 w 225"/>
                  <a:gd name="T87" fmla="*/ 5 h 176"/>
                  <a:gd name="T88" fmla="*/ 13 w 225"/>
                  <a:gd name="T89" fmla="*/ 2 h 176"/>
                  <a:gd name="T90" fmla="*/ 9 w 225"/>
                  <a:gd name="T91" fmla="*/ 7 h 176"/>
                  <a:gd name="T92" fmla="*/ 6 w 225"/>
                  <a:gd name="T93" fmla="*/ 11 h 176"/>
                  <a:gd name="T94" fmla="*/ 3 w 225"/>
                  <a:gd name="T95" fmla="*/ 15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25" h="176">
                    <a:moveTo>
                      <a:pt x="1" y="18"/>
                    </a:moveTo>
                    <a:lnTo>
                      <a:pt x="1" y="21"/>
                    </a:lnTo>
                    <a:lnTo>
                      <a:pt x="1" y="24"/>
                    </a:lnTo>
                    <a:lnTo>
                      <a:pt x="0" y="27"/>
                    </a:lnTo>
                    <a:lnTo>
                      <a:pt x="0" y="30"/>
                    </a:lnTo>
                    <a:lnTo>
                      <a:pt x="0" y="33"/>
                    </a:lnTo>
                    <a:lnTo>
                      <a:pt x="0" y="36"/>
                    </a:lnTo>
                    <a:lnTo>
                      <a:pt x="0" y="38"/>
                    </a:lnTo>
                    <a:lnTo>
                      <a:pt x="0" y="42"/>
                    </a:lnTo>
                    <a:lnTo>
                      <a:pt x="0" y="55"/>
                    </a:lnTo>
                    <a:lnTo>
                      <a:pt x="2" y="69"/>
                    </a:lnTo>
                    <a:lnTo>
                      <a:pt x="5" y="81"/>
                    </a:lnTo>
                    <a:lnTo>
                      <a:pt x="9" y="95"/>
                    </a:lnTo>
                    <a:lnTo>
                      <a:pt x="13" y="107"/>
                    </a:lnTo>
                    <a:lnTo>
                      <a:pt x="19" y="117"/>
                    </a:lnTo>
                    <a:lnTo>
                      <a:pt x="25" y="128"/>
                    </a:lnTo>
                    <a:lnTo>
                      <a:pt x="33" y="138"/>
                    </a:lnTo>
                    <a:lnTo>
                      <a:pt x="41" y="146"/>
                    </a:lnTo>
                    <a:lnTo>
                      <a:pt x="49" y="153"/>
                    </a:lnTo>
                    <a:lnTo>
                      <a:pt x="59" y="160"/>
                    </a:lnTo>
                    <a:lnTo>
                      <a:pt x="68" y="166"/>
                    </a:lnTo>
                    <a:lnTo>
                      <a:pt x="79" y="170"/>
                    </a:lnTo>
                    <a:lnTo>
                      <a:pt x="90" y="174"/>
                    </a:lnTo>
                    <a:lnTo>
                      <a:pt x="102" y="176"/>
                    </a:lnTo>
                    <a:lnTo>
                      <a:pt x="113" y="176"/>
                    </a:lnTo>
                    <a:lnTo>
                      <a:pt x="123" y="176"/>
                    </a:lnTo>
                    <a:lnTo>
                      <a:pt x="133" y="175"/>
                    </a:lnTo>
                    <a:lnTo>
                      <a:pt x="143" y="172"/>
                    </a:lnTo>
                    <a:lnTo>
                      <a:pt x="152" y="169"/>
                    </a:lnTo>
                    <a:lnTo>
                      <a:pt x="161" y="164"/>
                    </a:lnTo>
                    <a:lnTo>
                      <a:pt x="170" y="158"/>
                    </a:lnTo>
                    <a:lnTo>
                      <a:pt x="178" y="152"/>
                    </a:lnTo>
                    <a:lnTo>
                      <a:pt x="185" y="145"/>
                    </a:lnTo>
                    <a:lnTo>
                      <a:pt x="192" y="138"/>
                    </a:lnTo>
                    <a:lnTo>
                      <a:pt x="199" y="129"/>
                    </a:lnTo>
                    <a:lnTo>
                      <a:pt x="205" y="120"/>
                    </a:lnTo>
                    <a:lnTo>
                      <a:pt x="211" y="110"/>
                    </a:lnTo>
                    <a:lnTo>
                      <a:pt x="215" y="101"/>
                    </a:lnTo>
                    <a:lnTo>
                      <a:pt x="219" y="90"/>
                    </a:lnTo>
                    <a:lnTo>
                      <a:pt x="222" y="79"/>
                    </a:lnTo>
                    <a:lnTo>
                      <a:pt x="225" y="67"/>
                    </a:lnTo>
                    <a:lnTo>
                      <a:pt x="224" y="63"/>
                    </a:lnTo>
                    <a:lnTo>
                      <a:pt x="223" y="61"/>
                    </a:lnTo>
                    <a:lnTo>
                      <a:pt x="222" y="59"/>
                    </a:lnTo>
                    <a:lnTo>
                      <a:pt x="221" y="55"/>
                    </a:lnTo>
                    <a:lnTo>
                      <a:pt x="221" y="53"/>
                    </a:lnTo>
                    <a:lnTo>
                      <a:pt x="220" y="49"/>
                    </a:lnTo>
                    <a:lnTo>
                      <a:pt x="219" y="47"/>
                    </a:lnTo>
                    <a:lnTo>
                      <a:pt x="218" y="44"/>
                    </a:lnTo>
                    <a:lnTo>
                      <a:pt x="217" y="56"/>
                    </a:lnTo>
                    <a:lnTo>
                      <a:pt x="215" y="68"/>
                    </a:lnTo>
                    <a:lnTo>
                      <a:pt x="212" y="80"/>
                    </a:lnTo>
                    <a:lnTo>
                      <a:pt x="209" y="91"/>
                    </a:lnTo>
                    <a:lnTo>
                      <a:pt x="203" y="102"/>
                    </a:lnTo>
                    <a:lnTo>
                      <a:pt x="198" y="113"/>
                    </a:lnTo>
                    <a:lnTo>
                      <a:pt x="192" y="122"/>
                    </a:lnTo>
                    <a:lnTo>
                      <a:pt x="186" y="130"/>
                    </a:lnTo>
                    <a:lnTo>
                      <a:pt x="178" y="138"/>
                    </a:lnTo>
                    <a:lnTo>
                      <a:pt x="170" y="145"/>
                    </a:lnTo>
                    <a:lnTo>
                      <a:pt x="162" y="151"/>
                    </a:lnTo>
                    <a:lnTo>
                      <a:pt x="153" y="157"/>
                    </a:lnTo>
                    <a:lnTo>
                      <a:pt x="144" y="160"/>
                    </a:lnTo>
                    <a:lnTo>
                      <a:pt x="134" y="163"/>
                    </a:lnTo>
                    <a:lnTo>
                      <a:pt x="124" y="165"/>
                    </a:lnTo>
                    <a:lnTo>
                      <a:pt x="113" y="165"/>
                    </a:lnTo>
                    <a:lnTo>
                      <a:pt x="103" y="165"/>
                    </a:lnTo>
                    <a:lnTo>
                      <a:pt x="92" y="163"/>
                    </a:lnTo>
                    <a:lnTo>
                      <a:pt x="81" y="160"/>
                    </a:lnTo>
                    <a:lnTo>
                      <a:pt x="72" y="156"/>
                    </a:lnTo>
                    <a:lnTo>
                      <a:pt x="63" y="151"/>
                    </a:lnTo>
                    <a:lnTo>
                      <a:pt x="54" y="145"/>
                    </a:lnTo>
                    <a:lnTo>
                      <a:pt x="46" y="138"/>
                    </a:lnTo>
                    <a:lnTo>
                      <a:pt x="39" y="129"/>
                    </a:lnTo>
                    <a:lnTo>
                      <a:pt x="32" y="121"/>
                    </a:lnTo>
                    <a:lnTo>
                      <a:pt x="26" y="111"/>
                    </a:lnTo>
                    <a:lnTo>
                      <a:pt x="21" y="101"/>
                    </a:lnTo>
                    <a:lnTo>
                      <a:pt x="17" y="90"/>
                    </a:lnTo>
                    <a:lnTo>
                      <a:pt x="13" y="79"/>
                    </a:lnTo>
                    <a:lnTo>
                      <a:pt x="11" y="67"/>
                    </a:lnTo>
                    <a:lnTo>
                      <a:pt x="9" y="55"/>
                    </a:lnTo>
                    <a:lnTo>
                      <a:pt x="9" y="42"/>
                    </a:lnTo>
                    <a:lnTo>
                      <a:pt x="9" y="36"/>
                    </a:lnTo>
                    <a:lnTo>
                      <a:pt x="9" y="31"/>
                    </a:lnTo>
                    <a:lnTo>
                      <a:pt x="10" y="25"/>
                    </a:lnTo>
                    <a:lnTo>
                      <a:pt x="10" y="20"/>
                    </a:lnTo>
                    <a:lnTo>
                      <a:pt x="11" y="15"/>
                    </a:lnTo>
                    <a:lnTo>
                      <a:pt x="12" y="9"/>
                    </a:lnTo>
                    <a:lnTo>
                      <a:pt x="13" y="5"/>
                    </a:lnTo>
                    <a:lnTo>
                      <a:pt x="15" y="0"/>
                    </a:lnTo>
                    <a:lnTo>
                      <a:pt x="13" y="2"/>
                    </a:lnTo>
                    <a:lnTo>
                      <a:pt x="11" y="5"/>
                    </a:lnTo>
                    <a:lnTo>
                      <a:pt x="9" y="7"/>
                    </a:lnTo>
                    <a:lnTo>
                      <a:pt x="8" y="8"/>
                    </a:lnTo>
                    <a:lnTo>
                      <a:pt x="6" y="11"/>
                    </a:lnTo>
                    <a:lnTo>
                      <a:pt x="5" y="13"/>
                    </a:lnTo>
                    <a:lnTo>
                      <a:pt x="3" y="15"/>
                    </a:lnTo>
                    <a:lnTo>
                      <a:pt x="1" y="18"/>
                    </a:lnTo>
                    <a:close/>
                  </a:path>
                </a:pathLst>
              </a:custGeom>
              <a:solidFill>
                <a:srgbClr val="F5C6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" name="Freeform 138"/>
              <p:cNvSpPr>
                <a:spLocks/>
              </p:cNvSpPr>
              <p:nvPr/>
            </p:nvSpPr>
            <p:spPr bwMode="auto">
              <a:xfrm>
                <a:off x="1140" y="2651"/>
                <a:ext cx="43" cy="30"/>
              </a:xfrm>
              <a:custGeom>
                <a:avLst/>
                <a:gdLst>
                  <a:gd name="T0" fmla="*/ 3 w 217"/>
                  <a:gd name="T1" fmla="*/ 22 h 180"/>
                  <a:gd name="T2" fmla="*/ 2 w 217"/>
                  <a:gd name="T3" fmla="*/ 30 h 180"/>
                  <a:gd name="T4" fmla="*/ 1 w 217"/>
                  <a:gd name="T5" fmla="*/ 38 h 180"/>
                  <a:gd name="T6" fmla="*/ 0 w 217"/>
                  <a:gd name="T7" fmla="*/ 46 h 180"/>
                  <a:gd name="T8" fmla="*/ 1 w 217"/>
                  <a:gd name="T9" fmla="*/ 64 h 180"/>
                  <a:gd name="T10" fmla="*/ 5 w 217"/>
                  <a:gd name="T11" fmla="*/ 89 h 180"/>
                  <a:gd name="T12" fmla="*/ 13 w 217"/>
                  <a:gd name="T13" fmla="*/ 112 h 180"/>
                  <a:gd name="T14" fmla="*/ 25 w 217"/>
                  <a:gd name="T15" fmla="*/ 133 h 180"/>
                  <a:gd name="T16" fmla="*/ 39 w 217"/>
                  <a:gd name="T17" fmla="*/ 150 h 180"/>
                  <a:gd name="T18" fmla="*/ 57 w 217"/>
                  <a:gd name="T19" fmla="*/ 165 h 180"/>
                  <a:gd name="T20" fmla="*/ 76 w 217"/>
                  <a:gd name="T21" fmla="*/ 174 h 180"/>
                  <a:gd name="T22" fmla="*/ 98 w 217"/>
                  <a:gd name="T23" fmla="*/ 179 h 180"/>
                  <a:gd name="T24" fmla="*/ 119 w 217"/>
                  <a:gd name="T25" fmla="*/ 179 h 180"/>
                  <a:gd name="T26" fmla="*/ 139 w 217"/>
                  <a:gd name="T27" fmla="*/ 175 h 180"/>
                  <a:gd name="T28" fmla="*/ 158 w 217"/>
                  <a:gd name="T29" fmla="*/ 167 h 180"/>
                  <a:gd name="T30" fmla="*/ 174 w 217"/>
                  <a:gd name="T31" fmla="*/ 154 h 180"/>
                  <a:gd name="T32" fmla="*/ 188 w 217"/>
                  <a:gd name="T33" fmla="*/ 138 h 180"/>
                  <a:gd name="T34" fmla="*/ 200 w 217"/>
                  <a:gd name="T35" fmla="*/ 120 h 180"/>
                  <a:gd name="T36" fmla="*/ 210 w 217"/>
                  <a:gd name="T37" fmla="*/ 99 h 180"/>
                  <a:gd name="T38" fmla="*/ 216 w 217"/>
                  <a:gd name="T39" fmla="*/ 76 h 180"/>
                  <a:gd name="T40" fmla="*/ 217 w 217"/>
                  <a:gd name="T41" fmla="*/ 62 h 180"/>
                  <a:gd name="T42" fmla="*/ 215 w 217"/>
                  <a:gd name="T43" fmla="*/ 56 h 180"/>
                  <a:gd name="T44" fmla="*/ 212 w 217"/>
                  <a:gd name="T45" fmla="*/ 50 h 180"/>
                  <a:gd name="T46" fmla="*/ 210 w 217"/>
                  <a:gd name="T47" fmla="*/ 45 h 180"/>
                  <a:gd name="T48" fmla="*/ 209 w 217"/>
                  <a:gd name="T49" fmla="*/ 44 h 180"/>
                  <a:gd name="T50" fmla="*/ 209 w 217"/>
                  <a:gd name="T51" fmla="*/ 45 h 180"/>
                  <a:gd name="T52" fmla="*/ 209 w 217"/>
                  <a:gd name="T53" fmla="*/ 47 h 180"/>
                  <a:gd name="T54" fmla="*/ 209 w 217"/>
                  <a:gd name="T55" fmla="*/ 50 h 180"/>
                  <a:gd name="T56" fmla="*/ 209 w 217"/>
                  <a:gd name="T57" fmla="*/ 63 h 180"/>
                  <a:gd name="T58" fmla="*/ 205 w 217"/>
                  <a:gd name="T59" fmla="*/ 86 h 180"/>
                  <a:gd name="T60" fmla="*/ 196 w 217"/>
                  <a:gd name="T61" fmla="*/ 107 h 180"/>
                  <a:gd name="T62" fmla="*/ 185 w 217"/>
                  <a:gd name="T63" fmla="*/ 126 h 180"/>
                  <a:gd name="T64" fmla="*/ 172 w 217"/>
                  <a:gd name="T65" fmla="*/ 142 h 180"/>
                  <a:gd name="T66" fmla="*/ 156 w 217"/>
                  <a:gd name="T67" fmla="*/ 155 h 180"/>
                  <a:gd name="T68" fmla="*/ 139 w 217"/>
                  <a:gd name="T69" fmla="*/ 165 h 180"/>
                  <a:gd name="T70" fmla="*/ 119 w 217"/>
                  <a:gd name="T71" fmla="*/ 168 h 180"/>
                  <a:gd name="T72" fmla="*/ 99 w 217"/>
                  <a:gd name="T73" fmla="*/ 168 h 180"/>
                  <a:gd name="T74" fmla="*/ 79 w 217"/>
                  <a:gd name="T75" fmla="*/ 165 h 180"/>
                  <a:gd name="T76" fmla="*/ 61 w 217"/>
                  <a:gd name="T77" fmla="*/ 155 h 180"/>
                  <a:gd name="T78" fmla="*/ 45 w 217"/>
                  <a:gd name="T79" fmla="*/ 142 h 180"/>
                  <a:gd name="T80" fmla="*/ 32 w 217"/>
                  <a:gd name="T81" fmla="*/ 126 h 180"/>
                  <a:gd name="T82" fmla="*/ 21 w 217"/>
                  <a:gd name="T83" fmla="*/ 107 h 180"/>
                  <a:gd name="T84" fmla="*/ 14 w 217"/>
                  <a:gd name="T85" fmla="*/ 86 h 180"/>
                  <a:gd name="T86" fmla="*/ 10 w 217"/>
                  <a:gd name="T87" fmla="*/ 63 h 180"/>
                  <a:gd name="T88" fmla="*/ 9 w 217"/>
                  <a:gd name="T89" fmla="*/ 44 h 180"/>
                  <a:gd name="T90" fmla="*/ 11 w 217"/>
                  <a:gd name="T91" fmla="*/ 32 h 180"/>
                  <a:gd name="T92" fmla="*/ 13 w 217"/>
                  <a:gd name="T93" fmla="*/ 18 h 180"/>
                  <a:gd name="T94" fmla="*/ 16 w 217"/>
                  <a:gd name="T95" fmla="*/ 6 h 180"/>
                  <a:gd name="T96" fmla="*/ 16 w 217"/>
                  <a:gd name="T97" fmla="*/ 3 h 180"/>
                  <a:gd name="T98" fmla="*/ 13 w 217"/>
                  <a:gd name="T99" fmla="*/ 6 h 180"/>
                  <a:gd name="T100" fmla="*/ 9 w 217"/>
                  <a:gd name="T101" fmla="*/ 11 h 180"/>
                  <a:gd name="T102" fmla="*/ 5 w 217"/>
                  <a:gd name="T103" fmla="*/ 16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17" h="180">
                    <a:moveTo>
                      <a:pt x="4" y="18"/>
                    </a:moveTo>
                    <a:lnTo>
                      <a:pt x="3" y="22"/>
                    </a:lnTo>
                    <a:lnTo>
                      <a:pt x="2" y="26"/>
                    </a:lnTo>
                    <a:lnTo>
                      <a:pt x="2" y="30"/>
                    </a:lnTo>
                    <a:lnTo>
                      <a:pt x="1" y="34"/>
                    </a:lnTo>
                    <a:lnTo>
                      <a:pt x="1" y="38"/>
                    </a:lnTo>
                    <a:lnTo>
                      <a:pt x="0" y="42"/>
                    </a:lnTo>
                    <a:lnTo>
                      <a:pt x="0" y="46"/>
                    </a:lnTo>
                    <a:lnTo>
                      <a:pt x="0" y="51"/>
                    </a:lnTo>
                    <a:lnTo>
                      <a:pt x="1" y="64"/>
                    </a:lnTo>
                    <a:lnTo>
                      <a:pt x="2" y="77"/>
                    </a:lnTo>
                    <a:lnTo>
                      <a:pt x="5" y="89"/>
                    </a:lnTo>
                    <a:lnTo>
                      <a:pt x="9" y="101"/>
                    </a:lnTo>
                    <a:lnTo>
                      <a:pt x="13" y="112"/>
                    </a:lnTo>
                    <a:lnTo>
                      <a:pt x="19" y="123"/>
                    </a:lnTo>
                    <a:lnTo>
                      <a:pt x="25" y="133"/>
                    </a:lnTo>
                    <a:lnTo>
                      <a:pt x="32" y="142"/>
                    </a:lnTo>
                    <a:lnTo>
                      <a:pt x="39" y="150"/>
                    </a:lnTo>
                    <a:lnTo>
                      <a:pt x="48" y="159"/>
                    </a:lnTo>
                    <a:lnTo>
                      <a:pt x="57" y="165"/>
                    </a:lnTo>
                    <a:lnTo>
                      <a:pt x="66" y="171"/>
                    </a:lnTo>
                    <a:lnTo>
                      <a:pt x="76" y="174"/>
                    </a:lnTo>
                    <a:lnTo>
                      <a:pt x="87" y="178"/>
                    </a:lnTo>
                    <a:lnTo>
                      <a:pt x="98" y="179"/>
                    </a:lnTo>
                    <a:lnTo>
                      <a:pt x="109" y="180"/>
                    </a:lnTo>
                    <a:lnTo>
                      <a:pt x="119" y="179"/>
                    </a:lnTo>
                    <a:lnTo>
                      <a:pt x="130" y="178"/>
                    </a:lnTo>
                    <a:lnTo>
                      <a:pt x="139" y="175"/>
                    </a:lnTo>
                    <a:lnTo>
                      <a:pt x="149" y="172"/>
                    </a:lnTo>
                    <a:lnTo>
                      <a:pt x="158" y="167"/>
                    </a:lnTo>
                    <a:lnTo>
                      <a:pt x="166" y="161"/>
                    </a:lnTo>
                    <a:lnTo>
                      <a:pt x="174" y="154"/>
                    </a:lnTo>
                    <a:lnTo>
                      <a:pt x="182" y="147"/>
                    </a:lnTo>
                    <a:lnTo>
                      <a:pt x="188" y="138"/>
                    </a:lnTo>
                    <a:lnTo>
                      <a:pt x="195" y="130"/>
                    </a:lnTo>
                    <a:lnTo>
                      <a:pt x="200" y="120"/>
                    </a:lnTo>
                    <a:lnTo>
                      <a:pt x="206" y="110"/>
                    </a:lnTo>
                    <a:lnTo>
                      <a:pt x="210" y="99"/>
                    </a:lnTo>
                    <a:lnTo>
                      <a:pt x="214" y="88"/>
                    </a:lnTo>
                    <a:lnTo>
                      <a:pt x="216" y="76"/>
                    </a:lnTo>
                    <a:lnTo>
                      <a:pt x="217" y="64"/>
                    </a:lnTo>
                    <a:lnTo>
                      <a:pt x="217" y="62"/>
                    </a:lnTo>
                    <a:lnTo>
                      <a:pt x="216" y="58"/>
                    </a:lnTo>
                    <a:lnTo>
                      <a:pt x="215" y="56"/>
                    </a:lnTo>
                    <a:lnTo>
                      <a:pt x="214" y="53"/>
                    </a:lnTo>
                    <a:lnTo>
                      <a:pt x="212" y="50"/>
                    </a:lnTo>
                    <a:lnTo>
                      <a:pt x="211" y="47"/>
                    </a:lnTo>
                    <a:lnTo>
                      <a:pt x="210" y="45"/>
                    </a:lnTo>
                    <a:lnTo>
                      <a:pt x="209" y="42"/>
                    </a:lnTo>
                    <a:lnTo>
                      <a:pt x="209" y="44"/>
                    </a:lnTo>
                    <a:lnTo>
                      <a:pt x="209" y="44"/>
                    </a:lnTo>
                    <a:lnTo>
                      <a:pt x="209" y="45"/>
                    </a:lnTo>
                    <a:lnTo>
                      <a:pt x="209" y="46"/>
                    </a:lnTo>
                    <a:lnTo>
                      <a:pt x="209" y="47"/>
                    </a:lnTo>
                    <a:lnTo>
                      <a:pt x="209" y="48"/>
                    </a:lnTo>
                    <a:lnTo>
                      <a:pt x="209" y="50"/>
                    </a:lnTo>
                    <a:lnTo>
                      <a:pt x="209" y="51"/>
                    </a:lnTo>
                    <a:lnTo>
                      <a:pt x="209" y="63"/>
                    </a:lnTo>
                    <a:lnTo>
                      <a:pt x="207" y="75"/>
                    </a:lnTo>
                    <a:lnTo>
                      <a:pt x="205" y="86"/>
                    </a:lnTo>
                    <a:lnTo>
                      <a:pt x="200" y="98"/>
                    </a:lnTo>
                    <a:lnTo>
                      <a:pt x="196" y="107"/>
                    </a:lnTo>
                    <a:lnTo>
                      <a:pt x="191" y="117"/>
                    </a:lnTo>
                    <a:lnTo>
                      <a:pt x="185" y="126"/>
                    </a:lnTo>
                    <a:lnTo>
                      <a:pt x="179" y="135"/>
                    </a:lnTo>
                    <a:lnTo>
                      <a:pt x="172" y="142"/>
                    </a:lnTo>
                    <a:lnTo>
                      <a:pt x="164" y="149"/>
                    </a:lnTo>
                    <a:lnTo>
                      <a:pt x="156" y="155"/>
                    </a:lnTo>
                    <a:lnTo>
                      <a:pt x="148" y="160"/>
                    </a:lnTo>
                    <a:lnTo>
                      <a:pt x="139" y="165"/>
                    </a:lnTo>
                    <a:lnTo>
                      <a:pt x="129" y="167"/>
                    </a:lnTo>
                    <a:lnTo>
                      <a:pt x="119" y="168"/>
                    </a:lnTo>
                    <a:lnTo>
                      <a:pt x="109" y="169"/>
                    </a:lnTo>
                    <a:lnTo>
                      <a:pt x="99" y="168"/>
                    </a:lnTo>
                    <a:lnTo>
                      <a:pt x="89" y="167"/>
                    </a:lnTo>
                    <a:lnTo>
                      <a:pt x="79" y="165"/>
                    </a:lnTo>
                    <a:lnTo>
                      <a:pt x="70" y="160"/>
                    </a:lnTo>
                    <a:lnTo>
                      <a:pt x="61" y="155"/>
                    </a:lnTo>
                    <a:lnTo>
                      <a:pt x="53" y="149"/>
                    </a:lnTo>
                    <a:lnTo>
                      <a:pt x="45" y="142"/>
                    </a:lnTo>
                    <a:lnTo>
                      <a:pt x="38" y="135"/>
                    </a:lnTo>
                    <a:lnTo>
                      <a:pt x="32" y="126"/>
                    </a:lnTo>
                    <a:lnTo>
                      <a:pt x="26" y="117"/>
                    </a:lnTo>
                    <a:lnTo>
                      <a:pt x="21" y="107"/>
                    </a:lnTo>
                    <a:lnTo>
                      <a:pt x="17" y="98"/>
                    </a:lnTo>
                    <a:lnTo>
                      <a:pt x="14" y="86"/>
                    </a:lnTo>
                    <a:lnTo>
                      <a:pt x="11" y="75"/>
                    </a:lnTo>
                    <a:lnTo>
                      <a:pt x="10" y="63"/>
                    </a:lnTo>
                    <a:lnTo>
                      <a:pt x="9" y="51"/>
                    </a:lnTo>
                    <a:lnTo>
                      <a:pt x="9" y="44"/>
                    </a:lnTo>
                    <a:lnTo>
                      <a:pt x="10" y="38"/>
                    </a:lnTo>
                    <a:lnTo>
                      <a:pt x="11" y="32"/>
                    </a:lnTo>
                    <a:lnTo>
                      <a:pt x="12" y="24"/>
                    </a:lnTo>
                    <a:lnTo>
                      <a:pt x="13" y="18"/>
                    </a:lnTo>
                    <a:lnTo>
                      <a:pt x="14" y="12"/>
                    </a:lnTo>
                    <a:lnTo>
                      <a:pt x="16" y="6"/>
                    </a:lnTo>
                    <a:lnTo>
                      <a:pt x="18" y="0"/>
                    </a:lnTo>
                    <a:lnTo>
                      <a:pt x="16" y="3"/>
                    </a:lnTo>
                    <a:lnTo>
                      <a:pt x="15" y="5"/>
                    </a:lnTo>
                    <a:lnTo>
                      <a:pt x="13" y="6"/>
                    </a:lnTo>
                    <a:lnTo>
                      <a:pt x="11" y="9"/>
                    </a:lnTo>
                    <a:lnTo>
                      <a:pt x="9" y="11"/>
                    </a:lnTo>
                    <a:lnTo>
                      <a:pt x="7" y="14"/>
                    </a:lnTo>
                    <a:lnTo>
                      <a:pt x="5" y="16"/>
                    </a:lnTo>
                    <a:lnTo>
                      <a:pt x="4" y="18"/>
                    </a:lnTo>
                    <a:close/>
                  </a:path>
                </a:pathLst>
              </a:custGeom>
              <a:solidFill>
                <a:srgbClr val="F6C9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" name="Freeform 139"/>
              <p:cNvSpPr>
                <a:spLocks/>
              </p:cNvSpPr>
              <p:nvPr/>
            </p:nvSpPr>
            <p:spPr bwMode="auto">
              <a:xfrm>
                <a:off x="1141" y="2650"/>
                <a:ext cx="42" cy="30"/>
              </a:xfrm>
              <a:custGeom>
                <a:avLst/>
                <a:gdLst>
                  <a:gd name="T0" fmla="*/ 4 w 209"/>
                  <a:gd name="T1" fmla="*/ 21 h 181"/>
                  <a:gd name="T2" fmla="*/ 2 w 209"/>
                  <a:gd name="T3" fmla="*/ 31 h 181"/>
                  <a:gd name="T4" fmla="*/ 1 w 209"/>
                  <a:gd name="T5" fmla="*/ 41 h 181"/>
                  <a:gd name="T6" fmla="*/ 0 w 209"/>
                  <a:gd name="T7" fmla="*/ 52 h 181"/>
                  <a:gd name="T8" fmla="*/ 0 w 209"/>
                  <a:gd name="T9" fmla="*/ 71 h 181"/>
                  <a:gd name="T10" fmla="*/ 4 w 209"/>
                  <a:gd name="T11" fmla="*/ 95 h 181"/>
                  <a:gd name="T12" fmla="*/ 12 w 209"/>
                  <a:gd name="T13" fmla="*/ 117 h 181"/>
                  <a:gd name="T14" fmla="*/ 23 w 209"/>
                  <a:gd name="T15" fmla="*/ 137 h 181"/>
                  <a:gd name="T16" fmla="*/ 37 w 209"/>
                  <a:gd name="T17" fmla="*/ 154 h 181"/>
                  <a:gd name="T18" fmla="*/ 54 w 209"/>
                  <a:gd name="T19" fmla="*/ 167 h 181"/>
                  <a:gd name="T20" fmla="*/ 72 w 209"/>
                  <a:gd name="T21" fmla="*/ 176 h 181"/>
                  <a:gd name="T22" fmla="*/ 94 w 209"/>
                  <a:gd name="T23" fmla="*/ 181 h 181"/>
                  <a:gd name="T24" fmla="*/ 115 w 209"/>
                  <a:gd name="T25" fmla="*/ 181 h 181"/>
                  <a:gd name="T26" fmla="*/ 135 w 209"/>
                  <a:gd name="T27" fmla="*/ 176 h 181"/>
                  <a:gd name="T28" fmla="*/ 153 w 209"/>
                  <a:gd name="T29" fmla="*/ 167 h 181"/>
                  <a:gd name="T30" fmla="*/ 169 w 209"/>
                  <a:gd name="T31" fmla="*/ 154 h 181"/>
                  <a:gd name="T32" fmla="*/ 183 w 209"/>
                  <a:gd name="T33" fmla="*/ 138 h 181"/>
                  <a:gd name="T34" fmla="*/ 194 w 209"/>
                  <a:gd name="T35" fmla="*/ 118 h 181"/>
                  <a:gd name="T36" fmla="*/ 203 w 209"/>
                  <a:gd name="T37" fmla="*/ 96 h 181"/>
                  <a:gd name="T38" fmla="*/ 208 w 209"/>
                  <a:gd name="T39" fmla="*/ 72 h 181"/>
                  <a:gd name="T40" fmla="*/ 207 w 209"/>
                  <a:gd name="T41" fmla="*/ 57 h 181"/>
                  <a:gd name="T42" fmla="*/ 205 w 209"/>
                  <a:gd name="T43" fmla="*/ 52 h 181"/>
                  <a:gd name="T44" fmla="*/ 202 w 209"/>
                  <a:gd name="T45" fmla="*/ 46 h 181"/>
                  <a:gd name="T46" fmla="*/ 200 w 209"/>
                  <a:gd name="T47" fmla="*/ 41 h 181"/>
                  <a:gd name="T48" fmla="*/ 197 w 209"/>
                  <a:gd name="T49" fmla="*/ 41 h 181"/>
                  <a:gd name="T50" fmla="*/ 198 w 209"/>
                  <a:gd name="T51" fmla="*/ 46 h 181"/>
                  <a:gd name="T52" fmla="*/ 198 w 209"/>
                  <a:gd name="T53" fmla="*/ 51 h 181"/>
                  <a:gd name="T54" fmla="*/ 200 w 209"/>
                  <a:gd name="T55" fmla="*/ 55 h 181"/>
                  <a:gd name="T56" fmla="*/ 198 w 209"/>
                  <a:gd name="T57" fmla="*/ 70 h 181"/>
                  <a:gd name="T58" fmla="*/ 194 w 209"/>
                  <a:gd name="T59" fmla="*/ 91 h 181"/>
                  <a:gd name="T60" fmla="*/ 187 w 209"/>
                  <a:gd name="T61" fmla="*/ 112 h 181"/>
                  <a:gd name="T62" fmla="*/ 177 w 209"/>
                  <a:gd name="T63" fmla="*/ 130 h 181"/>
                  <a:gd name="T64" fmla="*/ 164 w 209"/>
                  <a:gd name="T65" fmla="*/ 145 h 181"/>
                  <a:gd name="T66" fmla="*/ 149 w 209"/>
                  <a:gd name="T67" fmla="*/ 157 h 181"/>
                  <a:gd name="T68" fmla="*/ 132 w 209"/>
                  <a:gd name="T69" fmla="*/ 166 h 181"/>
                  <a:gd name="T70" fmla="*/ 114 w 209"/>
                  <a:gd name="T71" fmla="*/ 170 h 181"/>
                  <a:gd name="T72" fmla="*/ 94 w 209"/>
                  <a:gd name="T73" fmla="*/ 170 h 181"/>
                  <a:gd name="T74" fmla="*/ 76 w 209"/>
                  <a:gd name="T75" fmla="*/ 166 h 181"/>
                  <a:gd name="T76" fmla="*/ 58 w 209"/>
                  <a:gd name="T77" fmla="*/ 157 h 181"/>
                  <a:gd name="T78" fmla="*/ 43 w 209"/>
                  <a:gd name="T79" fmla="*/ 145 h 181"/>
                  <a:gd name="T80" fmla="*/ 30 w 209"/>
                  <a:gd name="T81" fmla="*/ 130 h 181"/>
                  <a:gd name="T82" fmla="*/ 20 w 209"/>
                  <a:gd name="T83" fmla="*/ 112 h 181"/>
                  <a:gd name="T84" fmla="*/ 13 w 209"/>
                  <a:gd name="T85" fmla="*/ 91 h 181"/>
                  <a:gd name="T86" fmla="*/ 9 w 209"/>
                  <a:gd name="T87" fmla="*/ 70 h 181"/>
                  <a:gd name="T88" fmla="*/ 9 w 209"/>
                  <a:gd name="T89" fmla="*/ 49 h 181"/>
                  <a:gd name="T90" fmla="*/ 11 w 209"/>
                  <a:gd name="T91" fmla="*/ 35 h 181"/>
                  <a:gd name="T92" fmla="*/ 14 w 209"/>
                  <a:gd name="T93" fmla="*/ 21 h 181"/>
                  <a:gd name="T94" fmla="*/ 19 w 209"/>
                  <a:gd name="T95" fmla="*/ 6 h 181"/>
                  <a:gd name="T96" fmla="*/ 20 w 209"/>
                  <a:gd name="T97" fmla="*/ 1 h 181"/>
                  <a:gd name="T98" fmla="*/ 16 w 209"/>
                  <a:gd name="T99" fmla="*/ 6 h 181"/>
                  <a:gd name="T100" fmla="*/ 12 w 209"/>
                  <a:gd name="T101" fmla="*/ 10 h 181"/>
                  <a:gd name="T102" fmla="*/ 8 w 209"/>
                  <a:gd name="T103" fmla="*/ 13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09" h="181">
                    <a:moveTo>
                      <a:pt x="6" y="16"/>
                    </a:moveTo>
                    <a:lnTo>
                      <a:pt x="4" y="21"/>
                    </a:lnTo>
                    <a:lnTo>
                      <a:pt x="3" y="25"/>
                    </a:lnTo>
                    <a:lnTo>
                      <a:pt x="2" y="31"/>
                    </a:lnTo>
                    <a:lnTo>
                      <a:pt x="1" y="36"/>
                    </a:lnTo>
                    <a:lnTo>
                      <a:pt x="1" y="41"/>
                    </a:lnTo>
                    <a:lnTo>
                      <a:pt x="0" y="47"/>
                    </a:lnTo>
                    <a:lnTo>
                      <a:pt x="0" y="52"/>
                    </a:lnTo>
                    <a:lnTo>
                      <a:pt x="0" y="58"/>
                    </a:lnTo>
                    <a:lnTo>
                      <a:pt x="0" y="71"/>
                    </a:lnTo>
                    <a:lnTo>
                      <a:pt x="2" y="83"/>
                    </a:lnTo>
                    <a:lnTo>
                      <a:pt x="4" y="95"/>
                    </a:lnTo>
                    <a:lnTo>
                      <a:pt x="8" y="106"/>
                    </a:lnTo>
                    <a:lnTo>
                      <a:pt x="12" y="117"/>
                    </a:lnTo>
                    <a:lnTo>
                      <a:pt x="17" y="127"/>
                    </a:lnTo>
                    <a:lnTo>
                      <a:pt x="23" y="137"/>
                    </a:lnTo>
                    <a:lnTo>
                      <a:pt x="30" y="145"/>
                    </a:lnTo>
                    <a:lnTo>
                      <a:pt x="37" y="154"/>
                    </a:lnTo>
                    <a:lnTo>
                      <a:pt x="45" y="161"/>
                    </a:lnTo>
                    <a:lnTo>
                      <a:pt x="54" y="167"/>
                    </a:lnTo>
                    <a:lnTo>
                      <a:pt x="63" y="172"/>
                    </a:lnTo>
                    <a:lnTo>
                      <a:pt x="72" y="176"/>
                    </a:lnTo>
                    <a:lnTo>
                      <a:pt x="83" y="179"/>
                    </a:lnTo>
                    <a:lnTo>
                      <a:pt x="94" y="181"/>
                    </a:lnTo>
                    <a:lnTo>
                      <a:pt x="104" y="181"/>
                    </a:lnTo>
                    <a:lnTo>
                      <a:pt x="115" y="181"/>
                    </a:lnTo>
                    <a:lnTo>
                      <a:pt x="125" y="179"/>
                    </a:lnTo>
                    <a:lnTo>
                      <a:pt x="135" y="176"/>
                    </a:lnTo>
                    <a:lnTo>
                      <a:pt x="144" y="173"/>
                    </a:lnTo>
                    <a:lnTo>
                      <a:pt x="153" y="167"/>
                    </a:lnTo>
                    <a:lnTo>
                      <a:pt x="161" y="161"/>
                    </a:lnTo>
                    <a:lnTo>
                      <a:pt x="169" y="154"/>
                    </a:lnTo>
                    <a:lnTo>
                      <a:pt x="177" y="146"/>
                    </a:lnTo>
                    <a:lnTo>
                      <a:pt x="183" y="138"/>
                    </a:lnTo>
                    <a:lnTo>
                      <a:pt x="189" y="129"/>
                    </a:lnTo>
                    <a:lnTo>
                      <a:pt x="194" y="118"/>
                    </a:lnTo>
                    <a:lnTo>
                      <a:pt x="200" y="107"/>
                    </a:lnTo>
                    <a:lnTo>
                      <a:pt x="203" y="96"/>
                    </a:lnTo>
                    <a:lnTo>
                      <a:pt x="206" y="84"/>
                    </a:lnTo>
                    <a:lnTo>
                      <a:pt x="208" y="72"/>
                    </a:lnTo>
                    <a:lnTo>
                      <a:pt x="209" y="60"/>
                    </a:lnTo>
                    <a:lnTo>
                      <a:pt x="207" y="57"/>
                    </a:lnTo>
                    <a:lnTo>
                      <a:pt x="206" y="54"/>
                    </a:lnTo>
                    <a:lnTo>
                      <a:pt x="205" y="52"/>
                    </a:lnTo>
                    <a:lnTo>
                      <a:pt x="204" y="49"/>
                    </a:lnTo>
                    <a:lnTo>
                      <a:pt x="202" y="46"/>
                    </a:lnTo>
                    <a:lnTo>
                      <a:pt x="201" y="43"/>
                    </a:lnTo>
                    <a:lnTo>
                      <a:pt x="200" y="41"/>
                    </a:lnTo>
                    <a:lnTo>
                      <a:pt x="197" y="39"/>
                    </a:lnTo>
                    <a:lnTo>
                      <a:pt x="197" y="41"/>
                    </a:lnTo>
                    <a:lnTo>
                      <a:pt x="198" y="43"/>
                    </a:lnTo>
                    <a:lnTo>
                      <a:pt x="198" y="46"/>
                    </a:lnTo>
                    <a:lnTo>
                      <a:pt x="198" y="48"/>
                    </a:lnTo>
                    <a:lnTo>
                      <a:pt x="198" y="51"/>
                    </a:lnTo>
                    <a:lnTo>
                      <a:pt x="198" y="53"/>
                    </a:lnTo>
                    <a:lnTo>
                      <a:pt x="200" y="55"/>
                    </a:lnTo>
                    <a:lnTo>
                      <a:pt x="200" y="58"/>
                    </a:lnTo>
                    <a:lnTo>
                      <a:pt x="198" y="70"/>
                    </a:lnTo>
                    <a:lnTo>
                      <a:pt x="197" y="81"/>
                    </a:lnTo>
                    <a:lnTo>
                      <a:pt x="194" y="91"/>
                    </a:lnTo>
                    <a:lnTo>
                      <a:pt x="191" y="102"/>
                    </a:lnTo>
                    <a:lnTo>
                      <a:pt x="187" y="112"/>
                    </a:lnTo>
                    <a:lnTo>
                      <a:pt x="182" y="121"/>
                    </a:lnTo>
                    <a:lnTo>
                      <a:pt x="177" y="130"/>
                    </a:lnTo>
                    <a:lnTo>
                      <a:pt x="171" y="138"/>
                    </a:lnTo>
                    <a:lnTo>
                      <a:pt x="164" y="145"/>
                    </a:lnTo>
                    <a:lnTo>
                      <a:pt x="157" y="151"/>
                    </a:lnTo>
                    <a:lnTo>
                      <a:pt x="149" y="157"/>
                    </a:lnTo>
                    <a:lnTo>
                      <a:pt x="141" y="162"/>
                    </a:lnTo>
                    <a:lnTo>
                      <a:pt x="132" y="166"/>
                    </a:lnTo>
                    <a:lnTo>
                      <a:pt x="123" y="169"/>
                    </a:lnTo>
                    <a:lnTo>
                      <a:pt x="114" y="170"/>
                    </a:lnTo>
                    <a:lnTo>
                      <a:pt x="104" y="170"/>
                    </a:lnTo>
                    <a:lnTo>
                      <a:pt x="94" y="170"/>
                    </a:lnTo>
                    <a:lnTo>
                      <a:pt x="85" y="169"/>
                    </a:lnTo>
                    <a:lnTo>
                      <a:pt x="76" y="166"/>
                    </a:lnTo>
                    <a:lnTo>
                      <a:pt x="66" y="162"/>
                    </a:lnTo>
                    <a:lnTo>
                      <a:pt x="58" y="157"/>
                    </a:lnTo>
                    <a:lnTo>
                      <a:pt x="50" y="151"/>
                    </a:lnTo>
                    <a:lnTo>
                      <a:pt x="43" y="145"/>
                    </a:lnTo>
                    <a:lnTo>
                      <a:pt x="36" y="138"/>
                    </a:lnTo>
                    <a:lnTo>
                      <a:pt x="30" y="130"/>
                    </a:lnTo>
                    <a:lnTo>
                      <a:pt x="25" y="121"/>
                    </a:lnTo>
                    <a:lnTo>
                      <a:pt x="20" y="112"/>
                    </a:lnTo>
                    <a:lnTo>
                      <a:pt x="16" y="102"/>
                    </a:lnTo>
                    <a:lnTo>
                      <a:pt x="13" y="91"/>
                    </a:lnTo>
                    <a:lnTo>
                      <a:pt x="11" y="81"/>
                    </a:lnTo>
                    <a:lnTo>
                      <a:pt x="9" y="70"/>
                    </a:lnTo>
                    <a:lnTo>
                      <a:pt x="9" y="58"/>
                    </a:lnTo>
                    <a:lnTo>
                      <a:pt x="9" y="49"/>
                    </a:lnTo>
                    <a:lnTo>
                      <a:pt x="10" y="42"/>
                    </a:lnTo>
                    <a:lnTo>
                      <a:pt x="11" y="35"/>
                    </a:lnTo>
                    <a:lnTo>
                      <a:pt x="12" y="28"/>
                    </a:lnTo>
                    <a:lnTo>
                      <a:pt x="14" y="21"/>
                    </a:lnTo>
                    <a:lnTo>
                      <a:pt x="16" y="13"/>
                    </a:lnTo>
                    <a:lnTo>
                      <a:pt x="19" y="6"/>
                    </a:lnTo>
                    <a:lnTo>
                      <a:pt x="22" y="0"/>
                    </a:lnTo>
                    <a:lnTo>
                      <a:pt x="20" y="1"/>
                    </a:lnTo>
                    <a:lnTo>
                      <a:pt x="18" y="4"/>
                    </a:lnTo>
                    <a:lnTo>
                      <a:pt x="16" y="6"/>
                    </a:lnTo>
                    <a:lnTo>
                      <a:pt x="14" y="7"/>
                    </a:lnTo>
                    <a:lnTo>
                      <a:pt x="12" y="10"/>
                    </a:lnTo>
                    <a:lnTo>
                      <a:pt x="10" y="12"/>
                    </a:lnTo>
                    <a:lnTo>
                      <a:pt x="8" y="13"/>
                    </a:lnTo>
                    <a:lnTo>
                      <a:pt x="6" y="16"/>
                    </a:lnTo>
                    <a:close/>
                  </a:path>
                </a:pathLst>
              </a:custGeom>
              <a:solidFill>
                <a:srgbClr val="F6CB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" name="Freeform 140"/>
              <p:cNvSpPr>
                <a:spLocks/>
              </p:cNvSpPr>
              <p:nvPr/>
            </p:nvSpPr>
            <p:spPr bwMode="auto">
              <a:xfrm>
                <a:off x="1142" y="2649"/>
                <a:ext cx="40" cy="30"/>
              </a:xfrm>
              <a:custGeom>
                <a:avLst/>
                <a:gdLst>
                  <a:gd name="T0" fmla="*/ 200 w 200"/>
                  <a:gd name="T1" fmla="*/ 64 h 183"/>
                  <a:gd name="T2" fmla="*/ 200 w 200"/>
                  <a:gd name="T3" fmla="*/ 61 h 183"/>
                  <a:gd name="T4" fmla="*/ 200 w 200"/>
                  <a:gd name="T5" fmla="*/ 59 h 183"/>
                  <a:gd name="T6" fmla="*/ 200 w 200"/>
                  <a:gd name="T7" fmla="*/ 58 h 183"/>
                  <a:gd name="T8" fmla="*/ 198 w 200"/>
                  <a:gd name="T9" fmla="*/ 53 h 183"/>
                  <a:gd name="T10" fmla="*/ 196 w 200"/>
                  <a:gd name="T11" fmla="*/ 48 h 183"/>
                  <a:gd name="T12" fmla="*/ 192 w 200"/>
                  <a:gd name="T13" fmla="*/ 42 h 183"/>
                  <a:gd name="T14" fmla="*/ 188 w 200"/>
                  <a:gd name="T15" fmla="*/ 37 h 183"/>
                  <a:gd name="T16" fmla="*/ 187 w 200"/>
                  <a:gd name="T17" fmla="*/ 38 h 183"/>
                  <a:gd name="T18" fmla="*/ 189 w 200"/>
                  <a:gd name="T19" fmla="*/ 46 h 183"/>
                  <a:gd name="T20" fmla="*/ 190 w 200"/>
                  <a:gd name="T21" fmla="*/ 53 h 183"/>
                  <a:gd name="T22" fmla="*/ 190 w 200"/>
                  <a:gd name="T23" fmla="*/ 61 h 183"/>
                  <a:gd name="T24" fmla="*/ 190 w 200"/>
                  <a:gd name="T25" fmla="*/ 76 h 183"/>
                  <a:gd name="T26" fmla="*/ 186 w 200"/>
                  <a:gd name="T27" fmla="*/ 97 h 183"/>
                  <a:gd name="T28" fmla="*/ 179 w 200"/>
                  <a:gd name="T29" fmla="*/ 116 h 183"/>
                  <a:gd name="T30" fmla="*/ 169 w 200"/>
                  <a:gd name="T31" fmla="*/ 133 h 183"/>
                  <a:gd name="T32" fmla="*/ 157 w 200"/>
                  <a:gd name="T33" fmla="*/ 147 h 183"/>
                  <a:gd name="T34" fmla="*/ 143 w 200"/>
                  <a:gd name="T35" fmla="*/ 159 h 183"/>
                  <a:gd name="T36" fmla="*/ 127 w 200"/>
                  <a:gd name="T37" fmla="*/ 168 h 183"/>
                  <a:gd name="T38" fmla="*/ 109 w 200"/>
                  <a:gd name="T39" fmla="*/ 173 h 183"/>
                  <a:gd name="T40" fmla="*/ 91 w 200"/>
                  <a:gd name="T41" fmla="*/ 173 h 183"/>
                  <a:gd name="T42" fmla="*/ 73 w 200"/>
                  <a:gd name="T43" fmla="*/ 168 h 183"/>
                  <a:gd name="T44" fmla="*/ 56 w 200"/>
                  <a:gd name="T45" fmla="*/ 159 h 183"/>
                  <a:gd name="T46" fmla="*/ 42 w 200"/>
                  <a:gd name="T47" fmla="*/ 147 h 183"/>
                  <a:gd name="T48" fmla="*/ 30 w 200"/>
                  <a:gd name="T49" fmla="*/ 133 h 183"/>
                  <a:gd name="T50" fmla="*/ 20 w 200"/>
                  <a:gd name="T51" fmla="*/ 116 h 183"/>
                  <a:gd name="T52" fmla="*/ 13 w 200"/>
                  <a:gd name="T53" fmla="*/ 97 h 183"/>
                  <a:gd name="T54" fmla="*/ 10 w 200"/>
                  <a:gd name="T55" fmla="*/ 76 h 183"/>
                  <a:gd name="T56" fmla="*/ 9 w 200"/>
                  <a:gd name="T57" fmla="*/ 55 h 183"/>
                  <a:gd name="T58" fmla="*/ 12 w 200"/>
                  <a:gd name="T59" fmla="*/ 38 h 183"/>
                  <a:gd name="T60" fmla="*/ 16 w 200"/>
                  <a:gd name="T61" fmla="*/ 22 h 183"/>
                  <a:gd name="T62" fmla="*/ 23 w 200"/>
                  <a:gd name="T63" fmla="*/ 7 h 183"/>
                  <a:gd name="T64" fmla="*/ 25 w 200"/>
                  <a:gd name="T65" fmla="*/ 1 h 183"/>
                  <a:gd name="T66" fmla="*/ 20 w 200"/>
                  <a:gd name="T67" fmla="*/ 5 h 183"/>
                  <a:gd name="T68" fmla="*/ 16 w 200"/>
                  <a:gd name="T69" fmla="*/ 8 h 183"/>
                  <a:gd name="T70" fmla="*/ 11 w 200"/>
                  <a:gd name="T71" fmla="*/ 13 h 183"/>
                  <a:gd name="T72" fmla="*/ 7 w 200"/>
                  <a:gd name="T73" fmla="*/ 20 h 183"/>
                  <a:gd name="T74" fmla="*/ 4 w 200"/>
                  <a:gd name="T75" fmla="*/ 32 h 183"/>
                  <a:gd name="T76" fmla="*/ 2 w 200"/>
                  <a:gd name="T77" fmla="*/ 46 h 183"/>
                  <a:gd name="T78" fmla="*/ 0 w 200"/>
                  <a:gd name="T79" fmla="*/ 58 h 183"/>
                  <a:gd name="T80" fmla="*/ 1 w 200"/>
                  <a:gd name="T81" fmla="*/ 77 h 183"/>
                  <a:gd name="T82" fmla="*/ 5 w 200"/>
                  <a:gd name="T83" fmla="*/ 100 h 183"/>
                  <a:gd name="T84" fmla="*/ 12 w 200"/>
                  <a:gd name="T85" fmla="*/ 121 h 183"/>
                  <a:gd name="T86" fmla="*/ 23 w 200"/>
                  <a:gd name="T87" fmla="*/ 140 h 183"/>
                  <a:gd name="T88" fmla="*/ 36 w 200"/>
                  <a:gd name="T89" fmla="*/ 156 h 183"/>
                  <a:gd name="T90" fmla="*/ 52 w 200"/>
                  <a:gd name="T91" fmla="*/ 169 h 183"/>
                  <a:gd name="T92" fmla="*/ 70 w 200"/>
                  <a:gd name="T93" fmla="*/ 179 h 183"/>
                  <a:gd name="T94" fmla="*/ 90 w 200"/>
                  <a:gd name="T95" fmla="*/ 182 h 183"/>
                  <a:gd name="T96" fmla="*/ 110 w 200"/>
                  <a:gd name="T97" fmla="*/ 182 h 183"/>
                  <a:gd name="T98" fmla="*/ 130 w 200"/>
                  <a:gd name="T99" fmla="*/ 179 h 183"/>
                  <a:gd name="T100" fmla="*/ 147 w 200"/>
                  <a:gd name="T101" fmla="*/ 169 h 183"/>
                  <a:gd name="T102" fmla="*/ 163 w 200"/>
                  <a:gd name="T103" fmla="*/ 156 h 183"/>
                  <a:gd name="T104" fmla="*/ 176 w 200"/>
                  <a:gd name="T105" fmla="*/ 140 h 183"/>
                  <a:gd name="T106" fmla="*/ 187 w 200"/>
                  <a:gd name="T107" fmla="*/ 121 h 183"/>
                  <a:gd name="T108" fmla="*/ 196 w 200"/>
                  <a:gd name="T109" fmla="*/ 100 h 183"/>
                  <a:gd name="T110" fmla="*/ 200 w 200"/>
                  <a:gd name="T111" fmla="*/ 77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00" h="183">
                    <a:moveTo>
                      <a:pt x="200" y="65"/>
                    </a:moveTo>
                    <a:lnTo>
                      <a:pt x="200" y="64"/>
                    </a:lnTo>
                    <a:lnTo>
                      <a:pt x="200" y="62"/>
                    </a:lnTo>
                    <a:lnTo>
                      <a:pt x="200" y="61"/>
                    </a:lnTo>
                    <a:lnTo>
                      <a:pt x="200" y="60"/>
                    </a:lnTo>
                    <a:lnTo>
                      <a:pt x="200" y="59"/>
                    </a:lnTo>
                    <a:lnTo>
                      <a:pt x="200" y="58"/>
                    </a:lnTo>
                    <a:lnTo>
                      <a:pt x="200" y="58"/>
                    </a:lnTo>
                    <a:lnTo>
                      <a:pt x="200" y="56"/>
                    </a:lnTo>
                    <a:lnTo>
                      <a:pt x="198" y="53"/>
                    </a:lnTo>
                    <a:lnTo>
                      <a:pt x="197" y="50"/>
                    </a:lnTo>
                    <a:lnTo>
                      <a:pt x="196" y="48"/>
                    </a:lnTo>
                    <a:lnTo>
                      <a:pt x="193" y="46"/>
                    </a:lnTo>
                    <a:lnTo>
                      <a:pt x="192" y="42"/>
                    </a:lnTo>
                    <a:lnTo>
                      <a:pt x="190" y="40"/>
                    </a:lnTo>
                    <a:lnTo>
                      <a:pt x="188" y="37"/>
                    </a:lnTo>
                    <a:lnTo>
                      <a:pt x="187" y="35"/>
                    </a:lnTo>
                    <a:lnTo>
                      <a:pt x="187" y="38"/>
                    </a:lnTo>
                    <a:lnTo>
                      <a:pt x="188" y="42"/>
                    </a:lnTo>
                    <a:lnTo>
                      <a:pt x="189" y="46"/>
                    </a:lnTo>
                    <a:lnTo>
                      <a:pt x="189" y="49"/>
                    </a:lnTo>
                    <a:lnTo>
                      <a:pt x="190" y="53"/>
                    </a:lnTo>
                    <a:lnTo>
                      <a:pt x="190" y="58"/>
                    </a:lnTo>
                    <a:lnTo>
                      <a:pt x="190" y="61"/>
                    </a:lnTo>
                    <a:lnTo>
                      <a:pt x="190" y="65"/>
                    </a:lnTo>
                    <a:lnTo>
                      <a:pt x="190" y="76"/>
                    </a:lnTo>
                    <a:lnTo>
                      <a:pt x="188" y="86"/>
                    </a:lnTo>
                    <a:lnTo>
                      <a:pt x="186" y="97"/>
                    </a:lnTo>
                    <a:lnTo>
                      <a:pt x="183" y="107"/>
                    </a:lnTo>
                    <a:lnTo>
                      <a:pt x="179" y="116"/>
                    </a:lnTo>
                    <a:lnTo>
                      <a:pt x="175" y="125"/>
                    </a:lnTo>
                    <a:lnTo>
                      <a:pt x="169" y="133"/>
                    </a:lnTo>
                    <a:lnTo>
                      <a:pt x="164" y="142"/>
                    </a:lnTo>
                    <a:lnTo>
                      <a:pt x="157" y="147"/>
                    </a:lnTo>
                    <a:lnTo>
                      <a:pt x="150" y="155"/>
                    </a:lnTo>
                    <a:lnTo>
                      <a:pt x="143" y="159"/>
                    </a:lnTo>
                    <a:lnTo>
                      <a:pt x="135" y="164"/>
                    </a:lnTo>
                    <a:lnTo>
                      <a:pt x="127" y="168"/>
                    </a:lnTo>
                    <a:lnTo>
                      <a:pt x="118" y="170"/>
                    </a:lnTo>
                    <a:lnTo>
                      <a:pt x="109" y="173"/>
                    </a:lnTo>
                    <a:lnTo>
                      <a:pt x="100" y="173"/>
                    </a:lnTo>
                    <a:lnTo>
                      <a:pt x="91" y="173"/>
                    </a:lnTo>
                    <a:lnTo>
                      <a:pt x="82" y="170"/>
                    </a:lnTo>
                    <a:lnTo>
                      <a:pt x="73" y="168"/>
                    </a:lnTo>
                    <a:lnTo>
                      <a:pt x="64" y="164"/>
                    </a:lnTo>
                    <a:lnTo>
                      <a:pt x="56" y="159"/>
                    </a:lnTo>
                    <a:lnTo>
                      <a:pt x="49" y="155"/>
                    </a:lnTo>
                    <a:lnTo>
                      <a:pt x="42" y="147"/>
                    </a:lnTo>
                    <a:lnTo>
                      <a:pt x="36" y="142"/>
                    </a:lnTo>
                    <a:lnTo>
                      <a:pt x="30" y="133"/>
                    </a:lnTo>
                    <a:lnTo>
                      <a:pt x="25" y="125"/>
                    </a:lnTo>
                    <a:lnTo>
                      <a:pt x="20" y="116"/>
                    </a:lnTo>
                    <a:lnTo>
                      <a:pt x="16" y="107"/>
                    </a:lnTo>
                    <a:lnTo>
                      <a:pt x="13" y="97"/>
                    </a:lnTo>
                    <a:lnTo>
                      <a:pt x="11" y="86"/>
                    </a:lnTo>
                    <a:lnTo>
                      <a:pt x="10" y="76"/>
                    </a:lnTo>
                    <a:lnTo>
                      <a:pt x="9" y="65"/>
                    </a:lnTo>
                    <a:lnTo>
                      <a:pt x="9" y="55"/>
                    </a:lnTo>
                    <a:lnTo>
                      <a:pt x="10" y="47"/>
                    </a:lnTo>
                    <a:lnTo>
                      <a:pt x="12" y="38"/>
                    </a:lnTo>
                    <a:lnTo>
                      <a:pt x="14" y="30"/>
                    </a:lnTo>
                    <a:lnTo>
                      <a:pt x="16" y="22"/>
                    </a:lnTo>
                    <a:lnTo>
                      <a:pt x="20" y="14"/>
                    </a:lnTo>
                    <a:lnTo>
                      <a:pt x="23" y="7"/>
                    </a:lnTo>
                    <a:lnTo>
                      <a:pt x="27" y="0"/>
                    </a:lnTo>
                    <a:lnTo>
                      <a:pt x="25" y="1"/>
                    </a:lnTo>
                    <a:lnTo>
                      <a:pt x="22" y="4"/>
                    </a:lnTo>
                    <a:lnTo>
                      <a:pt x="20" y="5"/>
                    </a:lnTo>
                    <a:lnTo>
                      <a:pt x="18" y="7"/>
                    </a:lnTo>
                    <a:lnTo>
                      <a:pt x="16" y="8"/>
                    </a:lnTo>
                    <a:lnTo>
                      <a:pt x="14" y="11"/>
                    </a:lnTo>
                    <a:lnTo>
                      <a:pt x="11" y="13"/>
                    </a:lnTo>
                    <a:lnTo>
                      <a:pt x="9" y="14"/>
                    </a:lnTo>
                    <a:lnTo>
                      <a:pt x="7" y="20"/>
                    </a:lnTo>
                    <a:lnTo>
                      <a:pt x="5" y="26"/>
                    </a:lnTo>
                    <a:lnTo>
                      <a:pt x="4" y="32"/>
                    </a:lnTo>
                    <a:lnTo>
                      <a:pt x="3" y="38"/>
                    </a:lnTo>
                    <a:lnTo>
                      <a:pt x="2" y="46"/>
                    </a:lnTo>
                    <a:lnTo>
                      <a:pt x="1" y="52"/>
                    </a:lnTo>
                    <a:lnTo>
                      <a:pt x="0" y="58"/>
                    </a:lnTo>
                    <a:lnTo>
                      <a:pt x="0" y="65"/>
                    </a:lnTo>
                    <a:lnTo>
                      <a:pt x="1" y="77"/>
                    </a:lnTo>
                    <a:lnTo>
                      <a:pt x="2" y="89"/>
                    </a:lnTo>
                    <a:lnTo>
                      <a:pt x="5" y="100"/>
                    </a:lnTo>
                    <a:lnTo>
                      <a:pt x="8" y="112"/>
                    </a:lnTo>
                    <a:lnTo>
                      <a:pt x="12" y="121"/>
                    </a:lnTo>
                    <a:lnTo>
                      <a:pt x="17" y="131"/>
                    </a:lnTo>
                    <a:lnTo>
                      <a:pt x="23" y="140"/>
                    </a:lnTo>
                    <a:lnTo>
                      <a:pt x="29" y="149"/>
                    </a:lnTo>
                    <a:lnTo>
                      <a:pt x="36" y="156"/>
                    </a:lnTo>
                    <a:lnTo>
                      <a:pt x="44" y="163"/>
                    </a:lnTo>
                    <a:lnTo>
                      <a:pt x="52" y="169"/>
                    </a:lnTo>
                    <a:lnTo>
                      <a:pt x="61" y="174"/>
                    </a:lnTo>
                    <a:lnTo>
                      <a:pt x="70" y="179"/>
                    </a:lnTo>
                    <a:lnTo>
                      <a:pt x="80" y="181"/>
                    </a:lnTo>
                    <a:lnTo>
                      <a:pt x="90" y="182"/>
                    </a:lnTo>
                    <a:lnTo>
                      <a:pt x="100" y="183"/>
                    </a:lnTo>
                    <a:lnTo>
                      <a:pt x="110" y="182"/>
                    </a:lnTo>
                    <a:lnTo>
                      <a:pt x="120" y="181"/>
                    </a:lnTo>
                    <a:lnTo>
                      <a:pt x="130" y="179"/>
                    </a:lnTo>
                    <a:lnTo>
                      <a:pt x="139" y="174"/>
                    </a:lnTo>
                    <a:lnTo>
                      <a:pt x="147" y="169"/>
                    </a:lnTo>
                    <a:lnTo>
                      <a:pt x="155" y="163"/>
                    </a:lnTo>
                    <a:lnTo>
                      <a:pt x="163" y="156"/>
                    </a:lnTo>
                    <a:lnTo>
                      <a:pt x="170" y="149"/>
                    </a:lnTo>
                    <a:lnTo>
                      <a:pt x="176" y="140"/>
                    </a:lnTo>
                    <a:lnTo>
                      <a:pt x="182" y="131"/>
                    </a:lnTo>
                    <a:lnTo>
                      <a:pt x="187" y="121"/>
                    </a:lnTo>
                    <a:lnTo>
                      <a:pt x="191" y="112"/>
                    </a:lnTo>
                    <a:lnTo>
                      <a:pt x="196" y="100"/>
                    </a:lnTo>
                    <a:lnTo>
                      <a:pt x="198" y="89"/>
                    </a:lnTo>
                    <a:lnTo>
                      <a:pt x="200" y="77"/>
                    </a:lnTo>
                    <a:lnTo>
                      <a:pt x="200" y="65"/>
                    </a:lnTo>
                    <a:close/>
                  </a:path>
                </a:pathLst>
              </a:custGeom>
              <a:solidFill>
                <a:srgbClr val="F6CB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" name="Freeform 141"/>
              <p:cNvSpPr>
                <a:spLocks/>
              </p:cNvSpPr>
              <p:nvPr/>
            </p:nvSpPr>
            <p:spPr bwMode="auto">
              <a:xfrm>
                <a:off x="1143" y="2648"/>
                <a:ext cx="38" cy="30"/>
              </a:xfrm>
              <a:custGeom>
                <a:avLst/>
                <a:gdLst>
                  <a:gd name="T0" fmla="*/ 191 w 191"/>
                  <a:gd name="T1" fmla="*/ 68 h 183"/>
                  <a:gd name="T2" fmla="*/ 189 w 191"/>
                  <a:gd name="T3" fmla="*/ 64 h 183"/>
                  <a:gd name="T4" fmla="*/ 189 w 191"/>
                  <a:gd name="T5" fmla="*/ 59 h 183"/>
                  <a:gd name="T6" fmla="*/ 188 w 191"/>
                  <a:gd name="T7" fmla="*/ 54 h 183"/>
                  <a:gd name="T8" fmla="*/ 187 w 191"/>
                  <a:gd name="T9" fmla="*/ 48 h 183"/>
                  <a:gd name="T10" fmla="*/ 183 w 191"/>
                  <a:gd name="T11" fmla="*/ 43 h 183"/>
                  <a:gd name="T12" fmla="*/ 179 w 191"/>
                  <a:gd name="T13" fmla="*/ 38 h 183"/>
                  <a:gd name="T14" fmla="*/ 176 w 191"/>
                  <a:gd name="T15" fmla="*/ 32 h 183"/>
                  <a:gd name="T16" fmla="*/ 175 w 191"/>
                  <a:gd name="T17" fmla="*/ 35 h 183"/>
                  <a:gd name="T18" fmla="*/ 178 w 191"/>
                  <a:gd name="T19" fmla="*/ 44 h 183"/>
                  <a:gd name="T20" fmla="*/ 180 w 191"/>
                  <a:gd name="T21" fmla="*/ 55 h 183"/>
                  <a:gd name="T22" fmla="*/ 180 w 191"/>
                  <a:gd name="T23" fmla="*/ 66 h 183"/>
                  <a:gd name="T24" fmla="*/ 180 w 191"/>
                  <a:gd name="T25" fmla="*/ 82 h 183"/>
                  <a:gd name="T26" fmla="*/ 177 w 191"/>
                  <a:gd name="T27" fmla="*/ 101 h 183"/>
                  <a:gd name="T28" fmla="*/ 170 w 191"/>
                  <a:gd name="T29" fmla="*/ 120 h 183"/>
                  <a:gd name="T30" fmla="*/ 161 w 191"/>
                  <a:gd name="T31" fmla="*/ 136 h 183"/>
                  <a:gd name="T32" fmla="*/ 149 w 191"/>
                  <a:gd name="T33" fmla="*/ 150 h 183"/>
                  <a:gd name="T34" fmla="*/ 136 w 191"/>
                  <a:gd name="T35" fmla="*/ 161 h 183"/>
                  <a:gd name="T36" fmla="*/ 121 w 191"/>
                  <a:gd name="T37" fmla="*/ 169 h 183"/>
                  <a:gd name="T38" fmla="*/ 104 w 191"/>
                  <a:gd name="T39" fmla="*/ 173 h 183"/>
                  <a:gd name="T40" fmla="*/ 86 w 191"/>
                  <a:gd name="T41" fmla="*/ 173 h 183"/>
                  <a:gd name="T42" fmla="*/ 70 w 191"/>
                  <a:gd name="T43" fmla="*/ 169 h 183"/>
                  <a:gd name="T44" fmla="*/ 53 w 191"/>
                  <a:gd name="T45" fmla="*/ 161 h 183"/>
                  <a:gd name="T46" fmla="*/ 40 w 191"/>
                  <a:gd name="T47" fmla="*/ 150 h 183"/>
                  <a:gd name="T48" fmla="*/ 28 w 191"/>
                  <a:gd name="T49" fmla="*/ 136 h 183"/>
                  <a:gd name="T50" fmla="*/ 19 w 191"/>
                  <a:gd name="T51" fmla="*/ 120 h 183"/>
                  <a:gd name="T52" fmla="*/ 12 w 191"/>
                  <a:gd name="T53" fmla="*/ 101 h 183"/>
                  <a:gd name="T54" fmla="*/ 9 w 191"/>
                  <a:gd name="T55" fmla="*/ 82 h 183"/>
                  <a:gd name="T56" fmla="*/ 9 w 191"/>
                  <a:gd name="T57" fmla="*/ 60 h 183"/>
                  <a:gd name="T58" fmla="*/ 12 w 191"/>
                  <a:gd name="T59" fmla="*/ 41 h 183"/>
                  <a:gd name="T60" fmla="*/ 18 w 191"/>
                  <a:gd name="T61" fmla="*/ 23 h 183"/>
                  <a:gd name="T62" fmla="*/ 27 w 191"/>
                  <a:gd name="T63" fmla="*/ 7 h 183"/>
                  <a:gd name="T64" fmla="*/ 30 w 191"/>
                  <a:gd name="T65" fmla="*/ 1 h 183"/>
                  <a:gd name="T66" fmla="*/ 25 w 191"/>
                  <a:gd name="T67" fmla="*/ 5 h 183"/>
                  <a:gd name="T68" fmla="*/ 20 w 191"/>
                  <a:gd name="T69" fmla="*/ 7 h 183"/>
                  <a:gd name="T70" fmla="*/ 15 w 191"/>
                  <a:gd name="T71" fmla="*/ 11 h 183"/>
                  <a:gd name="T72" fmla="*/ 10 w 191"/>
                  <a:gd name="T73" fmla="*/ 19 h 183"/>
                  <a:gd name="T74" fmla="*/ 5 w 191"/>
                  <a:gd name="T75" fmla="*/ 34 h 183"/>
                  <a:gd name="T76" fmla="*/ 2 w 191"/>
                  <a:gd name="T77" fmla="*/ 48 h 183"/>
                  <a:gd name="T78" fmla="*/ 0 w 191"/>
                  <a:gd name="T79" fmla="*/ 62 h 183"/>
                  <a:gd name="T80" fmla="*/ 0 w 191"/>
                  <a:gd name="T81" fmla="*/ 83 h 183"/>
                  <a:gd name="T82" fmla="*/ 4 w 191"/>
                  <a:gd name="T83" fmla="*/ 104 h 183"/>
                  <a:gd name="T84" fmla="*/ 11 w 191"/>
                  <a:gd name="T85" fmla="*/ 125 h 183"/>
                  <a:gd name="T86" fmla="*/ 21 w 191"/>
                  <a:gd name="T87" fmla="*/ 143 h 183"/>
                  <a:gd name="T88" fmla="*/ 34 w 191"/>
                  <a:gd name="T89" fmla="*/ 158 h 183"/>
                  <a:gd name="T90" fmla="*/ 49 w 191"/>
                  <a:gd name="T91" fmla="*/ 170 h 183"/>
                  <a:gd name="T92" fmla="*/ 67 w 191"/>
                  <a:gd name="T93" fmla="*/ 179 h 183"/>
                  <a:gd name="T94" fmla="*/ 85 w 191"/>
                  <a:gd name="T95" fmla="*/ 183 h 183"/>
                  <a:gd name="T96" fmla="*/ 105 w 191"/>
                  <a:gd name="T97" fmla="*/ 183 h 183"/>
                  <a:gd name="T98" fmla="*/ 123 w 191"/>
                  <a:gd name="T99" fmla="*/ 179 h 183"/>
                  <a:gd name="T100" fmla="*/ 140 w 191"/>
                  <a:gd name="T101" fmla="*/ 170 h 183"/>
                  <a:gd name="T102" fmla="*/ 155 w 191"/>
                  <a:gd name="T103" fmla="*/ 158 h 183"/>
                  <a:gd name="T104" fmla="*/ 168 w 191"/>
                  <a:gd name="T105" fmla="*/ 143 h 183"/>
                  <a:gd name="T106" fmla="*/ 178 w 191"/>
                  <a:gd name="T107" fmla="*/ 125 h 183"/>
                  <a:gd name="T108" fmla="*/ 185 w 191"/>
                  <a:gd name="T109" fmla="*/ 104 h 183"/>
                  <a:gd name="T110" fmla="*/ 189 w 191"/>
                  <a:gd name="T111" fmla="*/ 83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91" h="183">
                    <a:moveTo>
                      <a:pt x="191" y="71"/>
                    </a:moveTo>
                    <a:lnTo>
                      <a:pt x="191" y="68"/>
                    </a:lnTo>
                    <a:lnTo>
                      <a:pt x="189" y="66"/>
                    </a:lnTo>
                    <a:lnTo>
                      <a:pt x="189" y="64"/>
                    </a:lnTo>
                    <a:lnTo>
                      <a:pt x="189" y="61"/>
                    </a:lnTo>
                    <a:lnTo>
                      <a:pt x="189" y="59"/>
                    </a:lnTo>
                    <a:lnTo>
                      <a:pt x="189" y="56"/>
                    </a:lnTo>
                    <a:lnTo>
                      <a:pt x="188" y="54"/>
                    </a:lnTo>
                    <a:lnTo>
                      <a:pt x="188" y="52"/>
                    </a:lnTo>
                    <a:lnTo>
                      <a:pt x="187" y="48"/>
                    </a:lnTo>
                    <a:lnTo>
                      <a:pt x="185" y="46"/>
                    </a:lnTo>
                    <a:lnTo>
                      <a:pt x="183" y="43"/>
                    </a:lnTo>
                    <a:lnTo>
                      <a:pt x="181" y="41"/>
                    </a:lnTo>
                    <a:lnTo>
                      <a:pt x="179" y="38"/>
                    </a:lnTo>
                    <a:lnTo>
                      <a:pt x="178" y="35"/>
                    </a:lnTo>
                    <a:lnTo>
                      <a:pt x="176" y="32"/>
                    </a:lnTo>
                    <a:lnTo>
                      <a:pt x="174" y="30"/>
                    </a:lnTo>
                    <a:lnTo>
                      <a:pt x="175" y="35"/>
                    </a:lnTo>
                    <a:lnTo>
                      <a:pt x="177" y="40"/>
                    </a:lnTo>
                    <a:lnTo>
                      <a:pt x="178" y="44"/>
                    </a:lnTo>
                    <a:lnTo>
                      <a:pt x="179" y="49"/>
                    </a:lnTo>
                    <a:lnTo>
                      <a:pt x="180" y="55"/>
                    </a:lnTo>
                    <a:lnTo>
                      <a:pt x="180" y="60"/>
                    </a:lnTo>
                    <a:lnTo>
                      <a:pt x="180" y="66"/>
                    </a:lnTo>
                    <a:lnTo>
                      <a:pt x="181" y="71"/>
                    </a:lnTo>
                    <a:lnTo>
                      <a:pt x="180" y="82"/>
                    </a:lnTo>
                    <a:lnTo>
                      <a:pt x="179" y="91"/>
                    </a:lnTo>
                    <a:lnTo>
                      <a:pt x="177" y="101"/>
                    </a:lnTo>
                    <a:lnTo>
                      <a:pt x="174" y="110"/>
                    </a:lnTo>
                    <a:lnTo>
                      <a:pt x="170" y="120"/>
                    </a:lnTo>
                    <a:lnTo>
                      <a:pt x="166" y="128"/>
                    </a:lnTo>
                    <a:lnTo>
                      <a:pt x="161" y="136"/>
                    </a:lnTo>
                    <a:lnTo>
                      <a:pt x="156" y="143"/>
                    </a:lnTo>
                    <a:lnTo>
                      <a:pt x="149" y="150"/>
                    </a:lnTo>
                    <a:lnTo>
                      <a:pt x="143" y="156"/>
                    </a:lnTo>
                    <a:lnTo>
                      <a:pt x="136" y="161"/>
                    </a:lnTo>
                    <a:lnTo>
                      <a:pt x="128" y="165"/>
                    </a:lnTo>
                    <a:lnTo>
                      <a:pt x="121" y="169"/>
                    </a:lnTo>
                    <a:lnTo>
                      <a:pt x="112" y="171"/>
                    </a:lnTo>
                    <a:lnTo>
                      <a:pt x="104" y="173"/>
                    </a:lnTo>
                    <a:lnTo>
                      <a:pt x="95" y="173"/>
                    </a:lnTo>
                    <a:lnTo>
                      <a:pt x="86" y="173"/>
                    </a:lnTo>
                    <a:lnTo>
                      <a:pt x="78" y="171"/>
                    </a:lnTo>
                    <a:lnTo>
                      <a:pt x="70" y="169"/>
                    </a:lnTo>
                    <a:lnTo>
                      <a:pt x="61" y="165"/>
                    </a:lnTo>
                    <a:lnTo>
                      <a:pt x="53" y="161"/>
                    </a:lnTo>
                    <a:lnTo>
                      <a:pt x="46" y="156"/>
                    </a:lnTo>
                    <a:lnTo>
                      <a:pt x="40" y="150"/>
                    </a:lnTo>
                    <a:lnTo>
                      <a:pt x="34" y="143"/>
                    </a:lnTo>
                    <a:lnTo>
                      <a:pt x="28" y="136"/>
                    </a:lnTo>
                    <a:lnTo>
                      <a:pt x="23" y="128"/>
                    </a:lnTo>
                    <a:lnTo>
                      <a:pt x="19" y="120"/>
                    </a:lnTo>
                    <a:lnTo>
                      <a:pt x="15" y="110"/>
                    </a:lnTo>
                    <a:lnTo>
                      <a:pt x="12" y="101"/>
                    </a:lnTo>
                    <a:lnTo>
                      <a:pt x="10" y="91"/>
                    </a:lnTo>
                    <a:lnTo>
                      <a:pt x="9" y="82"/>
                    </a:lnTo>
                    <a:lnTo>
                      <a:pt x="9" y="71"/>
                    </a:lnTo>
                    <a:lnTo>
                      <a:pt x="9" y="60"/>
                    </a:lnTo>
                    <a:lnTo>
                      <a:pt x="10" y="50"/>
                    </a:lnTo>
                    <a:lnTo>
                      <a:pt x="12" y="41"/>
                    </a:lnTo>
                    <a:lnTo>
                      <a:pt x="15" y="32"/>
                    </a:lnTo>
                    <a:lnTo>
                      <a:pt x="18" y="23"/>
                    </a:lnTo>
                    <a:lnTo>
                      <a:pt x="22" y="14"/>
                    </a:lnTo>
                    <a:lnTo>
                      <a:pt x="27" y="7"/>
                    </a:lnTo>
                    <a:lnTo>
                      <a:pt x="32" y="0"/>
                    </a:lnTo>
                    <a:lnTo>
                      <a:pt x="30" y="1"/>
                    </a:lnTo>
                    <a:lnTo>
                      <a:pt x="27" y="2"/>
                    </a:lnTo>
                    <a:lnTo>
                      <a:pt x="25" y="5"/>
                    </a:lnTo>
                    <a:lnTo>
                      <a:pt x="22" y="6"/>
                    </a:lnTo>
                    <a:lnTo>
                      <a:pt x="20" y="7"/>
                    </a:lnTo>
                    <a:lnTo>
                      <a:pt x="18" y="10"/>
                    </a:lnTo>
                    <a:lnTo>
                      <a:pt x="15" y="11"/>
                    </a:lnTo>
                    <a:lnTo>
                      <a:pt x="13" y="13"/>
                    </a:lnTo>
                    <a:lnTo>
                      <a:pt x="10" y="19"/>
                    </a:lnTo>
                    <a:lnTo>
                      <a:pt x="7" y="26"/>
                    </a:lnTo>
                    <a:lnTo>
                      <a:pt x="5" y="34"/>
                    </a:lnTo>
                    <a:lnTo>
                      <a:pt x="3" y="41"/>
                    </a:lnTo>
                    <a:lnTo>
                      <a:pt x="2" y="48"/>
                    </a:lnTo>
                    <a:lnTo>
                      <a:pt x="1" y="55"/>
                    </a:lnTo>
                    <a:lnTo>
                      <a:pt x="0" y="62"/>
                    </a:lnTo>
                    <a:lnTo>
                      <a:pt x="0" y="71"/>
                    </a:lnTo>
                    <a:lnTo>
                      <a:pt x="0" y="83"/>
                    </a:lnTo>
                    <a:lnTo>
                      <a:pt x="2" y="94"/>
                    </a:lnTo>
                    <a:lnTo>
                      <a:pt x="4" y="104"/>
                    </a:lnTo>
                    <a:lnTo>
                      <a:pt x="7" y="115"/>
                    </a:lnTo>
                    <a:lnTo>
                      <a:pt x="11" y="125"/>
                    </a:lnTo>
                    <a:lnTo>
                      <a:pt x="16" y="134"/>
                    </a:lnTo>
                    <a:lnTo>
                      <a:pt x="21" y="143"/>
                    </a:lnTo>
                    <a:lnTo>
                      <a:pt x="27" y="151"/>
                    </a:lnTo>
                    <a:lnTo>
                      <a:pt x="34" y="158"/>
                    </a:lnTo>
                    <a:lnTo>
                      <a:pt x="41" y="164"/>
                    </a:lnTo>
                    <a:lnTo>
                      <a:pt x="49" y="170"/>
                    </a:lnTo>
                    <a:lnTo>
                      <a:pt x="57" y="175"/>
                    </a:lnTo>
                    <a:lnTo>
                      <a:pt x="67" y="179"/>
                    </a:lnTo>
                    <a:lnTo>
                      <a:pt x="76" y="182"/>
                    </a:lnTo>
                    <a:lnTo>
                      <a:pt x="85" y="183"/>
                    </a:lnTo>
                    <a:lnTo>
                      <a:pt x="95" y="183"/>
                    </a:lnTo>
                    <a:lnTo>
                      <a:pt x="105" y="183"/>
                    </a:lnTo>
                    <a:lnTo>
                      <a:pt x="114" y="182"/>
                    </a:lnTo>
                    <a:lnTo>
                      <a:pt x="123" y="179"/>
                    </a:lnTo>
                    <a:lnTo>
                      <a:pt x="132" y="175"/>
                    </a:lnTo>
                    <a:lnTo>
                      <a:pt x="140" y="170"/>
                    </a:lnTo>
                    <a:lnTo>
                      <a:pt x="148" y="164"/>
                    </a:lnTo>
                    <a:lnTo>
                      <a:pt x="155" y="158"/>
                    </a:lnTo>
                    <a:lnTo>
                      <a:pt x="162" y="151"/>
                    </a:lnTo>
                    <a:lnTo>
                      <a:pt x="168" y="143"/>
                    </a:lnTo>
                    <a:lnTo>
                      <a:pt x="173" y="134"/>
                    </a:lnTo>
                    <a:lnTo>
                      <a:pt x="178" y="125"/>
                    </a:lnTo>
                    <a:lnTo>
                      <a:pt x="182" y="115"/>
                    </a:lnTo>
                    <a:lnTo>
                      <a:pt x="185" y="104"/>
                    </a:lnTo>
                    <a:lnTo>
                      <a:pt x="188" y="94"/>
                    </a:lnTo>
                    <a:lnTo>
                      <a:pt x="189" y="83"/>
                    </a:lnTo>
                    <a:lnTo>
                      <a:pt x="191" y="71"/>
                    </a:lnTo>
                    <a:close/>
                  </a:path>
                </a:pathLst>
              </a:custGeom>
              <a:solidFill>
                <a:srgbClr val="F7CD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" name="Freeform 142"/>
              <p:cNvSpPr>
                <a:spLocks/>
              </p:cNvSpPr>
              <p:nvPr/>
            </p:nvSpPr>
            <p:spPr bwMode="auto">
              <a:xfrm>
                <a:off x="1143" y="2647"/>
                <a:ext cx="37" cy="30"/>
              </a:xfrm>
              <a:custGeom>
                <a:avLst/>
                <a:gdLst>
                  <a:gd name="T0" fmla="*/ 181 w 181"/>
                  <a:gd name="T1" fmla="*/ 73 h 185"/>
                  <a:gd name="T2" fmla="*/ 181 w 181"/>
                  <a:gd name="T3" fmla="*/ 65 h 185"/>
                  <a:gd name="T4" fmla="*/ 180 w 181"/>
                  <a:gd name="T5" fmla="*/ 58 h 185"/>
                  <a:gd name="T6" fmla="*/ 178 w 181"/>
                  <a:gd name="T7" fmla="*/ 50 h 185"/>
                  <a:gd name="T8" fmla="*/ 176 w 181"/>
                  <a:gd name="T9" fmla="*/ 44 h 185"/>
                  <a:gd name="T10" fmla="*/ 171 w 181"/>
                  <a:gd name="T11" fmla="*/ 38 h 185"/>
                  <a:gd name="T12" fmla="*/ 167 w 181"/>
                  <a:gd name="T13" fmla="*/ 34 h 185"/>
                  <a:gd name="T14" fmla="*/ 163 w 181"/>
                  <a:gd name="T15" fmla="*/ 29 h 185"/>
                  <a:gd name="T16" fmla="*/ 163 w 181"/>
                  <a:gd name="T17" fmla="*/ 31 h 185"/>
                  <a:gd name="T18" fmla="*/ 167 w 181"/>
                  <a:gd name="T19" fmla="*/ 43 h 185"/>
                  <a:gd name="T20" fmla="*/ 170 w 181"/>
                  <a:gd name="T21" fmla="*/ 56 h 185"/>
                  <a:gd name="T22" fmla="*/ 172 w 181"/>
                  <a:gd name="T23" fmla="*/ 70 h 185"/>
                  <a:gd name="T24" fmla="*/ 172 w 181"/>
                  <a:gd name="T25" fmla="*/ 86 h 185"/>
                  <a:gd name="T26" fmla="*/ 168 w 181"/>
                  <a:gd name="T27" fmla="*/ 106 h 185"/>
                  <a:gd name="T28" fmla="*/ 162 w 181"/>
                  <a:gd name="T29" fmla="*/ 124 h 185"/>
                  <a:gd name="T30" fmla="*/ 154 w 181"/>
                  <a:gd name="T31" fmla="*/ 139 h 185"/>
                  <a:gd name="T32" fmla="*/ 143 w 181"/>
                  <a:gd name="T33" fmla="*/ 151 h 185"/>
                  <a:gd name="T34" fmla="*/ 130 w 181"/>
                  <a:gd name="T35" fmla="*/ 162 h 185"/>
                  <a:gd name="T36" fmla="*/ 115 w 181"/>
                  <a:gd name="T37" fmla="*/ 169 h 185"/>
                  <a:gd name="T38" fmla="*/ 99 w 181"/>
                  <a:gd name="T39" fmla="*/ 174 h 185"/>
                  <a:gd name="T40" fmla="*/ 83 w 181"/>
                  <a:gd name="T41" fmla="*/ 174 h 185"/>
                  <a:gd name="T42" fmla="*/ 67 w 181"/>
                  <a:gd name="T43" fmla="*/ 169 h 185"/>
                  <a:gd name="T44" fmla="*/ 52 w 181"/>
                  <a:gd name="T45" fmla="*/ 162 h 185"/>
                  <a:gd name="T46" fmla="*/ 39 w 181"/>
                  <a:gd name="T47" fmla="*/ 151 h 185"/>
                  <a:gd name="T48" fmla="*/ 28 w 181"/>
                  <a:gd name="T49" fmla="*/ 139 h 185"/>
                  <a:gd name="T50" fmla="*/ 19 w 181"/>
                  <a:gd name="T51" fmla="*/ 124 h 185"/>
                  <a:gd name="T52" fmla="*/ 13 w 181"/>
                  <a:gd name="T53" fmla="*/ 106 h 185"/>
                  <a:gd name="T54" fmla="*/ 10 w 181"/>
                  <a:gd name="T55" fmla="*/ 86 h 185"/>
                  <a:gd name="T56" fmla="*/ 10 w 181"/>
                  <a:gd name="T57" fmla="*/ 65 h 185"/>
                  <a:gd name="T58" fmla="*/ 14 w 181"/>
                  <a:gd name="T59" fmla="*/ 43 h 185"/>
                  <a:gd name="T60" fmla="*/ 22 w 181"/>
                  <a:gd name="T61" fmla="*/ 24 h 185"/>
                  <a:gd name="T62" fmla="*/ 33 w 181"/>
                  <a:gd name="T63" fmla="*/ 7 h 185"/>
                  <a:gd name="T64" fmla="*/ 37 w 181"/>
                  <a:gd name="T65" fmla="*/ 1 h 185"/>
                  <a:gd name="T66" fmla="*/ 32 w 181"/>
                  <a:gd name="T67" fmla="*/ 4 h 185"/>
                  <a:gd name="T68" fmla="*/ 26 w 181"/>
                  <a:gd name="T69" fmla="*/ 7 h 185"/>
                  <a:gd name="T70" fmla="*/ 21 w 181"/>
                  <a:gd name="T71" fmla="*/ 11 h 185"/>
                  <a:gd name="T72" fmla="*/ 14 w 181"/>
                  <a:gd name="T73" fmla="*/ 19 h 185"/>
                  <a:gd name="T74" fmla="*/ 7 w 181"/>
                  <a:gd name="T75" fmla="*/ 34 h 185"/>
                  <a:gd name="T76" fmla="*/ 3 w 181"/>
                  <a:gd name="T77" fmla="*/ 50 h 185"/>
                  <a:gd name="T78" fmla="*/ 0 w 181"/>
                  <a:gd name="T79" fmla="*/ 67 h 185"/>
                  <a:gd name="T80" fmla="*/ 1 w 181"/>
                  <a:gd name="T81" fmla="*/ 88 h 185"/>
                  <a:gd name="T82" fmla="*/ 4 w 181"/>
                  <a:gd name="T83" fmla="*/ 109 h 185"/>
                  <a:gd name="T84" fmla="*/ 11 w 181"/>
                  <a:gd name="T85" fmla="*/ 128 h 185"/>
                  <a:gd name="T86" fmla="*/ 21 w 181"/>
                  <a:gd name="T87" fmla="*/ 145 h 185"/>
                  <a:gd name="T88" fmla="*/ 33 w 181"/>
                  <a:gd name="T89" fmla="*/ 159 h 185"/>
                  <a:gd name="T90" fmla="*/ 47 w 181"/>
                  <a:gd name="T91" fmla="*/ 171 h 185"/>
                  <a:gd name="T92" fmla="*/ 64 w 181"/>
                  <a:gd name="T93" fmla="*/ 180 h 185"/>
                  <a:gd name="T94" fmla="*/ 82 w 181"/>
                  <a:gd name="T95" fmla="*/ 185 h 185"/>
                  <a:gd name="T96" fmla="*/ 100 w 181"/>
                  <a:gd name="T97" fmla="*/ 185 h 185"/>
                  <a:gd name="T98" fmla="*/ 118 w 181"/>
                  <a:gd name="T99" fmla="*/ 180 h 185"/>
                  <a:gd name="T100" fmla="*/ 134 w 181"/>
                  <a:gd name="T101" fmla="*/ 171 h 185"/>
                  <a:gd name="T102" fmla="*/ 148 w 181"/>
                  <a:gd name="T103" fmla="*/ 159 h 185"/>
                  <a:gd name="T104" fmla="*/ 160 w 181"/>
                  <a:gd name="T105" fmla="*/ 145 h 185"/>
                  <a:gd name="T106" fmla="*/ 170 w 181"/>
                  <a:gd name="T107" fmla="*/ 128 h 185"/>
                  <a:gd name="T108" fmla="*/ 177 w 181"/>
                  <a:gd name="T109" fmla="*/ 109 h 185"/>
                  <a:gd name="T110" fmla="*/ 181 w 181"/>
                  <a:gd name="T111" fmla="*/ 88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81" h="185">
                    <a:moveTo>
                      <a:pt x="181" y="77"/>
                    </a:moveTo>
                    <a:lnTo>
                      <a:pt x="181" y="73"/>
                    </a:lnTo>
                    <a:lnTo>
                      <a:pt x="181" y="70"/>
                    </a:lnTo>
                    <a:lnTo>
                      <a:pt x="181" y="65"/>
                    </a:lnTo>
                    <a:lnTo>
                      <a:pt x="180" y="61"/>
                    </a:lnTo>
                    <a:lnTo>
                      <a:pt x="180" y="58"/>
                    </a:lnTo>
                    <a:lnTo>
                      <a:pt x="179" y="54"/>
                    </a:lnTo>
                    <a:lnTo>
                      <a:pt x="178" y="50"/>
                    </a:lnTo>
                    <a:lnTo>
                      <a:pt x="178" y="47"/>
                    </a:lnTo>
                    <a:lnTo>
                      <a:pt x="176" y="44"/>
                    </a:lnTo>
                    <a:lnTo>
                      <a:pt x="174" y="41"/>
                    </a:lnTo>
                    <a:lnTo>
                      <a:pt x="171" y="38"/>
                    </a:lnTo>
                    <a:lnTo>
                      <a:pt x="169" y="36"/>
                    </a:lnTo>
                    <a:lnTo>
                      <a:pt x="167" y="34"/>
                    </a:lnTo>
                    <a:lnTo>
                      <a:pt x="165" y="31"/>
                    </a:lnTo>
                    <a:lnTo>
                      <a:pt x="163" y="29"/>
                    </a:lnTo>
                    <a:lnTo>
                      <a:pt x="160" y="26"/>
                    </a:lnTo>
                    <a:lnTo>
                      <a:pt x="163" y="31"/>
                    </a:lnTo>
                    <a:lnTo>
                      <a:pt x="165" y="37"/>
                    </a:lnTo>
                    <a:lnTo>
                      <a:pt x="167" y="43"/>
                    </a:lnTo>
                    <a:lnTo>
                      <a:pt x="169" y="50"/>
                    </a:lnTo>
                    <a:lnTo>
                      <a:pt x="170" y="56"/>
                    </a:lnTo>
                    <a:lnTo>
                      <a:pt x="171" y="64"/>
                    </a:lnTo>
                    <a:lnTo>
                      <a:pt x="172" y="70"/>
                    </a:lnTo>
                    <a:lnTo>
                      <a:pt x="172" y="77"/>
                    </a:lnTo>
                    <a:lnTo>
                      <a:pt x="172" y="86"/>
                    </a:lnTo>
                    <a:lnTo>
                      <a:pt x="170" y="96"/>
                    </a:lnTo>
                    <a:lnTo>
                      <a:pt x="168" y="106"/>
                    </a:lnTo>
                    <a:lnTo>
                      <a:pt x="166" y="114"/>
                    </a:lnTo>
                    <a:lnTo>
                      <a:pt x="162" y="124"/>
                    </a:lnTo>
                    <a:lnTo>
                      <a:pt x="158" y="131"/>
                    </a:lnTo>
                    <a:lnTo>
                      <a:pt x="154" y="139"/>
                    </a:lnTo>
                    <a:lnTo>
                      <a:pt x="148" y="145"/>
                    </a:lnTo>
                    <a:lnTo>
                      <a:pt x="143" y="151"/>
                    </a:lnTo>
                    <a:lnTo>
                      <a:pt x="136" y="157"/>
                    </a:lnTo>
                    <a:lnTo>
                      <a:pt x="130" y="162"/>
                    </a:lnTo>
                    <a:lnTo>
                      <a:pt x="123" y="167"/>
                    </a:lnTo>
                    <a:lnTo>
                      <a:pt x="115" y="169"/>
                    </a:lnTo>
                    <a:lnTo>
                      <a:pt x="107" y="171"/>
                    </a:lnTo>
                    <a:lnTo>
                      <a:pt x="99" y="174"/>
                    </a:lnTo>
                    <a:lnTo>
                      <a:pt x="91" y="174"/>
                    </a:lnTo>
                    <a:lnTo>
                      <a:pt x="83" y="174"/>
                    </a:lnTo>
                    <a:lnTo>
                      <a:pt x="75" y="171"/>
                    </a:lnTo>
                    <a:lnTo>
                      <a:pt x="67" y="169"/>
                    </a:lnTo>
                    <a:lnTo>
                      <a:pt x="59" y="167"/>
                    </a:lnTo>
                    <a:lnTo>
                      <a:pt x="52" y="162"/>
                    </a:lnTo>
                    <a:lnTo>
                      <a:pt x="45" y="157"/>
                    </a:lnTo>
                    <a:lnTo>
                      <a:pt x="39" y="151"/>
                    </a:lnTo>
                    <a:lnTo>
                      <a:pt x="33" y="145"/>
                    </a:lnTo>
                    <a:lnTo>
                      <a:pt x="28" y="139"/>
                    </a:lnTo>
                    <a:lnTo>
                      <a:pt x="23" y="131"/>
                    </a:lnTo>
                    <a:lnTo>
                      <a:pt x="19" y="124"/>
                    </a:lnTo>
                    <a:lnTo>
                      <a:pt x="16" y="114"/>
                    </a:lnTo>
                    <a:lnTo>
                      <a:pt x="13" y="106"/>
                    </a:lnTo>
                    <a:lnTo>
                      <a:pt x="11" y="96"/>
                    </a:lnTo>
                    <a:lnTo>
                      <a:pt x="10" y="86"/>
                    </a:lnTo>
                    <a:lnTo>
                      <a:pt x="9" y="77"/>
                    </a:lnTo>
                    <a:lnTo>
                      <a:pt x="10" y="65"/>
                    </a:lnTo>
                    <a:lnTo>
                      <a:pt x="11" y="54"/>
                    </a:lnTo>
                    <a:lnTo>
                      <a:pt x="14" y="43"/>
                    </a:lnTo>
                    <a:lnTo>
                      <a:pt x="18" y="34"/>
                    </a:lnTo>
                    <a:lnTo>
                      <a:pt x="22" y="24"/>
                    </a:lnTo>
                    <a:lnTo>
                      <a:pt x="27" y="16"/>
                    </a:lnTo>
                    <a:lnTo>
                      <a:pt x="33" y="7"/>
                    </a:lnTo>
                    <a:lnTo>
                      <a:pt x="40" y="0"/>
                    </a:lnTo>
                    <a:lnTo>
                      <a:pt x="37" y="1"/>
                    </a:lnTo>
                    <a:lnTo>
                      <a:pt x="35" y="2"/>
                    </a:lnTo>
                    <a:lnTo>
                      <a:pt x="32" y="4"/>
                    </a:lnTo>
                    <a:lnTo>
                      <a:pt x="29" y="6"/>
                    </a:lnTo>
                    <a:lnTo>
                      <a:pt x="26" y="7"/>
                    </a:lnTo>
                    <a:lnTo>
                      <a:pt x="23" y="8"/>
                    </a:lnTo>
                    <a:lnTo>
                      <a:pt x="21" y="11"/>
                    </a:lnTo>
                    <a:lnTo>
                      <a:pt x="18" y="12"/>
                    </a:lnTo>
                    <a:lnTo>
                      <a:pt x="14" y="19"/>
                    </a:lnTo>
                    <a:lnTo>
                      <a:pt x="11" y="26"/>
                    </a:lnTo>
                    <a:lnTo>
                      <a:pt x="7" y="34"/>
                    </a:lnTo>
                    <a:lnTo>
                      <a:pt x="5" y="42"/>
                    </a:lnTo>
                    <a:lnTo>
                      <a:pt x="3" y="50"/>
                    </a:lnTo>
                    <a:lnTo>
                      <a:pt x="1" y="59"/>
                    </a:lnTo>
                    <a:lnTo>
                      <a:pt x="0" y="67"/>
                    </a:lnTo>
                    <a:lnTo>
                      <a:pt x="0" y="77"/>
                    </a:lnTo>
                    <a:lnTo>
                      <a:pt x="1" y="88"/>
                    </a:lnTo>
                    <a:lnTo>
                      <a:pt x="2" y="98"/>
                    </a:lnTo>
                    <a:lnTo>
                      <a:pt x="4" y="109"/>
                    </a:lnTo>
                    <a:lnTo>
                      <a:pt x="7" y="119"/>
                    </a:lnTo>
                    <a:lnTo>
                      <a:pt x="11" y="128"/>
                    </a:lnTo>
                    <a:lnTo>
                      <a:pt x="16" y="137"/>
                    </a:lnTo>
                    <a:lnTo>
                      <a:pt x="21" y="145"/>
                    </a:lnTo>
                    <a:lnTo>
                      <a:pt x="27" y="154"/>
                    </a:lnTo>
                    <a:lnTo>
                      <a:pt x="33" y="159"/>
                    </a:lnTo>
                    <a:lnTo>
                      <a:pt x="40" y="167"/>
                    </a:lnTo>
                    <a:lnTo>
                      <a:pt x="47" y="171"/>
                    </a:lnTo>
                    <a:lnTo>
                      <a:pt x="55" y="176"/>
                    </a:lnTo>
                    <a:lnTo>
                      <a:pt x="64" y="180"/>
                    </a:lnTo>
                    <a:lnTo>
                      <a:pt x="73" y="182"/>
                    </a:lnTo>
                    <a:lnTo>
                      <a:pt x="82" y="185"/>
                    </a:lnTo>
                    <a:lnTo>
                      <a:pt x="91" y="185"/>
                    </a:lnTo>
                    <a:lnTo>
                      <a:pt x="100" y="185"/>
                    </a:lnTo>
                    <a:lnTo>
                      <a:pt x="109" y="182"/>
                    </a:lnTo>
                    <a:lnTo>
                      <a:pt x="118" y="180"/>
                    </a:lnTo>
                    <a:lnTo>
                      <a:pt x="126" y="176"/>
                    </a:lnTo>
                    <a:lnTo>
                      <a:pt x="134" y="171"/>
                    </a:lnTo>
                    <a:lnTo>
                      <a:pt x="141" y="167"/>
                    </a:lnTo>
                    <a:lnTo>
                      <a:pt x="148" y="159"/>
                    </a:lnTo>
                    <a:lnTo>
                      <a:pt x="155" y="154"/>
                    </a:lnTo>
                    <a:lnTo>
                      <a:pt x="160" y="145"/>
                    </a:lnTo>
                    <a:lnTo>
                      <a:pt x="166" y="137"/>
                    </a:lnTo>
                    <a:lnTo>
                      <a:pt x="170" y="128"/>
                    </a:lnTo>
                    <a:lnTo>
                      <a:pt x="174" y="119"/>
                    </a:lnTo>
                    <a:lnTo>
                      <a:pt x="177" y="109"/>
                    </a:lnTo>
                    <a:lnTo>
                      <a:pt x="179" y="98"/>
                    </a:lnTo>
                    <a:lnTo>
                      <a:pt x="181" y="88"/>
                    </a:lnTo>
                    <a:lnTo>
                      <a:pt x="181" y="77"/>
                    </a:lnTo>
                    <a:close/>
                  </a:path>
                </a:pathLst>
              </a:custGeom>
              <a:solidFill>
                <a:srgbClr val="F7CF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3" name="Freeform 143"/>
              <p:cNvSpPr>
                <a:spLocks/>
              </p:cNvSpPr>
              <p:nvPr/>
            </p:nvSpPr>
            <p:spPr bwMode="auto">
              <a:xfrm>
                <a:off x="1144" y="2646"/>
                <a:ext cx="35" cy="30"/>
              </a:xfrm>
              <a:custGeom>
                <a:avLst/>
                <a:gdLst>
                  <a:gd name="T0" fmla="*/ 171 w 172"/>
                  <a:gd name="T1" fmla="*/ 77 h 184"/>
                  <a:gd name="T2" fmla="*/ 171 w 172"/>
                  <a:gd name="T3" fmla="*/ 66 h 184"/>
                  <a:gd name="T4" fmla="*/ 169 w 172"/>
                  <a:gd name="T5" fmla="*/ 55 h 184"/>
                  <a:gd name="T6" fmla="*/ 166 w 172"/>
                  <a:gd name="T7" fmla="*/ 46 h 184"/>
                  <a:gd name="T8" fmla="*/ 162 w 172"/>
                  <a:gd name="T9" fmla="*/ 39 h 184"/>
                  <a:gd name="T10" fmla="*/ 157 w 172"/>
                  <a:gd name="T11" fmla="*/ 33 h 184"/>
                  <a:gd name="T12" fmla="*/ 152 w 172"/>
                  <a:gd name="T13" fmla="*/ 28 h 184"/>
                  <a:gd name="T14" fmla="*/ 146 w 172"/>
                  <a:gd name="T15" fmla="*/ 23 h 184"/>
                  <a:gd name="T16" fmla="*/ 147 w 172"/>
                  <a:gd name="T17" fmla="*/ 27 h 184"/>
                  <a:gd name="T18" fmla="*/ 155 w 172"/>
                  <a:gd name="T19" fmla="*/ 41 h 184"/>
                  <a:gd name="T20" fmla="*/ 160 w 172"/>
                  <a:gd name="T21" fmla="*/ 57 h 184"/>
                  <a:gd name="T22" fmla="*/ 162 w 172"/>
                  <a:gd name="T23" fmla="*/ 73 h 184"/>
                  <a:gd name="T24" fmla="*/ 162 w 172"/>
                  <a:gd name="T25" fmla="*/ 91 h 184"/>
                  <a:gd name="T26" fmla="*/ 159 w 172"/>
                  <a:gd name="T27" fmla="*/ 109 h 184"/>
                  <a:gd name="T28" fmla="*/ 153 w 172"/>
                  <a:gd name="T29" fmla="*/ 125 h 184"/>
                  <a:gd name="T30" fmla="*/ 145 w 172"/>
                  <a:gd name="T31" fmla="*/ 141 h 184"/>
                  <a:gd name="T32" fmla="*/ 135 w 172"/>
                  <a:gd name="T33" fmla="*/ 153 h 184"/>
                  <a:gd name="T34" fmla="*/ 123 w 172"/>
                  <a:gd name="T35" fmla="*/ 162 h 184"/>
                  <a:gd name="T36" fmla="*/ 109 w 172"/>
                  <a:gd name="T37" fmla="*/ 169 h 184"/>
                  <a:gd name="T38" fmla="*/ 94 w 172"/>
                  <a:gd name="T39" fmla="*/ 173 h 184"/>
                  <a:gd name="T40" fmla="*/ 78 w 172"/>
                  <a:gd name="T41" fmla="*/ 173 h 184"/>
                  <a:gd name="T42" fmla="*/ 63 w 172"/>
                  <a:gd name="T43" fmla="*/ 169 h 184"/>
                  <a:gd name="T44" fmla="*/ 49 w 172"/>
                  <a:gd name="T45" fmla="*/ 162 h 184"/>
                  <a:gd name="T46" fmla="*/ 36 w 172"/>
                  <a:gd name="T47" fmla="*/ 153 h 184"/>
                  <a:gd name="T48" fmla="*/ 26 w 172"/>
                  <a:gd name="T49" fmla="*/ 141 h 184"/>
                  <a:gd name="T50" fmla="*/ 18 w 172"/>
                  <a:gd name="T51" fmla="*/ 125 h 184"/>
                  <a:gd name="T52" fmla="*/ 12 w 172"/>
                  <a:gd name="T53" fmla="*/ 109 h 184"/>
                  <a:gd name="T54" fmla="*/ 9 w 172"/>
                  <a:gd name="T55" fmla="*/ 91 h 184"/>
                  <a:gd name="T56" fmla="*/ 9 w 172"/>
                  <a:gd name="T57" fmla="*/ 69 h 184"/>
                  <a:gd name="T58" fmla="*/ 15 w 172"/>
                  <a:gd name="T59" fmla="*/ 45 h 184"/>
                  <a:gd name="T60" fmla="*/ 26 w 172"/>
                  <a:gd name="T61" fmla="*/ 24 h 184"/>
                  <a:gd name="T62" fmla="*/ 41 w 172"/>
                  <a:gd name="T63" fmla="*/ 7 h 184"/>
                  <a:gd name="T64" fmla="*/ 46 w 172"/>
                  <a:gd name="T65" fmla="*/ 2 h 184"/>
                  <a:gd name="T66" fmla="*/ 39 w 172"/>
                  <a:gd name="T67" fmla="*/ 4 h 184"/>
                  <a:gd name="T68" fmla="*/ 33 w 172"/>
                  <a:gd name="T69" fmla="*/ 6 h 184"/>
                  <a:gd name="T70" fmla="*/ 27 w 172"/>
                  <a:gd name="T71" fmla="*/ 10 h 184"/>
                  <a:gd name="T72" fmla="*/ 18 w 172"/>
                  <a:gd name="T73" fmla="*/ 18 h 184"/>
                  <a:gd name="T74" fmla="*/ 9 w 172"/>
                  <a:gd name="T75" fmla="*/ 34 h 184"/>
                  <a:gd name="T76" fmla="*/ 3 w 172"/>
                  <a:gd name="T77" fmla="*/ 52 h 184"/>
                  <a:gd name="T78" fmla="*/ 0 w 172"/>
                  <a:gd name="T79" fmla="*/ 71 h 184"/>
                  <a:gd name="T80" fmla="*/ 0 w 172"/>
                  <a:gd name="T81" fmla="*/ 93 h 184"/>
                  <a:gd name="T82" fmla="*/ 3 w 172"/>
                  <a:gd name="T83" fmla="*/ 112 h 184"/>
                  <a:gd name="T84" fmla="*/ 10 w 172"/>
                  <a:gd name="T85" fmla="*/ 131 h 184"/>
                  <a:gd name="T86" fmla="*/ 19 w 172"/>
                  <a:gd name="T87" fmla="*/ 147 h 184"/>
                  <a:gd name="T88" fmla="*/ 31 w 172"/>
                  <a:gd name="T89" fmla="*/ 161 h 184"/>
                  <a:gd name="T90" fmla="*/ 44 w 172"/>
                  <a:gd name="T91" fmla="*/ 172 h 184"/>
                  <a:gd name="T92" fmla="*/ 61 w 172"/>
                  <a:gd name="T93" fmla="*/ 180 h 184"/>
                  <a:gd name="T94" fmla="*/ 77 w 172"/>
                  <a:gd name="T95" fmla="*/ 184 h 184"/>
                  <a:gd name="T96" fmla="*/ 95 w 172"/>
                  <a:gd name="T97" fmla="*/ 184 h 184"/>
                  <a:gd name="T98" fmla="*/ 111 w 172"/>
                  <a:gd name="T99" fmla="*/ 180 h 184"/>
                  <a:gd name="T100" fmla="*/ 127 w 172"/>
                  <a:gd name="T101" fmla="*/ 172 h 184"/>
                  <a:gd name="T102" fmla="*/ 140 w 172"/>
                  <a:gd name="T103" fmla="*/ 161 h 184"/>
                  <a:gd name="T104" fmla="*/ 152 w 172"/>
                  <a:gd name="T105" fmla="*/ 147 h 184"/>
                  <a:gd name="T106" fmla="*/ 161 w 172"/>
                  <a:gd name="T107" fmla="*/ 131 h 184"/>
                  <a:gd name="T108" fmla="*/ 168 w 172"/>
                  <a:gd name="T109" fmla="*/ 112 h 184"/>
                  <a:gd name="T110" fmla="*/ 171 w 172"/>
                  <a:gd name="T111" fmla="*/ 93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72" h="184">
                    <a:moveTo>
                      <a:pt x="172" y="82"/>
                    </a:moveTo>
                    <a:lnTo>
                      <a:pt x="171" y="77"/>
                    </a:lnTo>
                    <a:lnTo>
                      <a:pt x="171" y="71"/>
                    </a:lnTo>
                    <a:lnTo>
                      <a:pt x="171" y="66"/>
                    </a:lnTo>
                    <a:lnTo>
                      <a:pt x="170" y="60"/>
                    </a:lnTo>
                    <a:lnTo>
                      <a:pt x="169" y="55"/>
                    </a:lnTo>
                    <a:lnTo>
                      <a:pt x="168" y="51"/>
                    </a:lnTo>
                    <a:lnTo>
                      <a:pt x="166" y="46"/>
                    </a:lnTo>
                    <a:lnTo>
                      <a:pt x="165" y="41"/>
                    </a:lnTo>
                    <a:lnTo>
                      <a:pt x="162" y="39"/>
                    </a:lnTo>
                    <a:lnTo>
                      <a:pt x="160" y="36"/>
                    </a:lnTo>
                    <a:lnTo>
                      <a:pt x="157" y="33"/>
                    </a:lnTo>
                    <a:lnTo>
                      <a:pt x="154" y="30"/>
                    </a:lnTo>
                    <a:lnTo>
                      <a:pt x="152" y="28"/>
                    </a:lnTo>
                    <a:lnTo>
                      <a:pt x="149" y="25"/>
                    </a:lnTo>
                    <a:lnTo>
                      <a:pt x="146" y="23"/>
                    </a:lnTo>
                    <a:lnTo>
                      <a:pt x="143" y="21"/>
                    </a:lnTo>
                    <a:lnTo>
                      <a:pt x="147" y="27"/>
                    </a:lnTo>
                    <a:lnTo>
                      <a:pt x="151" y="34"/>
                    </a:lnTo>
                    <a:lnTo>
                      <a:pt x="155" y="41"/>
                    </a:lnTo>
                    <a:lnTo>
                      <a:pt x="157" y="48"/>
                    </a:lnTo>
                    <a:lnTo>
                      <a:pt x="160" y="57"/>
                    </a:lnTo>
                    <a:lnTo>
                      <a:pt x="161" y="65"/>
                    </a:lnTo>
                    <a:lnTo>
                      <a:pt x="162" y="73"/>
                    </a:lnTo>
                    <a:lnTo>
                      <a:pt x="163" y="82"/>
                    </a:lnTo>
                    <a:lnTo>
                      <a:pt x="162" y="91"/>
                    </a:lnTo>
                    <a:lnTo>
                      <a:pt x="161" y="100"/>
                    </a:lnTo>
                    <a:lnTo>
                      <a:pt x="159" y="109"/>
                    </a:lnTo>
                    <a:lnTo>
                      <a:pt x="157" y="118"/>
                    </a:lnTo>
                    <a:lnTo>
                      <a:pt x="153" y="125"/>
                    </a:lnTo>
                    <a:lnTo>
                      <a:pt x="149" y="133"/>
                    </a:lnTo>
                    <a:lnTo>
                      <a:pt x="145" y="141"/>
                    </a:lnTo>
                    <a:lnTo>
                      <a:pt x="140" y="147"/>
                    </a:lnTo>
                    <a:lnTo>
                      <a:pt x="135" y="153"/>
                    </a:lnTo>
                    <a:lnTo>
                      <a:pt x="129" y="157"/>
                    </a:lnTo>
                    <a:lnTo>
                      <a:pt x="123" y="162"/>
                    </a:lnTo>
                    <a:lnTo>
                      <a:pt x="116" y="166"/>
                    </a:lnTo>
                    <a:lnTo>
                      <a:pt x="109" y="169"/>
                    </a:lnTo>
                    <a:lnTo>
                      <a:pt x="102" y="172"/>
                    </a:lnTo>
                    <a:lnTo>
                      <a:pt x="94" y="173"/>
                    </a:lnTo>
                    <a:lnTo>
                      <a:pt x="86" y="173"/>
                    </a:lnTo>
                    <a:lnTo>
                      <a:pt x="78" y="173"/>
                    </a:lnTo>
                    <a:lnTo>
                      <a:pt x="71" y="172"/>
                    </a:lnTo>
                    <a:lnTo>
                      <a:pt x="63" y="169"/>
                    </a:lnTo>
                    <a:lnTo>
                      <a:pt x="55" y="166"/>
                    </a:lnTo>
                    <a:lnTo>
                      <a:pt x="49" y="162"/>
                    </a:lnTo>
                    <a:lnTo>
                      <a:pt x="42" y="157"/>
                    </a:lnTo>
                    <a:lnTo>
                      <a:pt x="36" y="153"/>
                    </a:lnTo>
                    <a:lnTo>
                      <a:pt x="31" y="147"/>
                    </a:lnTo>
                    <a:lnTo>
                      <a:pt x="26" y="141"/>
                    </a:lnTo>
                    <a:lnTo>
                      <a:pt x="22" y="133"/>
                    </a:lnTo>
                    <a:lnTo>
                      <a:pt x="18" y="125"/>
                    </a:lnTo>
                    <a:lnTo>
                      <a:pt x="15" y="118"/>
                    </a:lnTo>
                    <a:lnTo>
                      <a:pt x="12" y="109"/>
                    </a:lnTo>
                    <a:lnTo>
                      <a:pt x="10" y="100"/>
                    </a:lnTo>
                    <a:lnTo>
                      <a:pt x="9" y="91"/>
                    </a:lnTo>
                    <a:lnTo>
                      <a:pt x="9" y="82"/>
                    </a:lnTo>
                    <a:lnTo>
                      <a:pt x="9" y="69"/>
                    </a:lnTo>
                    <a:lnTo>
                      <a:pt x="12" y="57"/>
                    </a:lnTo>
                    <a:lnTo>
                      <a:pt x="15" y="45"/>
                    </a:lnTo>
                    <a:lnTo>
                      <a:pt x="20" y="34"/>
                    </a:lnTo>
                    <a:lnTo>
                      <a:pt x="26" y="24"/>
                    </a:lnTo>
                    <a:lnTo>
                      <a:pt x="33" y="15"/>
                    </a:lnTo>
                    <a:lnTo>
                      <a:pt x="41" y="7"/>
                    </a:lnTo>
                    <a:lnTo>
                      <a:pt x="49" y="0"/>
                    </a:lnTo>
                    <a:lnTo>
                      <a:pt x="46" y="2"/>
                    </a:lnTo>
                    <a:lnTo>
                      <a:pt x="43" y="3"/>
                    </a:lnTo>
                    <a:lnTo>
                      <a:pt x="39" y="4"/>
                    </a:lnTo>
                    <a:lnTo>
                      <a:pt x="36" y="5"/>
                    </a:lnTo>
                    <a:lnTo>
                      <a:pt x="33" y="6"/>
                    </a:lnTo>
                    <a:lnTo>
                      <a:pt x="30" y="7"/>
                    </a:lnTo>
                    <a:lnTo>
                      <a:pt x="27" y="10"/>
                    </a:lnTo>
                    <a:lnTo>
                      <a:pt x="23" y="11"/>
                    </a:lnTo>
                    <a:lnTo>
                      <a:pt x="18" y="18"/>
                    </a:lnTo>
                    <a:lnTo>
                      <a:pt x="13" y="25"/>
                    </a:lnTo>
                    <a:lnTo>
                      <a:pt x="9" y="34"/>
                    </a:lnTo>
                    <a:lnTo>
                      <a:pt x="6" y="43"/>
                    </a:lnTo>
                    <a:lnTo>
                      <a:pt x="3" y="52"/>
                    </a:lnTo>
                    <a:lnTo>
                      <a:pt x="1" y="61"/>
                    </a:lnTo>
                    <a:lnTo>
                      <a:pt x="0" y="71"/>
                    </a:lnTo>
                    <a:lnTo>
                      <a:pt x="0" y="82"/>
                    </a:lnTo>
                    <a:lnTo>
                      <a:pt x="0" y="93"/>
                    </a:lnTo>
                    <a:lnTo>
                      <a:pt x="1" y="102"/>
                    </a:lnTo>
                    <a:lnTo>
                      <a:pt x="3" y="112"/>
                    </a:lnTo>
                    <a:lnTo>
                      <a:pt x="6" y="121"/>
                    </a:lnTo>
                    <a:lnTo>
                      <a:pt x="10" y="131"/>
                    </a:lnTo>
                    <a:lnTo>
                      <a:pt x="14" y="139"/>
                    </a:lnTo>
                    <a:lnTo>
                      <a:pt x="19" y="147"/>
                    </a:lnTo>
                    <a:lnTo>
                      <a:pt x="25" y="154"/>
                    </a:lnTo>
                    <a:lnTo>
                      <a:pt x="31" y="161"/>
                    </a:lnTo>
                    <a:lnTo>
                      <a:pt x="37" y="167"/>
                    </a:lnTo>
                    <a:lnTo>
                      <a:pt x="44" y="172"/>
                    </a:lnTo>
                    <a:lnTo>
                      <a:pt x="52" y="176"/>
                    </a:lnTo>
                    <a:lnTo>
                      <a:pt x="61" y="180"/>
                    </a:lnTo>
                    <a:lnTo>
                      <a:pt x="69" y="182"/>
                    </a:lnTo>
                    <a:lnTo>
                      <a:pt x="77" y="184"/>
                    </a:lnTo>
                    <a:lnTo>
                      <a:pt x="86" y="184"/>
                    </a:lnTo>
                    <a:lnTo>
                      <a:pt x="95" y="184"/>
                    </a:lnTo>
                    <a:lnTo>
                      <a:pt x="103" y="182"/>
                    </a:lnTo>
                    <a:lnTo>
                      <a:pt x="111" y="180"/>
                    </a:lnTo>
                    <a:lnTo>
                      <a:pt x="119" y="176"/>
                    </a:lnTo>
                    <a:lnTo>
                      <a:pt x="127" y="172"/>
                    </a:lnTo>
                    <a:lnTo>
                      <a:pt x="134" y="167"/>
                    </a:lnTo>
                    <a:lnTo>
                      <a:pt x="140" y="161"/>
                    </a:lnTo>
                    <a:lnTo>
                      <a:pt x="147" y="154"/>
                    </a:lnTo>
                    <a:lnTo>
                      <a:pt x="152" y="147"/>
                    </a:lnTo>
                    <a:lnTo>
                      <a:pt x="157" y="139"/>
                    </a:lnTo>
                    <a:lnTo>
                      <a:pt x="161" y="131"/>
                    </a:lnTo>
                    <a:lnTo>
                      <a:pt x="165" y="121"/>
                    </a:lnTo>
                    <a:lnTo>
                      <a:pt x="168" y="112"/>
                    </a:lnTo>
                    <a:lnTo>
                      <a:pt x="170" y="102"/>
                    </a:lnTo>
                    <a:lnTo>
                      <a:pt x="171" y="93"/>
                    </a:lnTo>
                    <a:lnTo>
                      <a:pt x="172" y="82"/>
                    </a:lnTo>
                    <a:close/>
                  </a:path>
                </a:pathLst>
              </a:custGeom>
              <a:solidFill>
                <a:srgbClr val="F7D2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4" name="Freeform 144"/>
              <p:cNvSpPr>
                <a:spLocks/>
              </p:cNvSpPr>
              <p:nvPr/>
            </p:nvSpPr>
            <p:spPr bwMode="auto">
              <a:xfrm>
                <a:off x="1145" y="2645"/>
                <a:ext cx="33" cy="30"/>
              </a:xfrm>
              <a:custGeom>
                <a:avLst/>
                <a:gdLst>
                  <a:gd name="T0" fmla="*/ 163 w 163"/>
                  <a:gd name="T1" fmla="*/ 77 h 181"/>
                  <a:gd name="T2" fmla="*/ 161 w 163"/>
                  <a:gd name="T3" fmla="*/ 63 h 181"/>
                  <a:gd name="T4" fmla="*/ 158 w 163"/>
                  <a:gd name="T5" fmla="*/ 50 h 181"/>
                  <a:gd name="T6" fmla="*/ 154 w 163"/>
                  <a:gd name="T7" fmla="*/ 38 h 181"/>
                  <a:gd name="T8" fmla="*/ 149 w 163"/>
                  <a:gd name="T9" fmla="*/ 31 h 181"/>
                  <a:gd name="T10" fmla="*/ 145 w 163"/>
                  <a:gd name="T11" fmla="*/ 27 h 181"/>
                  <a:gd name="T12" fmla="*/ 141 w 163"/>
                  <a:gd name="T13" fmla="*/ 24 h 181"/>
                  <a:gd name="T14" fmla="*/ 137 w 163"/>
                  <a:gd name="T15" fmla="*/ 21 h 181"/>
                  <a:gd name="T16" fmla="*/ 133 w 163"/>
                  <a:gd name="T17" fmla="*/ 18 h 181"/>
                  <a:gd name="T18" fmla="*/ 130 w 163"/>
                  <a:gd name="T19" fmla="*/ 17 h 181"/>
                  <a:gd name="T20" fmla="*/ 127 w 163"/>
                  <a:gd name="T21" fmla="*/ 14 h 181"/>
                  <a:gd name="T22" fmla="*/ 123 w 163"/>
                  <a:gd name="T23" fmla="*/ 13 h 181"/>
                  <a:gd name="T24" fmla="*/ 129 w 163"/>
                  <a:gd name="T25" fmla="*/ 18 h 181"/>
                  <a:gd name="T26" fmla="*/ 140 w 163"/>
                  <a:gd name="T27" fmla="*/ 33 h 181"/>
                  <a:gd name="T28" fmla="*/ 149 w 163"/>
                  <a:gd name="T29" fmla="*/ 51 h 181"/>
                  <a:gd name="T30" fmla="*/ 153 w 163"/>
                  <a:gd name="T31" fmla="*/ 73 h 181"/>
                  <a:gd name="T32" fmla="*/ 154 w 163"/>
                  <a:gd name="T33" fmla="*/ 92 h 181"/>
                  <a:gd name="T34" fmla="*/ 151 w 163"/>
                  <a:gd name="T35" fmla="*/ 109 h 181"/>
                  <a:gd name="T36" fmla="*/ 145 w 163"/>
                  <a:gd name="T37" fmla="*/ 125 h 181"/>
                  <a:gd name="T38" fmla="*/ 138 w 163"/>
                  <a:gd name="T39" fmla="*/ 139 h 181"/>
                  <a:gd name="T40" fmla="*/ 128 w 163"/>
                  <a:gd name="T41" fmla="*/ 151 h 181"/>
                  <a:gd name="T42" fmla="*/ 116 w 163"/>
                  <a:gd name="T43" fmla="*/ 159 h 181"/>
                  <a:gd name="T44" fmla="*/ 103 w 163"/>
                  <a:gd name="T45" fmla="*/ 166 h 181"/>
                  <a:gd name="T46" fmla="*/ 89 w 163"/>
                  <a:gd name="T47" fmla="*/ 170 h 181"/>
                  <a:gd name="T48" fmla="*/ 75 w 163"/>
                  <a:gd name="T49" fmla="*/ 170 h 181"/>
                  <a:gd name="T50" fmla="*/ 61 w 163"/>
                  <a:gd name="T51" fmla="*/ 166 h 181"/>
                  <a:gd name="T52" fmla="*/ 47 w 163"/>
                  <a:gd name="T53" fmla="*/ 159 h 181"/>
                  <a:gd name="T54" fmla="*/ 35 w 163"/>
                  <a:gd name="T55" fmla="*/ 151 h 181"/>
                  <a:gd name="T56" fmla="*/ 26 w 163"/>
                  <a:gd name="T57" fmla="*/ 139 h 181"/>
                  <a:gd name="T58" fmla="*/ 18 w 163"/>
                  <a:gd name="T59" fmla="*/ 125 h 181"/>
                  <a:gd name="T60" fmla="*/ 12 w 163"/>
                  <a:gd name="T61" fmla="*/ 109 h 181"/>
                  <a:gd name="T62" fmla="*/ 10 w 163"/>
                  <a:gd name="T63" fmla="*/ 92 h 181"/>
                  <a:gd name="T64" fmla="*/ 9 w 163"/>
                  <a:gd name="T65" fmla="*/ 77 h 181"/>
                  <a:gd name="T66" fmla="*/ 12 w 163"/>
                  <a:gd name="T67" fmla="*/ 61 h 181"/>
                  <a:gd name="T68" fmla="*/ 18 w 163"/>
                  <a:gd name="T69" fmla="*/ 42 h 181"/>
                  <a:gd name="T70" fmla="*/ 33 w 163"/>
                  <a:gd name="T71" fmla="*/ 19 h 181"/>
                  <a:gd name="T72" fmla="*/ 48 w 163"/>
                  <a:gd name="T73" fmla="*/ 7 h 181"/>
                  <a:gd name="T74" fmla="*/ 60 w 163"/>
                  <a:gd name="T75" fmla="*/ 1 h 181"/>
                  <a:gd name="T76" fmla="*/ 62 w 163"/>
                  <a:gd name="T77" fmla="*/ 0 h 181"/>
                  <a:gd name="T78" fmla="*/ 52 w 163"/>
                  <a:gd name="T79" fmla="*/ 1 h 181"/>
                  <a:gd name="T80" fmla="*/ 44 w 163"/>
                  <a:gd name="T81" fmla="*/ 4 h 181"/>
                  <a:gd name="T82" fmla="*/ 35 w 163"/>
                  <a:gd name="T83" fmla="*/ 6 h 181"/>
                  <a:gd name="T84" fmla="*/ 24 w 163"/>
                  <a:gd name="T85" fmla="*/ 14 h 181"/>
                  <a:gd name="T86" fmla="*/ 13 w 163"/>
                  <a:gd name="T87" fmla="*/ 31 h 181"/>
                  <a:gd name="T88" fmla="*/ 5 w 163"/>
                  <a:gd name="T89" fmla="*/ 50 h 181"/>
                  <a:gd name="T90" fmla="*/ 1 w 163"/>
                  <a:gd name="T91" fmla="*/ 72 h 181"/>
                  <a:gd name="T92" fmla="*/ 1 w 163"/>
                  <a:gd name="T93" fmla="*/ 93 h 181"/>
                  <a:gd name="T94" fmla="*/ 4 w 163"/>
                  <a:gd name="T95" fmla="*/ 113 h 181"/>
                  <a:gd name="T96" fmla="*/ 10 w 163"/>
                  <a:gd name="T97" fmla="*/ 131 h 181"/>
                  <a:gd name="T98" fmla="*/ 19 w 163"/>
                  <a:gd name="T99" fmla="*/ 146 h 181"/>
                  <a:gd name="T100" fmla="*/ 30 w 163"/>
                  <a:gd name="T101" fmla="*/ 158 h 181"/>
                  <a:gd name="T102" fmla="*/ 43 w 163"/>
                  <a:gd name="T103" fmla="*/ 169 h 181"/>
                  <a:gd name="T104" fmla="*/ 58 w 163"/>
                  <a:gd name="T105" fmla="*/ 176 h 181"/>
                  <a:gd name="T106" fmla="*/ 74 w 163"/>
                  <a:gd name="T107" fmla="*/ 181 h 181"/>
                  <a:gd name="T108" fmla="*/ 90 w 163"/>
                  <a:gd name="T109" fmla="*/ 181 h 181"/>
                  <a:gd name="T110" fmla="*/ 106 w 163"/>
                  <a:gd name="T111" fmla="*/ 176 h 181"/>
                  <a:gd name="T112" fmla="*/ 121 w 163"/>
                  <a:gd name="T113" fmla="*/ 169 h 181"/>
                  <a:gd name="T114" fmla="*/ 134 w 163"/>
                  <a:gd name="T115" fmla="*/ 158 h 181"/>
                  <a:gd name="T116" fmla="*/ 145 w 163"/>
                  <a:gd name="T117" fmla="*/ 146 h 181"/>
                  <a:gd name="T118" fmla="*/ 153 w 163"/>
                  <a:gd name="T119" fmla="*/ 131 h 181"/>
                  <a:gd name="T120" fmla="*/ 159 w 163"/>
                  <a:gd name="T121" fmla="*/ 113 h 181"/>
                  <a:gd name="T122" fmla="*/ 163 w 163"/>
                  <a:gd name="T123" fmla="*/ 93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63" h="181">
                    <a:moveTo>
                      <a:pt x="163" y="84"/>
                    </a:moveTo>
                    <a:lnTo>
                      <a:pt x="163" y="77"/>
                    </a:lnTo>
                    <a:lnTo>
                      <a:pt x="162" y="71"/>
                    </a:lnTo>
                    <a:lnTo>
                      <a:pt x="161" y="63"/>
                    </a:lnTo>
                    <a:lnTo>
                      <a:pt x="160" y="57"/>
                    </a:lnTo>
                    <a:lnTo>
                      <a:pt x="158" y="50"/>
                    </a:lnTo>
                    <a:lnTo>
                      <a:pt x="156" y="44"/>
                    </a:lnTo>
                    <a:lnTo>
                      <a:pt x="154" y="38"/>
                    </a:lnTo>
                    <a:lnTo>
                      <a:pt x="151" y="33"/>
                    </a:lnTo>
                    <a:lnTo>
                      <a:pt x="149" y="31"/>
                    </a:lnTo>
                    <a:lnTo>
                      <a:pt x="147" y="30"/>
                    </a:lnTo>
                    <a:lnTo>
                      <a:pt x="145" y="27"/>
                    </a:lnTo>
                    <a:lnTo>
                      <a:pt x="143" y="26"/>
                    </a:lnTo>
                    <a:lnTo>
                      <a:pt x="141" y="24"/>
                    </a:lnTo>
                    <a:lnTo>
                      <a:pt x="139" y="23"/>
                    </a:lnTo>
                    <a:lnTo>
                      <a:pt x="137" y="21"/>
                    </a:lnTo>
                    <a:lnTo>
                      <a:pt x="135" y="19"/>
                    </a:lnTo>
                    <a:lnTo>
                      <a:pt x="133" y="18"/>
                    </a:lnTo>
                    <a:lnTo>
                      <a:pt x="132" y="18"/>
                    </a:lnTo>
                    <a:lnTo>
                      <a:pt x="130" y="17"/>
                    </a:lnTo>
                    <a:lnTo>
                      <a:pt x="128" y="15"/>
                    </a:lnTo>
                    <a:lnTo>
                      <a:pt x="127" y="14"/>
                    </a:lnTo>
                    <a:lnTo>
                      <a:pt x="125" y="13"/>
                    </a:lnTo>
                    <a:lnTo>
                      <a:pt x="123" y="13"/>
                    </a:lnTo>
                    <a:lnTo>
                      <a:pt x="122" y="12"/>
                    </a:lnTo>
                    <a:lnTo>
                      <a:pt x="129" y="18"/>
                    </a:lnTo>
                    <a:lnTo>
                      <a:pt x="135" y="25"/>
                    </a:lnTo>
                    <a:lnTo>
                      <a:pt x="140" y="33"/>
                    </a:lnTo>
                    <a:lnTo>
                      <a:pt x="145" y="42"/>
                    </a:lnTo>
                    <a:lnTo>
                      <a:pt x="149" y="51"/>
                    </a:lnTo>
                    <a:lnTo>
                      <a:pt x="152" y="62"/>
                    </a:lnTo>
                    <a:lnTo>
                      <a:pt x="153" y="73"/>
                    </a:lnTo>
                    <a:lnTo>
                      <a:pt x="154" y="84"/>
                    </a:lnTo>
                    <a:lnTo>
                      <a:pt x="154" y="92"/>
                    </a:lnTo>
                    <a:lnTo>
                      <a:pt x="153" y="101"/>
                    </a:lnTo>
                    <a:lnTo>
                      <a:pt x="151" y="109"/>
                    </a:lnTo>
                    <a:lnTo>
                      <a:pt x="148" y="117"/>
                    </a:lnTo>
                    <a:lnTo>
                      <a:pt x="145" y="125"/>
                    </a:lnTo>
                    <a:lnTo>
                      <a:pt x="142" y="132"/>
                    </a:lnTo>
                    <a:lnTo>
                      <a:pt x="138" y="139"/>
                    </a:lnTo>
                    <a:lnTo>
                      <a:pt x="133" y="145"/>
                    </a:lnTo>
                    <a:lnTo>
                      <a:pt x="128" y="151"/>
                    </a:lnTo>
                    <a:lnTo>
                      <a:pt x="122" y="156"/>
                    </a:lnTo>
                    <a:lnTo>
                      <a:pt x="116" y="159"/>
                    </a:lnTo>
                    <a:lnTo>
                      <a:pt x="110" y="163"/>
                    </a:lnTo>
                    <a:lnTo>
                      <a:pt x="103" y="166"/>
                    </a:lnTo>
                    <a:lnTo>
                      <a:pt x="97" y="169"/>
                    </a:lnTo>
                    <a:lnTo>
                      <a:pt x="89" y="170"/>
                    </a:lnTo>
                    <a:lnTo>
                      <a:pt x="82" y="170"/>
                    </a:lnTo>
                    <a:lnTo>
                      <a:pt x="75" y="170"/>
                    </a:lnTo>
                    <a:lnTo>
                      <a:pt x="68" y="169"/>
                    </a:lnTo>
                    <a:lnTo>
                      <a:pt x="61" y="166"/>
                    </a:lnTo>
                    <a:lnTo>
                      <a:pt x="54" y="163"/>
                    </a:lnTo>
                    <a:lnTo>
                      <a:pt x="47" y="159"/>
                    </a:lnTo>
                    <a:lnTo>
                      <a:pt x="41" y="156"/>
                    </a:lnTo>
                    <a:lnTo>
                      <a:pt x="35" y="151"/>
                    </a:lnTo>
                    <a:lnTo>
                      <a:pt x="30" y="145"/>
                    </a:lnTo>
                    <a:lnTo>
                      <a:pt x="26" y="139"/>
                    </a:lnTo>
                    <a:lnTo>
                      <a:pt x="21" y="132"/>
                    </a:lnTo>
                    <a:lnTo>
                      <a:pt x="18" y="125"/>
                    </a:lnTo>
                    <a:lnTo>
                      <a:pt x="15" y="117"/>
                    </a:lnTo>
                    <a:lnTo>
                      <a:pt x="12" y="109"/>
                    </a:lnTo>
                    <a:lnTo>
                      <a:pt x="11" y="101"/>
                    </a:lnTo>
                    <a:lnTo>
                      <a:pt x="10" y="92"/>
                    </a:lnTo>
                    <a:lnTo>
                      <a:pt x="9" y="84"/>
                    </a:lnTo>
                    <a:lnTo>
                      <a:pt x="9" y="77"/>
                    </a:lnTo>
                    <a:lnTo>
                      <a:pt x="10" y="68"/>
                    </a:lnTo>
                    <a:lnTo>
                      <a:pt x="12" y="61"/>
                    </a:lnTo>
                    <a:lnTo>
                      <a:pt x="13" y="55"/>
                    </a:lnTo>
                    <a:lnTo>
                      <a:pt x="18" y="42"/>
                    </a:lnTo>
                    <a:lnTo>
                      <a:pt x="25" y="30"/>
                    </a:lnTo>
                    <a:lnTo>
                      <a:pt x="33" y="19"/>
                    </a:lnTo>
                    <a:lnTo>
                      <a:pt x="43" y="11"/>
                    </a:lnTo>
                    <a:lnTo>
                      <a:pt x="48" y="7"/>
                    </a:lnTo>
                    <a:lnTo>
                      <a:pt x="54" y="5"/>
                    </a:lnTo>
                    <a:lnTo>
                      <a:pt x="60" y="1"/>
                    </a:lnTo>
                    <a:lnTo>
                      <a:pt x="66" y="0"/>
                    </a:lnTo>
                    <a:lnTo>
                      <a:pt x="62" y="0"/>
                    </a:lnTo>
                    <a:lnTo>
                      <a:pt x="57" y="1"/>
                    </a:lnTo>
                    <a:lnTo>
                      <a:pt x="52" y="1"/>
                    </a:lnTo>
                    <a:lnTo>
                      <a:pt x="48" y="2"/>
                    </a:lnTo>
                    <a:lnTo>
                      <a:pt x="44" y="4"/>
                    </a:lnTo>
                    <a:lnTo>
                      <a:pt x="39" y="5"/>
                    </a:lnTo>
                    <a:lnTo>
                      <a:pt x="35" y="6"/>
                    </a:lnTo>
                    <a:lnTo>
                      <a:pt x="31" y="7"/>
                    </a:lnTo>
                    <a:lnTo>
                      <a:pt x="24" y="14"/>
                    </a:lnTo>
                    <a:lnTo>
                      <a:pt x="18" y="23"/>
                    </a:lnTo>
                    <a:lnTo>
                      <a:pt x="13" y="31"/>
                    </a:lnTo>
                    <a:lnTo>
                      <a:pt x="9" y="41"/>
                    </a:lnTo>
                    <a:lnTo>
                      <a:pt x="5" y="50"/>
                    </a:lnTo>
                    <a:lnTo>
                      <a:pt x="2" y="61"/>
                    </a:lnTo>
                    <a:lnTo>
                      <a:pt x="1" y="72"/>
                    </a:lnTo>
                    <a:lnTo>
                      <a:pt x="0" y="84"/>
                    </a:lnTo>
                    <a:lnTo>
                      <a:pt x="1" y="93"/>
                    </a:lnTo>
                    <a:lnTo>
                      <a:pt x="2" y="103"/>
                    </a:lnTo>
                    <a:lnTo>
                      <a:pt x="4" y="113"/>
                    </a:lnTo>
                    <a:lnTo>
                      <a:pt x="7" y="121"/>
                    </a:lnTo>
                    <a:lnTo>
                      <a:pt x="10" y="131"/>
                    </a:lnTo>
                    <a:lnTo>
                      <a:pt x="14" y="138"/>
                    </a:lnTo>
                    <a:lnTo>
                      <a:pt x="19" y="146"/>
                    </a:lnTo>
                    <a:lnTo>
                      <a:pt x="24" y="152"/>
                    </a:lnTo>
                    <a:lnTo>
                      <a:pt x="30" y="158"/>
                    </a:lnTo>
                    <a:lnTo>
                      <a:pt x="36" y="164"/>
                    </a:lnTo>
                    <a:lnTo>
                      <a:pt x="43" y="169"/>
                    </a:lnTo>
                    <a:lnTo>
                      <a:pt x="50" y="174"/>
                    </a:lnTo>
                    <a:lnTo>
                      <a:pt x="58" y="176"/>
                    </a:lnTo>
                    <a:lnTo>
                      <a:pt x="66" y="178"/>
                    </a:lnTo>
                    <a:lnTo>
                      <a:pt x="74" y="181"/>
                    </a:lnTo>
                    <a:lnTo>
                      <a:pt x="82" y="181"/>
                    </a:lnTo>
                    <a:lnTo>
                      <a:pt x="90" y="181"/>
                    </a:lnTo>
                    <a:lnTo>
                      <a:pt x="98" y="178"/>
                    </a:lnTo>
                    <a:lnTo>
                      <a:pt x="106" y="176"/>
                    </a:lnTo>
                    <a:lnTo>
                      <a:pt x="114" y="174"/>
                    </a:lnTo>
                    <a:lnTo>
                      <a:pt x="121" y="169"/>
                    </a:lnTo>
                    <a:lnTo>
                      <a:pt x="127" y="164"/>
                    </a:lnTo>
                    <a:lnTo>
                      <a:pt x="134" y="158"/>
                    </a:lnTo>
                    <a:lnTo>
                      <a:pt x="139" y="152"/>
                    </a:lnTo>
                    <a:lnTo>
                      <a:pt x="145" y="146"/>
                    </a:lnTo>
                    <a:lnTo>
                      <a:pt x="149" y="138"/>
                    </a:lnTo>
                    <a:lnTo>
                      <a:pt x="153" y="131"/>
                    </a:lnTo>
                    <a:lnTo>
                      <a:pt x="157" y="121"/>
                    </a:lnTo>
                    <a:lnTo>
                      <a:pt x="159" y="113"/>
                    </a:lnTo>
                    <a:lnTo>
                      <a:pt x="161" y="103"/>
                    </a:lnTo>
                    <a:lnTo>
                      <a:pt x="163" y="93"/>
                    </a:lnTo>
                    <a:lnTo>
                      <a:pt x="163" y="84"/>
                    </a:lnTo>
                    <a:close/>
                  </a:path>
                </a:pathLst>
              </a:custGeom>
              <a:solidFill>
                <a:srgbClr val="F8D4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" name="Freeform 145"/>
              <p:cNvSpPr>
                <a:spLocks noEditPoints="1"/>
              </p:cNvSpPr>
              <p:nvPr/>
            </p:nvSpPr>
            <p:spPr bwMode="auto">
              <a:xfrm>
                <a:off x="1146" y="2645"/>
                <a:ext cx="31" cy="29"/>
              </a:xfrm>
              <a:custGeom>
                <a:avLst/>
                <a:gdLst>
                  <a:gd name="T0" fmla="*/ 152 w 154"/>
                  <a:gd name="T1" fmla="*/ 67 h 175"/>
                  <a:gd name="T2" fmla="*/ 146 w 154"/>
                  <a:gd name="T3" fmla="*/ 43 h 175"/>
                  <a:gd name="T4" fmla="*/ 134 w 154"/>
                  <a:gd name="T5" fmla="*/ 23 h 175"/>
                  <a:gd name="T6" fmla="*/ 133 w 154"/>
                  <a:gd name="T7" fmla="*/ 21 h 175"/>
                  <a:gd name="T8" fmla="*/ 131 w 154"/>
                  <a:gd name="T9" fmla="*/ 20 h 175"/>
                  <a:gd name="T10" fmla="*/ 119 w 154"/>
                  <a:gd name="T11" fmla="*/ 13 h 175"/>
                  <a:gd name="T12" fmla="*/ 86 w 154"/>
                  <a:gd name="T13" fmla="*/ 1 h 175"/>
                  <a:gd name="T14" fmla="*/ 52 w 154"/>
                  <a:gd name="T15" fmla="*/ 1 h 175"/>
                  <a:gd name="T16" fmla="*/ 24 w 154"/>
                  <a:gd name="T17" fmla="*/ 17 h 175"/>
                  <a:gd name="T18" fmla="*/ 6 w 154"/>
                  <a:gd name="T19" fmla="*/ 47 h 175"/>
                  <a:gd name="T20" fmla="*/ 0 w 154"/>
                  <a:gd name="T21" fmla="*/ 84 h 175"/>
                  <a:gd name="T22" fmla="*/ 3 w 154"/>
                  <a:gd name="T23" fmla="*/ 111 h 175"/>
                  <a:gd name="T24" fmla="*/ 13 w 154"/>
                  <a:gd name="T25" fmla="*/ 135 h 175"/>
                  <a:gd name="T26" fmla="*/ 27 w 154"/>
                  <a:gd name="T27" fmla="*/ 155 h 175"/>
                  <a:gd name="T28" fmla="*/ 46 w 154"/>
                  <a:gd name="T29" fmla="*/ 168 h 175"/>
                  <a:gd name="T30" fmla="*/ 69 w 154"/>
                  <a:gd name="T31" fmla="*/ 175 h 175"/>
                  <a:gd name="T32" fmla="*/ 93 w 154"/>
                  <a:gd name="T33" fmla="*/ 174 h 175"/>
                  <a:gd name="T34" fmla="*/ 114 w 154"/>
                  <a:gd name="T35" fmla="*/ 164 h 175"/>
                  <a:gd name="T36" fmla="*/ 131 w 154"/>
                  <a:gd name="T37" fmla="*/ 149 h 175"/>
                  <a:gd name="T38" fmla="*/ 144 w 154"/>
                  <a:gd name="T39" fmla="*/ 127 h 175"/>
                  <a:gd name="T40" fmla="*/ 152 w 154"/>
                  <a:gd name="T41" fmla="*/ 102 h 175"/>
                  <a:gd name="T42" fmla="*/ 145 w 154"/>
                  <a:gd name="T43" fmla="*/ 84 h 175"/>
                  <a:gd name="T44" fmla="*/ 142 w 154"/>
                  <a:gd name="T45" fmla="*/ 108 h 175"/>
                  <a:gd name="T46" fmla="*/ 133 w 154"/>
                  <a:gd name="T47" fmla="*/ 129 h 175"/>
                  <a:gd name="T48" fmla="*/ 120 w 154"/>
                  <a:gd name="T49" fmla="*/ 146 h 175"/>
                  <a:gd name="T50" fmla="*/ 103 w 154"/>
                  <a:gd name="T51" fmla="*/ 158 h 175"/>
                  <a:gd name="T52" fmla="*/ 84 w 154"/>
                  <a:gd name="T53" fmla="*/ 164 h 175"/>
                  <a:gd name="T54" fmla="*/ 64 w 154"/>
                  <a:gd name="T55" fmla="*/ 163 h 175"/>
                  <a:gd name="T56" fmla="*/ 44 w 154"/>
                  <a:gd name="T57" fmla="*/ 155 h 175"/>
                  <a:gd name="T58" fmla="*/ 28 w 154"/>
                  <a:gd name="T59" fmla="*/ 141 h 175"/>
                  <a:gd name="T60" fmla="*/ 17 w 154"/>
                  <a:gd name="T61" fmla="*/ 122 h 175"/>
                  <a:gd name="T62" fmla="*/ 10 w 154"/>
                  <a:gd name="T63" fmla="*/ 101 h 175"/>
                  <a:gd name="T64" fmla="*/ 9 w 154"/>
                  <a:gd name="T65" fmla="*/ 75 h 175"/>
                  <a:gd name="T66" fmla="*/ 14 w 154"/>
                  <a:gd name="T67" fmla="*/ 53 h 175"/>
                  <a:gd name="T68" fmla="*/ 24 w 154"/>
                  <a:gd name="T69" fmla="*/ 32 h 175"/>
                  <a:gd name="T70" fmla="*/ 38 w 154"/>
                  <a:gd name="T71" fmla="*/ 17 h 175"/>
                  <a:gd name="T72" fmla="*/ 57 w 154"/>
                  <a:gd name="T73" fmla="*/ 7 h 175"/>
                  <a:gd name="T74" fmla="*/ 77 w 154"/>
                  <a:gd name="T75" fmla="*/ 2 h 175"/>
                  <a:gd name="T76" fmla="*/ 97 w 154"/>
                  <a:gd name="T77" fmla="*/ 7 h 175"/>
                  <a:gd name="T78" fmla="*/ 115 w 154"/>
                  <a:gd name="T79" fmla="*/ 17 h 175"/>
                  <a:gd name="T80" fmla="*/ 129 w 154"/>
                  <a:gd name="T81" fmla="*/ 32 h 175"/>
                  <a:gd name="T82" fmla="*/ 139 w 154"/>
                  <a:gd name="T83" fmla="*/ 53 h 175"/>
                  <a:gd name="T84" fmla="*/ 144 w 154"/>
                  <a:gd name="T85" fmla="*/ 75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54" h="175">
                    <a:moveTo>
                      <a:pt x="154" y="84"/>
                    </a:moveTo>
                    <a:lnTo>
                      <a:pt x="153" y="75"/>
                    </a:lnTo>
                    <a:lnTo>
                      <a:pt x="152" y="67"/>
                    </a:lnTo>
                    <a:lnTo>
                      <a:pt x="151" y="59"/>
                    </a:lnTo>
                    <a:lnTo>
                      <a:pt x="148" y="50"/>
                    </a:lnTo>
                    <a:lnTo>
                      <a:pt x="146" y="43"/>
                    </a:lnTo>
                    <a:lnTo>
                      <a:pt x="142" y="36"/>
                    </a:lnTo>
                    <a:lnTo>
                      <a:pt x="138" y="29"/>
                    </a:lnTo>
                    <a:lnTo>
                      <a:pt x="134" y="23"/>
                    </a:lnTo>
                    <a:lnTo>
                      <a:pt x="134" y="23"/>
                    </a:lnTo>
                    <a:lnTo>
                      <a:pt x="133" y="21"/>
                    </a:lnTo>
                    <a:lnTo>
                      <a:pt x="133" y="21"/>
                    </a:lnTo>
                    <a:lnTo>
                      <a:pt x="132" y="21"/>
                    </a:lnTo>
                    <a:lnTo>
                      <a:pt x="131" y="20"/>
                    </a:lnTo>
                    <a:lnTo>
                      <a:pt x="131" y="20"/>
                    </a:lnTo>
                    <a:lnTo>
                      <a:pt x="130" y="20"/>
                    </a:lnTo>
                    <a:lnTo>
                      <a:pt x="130" y="19"/>
                    </a:lnTo>
                    <a:lnTo>
                      <a:pt x="119" y="13"/>
                    </a:lnTo>
                    <a:lnTo>
                      <a:pt x="108" y="8"/>
                    </a:lnTo>
                    <a:lnTo>
                      <a:pt x="97" y="4"/>
                    </a:lnTo>
                    <a:lnTo>
                      <a:pt x="86" y="1"/>
                    </a:lnTo>
                    <a:lnTo>
                      <a:pt x="75" y="0"/>
                    </a:lnTo>
                    <a:lnTo>
                      <a:pt x="64" y="0"/>
                    </a:lnTo>
                    <a:lnTo>
                      <a:pt x="52" y="1"/>
                    </a:lnTo>
                    <a:lnTo>
                      <a:pt x="40" y="2"/>
                    </a:lnTo>
                    <a:lnTo>
                      <a:pt x="32" y="9"/>
                    </a:lnTo>
                    <a:lnTo>
                      <a:pt x="24" y="17"/>
                    </a:lnTo>
                    <a:lnTo>
                      <a:pt x="17" y="26"/>
                    </a:lnTo>
                    <a:lnTo>
                      <a:pt x="11" y="36"/>
                    </a:lnTo>
                    <a:lnTo>
                      <a:pt x="6" y="47"/>
                    </a:lnTo>
                    <a:lnTo>
                      <a:pt x="3" y="59"/>
                    </a:lnTo>
                    <a:lnTo>
                      <a:pt x="0" y="71"/>
                    </a:lnTo>
                    <a:lnTo>
                      <a:pt x="0" y="84"/>
                    </a:lnTo>
                    <a:lnTo>
                      <a:pt x="0" y="93"/>
                    </a:lnTo>
                    <a:lnTo>
                      <a:pt x="1" y="102"/>
                    </a:lnTo>
                    <a:lnTo>
                      <a:pt x="3" y="111"/>
                    </a:lnTo>
                    <a:lnTo>
                      <a:pt x="6" y="120"/>
                    </a:lnTo>
                    <a:lnTo>
                      <a:pt x="9" y="127"/>
                    </a:lnTo>
                    <a:lnTo>
                      <a:pt x="13" y="135"/>
                    </a:lnTo>
                    <a:lnTo>
                      <a:pt x="17" y="143"/>
                    </a:lnTo>
                    <a:lnTo>
                      <a:pt x="22" y="149"/>
                    </a:lnTo>
                    <a:lnTo>
                      <a:pt x="27" y="155"/>
                    </a:lnTo>
                    <a:lnTo>
                      <a:pt x="33" y="159"/>
                    </a:lnTo>
                    <a:lnTo>
                      <a:pt x="40" y="164"/>
                    </a:lnTo>
                    <a:lnTo>
                      <a:pt x="46" y="168"/>
                    </a:lnTo>
                    <a:lnTo>
                      <a:pt x="54" y="171"/>
                    </a:lnTo>
                    <a:lnTo>
                      <a:pt x="62" y="174"/>
                    </a:lnTo>
                    <a:lnTo>
                      <a:pt x="69" y="175"/>
                    </a:lnTo>
                    <a:lnTo>
                      <a:pt x="77" y="175"/>
                    </a:lnTo>
                    <a:lnTo>
                      <a:pt x="85" y="175"/>
                    </a:lnTo>
                    <a:lnTo>
                      <a:pt x="93" y="174"/>
                    </a:lnTo>
                    <a:lnTo>
                      <a:pt x="100" y="171"/>
                    </a:lnTo>
                    <a:lnTo>
                      <a:pt x="107" y="168"/>
                    </a:lnTo>
                    <a:lnTo>
                      <a:pt x="114" y="164"/>
                    </a:lnTo>
                    <a:lnTo>
                      <a:pt x="120" y="159"/>
                    </a:lnTo>
                    <a:lnTo>
                      <a:pt x="126" y="155"/>
                    </a:lnTo>
                    <a:lnTo>
                      <a:pt x="131" y="149"/>
                    </a:lnTo>
                    <a:lnTo>
                      <a:pt x="136" y="143"/>
                    </a:lnTo>
                    <a:lnTo>
                      <a:pt x="140" y="135"/>
                    </a:lnTo>
                    <a:lnTo>
                      <a:pt x="144" y="127"/>
                    </a:lnTo>
                    <a:lnTo>
                      <a:pt x="148" y="120"/>
                    </a:lnTo>
                    <a:lnTo>
                      <a:pt x="150" y="111"/>
                    </a:lnTo>
                    <a:lnTo>
                      <a:pt x="152" y="102"/>
                    </a:lnTo>
                    <a:lnTo>
                      <a:pt x="153" y="93"/>
                    </a:lnTo>
                    <a:lnTo>
                      <a:pt x="154" y="84"/>
                    </a:lnTo>
                    <a:close/>
                    <a:moveTo>
                      <a:pt x="145" y="84"/>
                    </a:moveTo>
                    <a:lnTo>
                      <a:pt x="144" y="92"/>
                    </a:lnTo>
                    <a:lnTo>
                      <a:pt x="143" y="101"/>
                    </a:lnTo>
                    <a:lnTo>
                      <a:pt x="142" y="108"/>
                    </a:lnTo>
                    <a:lnTo>
                      <a:pt x="139" y="115"/>
                    </a:lnTo>
                    <a:lnTo>
                      <a:pt x="136" y="122"/>
                    </a:lnTo>
                    <a:lnTo>
                      <a:pt x="133" y="129"/>
                    </a:lnTo>
                    <a:lnTo>
                      <a:pt x="129" y="135"/>
                    </a:lnTo>
                    <a:lnTo>
                      <a:pt x="125" y="141"/>
                    </a:lnTo>
                    <a:lnTo>
                      <a:pt x="120" y="146"/>
                    </a:lnTo>
                    <a:lnTo>
                      <a:pt x="115" y="151"/>
                    </a:lnTo>
                    <a:lnTo>
                      <a:pt x="109" y="155"/>
                    </a:lnTo>
                    <a:lnTo>
                      <a:pt x="103" y="158"/>
                    </a:lnTo>
                    <a:lnTo>
                      <a:pt x="97" y="161"/>
                    </a:lnTo>
                    <a:lnTo>
                      <a:pt x="91" y="163"/>
                    </a:lnTo>
                    <a:lnTo>
                      <a:pt x="84" y="164"/>
                    </a:lnTo>
                    <a:lnTo>
                      <a:pt x="77" y="164"/>
                    </a:lnTo>
                    <a:lnTo>
                      <a:pt x="70" y="164"/>
                    </a:lnTo>
                    <a:lnTo>
                      <a:pt x="64" y="163"/>
                    </a:lnTo>
                    <a:lnTo>
                      <a:pt x="57" y="161"/>
                    </a:lnTo>
                    <a:lnTo>
                      <a:pt x="51" y="158"/>
                    </a:lnTo>
                    <a:lnTo>
                      <a:pt x="44" y="155"/>
                    </a:lnTo>
                    <a:lnTo>
                      <a:pt x="38" y="151"/>
                    </a:lnTo>
                    <a:lnTo>
                      <a:pt x="33" y="146"/>
                    </a:lnTo>
                    <a:lnTo>
                      <a:pt x="28" y="141"/>
                    </a:lnTo>
                    <a:lnTo>
                      <a:pt x="24" y="135"/>
                    </a:lnTo>
                    <a:lnTo>
                      <a:pt x="20" y="129"/>
                    </a:lnTo>
                    <a:lnTo>
                      <a:pt x="17" y="122"/>
                    </a:lnTo>
                    <a:lnTo>
                      <a:pt x="14" y="115"/>
                    </a:lnTo>
                    <a:lnTo>
                      <a:pt x="12" y="108"/>
                    </a:lnTo>
                    <a:lnTo>
                      <a:pt x="10" y="101"/>
                    </a:lnTo>
                    <a:lnTo>
                      <a:pt x="9" y="92"/>
                    </a:lnTo>
                    <a:lnTo>
                      <a:pt x="9" y="84"/>
                    </a:lnTo>
                    <a:lnTo>
                      <a:pt x="9" y="75"/>
                    </a:lnTo>
                    <a:lnTo>
                      <a:pt x="10" y="67"/>
                    </a:lnTo>
                    <a:lnTo>
                      <a:pt x="12" y="60"/>
                    </a:lnTo>
                    <a:lnTo>
                      <a:pt x="14" y="53"/>
                    </a:lnTo>
                    <a:lnTo>
                      <a:pt x="17" y="45"/>
                    </a:lnTo>
                    <a:lnTo>
                      <a:pt x="20" y="38"/>
                    </a:lnTo>
                    <a:lnTo>
                      <a:pt x="24" y="32"/>
                    </a:lnTo>
                    <a:lnTo>
                      <a:pt x="28" y="26"/>
                    </a:lnTo>
                    <a:lnTo>
                      <a:pt x="33" y="21"/>
                    </a:lnTo>
                    <a:lnTo>
                      <a:pt x="38" y="17"/>
                    </a:lnTo>
                    <a:lnTo>
                      <a:pt x="44" y="13"/>
                    </a:lnTo>
                    <a:lnTo>
                      <a:pt x="51" y="9"/>
                    </a:lnTo>
                    <a:lnTo>
                      <a:pt x="57" y="7"/>
                    </a:lnTo>
                    <a:lnTo>
                      <a:pt x="64" y="5"/>
                    </a:lnTo>
                    <a:lnTo>
                      <a:pt x="70" y="4"/>
                    </a:lnTo>
                    <a:lnTo>
                      <a:pt x="77" y="2"/>
                    </a:lnTo>
                    <a:lnTo>
                      <a:pt x="84" y="4"/>
                    </a:lnTo>
                    <a:lnTo>
                      <a:pt x="91" y="5"/>
                    </a:lnTo>
                    <a:lnTo>
                      <a:pt x="97" y="7"/>
                    </a:lnTo>
                    <a:lnTo>
                      <a:pt x="103" y="9"/>
                    </a:lnTo>
                    <a:lnTo>
                      <a:pt x="109" y="13"/>
                    </a:lnTo>
                    <a:lnTo>
                      <a:pt x="115" y="17"/>
                    </a:lnTo>
                    <a:lnTo>
                      <a:pt x="120" y="21"/>
                    </a:lnTo>
                    <a:lnTo>
                      <a:pt x="125" y="26"/>
                    </a:lnTo>
                    <a:lnTo>
                      <a:pt x="129" y="32"/>
                    </a:lnTo>
                    <a:lnTo>
                      <a:pt x="133" y="38"/>
                    </a:lnTo>
                    <a:lnTo>
                      <a:pt x="136" y="45"/>
                    </a:lnTo>
                    <a:lnTo>
                      <a:pt x="139" y="53"/>
                    </a:lnTo>
                    <a:lnTo>
                      <a:pt x="142" y="60"/>
                    </a:lnTo>
                    <a:lnTo>
                      <a:pt x="143" y="67"/>
                    </a:lnTo>
                    <a:lnTo>
                      <a:pt x="144" y="75"/>
                    </a:lnTo>
                    <a:lnTo>
                      <a:pt x="145" y="84"/>
                    </a:lnTo>
                    <a:close/>
                  </a:path>
                </a:pathLst>
              </a:custGeom>
              <a:solidFill>
                <a:srgbClr val="F8D4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" name="Freeform 146"/>
              <p:cNvSpPr>
                <a:spLocks noEditPoints="1"/>
              </p:cNvSpPr>
              <p:nvPr/>
            </p:nvSpPr>
            <p:spPr bwMode="auto">
              <a:xfrm>
                <a:off x="1147" y="2645"/>
                <a:ext cx="29" cy="29"/>
              </a:xfrm>
              <a:custGeom>
                <a:avLst/>
                <a:gdLst>
                  <a:gd name="T0" fmla="*/ 143 w 145"/>
                  <a:gd name="T1" fmla="*/ 62 h 170"/>
                  <a:gd name="T2" fmla="*/ 131 w 145"/>
                  <a:gd name="T3" fmla="*/ 33 h 170"/>
                  <a:gd name="T4" fmla="*/ 113 w 145"/>
                  <a:gd name="T5" fmla="*/ 12 h 170"/>
                  <a:gd name="T6" fmla="*/ 92 w 145"/>
                  <a:gd name="T7" fmla="*/ 4 h 170"/>
                  <a:gd name="T8" fmla="*/ 71 w 145"/>
                  <a:gd name="T9" fmla="*/ 0 h 170"/>
                  <a:gd name="T10" fmla="*/ 51 w 145"/>
                  <a:gd name="T11" fmla="*/ 1 h 170"/>
                  <a:gd name="T12" fmla="*/ 34 w 145"/>
                  <a:gd name="T13" fmla="*/ 11 h 170"/>
                  <a:gd name="T14" fmla="*/ 12 w 145"/>
                  <a:gd name="T15" fmla="*/ 36 h 170"/>
                  <a:gd name="T16" fmla="*/ 4 w 145"/>
                  <a:gd name="T17" fmla="*/ 55 h 170"/>
                  <a:gd name="T18" fmla="*/ 0 w 145"/>
                  <a:gd name="T19" fmla="*/ 77 h 170"/>
                  <a:gd name="T20" fmla="*/ 2 w 145"/>
                  <a:gd name="T21" fmla="*/ 101 h 170"/>
                  <a:gd name="T22" fmla="*/ 9 w 145"/>
                  <a:gd name="T23" fmla="*/ 125 h 170"/>
                  <a:gd name="T24" fmla="*/ 21 w 145"/>
                  <a:gd name="T25" fmla="*/ 145 h 170"/>
                  <a:gd name="T26" fmla="*/ 38 w 145"/>
                  <a:gd name="T27" fmla="*/ 159 h 170"/>
                  <a:gd name="T28" fmla="*/ 59 w 145"/>
                  <a:gd name="T29" fmla="*/ 169 h 170"/>
                  <a:gd name="T30" fmla="*/ 80 w 145"/>
                  <a:gd name="T31" fmla="*/ 170 h 170"/>
                  <a:gd name="T32" fmla="*/ 101 w 145"/>
                  <a:gd name="T33" fmla="*/ 163 h 170"/>
                  <a:gd name="T34" fmla="*/ 119 w 145"/>
                  <a:gd name="T35" fmla="*/ 151 h 170"/>
                  <a:gd name="T36" fmla="*/ 133 w 145"/>
                  <a:gd name="T37" fmla="*/ 132 h 170"/>
                  <a:gd name="T38" fmla="*/ 142 w 145"/>
                  <a:gd name="T39" fmla="*/ 109 h 170"/>
                  <a:gd name="T40" fmla="*/ 145 w 145"/>
                  <a:gd name="T41" fmla="*/ 84 h 170"/>
                  <a:gd name="T42" fmla="*/ 135 w 145"/>
                  <a:gd name="T43" fmla="*/ 99 h 170"/>
                  <a:gd name="T44" fmla="*/ 128 w 145"/>
                  <a:gd name="T45" fmla="*/ 120 h 170"/>
                  <a:gd name="T46" fmla="*/ 118 w 145"/>
                  <a:gd name="T47" fmla="*/ 138 h 170"/>
                  <a:gd name="T48" fmla="*/ 103 w 145"/>
                  <a:gd name="T49" fmla="*/ 150 h 170"/>
                  <a:gd name="T50" fmla="*/ 86 w 145"/>
                  <a:gd name="T51" fmla="*/ 158 h 170"/>
                  <a:gd name="T52" fmla="*/ 67 w 145"/>
                  <a:gd name="T53" fmla="*/ 159 h 170"/>
                  <a:gd name="T54" fmla="*/ 49 w 145"/>
                  <a:gd name="T55" fmla="*/ 153 h 170"/>
                  <a:gd name="T56" fmla="*/ 32 w 145"/>
                  <a:gd name="T57" fmla="*/ 143 h 170"/>
                  <a:gd name="T58" fmla="*/ 20 w 145"/>
                  <a:gd name="T59" fmla="*/ 126 h 170"/>
                  <a:gd name="T60" fmla="*/ 12 w 145"/>
                  <a:gd name="T61" fmla="*/ 107 h 170"/>
                  <a:gd name="T62" fmla="*/ 9 w 145"/>
                  <a:gd name="T63" fmla="*/ 84 h 170"/>
                  <a:gd name="T64" fmla="*/ 12 w 145"/>
                  <a:gd name="T65" fmla="*/ 61 h 170"/>
                  <a:gd name="T66" fmla="*/ 20 w 145"/>
                  <a:gd name="T67" fmla="*/ 42 h 170"/>
                  <a:gd name="T68" fmla="*/ 32 w 145"/>
                  <a:gd name="T69" fmla="*/ 25 h 170"/>
                  <a:gd name="T70" fmla="*/ 49 w 145"/>
                  <a:gd name="T71" fmla="*/ 14 h 170"/>
                  <a:gd name="T72" fmla="*/ 67 w 145"/>
                  <a:gd name="T73" fmla="*/ 8 h 170"/>
                  <a:gd name="T74" fmla="*/ 86 w 145"/>
                  <a:gd name="T75" fmla="*/ 9 h 170"/>
                  <a:gd name="T76" fmla="*/ 103 w 145"/>
                  <a:gd name="T77" fmla="*/ 18 h 170"/>
                  <a:gd name="T78" fmla="*/ 118 w 145"/>
                  <a:gd name="T79" fmla="*/ 30 h 170"/>
                  <a:gd name="T80" fmla="*/ 128 w 145"/>
                  <a:gd name="T81" fmla="*/ 48 h 170"/>
                  <a:gd name="T82" fmla="*/ 135 w 145"/>
                  <a:gd name="T83" fmla="*/ 68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45" h="170">
                    <a:moveTo>
                      <a:pt x="145" y="84"/>
                    </a:moveTo>
                    <a:lnTo>
                      <a:pt x="144" y="73"/>
                    </a:lnTo>
                    <a:lnTo>
                      <a:pt x="143" y="62"/>
                    </a:lnTo>
                    <a:lnTo>
                      <a:pt x="140" y="51"/>
                    </a:lnTo>
                    <a:lnTo>
                      <a:pt x="136" y="42"/>
                    </a:lnTo>
                    <a:lnTo>
                      <a:pt x="131" y="33"/>
                    </a:lnTo>
                    <a:lnTo>
                      <a:pt x="126" y="25"/>
                    </a:lnTo>
                    <a:lnTo>
                      <a:pt x="120" y="18"/>
                    </a:lnTo>
                    <a:lnTo>
                      <a:pt x="113" y="12"/>
                    </a:lnTo>
                    <a:lnTo>
                      <a:pt x="106" y="8"/>
                    </a:lnTo>
                    <a:lnTo>
                      <a:pt x="99" y="6"/>
                    </a:lnTo>
                    <a:lnTo>
                      <a:pt x="92" y="4"/>
                    </a:lnTo>
                    <a:lnTo>
                      <a:pt x="85" y="2"/>
                    </a:lnTo>
                    <a:lnTo>
                      <a:pt x="78" y="1"/>
                    </a:lnTo>
                    <a:lnTo>
                      <a:pt x="71" y="0"/>
                    </a:lnTo>
                    <a:lnTo>
                      <a:pt x="64" y="0"/>
                    </a:lnTo>
                    <a:lnTo>
                      <a:pt x="57" y="0"/>
                    </a:lnTo>
                    <a:lnTo>
                      <a:pt x="51" y="1"/>
                    </a:lnTo>
                    <a:lnTo>
                      <a:pt x="45" y="5"/>
                    </a:lnTo>
                    <a:lnTo>
                      <a:pt x="39" y="7"/>
                    </a:lnTo>
                    <a:lnTo>
                      <a:pt x="34" y="11"/>
                    </a:lnTo>
                    <a:lnTo>
                      <a:pt x="24" y="19"/>
                    </a:lnTo>
                    <a:lnTo>
                      <a:pt x="16" y="30"/>
                    </a:lnTo>
                    <a:lnTo>
                      <a:pt x="12" y="36"/>
                    </a:lnTo>
                    <a:lnTo>
                      <a:pt x="9" y="42"/>
                    </a:lnTo>
                    <a:lnTo>
                      <a:pt x="7" y="48"/>
                    </a:lnTo>
                    <a:lnTo>
                      <a:pt x="4" y="55"/>
                    </a:lnTo>
                    <a:lnTo>
                      <a:pt x="3" y="61"/>
                    </a:lnTo>
                    <a:lnTo>
                      <a:pt x="1" y="68"/>
                    </a:lnTo>
                    <a:lnTo>
                      <a:pt x="0" y="77"/>
                    </a:lnTo>
                    <a:lnTo>
                      <a:pt x="0" y="84"/>
                    </a:lnTo>
                    <a:lnTo>
                      <a:pt x="1" y="92"/>
                    </a:lnTo>
                    <a:lnTo>
                      <a:pt x="2" y="101"/>
                    </a:lnTo>
                    <a:lnTo>
                      <a:pt x="3" y="109"/>
                    </a:lnTo>
                    <a:lnTo>
                      <a:pt x="6" y="117"/>
                    </a:lnTo>
                    <a:lnTo>
                      <a:pt x="9" y="125"/>
                    </a:lnTo>
                    <a:lnTo>
                      <a:pt x="12" y="132"/>
                    </a:lnTo>
                    <a:lnTo>
                      <a:pt x="17" y="139"/>
                    </a:lnTo>
                    <a:lnTo>
                      <a:pt x="21" y="145"/>
                    </a:lnTo>
                    <a:lnTo>
                      <a:pt x="26" y="151"/>
                    </a:lnTo>
                    <a:lnTo>
                      <a:pt x="32" y="156"/>
                    </a:lnTo>
                    <a:lnTo>
                      <a:pt x="38" y="159"/>
                    </a:lnTo>
                    <a:lnTo>
                      <a:pt x="45" y="163"/>
                    </a:lnTo>
                    <a:lnTo>
                      <a:pt x="52" y="166"/>
                    </a:lnTo>
                    <a:lnTo>
                      <a:pt x="59" y="169"/>
                    </a:lnTo>
                    <a:lnTo>
                      <a:pt x="66" y="170"/>
                    </a:lnTo>
                    <a:lnTo>
                      <a:pt x="73" y="170"/>
                    </a:lnTo>
                    <a:lnTo>
                      <a:pt x="80" y="170"/>
                    </a:lnTo>
                    <a:lnTo>
                      <a:pt x="88" y="169"/>
                    </a:lnTo>
                    <a:lnTo>
                      <a:pt x="94" y="166"/>
                    </a:lnTo>
                    <a:lnTo>
                      <a:pt x="101" y="163"/>
                    </a:lnTo>
                    <a:lnTo>
                      <a:pt x="107" y="159"/>
                    </a:lnTo>
                    <a:lnTo>
                      <a:pt x="113" y="156"/>
                    </a:lnTo>
                    <a:lnTo>
                      <a:pt x="119" y="151"/>
                    </a:lnTo>
                    <a:lnTo>
                      <a:pt x="124" y="145"/>
                    </a:lnTo>
                    <a:lnTo>
                      <a:pt x="129" y="139"/>
                    </a:lnTo>
                    <a:lnTo>
                      <a:pt x="133" y="132"/>
                    </a:lnTo>
                    <a:lnTo>
                      <a:pt x="136" y="125"/>
                    </a:lnTo>
                    <a:lnTo>
                      <a:pt x="139" y="117"/>
                    </a:lnTo>
                    <a:lnTo>
                      <a:pt x="142" y="109"/>
                    </a:lnTo>
                    <a:lnTo>
                      <a:pt x="144" y="101"/>
                    </a:lnTo>
                    <a:lnTo>
                      <a:pt x="145" y="92"/>
                    </a:lnTo>
                    <a:lnTo>
                      <a:pt x="145" y="84"/>
                    </a:lnTo>
                    <a:close/>
                    <a:moveTo>
                      <a:pt x="136" y="84"/>
                    </a:moveTo>
                    <a:lnTo>
                      <a:pt x="136" y="91"/>
                    </a:lnTo>
                    <a:lnTo>
                      <a:pt x="135" y="99"/>
                    </a:lnTo>
                    <a:lnTo>
                      <a:pt x="133" y="107"/>
                    </a:lnTo>
                    <a:lnTo>
                      <a:pt x="131" y="113"/>
                    </a:lnTo>
                    <a:lnTo>
                      <a:pt x="128" y="120"/>
                    </a:lnTo>
                    <a:lnTo>
                      <a:pt x="125" y="126"/>
                    </a:lnTo>
                    <a:lnTo>
                      <a:pt x="122" y="132"/>
                    </a:lnTo>
                    <a:lnTo>
                      <a:pt x="118" y="138"/>
                    </a:lnTo>
                    <a:lnTo>
                      <a:pt x="113" y="143"/>
                    </a:lnTo>
                    <a:lnTo>
                      <a:pt x="108" y="146"/>
                    </a:lnTo>
                    <a:lnTo>
                      <a:pt x="103" y="150"/>
                    </a:lnTo>
                    <a:lnTo>
                      <a:pt x="98" y="153"/>
                    </a:lnTo>
                    <a:lnTo>
                      <a:pt x="92" y="156"/>
                    </a:lnTo>
                    <a:lnTo>
                      <a:pt x="86" y="158"/>
                    </a:lnTo>
                    <a:lnTo>
                      <a:pt x="80" y="159"/>
                    </a:lnTo>
                    <a:lnTo>
                      <a:pt x="73" y="159"/>
                    </a:lnTo>
                    <a:lnTo>
                      <a:pt x="67" y="159"/>
                    </a:lnTo>
                    <a:lnTo>
                      <a:pt x="60" y="158"/>
                    </a:lnTo>
                    <a:lnTo>
                      <a:pt x="54" y="156"/>
                    </a:lnTo>
                    <a:lnTo>
                      <a:pt x="49" y="153"/>
                    </a:lnTo>
                    <a:lnTo>
                      <a:pt x="42" y="150"/>
                    </a:lnTo>
                    <a:lnTo>
                      <a:pt x="37" y="146"/>
                    </a:lnTo>
                    <a:lnTo>
                      <a:pt x="32" y="143"/>
                    </a:lnTo>
                    <a:lnTo>
                      <a:pt x="28" y="138"/>
                    </a:lnTo>
                    <a:lnTo>
                      <a:pt x="24" y="132"/>
                    </a:lnTo>
                    <a:lnTo>
                      <a:pt x="20" y="126"/>
                    </a:lnTo>
                    <a:lnTo>
                      <a:pt x="17" y="120"/>
                    </a:lnTo>
                    <a:lnTo>
                      <a:pt x="14" y="113"/>
                    </a:lnTo>
                    <a:lnTo>
                      <a:pt x="12" y="107"/>
                    </a:lnTo>
                    <a:lnTo>
                      <a:pt x="10" y="99"/>
                    </a:lnTo>
                    <a:lnTo>
                      <a:pt x="9" y="91"/>
                    </a:lnTo>
                    <a:lnTo>
                      <a:pt x="9" y="84"/>
                    </a:lnTo>
                    <a:lnTo>
                      <a:pt x="9" y="77"/>
                    </a:lnTo>
                    <a:lnTo>
                      <a:pt x="10" y="68"/>
                    </a:lnTo>
                    <a:lnTo>
                      <a:pt x="12" y="61"/>
                    </a:lnTo>
                    <a:lnTo>
                      <a:pt x="14" y="54"/>
                    </a:lnTo>
                    <a:lnTo>
                      <a:pt x="17" y="48"/>
                    </a:lnTo>
                    <a:lnTo>
                      <a:pt x="20" y="42"/>
                    </a:lnTo>
                    <a:lnTo>
                      <a:pt x="24" y="36"/>
                    </a:lnTo>
                    <a:lnTo>
                      <a:pt x="28" y="30"/>
                    </a:lnTo>
                    <a:lnTo>
                      <a:pt x="32" y="25"/>
                    </a:lnTo>
                    <a:lnTo>
                      <a:pt x="37" y="21"/>
                    </a:lnTo>
                    <a:lnTo>
                      <a:pt x="42" y="18"/>
                    </a:lnTo>
                    <a:lnTo>
                      <a:pt x="49" y="14"/>
                    </a:lnTo>
                    <a:lnTo>
                      <a:pt x="54" y="12"/>
                    </a:lnTo>
                    <a:lnTo>
                      <a:pt x="60" y="9"/>
                    </a:lnTo>
                    <a:lnTo>
                      <a:pt x="67" y="8"/>
                    </a:lnTo>
                    <a:lnTo>
                      <a:pt x="73" y="8"/>
                    </a:lnTo>
                    <a:lnTo>
                      <a:pt x="80" y="8"/>
                    </a:lnTo>
                    <a:lnTo>
                      <a:pt x="86" y="9"/>
                    </a:lnTo>
                    <a:lnTo>
                      <a:pt x="92" y="12"/>
                    </a:lnTo>
                    <a:lnTo>
                      <a:pt x="98" y="14"/>
                    </a:lnTo>
                    <a:lnTo>
                      <a:pt x="103" y="18"/>
                    </a:lnTo>
                    <a:lnTo>
                      <a:pt x="108" y="21"/>
                    </a:lnTo>
                    <a:lnTo>
                      <a:pt x="113" y="25"/>
                    </a:lnTo>
                    <a:lnTo>
                      <a:pt x="118" y="30"/>
                    </a:lnTo>
                    <a:lnTo>
                      <a:pt x="122" y="36"/>
                    </a:lnTo>
                    <a:lnTo>
                      <a:pt x="125" y="42"/>
                    </a:lnTo>
                    <a:lnTo>
                      <a:pt x="128" y="48"/>
                    </a:lnTo>
                    <a:lnTo>
                      <a:pt x="131" y="54"/>
                    </a:lnTo>
                    <a:lnTo>
                      <a:pt x="133" y="61"/>
                    </a:lnTo>
                    <a:lnTo>
                      <a:pt x="135" y="68"/>
                    </a:lnTo>
                    <a:lnTo>
                      <a:pt x="136" y="77"/>
                    </a:lnTo>
                    <a:lnTo>
                      <a:pt x="136" y="84"/>
                    </a:lnTo>
                    <a:close/>
                  </a:path>
                </a:pathLst>
              </a:custGeom>
              <a:solidFill>
                <a:srgbClr val="F8D7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" name="Freeform 147"/>
              <p:cNvSpPr>
                <a:spLocks noEditPoints="1"/>
              </p:cNvSpPr>
              <p:nvPr/>
            </p:nvSpPr>
            <p:spPr bwMode="auto">
              <a:xfrm>
                <a:off x="1148" y="2646"/>
                <a:ext cx="27" cy="27"/>
              </a:xfrm>
              <a:custGeom>
                <a:avLst/>
                <a:gdLst>
                  <a:gd name="T0" fmla="*/ 134 w 136"/>
                  <a:gd name="T1" fmla="*/ 65 h 162"/>
                  <a:gd name="T2" fmla="*/ 127 w 136"/>
                  <a:gd name="T3" fmla="*/ 43 h 162"/>
                  <a:gd name="T4" fmla="*/ 116 w 136"/>
                  <a:gd name="T5" fmla="*/ 24 h 162"/>
                  <a:gd name="T6" fmla="*/ 100 w 136"/>
                  <a:gd name="T7" fmla="*/ 11 h 162"/>
                  <a:gd name="T8" fmla="*/ 82 w 136"/>
                  <a:gd name="T9" fmla="*/ 3 h 162"/>
                  <a:gd name="T10" fmla="*/ 61 w 136"/>
                  <a:gd name="T11" fmla="*/ 2 h 162"/>
                  <a:gd name="T12" fmla="*/ 42 w 136"/>
                  <a:gd name="T13" fmla="*/ 7 h 162"/>
                  <a:gd name="T14" fmla="*/ 24 w 136"/>
                  <a:gd name="T15" fmla="*/ 19 h 162"/>
                  <a:gd name="T16" fmla="*/ 11 w 136"/>
                  <a:gd name="T17" fmla="*/ 36 h 162"/>
                  <a:gd name="T18" fmla="*/ 3 w 136"/>
                  <a:gd name="T19" fmla="*/ 58 h 162"/>
                  <a:gd name="T20" fmla="*/ 0 w 136"/>
                  <a:gd name="T21" fmla="*/ 82 h 162"/>
                  <a:gd name="T22" fmla="*/ 3 w 136"/>
                  <a:gd name="T23" fmla="*/ 106 h 162"/>
                  <a:gd name="T24" fmla="*/ 11 w 136"/>
                  <a:gd name="T25" fmla="*/ 127 h 162"/>
                  <a:gd name="T26" fmla="*/ 24 w 136"/>
                  <a:gd name="T27" fmla="*/ 144 h 162"/>
                  <a:gd name="T28" fmla="*/ 42 w 136"/>
                  <a:gd name="T29" fmla="*/ 156 h 162"/>
                  <a:gd name="T30" fmla="*/ 61 w 136"/>
                  <a:gd name="T31" fmla="*/ 162 h 162"/>
                  <a:gd name="T32" fmla="*/ 82 w 136"/>
                  <a:gd name="T33" fmla="*/ 161 h 162"/>
                  <a:gd name="T34" fmla="*/ 100 w 136"/>
                  <a:gd name="T35" fmla="*/ 153 h 162"/>
                  <a:gd name="T36" fmla="*/ 116 w 136"/>
                  <a:gd name="T37" fmla="*/ 139 h 162"/>
                  <a:gd name="T38" fmla="*/ 127 w 136"/>
                  <a:gd name="T39" fmla="*/ 120 h 162"/>
                  <a:gd name="T40" fmla="*/ 134 w 136"/>
                  <a:gd name="T41" fmla="*/ 99 h 162"/>
                  <a:gd name="T42" fmla="*/ 127 w 136"/>
                  <a:gd name="T43" fmla="*/ 82 h 162"/>
                  <a:gd name="T44" fmla="*/ 124 w 136"/>
                  <a:gd name="T45" fmla="*/ 102 h 162"/>
                  <a:gd name="T46" fmla="*/ 117 w 136"/>
                  <a:gd name="T47" fmla="*/ 121 h 162"/>
                  <a:gd name="T48" fmla="*/ 105 w 136"/>
                  <a:gd name="T49" fmla="*/ 136 h 162"/>
                  <a:gd name="T50" fmla="*/ 91 w 136"/>
                  <a:gd name="T51" fmla="*/ 147 h 162"/>
                  <a:gd name="T52" fmla="*/ 74 w 136"/>
                  <a:gd name="T53" fmla="*/ 151 h 162"/>
                  <a:gd name="T54" fmla="*/ 56 w 136"/>
                  <a:gd name="T55" fmla="*/ 150 h 162"/>
                  <a:gd name="T56" fmla="*/ 40 w 136"/>
                  <a:gd name="T57" fmla="*/ 143 h 162"/>
                  <a:gd name="T58" fmla="*/ 26 w 136"/>
                  <a:gd name="T59" fmla="*/ 131 h 162"/>
                  <a:gd name="T60" fmla="*/ 16 w 136"/>
                  <a:gd name="T61" fmla="*/ 115 h 162"/>
                  <a:gd name="T62" fmla="*/ 10 w 136"/>
                  <a:gd name="T63" fmla="*/ 96 h 162"/>
                  <a:gd name="T64" fmla="*/ 9 w 136"/>
                  <a:gd name="T65" fmla="*/ 75 h 162"/>
                  <a:gd name="T66" fmla="*/ 13 w 136"/>
                  <a:gd name="T67" fmla="*/ 54 h 162"/>
                  <a:gd name="T68" fmla="*/ 22 w 136"/>
                  <a:gd name="T69" fmla="*/ 37 h 162"/>
                  <a:gd name="T70" fmla="*/ 34 w 136"/>
                  <a:gd name="T71" fmla="*/ 23 h 162"/>
                  <a:gd name="T72" fmla="*/ 51 w 136"/>
                  <a:gd name="T73" fmla="*/ 15 h 162"/>
                  <a:gd name="T74" fmla="*/ 68 w 136"/>
                  <a:gd name="T75" fmla="*/ 11 h 162"/>
                  <a:gd name="T76" fmla="*/ 85 w 136"/>
                  <a:gd name="T77" fmla="*/ 15 h 162"/>
                  <a:gd name="T78" fmla="*/ 101 w 136"/>
                  <a:gd name="T79" fmla="*/ 23 h 162"/>
                  <a:gd name="T80" fmla="*/ 113 w 136"/>
                  <a:gd name="T81" fmla="*/ 37 h 162"/>
                  <a:gd name="T82" fmla="*/ 122 w 136"/>
                  <a:gd name="T83" fmla="*/ 54 h 162"/>
                  <a:gd name="T84" fmla="*/ 126 w 136"/>
                  <a:gd name="T85" fmla="*/ 75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36" h="162">
                    <a:moveTo>
                      <a:pt x="136" y="82"/>
                    </a:moveTo>
                    <a:lnTo>
                      <a:pt x="135" y="73"/>
                    </a:lnTo>
                    <a:lnTo>
                      <a:pt x="134" y="65"/>
                    </a:lnTo>
                    <a:lnTo>
                      <a:pt x="133" y="58"/>
                    </a:lnTo>
                    <a:lnTo>
                      <a:pt x="130" y="51"/>
                    </a:lnTo>
                    <a:lnTo>
                      <a:pt x="127" y="43"/>
                    </a:lnTo>
                    <a:lnTo>
                      <a:pt x="124" y="36"/>
                    </a:lnTo>
                    <a:lnTo>
                      <a:pt x="120" y="30"/>
                    </a:lnTo>
                    <a:lnTo>
                      <a:pt x="116" y="24"/>
                    </a:lnTo>
                    <a:lnTo>
                      <a:pt x="111" y="19"/>
                    </a:lnTo>
                    <a:lnTo>
                      <a:pt x="106" y="15"/>
                    </a:lnTo>
                    <a:lnTo>
                      <a:pt x="100" y="11"/>
                    </a:lnTo>
                    <a:lnTo>
                      <a:pt x="94" y="7"/>
                    </a:lnTo>
                    <a:lnTo>
                      <a:pt x="88" y="5"/>
                    </a:lnTo>
                    <a:lnTo>
                      <a:pt x="82" y="3"/>
                    </a:lnTo>
                    <a:lnTo>
                      <a:pt x="75" y="2"/>
                    </a:lnTo>
                    <a:lnTo>
                      <a:pt x="68" y="0"/>
                    </a:lnTo>
                    <a:lnTo>
                      <a:pt x="61" y="2"/>
                    </a:lnTo>
                    <a:lnTo>
                      <a:pt x="55" y="3"/>
                    </a:lnTo>
                    <a:lnTo>
                      <a:pt x="48" y="5"/>
                    </a:lnTo>
                    <a:lnTo>
                      <a:pt x="42" y="7"/>
                    </a:lnTo>
                    <a:lnTo>
                      <a:pt x="35" y="11"/>
                    </a:lnTo>
                    <a:lnTo>
                      <a:pt x="29" y="15"/>
                    </a:lnTo>
                    <a:lnTo>
                      <a:pt x="24" y="19"/>
                    </a:lnTo>
                    <a:lnTo>
                      <a:pt x="19" y="24"/>
                    </a:lnTo>
                    <a:lnTo>
                      <a:pt x="15" y="30"/>
                    </a:lnTo>
                    <a:lnTo>
                      <a:pt x="11" y="36"/>
                    </a:lnTo>
                    <a:lnTo>
                      <a:pt x="8" y="43"/>
                    </a:lnTo>
                    <a:lnTo>
                      <a:pt x="5" y="51"/>
                    </a:lnTo>
                    <a:lnTo>
                      <a:pt x="3" y="58"/>
                    </a:lnTo>
                    <a:lnTo>
                      <a:pt x="1" y="65"/>
                    </a:lnTo>
                    <a:lnTo>
                      <a:pt x="0" y="73"/>
                    </a:lnTo>
                    <a:lnTo>
                      <a:pt x="0" y="82"/>
                    </a:lnTo>
                    <a:lnTo>
                      <a:pt x="0" y="90"/>
                    </a:lnTo>
                    <a:lnTo>
                      <a:pt x="1" y="99"/>
                    </a:lnTo>
                    <a:lnTo>
                      <a:pt x="3" y="106"/>
                    </a:lnTo>
                    <a:lnTo>
                      <a:pt x="5" y="113"/>
                    </a:lnTo>
                    <a:lnTo>
                      <a:pt x="8" y="120"/>
                    </a:lnTo>
                    <a:lnTo>
                      <a:pt x="11" y="127"/>
                    </a:lnTo>
                    <a:lnTo>
                      <a:pt x="15" y="133"/>
                    </a:lnTo>
                    <a:lnTo>
                      <a:pt x="19" y="139"/>
                    </a:lnTo>
                    <a:lnTo>
                      <a:pt x="24" y="144"/>
                    </a:lnTo>
                    <a:lnTo>
                      <a:pt x="29" y="149"/>
                    </a:lnTo>
                    <a:lnTo>
                      <a:pt x="35" y="153"/>
                    </a:lnTo>
                    <a:lnTo>
                      <a:pt x="42" y="156"/>
                    </a:lnTo>
                    <a:lnTo>
                      <a:pt x="48" y="159"/>
                    </a:lnTo>
                    <a:lnTo>
                      <a:pt x="55" y="161"/>
                    </a:lnTo>
                    <a:lnTo>
                      <a:pt x="61" y="162"/>
                    </a:lnTo>
                    <a:lnTo>
                      <a:pt x="68" y="162"/>
                    </a:lnTo>
                    <a:lnTo>
                      <a:pt x="75" y="162"/>
                    </a:lnTo>
                    <a:lnTo>
                      <a:pt x="82" y="161"/>
                    </a:lnTo>
                    <a:lnTo>
                      <a:pt x="88" y="159"/>
                    </a:lnTo>
                    <a:lnTo>
                      <a:pt x="94" y="156"/>
                    </a:lnTo>
                    <a:lnTo>
                      <a:pt x="100" y="153"/>
                    </a:lnTo>
                    <a:lnTo>
                      <a:pt x="106" y="149"/>
                    </a:lnTo>
                    <a:lnTo>
                      <a:pt x="111" y="144"/>
                    </a:lnTo>
                    <a:lnTo>
                      <a:pt x="116" y="139"/>
                    </a:lnTo>
                    <a:lnTo>
                      <a:pt x="120" y="133"/>
                    </a:lnTo>
                    <a:lnTo>
                      <a:pt x="124" y="127"/>
                    </a:lnTo>
                    <a:lnTo>
                      <a:pt x="127" y="120"/>
                    </a:lnTo>
                    <a:lnTo>
                      <a:pt x="130" y="113"/>
                    </a:lnTo>
                    <a:lnTo>
                      <a:pt x="133" y="106"/>
                    </a:lnTo>
                    <a:lnTo>
                      <a:pt x="134" y="99"/>
                    </a:lnTo>
                    <a:lnTo>
                      <a:pt x="135" y="90"/>
                    </a:lnTo>
                    <a:lnTo>
                      <a:pt x="136" y="82"/>
                    </a:lnTo>
                    <a:close/>
                    <a:moveTo>
                      <a:pt x="127" y="82"/>
                    </a:moveTo>
                    <a:lnTo>
                      <a:pt x="126" y="89"/>
                    </a:lnTo>
                    <a:lnTo>
                      <a:pt x="125" y="96"/>
                    </a:lnTo>
                    <a:lnTo>
                      <a:pt x="124" y="102"/>
                    </a:lnTo>
                    <a:lnTo>
                      <a:pt x="122" y="109"/>
                    </a:lnTo>
                    <a:lnTo>
                      <a:pt x="120" y="115"/>
                    </a:lnTo>
                    <a:lnTo>
                      <a:pt x="117" y="121"/>
                    </a:lnTo>
                    <a:lnTo>
                      <a:pt x="113" y="126"/>
                    </a:lnTo>
                    <a:lnTo>
                      <a:pt x="109" y="131"/>
                    </a:lnTo>
                    <a:lnTo>
                      <a:pt x="105" y="136"/>
                    </a:lnTo>
                    <a:lnTo>
                      <a:pt x="101" y="141"/>
                    </a:lnTo>
                    <a:lnTo>
                      <a:pt x="96" y="143"/>
                    </a:lnTo>
                    <a:lnTo>
                      <a:pt x="91" y="147"/>
                    </a:lnTo>
                    <a:lnTo>
                      <a:pt x="85" y="149"/>
                    </a:lnTo>
                    <a:lnTo>
                      <a:pt x="80" y="150"/>
                    </a:lnTo>
                    <a:lnTo>
                      <a:pt x="74" y="151"/>
                    </a:lnTo>
                    <a:lnTo>
                      <a:pt x="68" y="151"/>
                    </a:lnTo>
                    <a:lnTo>
                      <a:pt x="62" y="151"/>
                    </a:lnTo>
                    <a:lnTo>
                      <a:pt x="56" y="150"/>
                    </a:lnTo>
                    <a:lnTo>
                      <a:pt x="51" y="149"/>
                    </a:lnTo>
                    <a:lnTo>
                      <a:pt x="45" y="147"/>
                    </a:lnTo>
                    <a:lnTo>
                      <a:pt x="40" y="143"/>
                    </a:lnTo>
                    <a:lnTo>
                      <a:pt x="34" y="141"/>
                    </a:lnTo>
                    <a:lnTo>
                      <a:pt x="30" y="136"/>
                    </a:lnTo>
                    <a:lnTo>
                      <a:pt x="26" y="131"/>
                    </a:lnTo>
                    <a:lnTo>
                      <a:pt x="22" y="126"/>
                    </a:lnTo>
                    <a:lnTo>
                      <a:pt x="19" y="121"/>
                    </a:lnTo>
                    <a:lnTo>
                      <a:pt x="16" y="115"/>
                    </a:lnTo>
                    <a:lnTo>
                      <a:pt x="13" y="109"/>
                    </a:lnTo>
                    <a:lnTo>
                      <a:pt x="11" y="102"/>
                    </a:lnTo>
                    <a:lnTo>
                      <a:pt x="10" y="96"/>
                    </a:lnTo>
                    <a:lnTo>
                      <a:pt x="9" y="89"/>
                    </a:lnTo>
                    <a:lnTo>
                      <a:pt x="9" y="82"/>
                    </a:lnTo>
                    <a:lnTo>
                      <a:pt x="9" y="75"/>
                    </a:lnTo>
                    <a:lnTo>
                      <a:pt x="10" y="67"/>
                    </a:lnTo>
                    <a:lnTo>
                      <a:pt x="11" y="61"/>
                    </a:lnTo>
                    <a:lnTo>
                      <a:pt x="13" y="54"/>
                    </a:lnTo>
                    <a:lnTo>
                      <a:pt x="16" y="48"/>
                    </a:lnTo>
                    <a:lnTo>
                      <a:pt x="19" y="42"/>
                    </a:lnTo>
                    <a:lnTo>
                      <a:pt x="22" y="37"/>
                    </a:lnTo>
                    <a:lnTo>
                      <a:pt x="26" y="33"/>
                    </a:lnTo>
                    <a:lnTo>
                      <a:pt x="30" y="28"/>
                    </a:lnTo>
                    <a:lnTo>
                      <a:pt x="34" y="23"/>
                    </a:lnTo>
                    <a:lnTo>
                      <a:pt x="40" y="21"/>
                    </a:lnTo>
                    <a:lnTo>
                      <a:pt x="45" y="17"/>
                    </a:lnTo>
                    <a:lnTo>
                      <a:pt x="51" y="15"/>
                    </a:lnTo>
                    <a:lnTo>
                      <a:pt x="56" y="13"/>
                    </a:lnTo>
                    <a:lnTo>
                      <a:pt x="62" y="12"/>
                    </a:lnTo>
                    <a:lnTo>
                      <a:pt x="68" y="11"/>
                    </a:lnTo>
                    <a:lnTo>
                      <a:pt x="74" y="12"/>
                    </a:lnTo>
                    <a:lnTo>
                      <a:pt x="80" y="13"/>
                    </a:lnTo>
                    <a:lnTo>
                      <a:pt x="85" y="15"/>
                    </a:lnTo>
                    <a:lnTo>
                      <a:pt x="91" y="17"/>
                    </a:lnTo>
                    <a:lnTo>
                      <a:pt x="96" y="21"/>
                    </a:lnTo>
                    <a:lnTo>
                      <a:pt x="101" y="23"/>
                    </a:lnTo>
                    <a:lnTo>
                      <a:pt x="105" y="28"/>
                    </a:lnTo>
                    <a:lnTo>
                      <a:pt x="109" y="33"/>
                    </a:lnTo>
                    <a:lnTo>
                      <a:pt x="113" y="37"/>
                    </a:lnTo>
                    <a:lnTo>
                      <a:pt x="117" y="42"/>
                    </a:lnTo>
                    <a:lnTo>
                      <a:pt x="120" y="48"/>
                    </a:lnTo>
                    <a:lnTo>
                      <a:pt x="122" y="54"/>
                    </a:lnTo>
                    <a:lnTo>
                      <a:pt x="124" y="61"/>
                    </a:lnTo>
                    <a:lnTo>
                      <a:pt x="125" y="67"/>
                    </a:lnTo>
                    <a:lnTo>
                      <a:pt x="126" y="75"/>
                    </a:lnTo>
                    <a:lnTo>
                      <a:pt x="127" y="82"/>
                    </a:lnTo>
                    <a:close/>
                  </a:path>
                </a:pathLst>
              </a:custGeom>
              <a:solidFill>
                <a:srgbClr val="F9DA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" name="Freeform 148"/>
              <p:cNvSpPr>
                <a:spLocks noEditPoints="1"/>
              </p:cNvSpPr>
              <p:nvPr/>
            </p:nvSpPr>
            <p:spPr bwMode="auto">
              <a:xfrm>
                <a:off x="1149" y="2647"/>
                <a:ext cx="25" cy="25"/>
              </a:xfrm>
              <a:custGeom>
                <a:avLst/>
                <a:gdLst>
                  <a:gd name="T0" fmla="*/ 127 w 127"/>
                  <a:gd name="T1" fmla="*/ 69 h 151"/>
                  <a:gd name="T2" fmla="*/ 124 w 127"/>
                  <a:gd name="T3" fmla="*/ 53 h 151"/>
                  <a:gd name="T4" fmla="*/ 119 w 127"/>
                  <a:gd name="T5" fmla="*/ 40 h 151"/>
                  <a:gd name="T6" fmla="*/ 113 w 127"/>
                  <a:gd name="T7" fmla="*/ 28 h 151"/>
                  <a:gd name="T8" fmla="*/ 104 w 127"/>
                  <a:gd name="T9" fmla="*/ 17 h 151"/>
                  <a:gd name="T10" fmla="*/ 94 w 127"/>
                  <a:gd name="T11" fmla="*/ 10 h 151"/>
                  <a:gd name="T12" fmla="*/ 83 w 127"/>
                  <a:gd name="T13" fmla="*/ 4 h 151"/>
                  <a:gd name="T14" fmla="*/ 71 w 127"/>
                  <a:gd name="T15" fmla="*/ 0 h 151"/>
                  <a:gd name="T16" fmla="*/ 58 w 127"/>
                  <a:gd name="T17" fmla="*/ 0 h 151"/>
                  <a:gd name="T18" fmla="*/ 45 w 127"/>
                  <a:gd name="T19" fmla="*/ 4 h 151"/>
                  <a:gd name="T20" fmla="*/ 33 w 127"/>
                  <a:gd name="T21" fmla="*/ 10 h 151"/>
                  <a:gd name="T22" fmla="*/ 23 w 127"/>
                  <a:gd name="T23" fmla="*/ 17 h 151"/>
                  <a:gd name="T24" fmla="*/ 15 w 127"/>
                  <a:gd name="T25" fmla="*/ 28 h 151"/>
                  <a:gd name="T26" fmla="*/ 8 w 127"/>
                  <a:gd name="T27" fmla="*/ 40 h 151"/>
                  <a:gd name="T28" fmla="*/ 3 w 127"/>
                  <a:gd name="T29" fmla="*/ 53 h 151"/>
                  <a:gd name="T30" fmla="*/ 0 w 127"/>
                  <a:gd name="T31" fmla="*/ 69 h 151"/>
                  <a:gd name="T32" fmla="*/ 0 w 127"/>
                  <a:gd name="T33" fmla="*/ 83 h 151"/>
                  <a:gd name="T34" fmla="*/ 3 w 127"/>
                  <a:gd name="T35" fmla="*/ 99 h 151"/>
                  <a:gd name="T36" fmla="*/ 8 w 127"/>
                  <a:gd name="T37" fmla="*/ 112 h 151"/>
                  <a:gd name="T38" fmla="*/ 15 w 127"/>
                  <a:gd name="T39" fmla="*/ 124 h 151"/>
                  <a:gd name="T40" fmla="*/ 23 w 127"/>
                  <a:gd name="T41" fmla="*/ 135 h 151"/>
                  <a:gd name="T42" fmla="*/ 33 w 127"/>
                  <a:gd name="T43" fmla="*/ 142 h 151"/>
                  <a:gd name="T44" fmla="*/ 45 w 127"/>
                  <a:gd name="T45" fmla="*/ 148 h 151"/>
                  <a:gd name="T46" fmla="*/ 58 w 127"/>
                  <a:gd name="T47" fmla="*/ 151 h 151"/>
                  <a:gd name="T48" fmla="*/ 71 w 127"/>
                  <a:gd name="T49" fmla="*/ 151 h 151"/>
                  <a:gd name="T50" fmla="*/ 83 w 127"/>
                  <a:gd name="T51" fmla="*/ 148 h 151"/>
                  <a:gd name="T52" fmla="*/ 94 w 127"/>
                  <a:gd name="T53" fmla="*/ 142 h 151"/>
                  <a:gd name="T54" fmla="*/ 104 w 127"/>
                  <a:gd name="T55" fmla="*/ 135 h 151"/>
                  <a:gd name="T56" fmla="*/ 113 w 127"/>
                  <a:gd name="T57" fmla="*/ 124 h 151"/>
                  <a:gd name="T58" fmla="*/ 119 w 127"/>
                  <a:gd name="T59" fmla="*/ 112 h 151"/>
                  <a:gd name="T60" fmla="*/ 124 w 127"/>
                  <a:gd name="T61" fmla="*/ 99 h 151"/>
                  <a:gd name="T62" fmla="*/ 127 w 127"/>
                  <a:gd name="T63" fmla="*/ 83 h 151"/>
                  <a:gd name="T64" fmla="*/ 118 w 127"/>
                  <a:gd name="T65" fmla="*/ 76 h 151"/>
                  <a:gd name="T66" fmla="*/ 117 w 127"/>
                  <a:gd name="T67" fmla="*/ 89 h 151"/>
                  <a:gd name="T68" fmla="*/ 114 w 127"/>
                  <a:gd name="T69" fmla="*/ 101 h 151"/>
                  <a:gd name="T70" fmla="*/ 102 w 127"/>
                  <a:gd name="T71" fmla="*/ 121 h 151"/>
                  <a:gd name="T72" fmla="*/ 85 w 127"/>
                  <a:gd name="T73" fmla="*/ 136 h 151"/>
                  <a:gd name="T74" fmla="*/ 75 w 127"/>
                  <a:gd name="T75" fmla="*/ 139 h 151"/>
                  <a:gd name="T76" fmla="*/ 64 w 127"/>
                  <a:gd name="T77" fmla="*/ 141 h 151"/>
                  <a:gd name="T78" fmla="*/ 53 w 127"/>
                  <a:gd name="T79" fmla="*/ 139 h 151"/>
                  <a:gd name="T80" fmla="*/ 43 w 127"/>
                  <a:gd name="T81" fmla="*/ 136 h 151"/>
                  <a:gd name="T82" fmla="*/ 33 w 127"/>
                  <a:gd name="T83" fmla="*/ 130 h 151"/>
                  <a:gd name="T84" fmla="*/ 25 w 127"/>
                  <a:gd name="T85" fmla="*/ 121 h 151"/>
                  <a:gd name="T86" fmla="*/ 18 w 127"/>
                  <a:gd name="T87" fmla="*/ 112 h 151"/>
                  <a:gd name="T88" fmla="*/ 13 w 127"/>
                  <a:gd name="T89" fmla="*/ 101 h 151"/>
                  <a:gd name="T90" fmla="*/ 10 w 127"/>
                  <a:gd name="T91" fmla="*/ 89 h 151"/>
                  <a:gd name="T92" fmla="*/ 9 w 127"/>
                  <a:gd name="T93" fmla="*/ 76 h 151"/>
                  <a:gd name="T94" fmla="*/ 10 w 127"/>
                  <a:gd name="T95" fmla="*/ 63 h 151"/>
                  <a:gd name="T96" fmla="*/ 13 w 127"/>
                  <a:gd name="T97" fmla="*/ 51 h 151"/>
                  <a:gd name="T98" fmla="*/ 25 w 127"/>
                  <a:gd name="T99" fmla="*/ 30 h 151"/>
                  <a:gd name="T100" fmla="*/ 43 w 127"/>
                  <a:gd name="T101" fmla="*/ 16 h 151"/>
                  <a:gd name="T102" fmla="*/ 53 w 127"/>
                  <a:gd name="T103" fmla="*/ 12 h 151"/>
                  <a:gd name="T104" fmla="*/ 64 w 127"/>
                  <a:gd name="T105" fmla="*/ 11 h 151"/>
                  <a:gd name="T106" fmla="*/ 75 w 127"/>
                  <a:gd name="T107" fmla="*/ 12 h 151"/>
                  <a:gd name="T108" fmla="*/ 85 w 127"/>
                  <a:gd name="T109" fmla="*/ 16 h 151"/>
                  <a:gd name="T110" fmla="*/ 102 w 127"/>
                  <a:gd name="T111" fmla="*/ 30 h 151"/>
                  <a:gd name="T112" fmla="*/ 114 w 127"/>
                  <a:gd name="T113" fmla="*/ 51 h 151"/>
                  <a:gd name="T114" fmla="*/ 117 w 127"/>
                  <a:gd name="T115" fmla="*/ 63 h 151"/>
                  <a:gd name="T116" fmla="*/ 118 w 127"/>
                  <a:gd name="T117" fmla="*/ 76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27" h="151">
                    <a:moveTo>
                      <a:pt x="127" y="76"/>
                    </a:moveTo>
                    <a:lnTo>
                      <a:pt x="127" y="69"/>
                    </a:lnTo>
                    <a:lnTo>
                      <a:pt x="126" y="60"/>
                    </a:lnTo>
                    <a:lnTo>
                      <a:pt x="124" y="53"/>
                    </a:lnTo>
                    <a:lnTo>
                      <a:pt x="122" y="46"/>
                    </a:lnTo>
                    <a:lnTo>
                      <a:pt x="119" y="40"/>
                    </a:lnTo>
                    <a:lnTo>
                      <a:pt x="116" y="34"/>
                    </a:lnTo>
                    <a:lnTo>
                      <a:pt x="113" y="28"/>
                    </a:lnTo>
                    <a:lnTo>
                      <a:pt x="109" y="22"/>
                    </a:lnTo>
                    <a:lnTo>
                      <a:pt x="104" y="17"/>
                    </a:lnTo>
                    <a:lnTo>
                      <a:pt x="99" y="13"/>
                    </a:lnTo>
                    <a:lnTo>
                      <a:pt x="94" y="10"/>
                    </a:lnTo>
                    <a:lnTo>
                      <a:pt x="89" y="6"/>
                    </a:lnTo>
                    <a:lnTo>
                      <a:pt x="83" y="4"/>
                    </a:lnTo>
                    <a:lnTo>
                      <a:pt x="77" y="1"/>
                    </a:lnTo>
                    <a:lnTo>
                      <a:pt x="71" y="0"/>
                    </a:lnTo>
                    <a:lnTo>
                      <a:pt x="64" y="0"/>
                    </a:lnTo>
                    <a:lnTo>
                      <a:pt x="58" y="0"/>
                    </a:lnTo>
                    <a:lnTo>
                      <a:pt x="51" y="1"/>
                    </a:lnTo>
                    <a:lnTo>
                      <a:pt x="45" y="4"/>
                    </a:lnTo>
                    <a:lnTo>
                      <a:pt x="40" y="6"/>
                    </a:lnTo>
                    <a:lnTo>
                      <a:pt x="33" y="10"/>
                    </a:lnTo>
                    <a:lnTo>
                      <a:pt x="28" y="13"/>
                    </a:lnTo>
                    <a:lnTo>
                      <a:pt x="23" y="17"/>
                    </a:lnTo>
                    <a:lnTo>
                      <a:pt x="19" y="22"/>
                    </a:lnTo>
                    <a:lnTo>
                      <a:pt x="15" y="28"/>
                    </a:lnTo>
                    <a:lnTo>
                      <a:pt x="11" y="34"/>
                    </a:lnTo>
                    <a:lnTo>
                      <a:pt x="8" y="40"/>
                    </a:lnTo>
                    <a:lnTo>
                      <a:pt x="5" y="46"/>
                    </a:lnTo>
                    <a:lnTo>
                      <a:pt x="3" y="53"/>
                    </a:lnTo>
                    <a:lnTo>
                      <a:pt x="1" y="60"/>
                    </a:lnTo>
                    <a:lnTo>
                      <a:pt x="0" y="69"/>
                    </a:lnTo>
                    <a:lnTo>
                      <a:pt x="0" y="76"/>
                    </a:lnTo>
                    <a:lnTo>
                      <a:pt x="0" y="83"/>
                    </a:lnTo>
                    <a:lnTo>
                      <a:pt x="1" y="91"/>
                    </a:lnTo>
                    <a:lnTo>
                      <a:pt x="3" y="99"/>
                    </a:lnTo>
                    <a:lnTo>
                      <a:pt x="5" y="105"/>
                    </a:lnTo>
                    <a:lnTo>
                      <a:pt x="8" y="112"/>
                    </a:lnTo>
                    <a:lnTo>
                      <a:pt x="11" y="118"/>
                    </a:lnTo>
                    <a:lnTo>
                      <a:pt x="15" y="124"/>
                    </a:lnTo>
                    <a:lnTo>
                      <a:pt x="19" y="130"/>
                    </a:lnTo>
                    <a:lnTo>
                      <a:pt x="23" y="135"/>
                    </a:lnTo>
                    <a:lnTo>
                      <a:pt x="28" y="138"/>
                    </a:lnTo>
                    <a:lnTo>
                      <a:pt x="33" y="142"/>
                    </a:lnTo>
                    <a:lnTo>
                      <a:pt x="40" y="145"/>
                    </a:lnTo>
                    <a:lnTo>
                      <a:pt x="45" y="148"/>
                    </a:lnTo>
                    <a:lnTo>
                      <a:pt x="51" y="150"/>
                    </a:lnTo>
                    <a:lnTo>
                      <a:pt x="58" y="151"/>
                    </a:lnTo>
                    <a:lnTo>
                      <a:pt x="64" y="151"/>
                    </a:lnTo>
                    <a:lnTo>
                      <a:pt x="71" y="151"/>
                    </a:lnTo>
                    <a:lnTo>
                      <a:pt x="77" y="150"/>
                    </a:lnTo>
                    <a:lnTo>
                      <a:pt x="83" y="148"/>
                    </a:lnTo>
                    <a:lnTo>
                      <a:pt x="89" y="145"/>
                    </a:lnTo>
                    <a:lnTo>
                      <a:pt x="94" y="142"/>
                    </a:lnTo>
                    <a:lnTo>
                      <a:pt x="99" y="138"/>
                    </a:lnTo>
                    <a:lnTo>
                      <a:pt x="104" y="135"/>
                    </a:lnTo>
                    <a:lnTo>
                      <a:pt x="109" y="130"/>
                    </a:lnTo>
                    <a:lnTo>
                      <a:pt x="113" y="124"/>
                    </a:lnTo>
                    <a:lnTo>
                      <a:pt x="116" y="118"/>
                    </a:lnTo>
                    <a:lnTo>
                      <a:pt x="119" y="112"/>
                    </a:lnTo>
                    <a:lnTo>
                      <a:pt x="122" y="105"/>
                    </a:lnTo>
                    <a:lnTo>
                      <a:pt x="124" y="99"/>
                    </a:lnTo>
                    <a:lnTo>
                      <a:pt x="126" y="91"/>
                    </a:lnTo>
                    <a:lnTo>
                      <a:pt x="127" y="83"/>
                    </a:lnTo>
                    <a:lnTo>
                      <a:pt x="127" y="76"/>
                    </a:lnTo>
                    <a:close/>
                    <a:moveTo>
                      <a:pt x="118" y="76"/>
                    </a:moveTo>
                    <a:lnTo>
                      <a:pt x="118" y="82"/>
                    </a:lnTo>
                    <a:lnTo>
                      <a:pt x="117" y="89"/>
                    </a:lnTo>
                    <a:lnTo>
                      <a:pt x="116" y="95"/>
                    </a:lnTo>
                    <a:lnTo>
                      <a:pt x="114" y="101"/>
                    </a:lnTo>
                    <a:lnTo>
                      <a:pt x="109" y="112"/>
                    </a:lnTo>
                    <a:lnTo>
                      <a:pt x="102" y="121"/>
                    </a:lnTo>
                    <a:lnTo>
                      <a:pt x="94" y="130"/>
                    </a:lnTo>
                    <a:lnTo>
                      <a:pt x="85" y="136"/>
                    </a:lnTo>
                    <a:lnTo>
                      <a:pt x="80" y="138"/>
                    </a:lnTo>
                    <a:lnTo>
                      <a:pt x="75" y="139"/>
                    </a:lnTo>
                    <a:lnTo>
                      <a:pt x="70" y="141"/>
                    </a:lnTo>
                    <a:lnTo>
                      <a:pt x="64" y="141"/>
                    </a:lnTo>
                    <a:lnTo>
                      <a:pt x="59" y="141"/>
                    </a:lnTo>
                    <a:lnTo>
                      <a:pt x="53" y="139"/>
                    </a:lnTo>
                    <a:lnTo>
                      <a:pt x="48" y="138"/>
                    </a:lnTo>
                    <a:lnTo>
                      <a:pt x="43" y="136"/>
                    </a:lnTo>
                    <a:lnTo>
                      <a:pt x="38" y="132"/>
                    </a:lnTo>
                    <a:lnTo>
                      <a:pt x="33" y="130"/>
                    </a:lnTo>
                    <a:lnTo>
                      <a:pt x="29" y="126"/>
                    </a:lnTo>
                    <a:lnTo>
                      <a:pt x="25" y="121"/>
                    </a:lnTo>
                    <a:lnTo>
                      <a:pt x="21" y="117"/>
                    </a:lnTo>
                    <a:lnTo>
                      <a:pt x="18" y="112"/>
                    </a:lnTo>
                    <a:lnTo>
                      <a:pt x="16" y="107"/>
                    </a:lnTo>
                    <a:lnTo>
                      <a:pt x="13" y="101"/>
                    </a:lnTo>
                    <a:lnTo>
                      <a:pt x="12" y="95"/>
                    </a:lnTo>
                    <a:lnTo>
                      <a:pt x="10" y="89"/>
                    </a:lnTo>
                    <a:lnTo>
                      <a:pt x="9" y="82"/>
                    </a:lnTo>
                    <a:lnTo>
                      <a:pt x="9" y="76"/>
                    </a:lnTo>
                    <a:lnTo>
                      <a:pt x="9" y="69"/>
                    </a:lnTo>
                    <a:lnTo>
                      <a:pt x="10" y="63"/>
                    </a:lnTo>
                    <a:lnTo>
                      <a:pt x="12" y="57"/>
                    </a:lnTo>
                    <a:lnTo>
                      <a:pt x="13" y="51"/>
                    </a:lnTo>
                    <a:lnTo>
                      <a:pt x="18" y="40"/>
                    </a:lnTo>
                    <a:lnTo>
                      <a:pt x="25" y="30"/>
                    </a:lnTo>
                    <a:lnTo>
                      <a:pt x="33" y="22"/>
                    </a:lnTo>
                    <a:lnTo>
                      <a:pt x="43" y="16"/>
                    </a:lnTo>
                    <a:lnTo>
                      <a:pt x="48" y="13"/>
                    </a:lnTo>
                    <a:lnTo>
                      <a:pt x="53" y="12"/>
                    </a:lnTo>
                    <a:lnTo>
                      <a:pt x="59" y="11"/>
                    </a:lnTo>
                    <a:lnTo>
                      <a:pt x="64" y="11"/>
                    </a:lnTo>
                    <a:lnTo>
                      <a:pt x="70" y="11"/>
                    </a:lnTo>
                    <a:lnTo>
                      <a:pt x="75" y="12"/>
                    </a:lnTo>
                    <a:lnTo>
                      <a:pt x="80" y="13"/>
                    </a:lnTo>
                    <a:lnTo>
                      <a:pt x="85" y="16"/>
                    </a:lnTo>
                    <a:lnTo>
                      <a:pt x="94" y="22"/>
                    </a:lnTo>
                    <a:lnTo>
                      <a:pt x="102" y="30"/>
                    </a:lnTo>
                    <a:lnTo>
                      <a:pt x="109" y="40"/>
                    </a:lnTo>
                    <a:lnTo>
                      <a:pt x="114" y="51"/>
                    </a:lnTo>
                    <a:lnTo>
                      <a:pt x="116" y="57"/>
                    </a:lnTo>
                    <a:lnTo>
                      <a:pt x="117" y="63"/>
                    </a:lnTo>
                    <a:lnTo>
                      <a:pt x="118" y="69"/>
                    </a:lnTo>
                    <a:lnTo>
                      <a:pt x="118" y="76"/>
                    </a:lnTo>
                    <a:close/>
                  </a:path>
                </a:pathLst>
              </a:custGeom>
              <a:solidFill>
                <a:srgbClr val="F9DD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9" name="Freeform 149"/>
              <p:cNvSpPr>
                <a:spLocks noEditPoints="1"/>
              </p:cNvSpPr>
              <p:nvPr/>
            </p:nvSpPr>
            <p:spPr bwMode="auto">
              <a:xfrm>
                <a:off x="1150" y="2648"/>
                <a:ext cx="23" cy="23"/>
              </a:xfrm>
              <a:custGeom>
                <a:avLst/>
                <a:gdLst>
                  <a:gd name="T0" fmla="*/ 117 w 118"/>
                  <a:gd name="T1" fmla="*/ 64 h 140"/>
                  <a:gd name="T2" fmla="*/ 115 w 118"/>
                  <a:gd name="T3" fmla="*/ 50 h 140"/>
                  <a:gd name="T4" fmla="*/ 110 w 118"/>
                  <a:gd name="T5" fmla="*/ 37 h 140"/>
                  <a:gd name="T6" fmla="*/ 104 w 118"/>
                  <a:gd name="T7" fmla="*/ 26 h 140"/>
                  <a:gd name="T8" fmla="*/ 96 w 118"/>
                  <a:gd name="T9" fmla="*/ 17 h 140"/>
                  <a:gd name="T10" fmla="*/ 87 w 118"/>
                  <a:gd name="T11" fmla="*/ 10 h 140"/>
                  <a:gd name="T12" fmla="*/ 76 w 118"/>
                  <a:gd name="T13" fmla="*/ 4 h 140"/>
                  <a:gd name="T14" fmla="*/ 65 w 118"/>
                  <a:gd name="T15" fmla="*/ 1 h 140"/>
                  <a:gd name="T16" fmla="*/ 53 w 118"/>
                  <a:gd name="T17" fmla="*/ 1 h 140"/>
                  <a:gd name="T18" fmla="*/ 42 w 118"/>
                  <a:gd name="T19" fmla="*/ 4 h 140"/>
                  <a:gd name="T20" fmla="*/ 31 w 118"/>
                  <a:gd name="T21" fmla="*/ 10 h 140"/>
                  <a:gd name="T22" fmla="*/ 21 w 118"/>
                  <a:gd name="T23" fmla="*/ 17 h 140"/>
                  <a:gd name="T24" fmla="*/ 13 w 118"/>
                  <a:gd name="T25" fmla="*/ 26 h 140"/>
                  <a:gd name="T26" fmla="*/ 7 w 118"/>
                  <a:gd name="T27" fmla="*/ 37 h 140"/>
                  <a:gd name="T28" fmla="*/ 2 w 118"/>
                  <a:gd name="T29" fmla="*/ 50 h 140"/>
                  <a:gd name="T30" fmla="*/ 0 w 118"/>
                  <a:gd name="T31" fmla="*/ 64 h 140"/>
                  <a:gd name="T32" fmla="*/ 0 w 118"/>
                  <a:gd name="T33" fmla="*/ 78 h 140"/>
                  <a:gd name="T34" fmla="*/ 2 w 118"/>
                  <a:gd name="T35" fmla="*/ 91 h 140"/>
                  <a:gd name="T36" fmla="*/ 7 w 118"/>
                  <a:gd name="T37" fmla="*/ 104 h 140"/>
                  <a:gd name="T38" fmla="*/ 13 w 118"/>
                  <a:gd name="T39" fmla="*/ 115 h 140"/>
                  <a:gd name="T40" fmla="*/ 21 w 118"/>
                  <a:gd name="T41" fmla="*/ 125 h 140"/>
                  <a:gd name="T42" fmla="*/ 31 w 118"/>
                  <a:gd name="T43" fmla="*/ 132 h 140"/>
                  <a:gd name="T44" fmla="*/ 42 w 118"/>
                  <a:gd name="T45" fmla="*/ 138 h 140"/>
                  <a:gd name="T46" fmla="*/ 53 w 118"/>
                  <a:gd name="T47" fmla="*/ 140 h 140"/>
                  <a:gd name="T48" fmla="*/ 65 w 118"/>
                  <a:gd name="T49" fmla="*/ 140 h 140"/>
                  <a:gd name="T50" fmla="*/ 76 w 118"/>
                  <a:gd name="T51" fmla="*/ 138 h 140"/>
                  <a:gd name="T52" fmla="*/ 87 w 118"/>
                  <a:gd name="T53" fmla="*/ 132 h 140"/>
                  <a:gd name="T54" fmla="*/ 96 w 118"/>
                  <a:gd name="T55" fmla="*/ 125 h 140"/>
                  <a:gd name="T56" fmla="*/ 104 w 118"/>
                  <a:gd name="T57" fmla="*/ 115 h 140"/>
                  <a:gd name="T58" fmla="*/ 110 w 118"/>
                  <a:gd name="T59" fmla="*/ 104 h 140"/>
                  <a:gd name="T60" fmla="*/ 115 w 118"/>
                  <a:gd name="T61" fmla="*/ 91 h 140"/>
                  <a:gd name="T62" fmla="*/ 117 w 118"/>
                  <a:gd name="T63" fmla="*/ 78 h 140"/>
                  <a:gd name="T64" fmla="*/ 109 w 118"/>
                  <a:gd name="T65" fmla="*/ 71 h 140"/>
                  <a:gd name="T66" fmla="*/ 105 w 118"/>
                  <a:gd name="T67" fmla="*/ 94 h 140"/>
                  <a:gd name="T68" fmla="*/ 94 w 118"/>
                  <a:gd name="T69" fmla="*/ 113 h 140"/>
                  <a:gd name="T70" fmla="*/ 78 w 118"/>
                  <a:gd name="T71" fmla="*/ 126 h 140"/>
                  <a:gd name="T72" fmla="*/ 59 w 118"/>
                  <a:gd name="T73" fmla="*/ 130 h 140"/>
                  <a:gd name="T74" fmla="*/ 40 w 118"/>
                  <a:gd name="T75" fmla="*/ 126 h 140"/>
                  <a:gd name="T76" fmla="*/ 23 w 118"/>
                  <a:gd name="T77" fmla="*/ 113 h 140"/>
                  <a:gd name="T78" fmla="*/ 13 w 118"/>
                  <a:gd name="T79" fmla="*/ 94 h 140"/>
                  <a:gd name="T80" fmla="*/ 9 w 118"/>
                  <a:gd name="T81" fmla="*/ 71 h 140"/>
                  <a:gd name="T82" fmla="*/ 13 w 118"/>
                  <a:gd name="T83" fmla="*/ 48 h 140"/>
                  <a:gd name="T84" fmla="*/ 23 w 118"/>
                  <a:gd name="T85" fmla="*/ 29 h 140"/>
                  <a:gd name="T86" fmla="*/ 40 w 118"/>
                  <a:gd name="T87" fmla="*/ 16 h 140"/>
                  <a:gd name="T88" fmla="*/ 59 w 118"/>
                  <a:gd name="T89" fmla="*/ 11 h 140"/>
                  <a:gd name="T90" fmla="*/ 78 w 118"/>
                  <a:gd name="T91" fmla="*/ 16 h 140"/>
                  <a:gd name="T92" fmla="*/ 94 w 118"/>
                  <a:gd name="T93" fmla="*/ 29 h 140"/>
                  <a:gd name="T94" fmla="*/ 105 w 118"/>
                  <a:gd name="T95" fmla="*/ 48 h 140"/>
                  <a:gd name="T96" fmla="*/ 109 w 118"/>
                  <a:gd name="T97" fmla="*/ 71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18" h="140">
                    <a:moveTo>
                      <a:pt x="118" y="71"/>
                    </a:moveTo>
                    <a:lnTo>
                      <a:pt x="117" y="64"/>
                    </a:lnTo>
                    <a:lnTo>
                      <a:pt x="116" y="56"/>
                    </a:lnTo>
                    <a:lnTo>
                      <a:pt x="115" y="50"/>
                    </a:lnTo>
                    <a:lnTo>
                      <a:pt x="113" y="43"/>
                    </a:lnTo>
                    <a:lnTo>
                      <a:pt x="110" y="37"/>
                    </a:lnTo>
                    <a:lnTo>
                      <a:pt x="108" y="31"/>
                    </a:lnTo>
                    <a:lnTo>
                      <a:pt x="104" y="26"/>
                    </a:lnTo>
                    <a:lnTo>
                      <a:pt x="100" y="22"/>
                    </a:lnTo>
                    <a:lnTo>
                      <a:pt x="96" y="17"/>
                    </a:lnTo>
                    <a:lnTo>
                      <a:pt x="92" y="12"/>
                    </a:lnTo>
                    <a:lnTo>
                      <a:pt x="87" y="10"/>
                    </a:lnTo>
                    <a:lnTo>
                      <a:pt x="82" y="6"/>
                    </a:lnTo>
                    <a:lnTo>
                      <a:pt x="76" y="4"/>
                    </a:lnTo>
                    <a:lnTo>
                      <a:pt x="71" y="2"/>
                    </a:lnTo>
                    <a:lnTo>
                      <a:pt x="65" y="1"/>
                    </a:lnTo>
                    <a:lnTo>
                      <a:pt x="59" y="0"/>
                    </a:lnTo>
                    <a:lnTo>
                      <a:pt x="53" y="1"/>
                    </a:lnTo>
                    <a:lnTo>
                      <a:pt x="47" y="2"/>
                    </a:lnTo>
                    <a:lnTo>
                      <a:pt x="42" y="4"/>
                    </a:lnTo>
                    <a:lnTo>
                      <a:pt x="36" y="6"/>
                    </a:lnTo>
                    <a:lnTo>
                      <a:pt x="31" y="10"/>
                    </a:lnTo>
                    <a:lnTo>
                      <a:pt x="25" y="12"/>
                    </a:lnTo>
                    <a:lnTo>
                      <a:pt x="21" y="17"/>
                    </a:lnTo>
                    <a:lnTo>
                      <a:pt x="17" y="22"/>
                    </a:lnTo>
                    <a:lnTo>
                      <a:pt x="13" y="26"/>
                    </a:lnTo>
                    <a:lnTo>
                      <a:pt x="10" y="31"/>
                    </a:lnTo>
                    <a:lnTo>
                      <a:pt x="7" y="37"/>
                    </a:lnTo>
                    <a:lnTo>
                      <a:pt x="4" y="43"/>
                    </a:lnTo>
                    <a:lnTo>
                      <a:pt x="2" y="50"/>
                    </a:lnTo>
                    <a:lnTo>
                      <a:pt x="1" y="56"/>
                    </a:lnTo>
                    <a:lnTo>
                      <a:pt x="0" y="64"/>
                    </a:lnTo>
                    <a:lnTo>
                      <a:pt x="0" y="71"/>
                    </a:lnTo>
                    <a:lnTo>
                      <a:pt x="0" y="78"/>
                    </a:lnTo>
                    <a:lnTo>
                      <a:pt x="1" y="85"/>
                    </a:lnTo>
                    <a:lnTo>
                      <a:pt x="2" y="91"/>
                    </a:lnTo>
                    <a:lnTo>
                      <a:pt x="4" y="98"/>
                    </a:lnTo>
                    <a:lnTo>
                      <a:pt x="7" y="104"/>
                    </a:lnTo>
                    <a:lnTo>
                      <a:pt x="10" y="110"/>
                    </a:lnTo>
                    <a:lnTo>
                      <a:pt x="13" y="115"/>
                    </a:lnTo>
                    <a:lnTo>
                      <a:pt x="17" y="120"/>
                    </a:lnTo>
                    <a:lnTo>
                      <a:pt x="21" y="125"/>
                    </a:lnTo>
                    <a:lnTo>
                      <a:pt x="25" y="128"/>
                    </a:lnTo>
                    <a:lnTo>
                      <a:pt x="31" y="132"/>
                    </a:lnTo>
                    <a:lnTo>
                      <a:pt x="36" y="136"/>
                    </a:lnTo>
                    <a:lnTo>
                      <a:pt x="42" y="138"/>
                    </a:lnTo>
                    <a:lnTo>
                      <a:pt x="47" y="139"/>
                    </a:lnTo>
                    <a:lnTo>
                      <a:pt x="53" y="140"/>
                    </a:lnTo>
                    <a:lnTo>
                      <a:pt x="59" y="140"/>
                    </a:lnTo>
                    <a:lnTo>
                      <a:pt x="65" y="140"/>
                    </a:lnTo>
                    <a:lnTo>
                      <a:pt x="71" y="139"/>
                    </a:lnTo>
                    <a:lnTo>
                      <a:pt x="76" y="138"/>
                    </a:lnTo>
                    <a:lnTo>
                      <a:pt x="82" y="136"/>
                    </a:lnTo>
                    <a:lnTo>
                      <a:pt x="87" y="132"/>
                    </a:lnTo>
                    <a:lnTo>
                      <a:pt x="92" y="128"/>
                    </a:lnTo>
                    <a:lnTo>
                      <a:pt x="96" y="125"/>
                    </a:lnTo>
                    <a:lnTo>
                      <a:pt x="100" y="120"/>
                    </a:lnTo>
                    <a:lnTo>
                      <a:pt x="104" y="115"/>
                    </a:lnTo>
                    <a:lnTo>
                      <a:pt x="108" y="110"/>
                    </a:lnTo>
                    <a:lnTo>
                      <a:pt x="110" y="104"/>
                    </a:lnTo>
                    <a:lnTo>
                      <a:pt x="113" y="98"/>
                    </a:lnTo>
                    <a:lnTo>
                      <a:pt x="115" y="91"/>
                    </a:lnTo>
                    <a:lnTo>
                      <a:pt x="116" y="85"/>
                    </a:lnTo>
                    <a:lnTo>
                      <a:pt x="117" y="78"/>
                    </a:lnTo>
                    <a:lnTo>
                      <a:pt x="118" y="71"/>
                    </a:lnTo>
                    <a:close/>
                    <a:moveTo>
                      <a:pt x="109" y="71"/>
                    </a:moveTo>
                    <a:lnTo>
                      <a:pt x="108" y="83"/>
                    </a:lnTo>
                    <a:lnTo>
                      <a:pt x="105" y="94"/>
                    </a:lnTo>
                    <a:lnTo>
                      <a:pt x="100" y="104"/>
                    </a:lnTo>
                    <a:lnTo>
                      <a:pt x="94" y="113"/>
                    </a:lnTo>
                    <a:lnTo>
                      <a:pt x="87" y="120"/>
                    </a:lnTo>
                    <a:lnTo>
                      <a:pt x="78" y="126"/>
                    </a:lnTo>
                    <a:lnTo>
                      <a:pt x="69" y="128"/>
                    </a:lnTo>
                    <a:lnTo>
                      <a:pt x="59" y="130"/>
                    </a:lnTo>
                    <a:lnTo>
                      <a:pt x="49" y="128"/>
                    </a:lnTo>
                    <a:lnTo>
                      <a:pt x="40" y="126"/>
                    </a:lnTo>
                    <a:lnTo>
                      <a:pt x="31" y="120"/>
                    </a:lnTo>
                    <a:lnTo>
                      <a:pt x="23" y="113"/>
                    </a:lnTo>
                    <a:lnTo>
                      <a:pt x="17" y="104"/>
                    </a:lnTo>
                    <a:lnTo>
                      <a:pt x="13" y="94"/>
                    </a:lnTo>
                    <a:lnTo>
                      <a:pt x="10" y="83"/>
                    </a:lnTo>
                    <a:lnTo>
                      <a:pt x="9" y="71"/>
                    </a:lnTo>
                    <a:lnTo>
                      <a:pt x="10" y="59"/>
                    </a:lnTo>
                    <a:lnTo>
                      <a:pt x="13" y="48"/>
                    </a:lnTo>
                    <a:lnTo>
                      <a:pt x="17" y="37"/>
                    </a:lnTo>
                    <a:lnTo>
                      <a:pt x="23" y="29"/>
                    </a:lnTo>
                    <a:lnTo>
                      <a:pt x="31" y="22"/>
                    </a:lnTo>
                    <a:lnTo>
                      <a:pt x="40" y="16"/>
                    </a:lnTo>
                    <a:lnTo>
                      <a:pt x="49" y="12"/>
                    </a:lnTo>
                    <a:lnTo>
                      <a:pt x="59" y="11"/>
                    </a:lnTo>
                    <a:lnTo>
                      <a:pt x="69" y="12"/>
                    </a:lnTo>
                    <a:lnTo>
                      <a:pt x="78" y="16"/>
                    </a:lnTo>
                    <a:lnTo>
                      <a:pt x="87" y="22"/>
                    </a:lnTo>
                    <a:lnTo>
                      <a:pt x="94" y="29"/>
                    </a:lnTo>
                    <a:lnTo>
                      <a:pt x="100" y="37"/>
                    </a:lnTo>
                    <a:lnTo>
                      <a:pt x="105" y="48"/>
                    </a:lnTo>
                    <a:lnTo>
                      <a:pt x="108" y="59"/>
                    </a:lnTo>
                    <a:lnTo>
                      <a:pt x="109" y="71"/>
                    </a:lnTo>
                    <a:close/>
                  </a:path>
                </a:pathLst>
              </a:custGeom>
              <a:solidFill>
                <a:srgbClr val="F9E0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0" name="Freeform 150"/>
              <p:cNvSpPr>
                <a:spLocks noEditPoints="1"/>
              </p:cNvSpPr>
              <p:nvPr/>
            </p:nvSpPr>
            <p:spPr bwMode="auto">
              <a:xfrm>
                <a:off x="1151" y="2649"/>
                <a:ext cx="21" cy="21"/>
              </a:xfrm>
              <a:custGeom>
                <a:avLst/>
                <a:gdLst>
                  <a:gd name="T0" fmla="*/ 109 w 109"/>
                  <a:gd name="T1" fmla="*/ 58 h 130"/>
                  <a:gd name="T2" fmla="*/ 107 w 109"/>
                  <a:gd name="T3" fmla="*/ 46 h 130"/>
                  <a:gd name="T4" fmla="*/ 100 w 109"/>
                  <a:gd name="T5" fmla="*/ 29 h 130"/>
                  <a:gd name="T6" fmla="*/ 85 w 109"/>
                  <a:gd name="T7" fmla="*/ 11 h 130"/>
                  <a:gd name="T8" fmla="*/ 71 w 109"/>
                  <a:gd name="T9" fmla="*/ 2 h 130"/>
                  <a:gd name="T10" fmla="*/ 61 w 109"/>
                  <a:gd name="T11" fmla="*/ 0 h 130"/>
                  <a:gd name="T12" fmla="*/ 50 w 109"/>
                  <a:gd name="T13" fmla="*/ 0 h 130"/>
                  <a:gd name="T14" fmla="*/ 39 w 109"/>
                  <a:gd name="T15" fmla="*/ 2 h 130"/>
                  <a:gd name="T16" fmla="*/ 24 w 109"/>
                  <a:gd name="T17" fmla="*/ 11 h 130"/>
                  <a:gd name="T18" fmla="*/ 9 w 109"/>
                  <a:gd name="T19" fmla="*/ 29 h 130"/>
                  <a:gd name="T20" fmla="*/ 3 w 109"/>
                  <a:gd name="T21" fmla="*/ 46 h 130"/>
                  <a:gd name="T22" fmla="*/ 0 w 109"/>
                  <a:gd name="T23" fmla="*/ 58 h 130"/>
                  <a:gd name="T24" fmla="*/ 0 w 109"/>
                  <a:gd name="T25" fmla="*/ 71 h 130"/>
                  <a:gd name="T26" fmla="*/ 3 w 109"/>
                  <a:gd name="T27" fmla="*/ 84 h 130"/>
                  <a:gd name="T28" fmla="*/ 7 w 109"/>
                  <a:gd name="T29" fmla="*/ 96 h 130"/>
                  <a:gd name="T30" fmla="*/ 12 w 109"/>
                  <a:gd name="T31" fmla="*/ 106 h 130"/>
                  <a:gd name="T32" fmla="*/ 20 w 109"/>
                  <a:gd name="T33" fmla="*/ 115 h 130"/>
                  <a:gd name="T34" fmla="*/ 29 w 109"/>
                  <a:gd name="T35" fmla="*/ 121 h 130"/>
                  <a:gd name="T36" fmla="*/ 39 w 109"/>
                  <a:gd name="T37" fmla="*/ 127 h 130"/>
                  <a:gd name="T38" fmla="*/ 50 w 109"/>
                  <a:gd name="T39" fmla="*/ 130 h 130"/>
                  <a:gd name="T40" fmla="*/ 61 w 109"/>
                  <a:gd name="T41" fmla="*/ 130 h 130"/>
                  <a:gd name="T42" fmla="*/ 71 w 109"/>
                  <a:gd name="T43" fmla="*/ 127 h 130"/>
                  <a:gd name="T44" fmla="*/ 85 w 109"/>
                  <a:gd name="T45" fmla="*/ 119 h 130"/>
                  <a:gd name="T46" fmla="*/ 100 w 109"/>
                  <a:gd name="T47" fmla="*/ 101 h 130"/>
                  <a:gd name="T48" fmla="*/ 107 w 109"/>
                  <a:gd name="T49" fmla="*/ 84 h 130"/>
                  <a:gd name="T50" fmla="*/ 109 w 109"/>
                  <a:gd name="T51" fmla="*/ 71 h 130"/>
                  <a:gd name="T52" fmla="*/ 100 w 109"/>
                  <a:gd name="T53" fmla="*/ 65 h 130"/>
                  <a:gd name="T54" fmla="*/ 97 w 109"/>
                  <a:gd name="T55" fmla="*/ 85 h 130"/>
                  <a:gd name="T56" fmla="*/ 87 w 109"/>
                  <a:gd name="T57" fmla="*/ 103 h 130"/>
                  <a:gd name="T58" fmla="*/ 73 w 109"/>
                  <a:gd name="T59" fmla="*/ 114 h 130"/>
                  <a:gd name="T60" fmla="*/ 55 w 109"/>
                  <a:gd name="T61" fmla="*/ 119 h 130"/>
                  <a:gd name="T62" fmla="*/ 38 w 109"/>
                  <a:gd name="T63" fmla="*/ 114 h 130"/>
                  <a:gd name="T64" fmla="*/ 22 w 109"/>
                  <a:gd name="T65" fmla="*/ 103 h 130"/>
                  <a:gd name="T66" fmla="*/ 13 w 109"/>
                  <a:gd name="T67" fmla="*/ 85 h 130"/>
                  <a:gd name="T68" fmla="*/ 9 w 109"/>
                  <a:gd name="T69" fmla="*/ 65 h 130"/>
                  <a:gd name="T70" fmla="*/ 13 w 109"/>
                  <a:gd name="T71" fmla="*/ 43 h 130"/>
                  <a:gd name="T72" fmla="*/ 22 w 109"/>
                  <a:gd name="T73" fmla="*/ 26 h 130"/>
                  <a:gd name="T74" fmla="*/ 38 w 109"/>
                  <a:gd name="T75" fmla="*/ 16 h 130"/>
                  <a:gd name="T76" fmla="*/ 55 w 109"/>
                  <a:gd name="T77" fmla="*/ 11 h 130"/>
                  <a:gd name="T78" fmla="*/ 73 w 109"/>
                  <a:gd name="T79" fmla="*/ 16 h 130"/>
                  <a:gd name="T80" fmla="*/ 87 w 109"/>
                  <a:gd name="T81" fmla="*/ 26 h 130"/>
                  <a:gd name="T82" fmla="*/ 97 w 109"/>
                  <a:gd name="T83" fmla="*/ 43 h 130"/>
                  <a:gd name="T84" fmla="*/ 100 w 109"/>
                  <a:gd name="T85" fmla="*/ 65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09" h="130">
                    <a:moveTo>
                      <a:pt x="109" y="65"/>
                    </a:moveTo>
                    <a:lnTo>
                      <a:pt x="109" y="58"/>
                    </a:lnTo>
                    <a:lnTo>
                      <a:pt x="108" y="52"/>
                    </a:lnTo>
                    <a:lnTo>
                      <a:pt x="107" y="46"/>
                    </a:lnTo>
                    <a:lnTo>
                      <a:pt x="105" y="40"/>
                    </a:lnTo>
                    <a:lnTo>
                      <a:pt x="100" y="29"/>
                    </a:lnTo>
                    <a:lnTo>
                      <a:pt x="93" y="19"/>
                    </a:lnTo>
                    <a:lnTo>
                      <a:pt x="85" y="11"/>
                    </a:lnTo>
                    <a:lnTo>
                      <a:pt x="76" y="5"/>
                    </a:lnTo>
                    <a:lnTo>
                      <a:pt x="71" y="2"/>
                    </a:lnTo>
                    <a:lnTo>
                      <a:pt x="66" y="1"/>
                    </a:lnTo>
                    <a:lnTo>
                      <a:pt x="61" y="0"/>
                    </a:lnTo>
                    <a:lnTo>
                      <a:pt x="55" y="0"/>
                    </a:lnTo>
                    <a:lnTo>
                      <a:pt x="50" y="0"/>
                    </a:lnTo>
                    <a:lnTo>
                      <a:pt x="44" y="1"/>
                    </a:lnTo>
                    <a:lnTo>
                      <a:pt x="39" y="2"/>
                    </a:lnTo>
                    <a:lnTo>
                      <a:pt x="34" y="5"/>
                    </a:lnTo>
                    <a:lnTo>
                      <a:pt x="24" y="11"/>
                    </a:lnTo>
                    <a:lnTo>
                      <a:pt x="16" y="19"/>
                    </a:lnTo>
                    <a:lnTo>
                      <a:pt x="9" y="29"/>
                    </a:lnTo>
                    <a:lnTo>
                      <a:pt x="4" y="40"/>
                    </a:lnTo>
                    <a:lnTo>
                      <a:pt x="3" y="46"/>
                    </a:lnTo>
                    <a:lnTo>
                      <a:pt x="1" y="52"/>
                    </a:lnTo>
                    <a:lnTo>
                      <a:pt x="0" y="58"/>
                    </a:lnTo>
                    <a:lnTo>
                      <a:pt x="0" y="65"/>
                    </a:lnTo>
                    <a:lnTo>
                      <a:pt x="0" y="71"/>
                    </a:lnTo>
                    <a:lnTo>
                      <a:pt x="1" y="78"/>
                    </a:lnTo>
                    <a:lnTo>
                      <a:pt x="3" y="84"/>
                    </a:lnTo>
                    <a:lnTo>
                      <a:pt x="4" y="90"/>
                    </a:lnTo>
                    <a:lnTo>
                      <a:pt x="7" y="96"/>
                    </a:lnTo>
                    <a:lnTo>
                      <a:pt x="9" y="101"/>
                    </a:lnTo>
                    <a:lnTo>
                      <a:pt x="12" y="106"/>
                    </a:lnTo>
                    <a:lnTo>
                      <a:pt x="16" y="110"/>
                    </a:lnTo>
                    <a:lnTo>
                      <a:pt x="20" y="115"/>
                    </a:lnTo>
                    <a:lnTo>
                      <a:pt x="24" y="119"/>
                    </a:lnTo>
                    <a:lnTo>
                      <a:pt x="29" y="121"/>
                    </a:lnTo>
                    <a:lnTo>
                      <a:pt x="34" y="125"/>
                    </a:lnTo>
                    <a:lnTo>
                      <a:pt x="39" y="127"/>
                    </a:lnTo>
                    <a:lnTo>
                      <a:pt x="44" y="128"/>
                    </a:lnTo>
                    <a:lnTo>
                      <a:pt x="50" y="130"/>
                    </a:lnTo>
                    <a:lnTo>
                      <a:pt x="55" y="130"/>
                    </a:lnTo>
                    <a:lnTo>
                      <a:pt x="61" y="130"/>
                    </a:lnTo>
                    <a:lnTo>
                      <a:pt x="66" y="128"/>
                    </a:lnTo>
                    <a:lnTo>
                      <a:pt x="71" y="127"/>
                    </a:lnTo>
                    <a:lnTo>
                      <a:pt x="76" y="125"/>
                    </a:lnTo>
                    <a:lnTo>
                      <a:pt x="85" y="119"/>
                    </a:lnTo>
                    <a:lnTo>
                      <a:pt x="93" y="110"/>
                    </a:lnTo>
                    <a:lnTo>
                      <a:pt x="100" y="101"/>
                    </a:lnTo>
                    <a:lnTo>
                      <a:pt x="105" y="90"/>
                    </a:lnTo>
                    <a:lnTo>
                      <a:pt x="107" y="84"/>
                    </a:lnTo>
                    <a:lnTo>
                      <a:pt x="108" y="78"/>
                    </a:lnTo>
                    <a:lnTo>
                      <a:pt x="109" y="71"/>
                    </a:lnTo>
                    <a:lnTo>
                      <a:pt x="109" y="65"/>
                    </a:lnTo>
                    <a:close/>
                    <a:moveTo>
                      <a:pt x="100" y="65"/>
                    </a:moveTo>
                    <a:lnTo>
                      <a:pt x="99" y="76"/>
                    </a:lnTo>
                    <a:lnTo>
                      <a:pt x="97" y="85"/>
                    </a:lnTo>
                    <a:lnTo>
                      <a:pt x="92" y="95"/>
                    </a:lnTo>
                    <a:lnTo>
                      <a:pt x="87" y="103"/>
                    </a:lnTo>
                    <a:lnTo>
                      <a:pt x="80" y="109"/>
                    </a:lnTo>
                    <a:lnTo>
                      <a:pt x="73" y="114"/>
                    </a:lnTo>
                    <a:lnTo>
                      <a:pt x="64" y="118"/>
                    </a:lnTo>
                    <a:lnTo>
                      <a:pt x="55" y="119"/>
                    </a:lnTo>
                    <a:lnTo>
                      <a:pt x="46" y="118"/>
                    </a:lnTo>
                    <a:lnTo>
                      <a:pt x="38" y="114"/>
                    </a:lnTo>
                    <a:lnTo>
                      <a:pt x="30" y="109"/>
                    </a:lnTo>
                    <a:lnTo>
                      <a:pt x="22" y="103"/>
                    </a:lnTo>
                    <a:lnTo>
                      <a:pt x="17" y="95"/>
                    </a:lnTo>
                    <a:lnTo>
                      <a:pt x="13" y="85"/>
                    </a:lnTo>
                    <a:lnTo>
                      <a:pt x="10" y="76"/>
                    </a:lnTo>
                    <a:lnTo>
                      <a:pt x="9" y="65"/>
                    </a:lnTo>
                    <a:lnTo>
                      <a:pt x="10" y="54"/>
                    </a:lnTo>
                    <a:lnTo>
                      <a:pt x="13" y="43"/>
                    </a:lnTo>
                    <a:lnTo>
                      <a:pt x="17" y="35"/>
                    </a:lnTo>
                    <a:lnTo>
                      <a:pt x="22" y="26"/>
                    </a:lnTo>
                    <a:lnTo>
                      <a:pt x="30" y="20"/>
                    </a:lnTo>
                    <a:lnTo>
                      <a:pt x="38" y="16"/>
                    </a:lnTo>
                    <a:lnTo>
                      <a:pt x="46" y="12"/>
                    </a:lnTo>
                    <a:lnTo>
                      <a:pt x="55" y="11"/>
                    </a:lnTo>
                    <a:lnTo>
                      <a:pt x="64" y="12"/>
                    </a:lnTo>
                    <a:lnTo>
                      <a:pt x="73" y="16"/>
                    </a:lnTo>
                    <a:lnTo>
                      <a:pt x="80" y="20"/>
                    </a:lnTo>
                    <a:lnTo>
                      <a:pt x="87" y="26"/>
                    </a:lnTo>
                    <a:lnTo>
                      <a:pt x="92" y="35"/>
                    </a:lnTo>
                    <a:lnTo>
                      <a:pt x="97" y="43"/>
                    </a:lnTo>
                    <a:lnTo>
                      <a:pt x="99" y="54"/>
                    </a:lnTo>
                    <a:lnTo>
                      <a:pt x="100" y="65"/>
                    </a:lnTo>
                    <a:close/>
                  </a:path>
                </a:pathLst>
              </a:custGeom>
              <a:solidFill>
                <a:srgbClr val="FAE3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1" name="Freeform 151"/>
              <p:cNvSpPr>
                <a:spLocks noEditPoints="1"/>
              </p:cNvSpPr>
              <p:nvPr/>
            </p:nvSpPr>
            <p:spPr bwMode="auto">
              <a:xfrm>
                <a:off x="1152" y="2649"/>
                <a:ext cx="20" cy="20"/>
              </a:xfrm>
              <a:custGeom>
                <a:avLst/>
                <a:gdLst>
                  <a:gd name="T0" fmla="*/ 99 w 100"/>
                  <a:gd name="T1" fmla="*/ 48 h 119"/>
                  <a:gd name="T2" fmla="*/ 91 w 100"/>
                  <a:gd name="T3" fmla="*/ 26 h 119"/>
                  <a:gd name="T4" fmla="*/ 78 w 100"/>
                  <a:gd name="T5" fmla="*/ 11 h 119"/>
                  <a:gd name="T6" fmla="*/ 60 w 100"/>
                  <a:gd name="T7" fmla="*/ 1 h 119"/>
                  <a:gd name="T8" fmla="*/ 40 w 100"/>
                  <a:gd name="T9" fmla="*/ 1 h 119"/>
                  <a:gd name="T10" fmla="*/ 22 w 100"/>
                  <a:gd name="T11" fmla="*/ 11 h 119"/>
                  <a:gd name="T12" fmla="*/ 8 w 100"/>
                  <a:gd name="T13" fmla="*/ 26 h 119"/>
                  <a:gd name="T14" fmla="*/ 1 w 100"/>
                  <a:gd name="T15" fmla="*/ 48 h 119"/>
                  <a:gd name="T16" fmla="*/ 1 w 100"/>
                  <a:gd name="T17" fmla="*/ 72 h 119"/>
                  <a:gd name="T18" fmla="*/ 8 w 100"/>
                  <a:gd name="T19" fmla="*/ 93 h 119"/>
                  <a:gd name="T20" fmla="*/ 22 w 100"/>
                  <a:gd name="T21" fmla="*/ 109 h 119"/>
                  <a:gd name="T22" fmla="*/ 40 w 100"/>
                  <a:gd name="T23" fmla="*/ 117 h 119"/>
                  <a:gd name="T24" fmla="*/ 60 w 100"/>
                  <a:gd name="T25" fmla="*/ 117 h 119"/>
                  <a:gd name="T26" fmla="*/ 78 w 100"/>
                  <a:gd name="T27" fmla="*/ 109 h 119"/>
                  <a:gd name="T28" fmla="*/ 91 w 100"/>
                  <a:gd name="T29" fmla="*/ 93 h 119"/>
                  <a:gd name="T30" fmla="*/ 99 w 100"/>
                  <a:gd name="T31" fmla="*/ 72 h 119"/>
                  <a:gd name="T32" fmla="*/ 91 w 100"/>
                  <a:gd name="T33" fmla="*/ 60 h 119"/>
                  <a:gd name="T34" fmla="*/ 87 w 100"/>
                  <a:gd name="T35" fmla="*/ 79 h 119"/>
                  <a:gd name="T36" fmla="*/ 79 w 100"/>
                  <a:gd name="T37" fmla="*/ 95 h 119"/>
                  <a:gd name="T38" fmla="*/ 66 w 100"/>
                  <a:gd name="T39" fmla="*/ 104 h 119"/>
                  <a:gd name="T40" fmla="*/ 50 w 100"/>
                  <a:gd name="T41" fmla="*/ 108 h 119"/>
                  <a:gd name="T42" fmla="*/ 34 w 100"/>
                  <a:gd name="T43" fmla="*/ 104 h 119"/>
                  <a:gd name="T44" fmla="*/ 20 w 100"/>
                  <a:gd name="T45" fmla="*/ 95 h 119"/>
                  <a:gd name="T46" fmla="*/ 12 w 100"/>
                  <a:gd name="T47" fmla="*/ 79 h 119"/>
                  <a:gd name="T48" fmla="*/ 9 w 100"/>
                  <a:gd name="T49" fmla="*/ 60 h 119"/>
                  <a:gd name="T50" fmla="*/ 12 w 100"/>
                  <a:gd name="T51" fmla="*/ 41 h 119"/>
                  <a:gd name="T52" fmla="*/ 20 w 100"/>
                  <a:gd name="T53" fmla="*/ 25 h 119"/>
                  <a:gd name="T54" fmla="*/ 34 w 100"/>
                  <a:gd name="T55" fmla="*/ 15 h 119"/>
                  <a:gd name="T56" fmla="*/ 50 w 100"/>
                  <a:gd name="T57" fmla="*/ 11 h 119"/>
                  <a:gd name="T58" fmla="*/ 66 w 100"/>
                  <a:gd name="T59" fmla="*/ 15 h 119"/>
                  <a:gd name="T60" fmla="*/ 79 w 100"/>
                  <a:gd name="T61" fmla="*/ 25 h 119"/>
                  <a:gd name="T62" fmla="*/ 87 w 100"/>
                  <a:gd name="T63" fmla="*/ 41 h 119"/>
                  <a:gd name="T64" fmla="*/ 91 w 100"/>
                  <a:gd name="T65" fmla="*/ 60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00" h="119">
                    <a:moveTo>
                      <a:pt x="100" y="60"/>
                    </a:moveTo>
                    <a:lnTo>
                      <a:pt x="99" y="48"/>
                    </a:lnTo>
                    <a:lnTo>
                      <a:pt x="96" y="37"/>
                    </a:lnTo>
                    <a:lnTo>
                      <a:pt x="91" y="26"/>
                    </a:lnTo>
                    <a:lnTo>
                      <a:pt x="85" y="18"/>
                    </a:lnTo>
                    <a:lnTo>
                      <a:pt x="78" y="11"/>
                    </a:lnTo>
                    <a:lnTo>
                      <a:pt x="69" y="5"/>
                    </a:lnTo>
                    <a:lnTo>
                      <a:pt x="60" y="1"/>
                    </a:lnTo>
                    <a:lnTo>
                      <a:pt x="50" y="0"/>
                    </a:lnTo>
                    <a:lnTo>
                      <a:pt x="40" y="1"/>
                    </a:lnTo>
                    <a:lnTo>
                      <a:pt x="31" y="5"/>
                    </a:lnTo>
                    <a:lnTo>
                      <a:pt x="22" y="11"/>
                    </a:lnTo>
                    <a:lnTo>
                      <a:pt x="14" y="18"/>
                    </a:lnTo>
                    <a:lnTo>
                      <a:pt x="8" y="26"/>
                    </a:lnTo>
                    <a:lnTo>
                      <a:pt x="4" y="37"/>
                    </a:lnTo>
                    <a:lnTo>
                      <a:pt x="1" y="48"/>
                    </a:lnTo>
                    <a:lnTo>
                      <a:pt x="0" y="60"/>
                    </a:lnTo>
                    <a:lnTo>
                      <a:pt x="1" y="72"/>
                    </a:lnTo>
                    <a:lnTo>
                      <a:pt x="4" y="83"/>
                    </a:lnTo>
                    <a:lnTo>
                      <a:pt x="8" y="93"/>
                    </a:lnTo>
                    <a:lnTo>
                      <a:pt x="14" y="102"/>
                    </a:lnTo>
                    <a:lnTo>
                      <a:pt x="22" y="109"/>
                    </a:lnTo>
                    <a:lnTo>
                      <a:pt x="31" y="115"/>
                    </a:lnTo>
                    <a:lnTo>
                      <a:pt x="40" y="117"/>
                    </a:lnTo>
                    <a:lnTo>
                      <a:pt x="50" y="119"/>
                    </a:lnTo>
                    <a:lnTo>
                      <a:pt x="60" y="117"/>
                    </a:lnTo>
                    <a:lnTo>
                      <a:pt x="69" y="115"/>
                    </a:lnTo>
                    <a:lnTo>
                      <a:pt x="78" y="109"/>
                    </a:lnTo>
                    <a:lnTo>
                      <a:pt x="85" y="102"/>
                    </a:lnTo>
                    <a:lnTo>
                      <a:pt x="91" y="93"/>
                    </a:lnTo>
                    <a:lnTo>
                      <a:pt x="96" y="83"/>
                    </a:lnTo>
                    <a:lnTo>
                      <a:pt x="99" y="72"/>
                    </a:lnTo>
                    <a:lnTo>
                      <a:pt x="100" y="60"/>
                    </a:lnTo>
                    <a:close/>
                    <a:moveTo>
                      <a:pt x="91" y="60"/>
                    </a:moveTo>
                    <a:lnTo>
                      <a:pt x="90" y="69"/>
                    </a:lnTo>
                    <a:lnTo>
                      <a:pt x="87" y="79"/>
                    </a:lnTo>
                    <a:lnTo>
                      <a:pt x="84" y="87"/>
                    </a:lnTo>
                    <a:lnTo>
                      <a:pt x="79" y="95"/>
                    </a:lnTo>
                    <a:lnTo>
                      <a:pt x="73" y="101"/>
                    </a:lnTo>
                    <a:lnTo>
                      <a:pt x="66" y="104"/>
                    </a:lnTo>
                    <a:lnTo>
                      <a:pt x="58" y="108"/>
                    </a:lnTo>
                    <a:lnTo>
                      <a:pt x="50" y="108"/>
                    </a:lnTo>
                    <a:lnTo>
                      <a:pt x="42" y="108"/>
                    </a:lnTo>
                    <a:lnTo>
                      <a:pt x="34" y="104"/>
                    </a:lnTo>
                    <a:lnTo>
                      <a:pt x="27" y="101"/>
                    </a:lnTo>
                    <a:lnTo>
                      <a:pt x="20" y="95"/>
                    </a:lnTo>
                    <a:lnTo>
                      <a:pt x="16" y="87"/>
                    </a:lnTo>
                    <a:lnTo>
                      <a:pt x="12" y="79"/>
                    </a:lnTo>
                    <a:lnTo>
                      <a:pt x="9" y="69"/>
                    </a:lnTo>
                    <a:lnTo>
                      <a:pt x="9" y="60"/>
                    </a:lnTo>
                    <a:lnTo>
                      <a:pt x="9" y="50"/>
                    </a:lnTo>
                    <a:lnTo>
                      <a:pt x="12" y="41"/>
                    </a:lnTo>
                    <a:lnTo>
                      <a:pt x="16" y="32"/>
                    </a:lnTo>
                    <a:lnTo>
                      <a:pt x="20" y="25"/>
                    </a:lnTo>
                    <a:lnTo>
                      <a:pt x="27" y="19"/>
                    </a:lnTo>
                    <a:lnTo>
                      <a:pt x="34" y="15"/>
                    </a:lnTo>
                    <a:lnTo>
                      <a:pt x="42" y="12"/>
                    </a:lnTo>
                    <a:lnTo>
                      <a:pt x="50" y="11"/>
                    </a:lnTo>
                    <a:lnTo>
                      <a:pt x="58" y="12"/>
                    </a:lnTo>
                    <a:lnTo>
                      <a:pt x="66" y="15"/>
                    </a:lnTo>
                    <a:lnTo>
                      <a:pt x="73" y="19"/>
                    </a:lnTo>
                    <a:lnTo>
                      <a:pt x="79" y="25"/>
                    </a:lnTo>
                    <a:lnTo>
                      <a:pt x="84" y="32"/>
                    </a:lnTo>
                    <a:lnTo>
                      <a:pt x="87" y="41"/>
                    </a:lnTo>
                    <a:lnTo>
                      <a:pt x="90" y="50"/>
                    </a:lnTo>
                    <a:lnTo>
                      <a:pt x="91" y="60"/>
                    </a:lnTo>
                    <a:close/>
                  </a:path>
                </a:pathLst>
              </a:custGeom>
              <a:solidFill>
                <a:srgbClr val="FAE3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2" name="Freeform 152"/>
              <p:cNvSpPr>
                <a:spLocks noEditPoints="1"/>
              </p:cNvSpPr>
              <p:nvPr/>
            </p:nvSpPr>
            <p:spPr bwMode="auto">
              <a:xfrm>
                <a:off x="1152" y="2650"/>
                <a:ext cx="19" cy="18"/>
              </a:xfrm>
              <a:custGeom>
                <a:avLst/>
                <a:gdLst>
                  <a:gd name="T0" fmla="*/ 90 w 91"/>
                  <a:gd name="T1" fmla="*/ 43 h 108"/>
                  <a:gd name="T2" fmla="*/ 83 w 91"/>
                  <a:gd name="T3" fmla="*/ 24 h 108"/>
                  <a:gd name="T4" fmla="*/ 71 w 91"/>
                  <a:gd name="T5" fmla="*/ 9 h 108"/>
                  <a:gd name="T6" fmla="*/ 55 w 91"/>
                  <a:gd name="T7" fmla="*/ 1 h 108"/>
                  <a:gd name="T8" fmla="*/ 37 w 91"/>
                  <a:gd name="T9" fmla="*/ 1 h 108"/>
                  <a:gd name="T10" fmla="*/ 21 w 91"/>
                  <a:gd name="T11" fmla="*/ 9 h 108"/>
                  <a:gd name="T12" fmla="*/ 8 w 91"/>
                  <a:gd name="T13" fmla="*/ 24 h 108"/>
                  <a:gd name="T14" fmla="*/ 1 w 91"/>
                  <a:gd name="T15" fmla="*/ 43 h 108"/>
                  <a:gd name="T16" fmla="*/ 1 w 91"/>
                  <a:gd name="T17" fmla="*/ 65 h 108"/>
                  <a:gd name="T18" fmla="*/ 8 w 91"/>
                  <a:gd name="T19" fmla="*/ 84 h 108"/>
                  <a:gd name="T20" fmla="*/ 21 w 91"/>
                  <a:gd name="T21" fmla="*/ 98 h 108"/>
                  <a:gd name="T22" fmla="*/ 37 w 91"/>
                  <a:gd name="T23" fmla="*/ 107 h 108"/>
                  <a:gd name="T24" fmla="*/ 55 w 91"/>
                  <a:gd name="T25" fmla="*/ 107 h 108"/>
                  <a:gd name="T26" fmla="*/ 71 w 91"/>
                  <a:gd name="T27" fmla="*/ 98 h 108"/>
                  <a:gd name="T28" fmla="*/ 83 w 91"/>
                  <a:gd name="T29" fmla="*/ 84 h 108"/>
                  <a:gd name="T30" fmla="*/ 90 w 91"/>
                  <a:gd name="T31" fmla="*/ 65 h 108"/>
                  <a:gd name="T32" fmla="*/ 82 w 91"/>
                  <a:gd name="T33" fmla="*/ 54 h 108"/>
                  <a:gd name="T34" fmla="*/ 79 w 91"/>
                  <a:gd name="T35" fmla="*/ 71 h 108"/>
                  <a:gd name="T36" fmla="*/ 72 w 91"/>
                  <a:gd name="T37" fmla="*/ 84 h 108"/>
                  <a:gd name="T38" fmla="*/ 60 w 91"/>
                  <a:gd name="T39" fmla="*/ 93 h 108"/>
                  <a:gd name="T40" fmla="*/ 46 w 91"/>
                  <a:gd name="T41" fmla="*/ 97 h 108"/>
                  <a:gd name="T42" fmla="*/ 32 w 91"/>
                  <a:gd name="T43" fmla="*/ 93 h 108"/>
                  <a:gd name="T44" fmla="*/ 21 w 91"/>
                  <a:gd name="T45" fmla="*/ 84 h 108"/>
                  <a:gd name="T46" fmla="*/ 12 w 91"/>
                  <a:gd name="T47" fmla="*/ 71 h 108"/>
                  <a:gd name="T48" fmla="*/ 9 w 91"/>
                  <a:gd name="T49" fmla="*/ 54 h 108"/>
                  <a:gd name="T50" fmla="*/ 12 w 91"/>
                  <a:gd name="T51" fmla="*/ 37 h 108"/>
                  <a:gd name="T52" fmla="*/ 21 w 91"/>
                  <a:gd name="T53" fmla="*/ 24 h 108"/>
                  <a:gd name="T54" fmla="*/ 32 w 91"/>
                  <a:gd name="T55" fmla="*/ 14 h 108"/>
                  <a:gd name="T56" fmla="*/ 46 w 91"/>
                  <a:gd name="T57" fmla="*/ 11 h 108"/>
                  <a:gd name="T58" fmla="*/ 60 w 91"/>
                  <a:gd name="T59" fmla="*/ 14 h 108"/>
                  <a:gd name="T60" fmla="*/ 72 w 91"/>
                  <a:gd name="T61" fmla="*/ 24 h 108"/>
                  <a:gd name="T62" fmla="*/ 79 w 91"/>
                  <a:gd name="T63" fmla="*/ 37 h 108"/>
                  <a:gd name="T64" fmla="*/ 82 w 91"/>
                  <a:gd name="T65" fmla="*/ 54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91" h="108">
                    <a:moveTo>
                      <a:pt x="91" y="54"/>
                    </a:moveTo>
                    <a:lnTo>
                      <a:pt x="90" y="43"/>
                    </a:lnTo>
                    <a:lnTo>
                      <a:pt x="88" y="32"/>
                    </a:lnTo>
                    <a:lnTo>
                      <a:pt x="83" y="24"/>
                    </a:lnTo>
                    <a:lnTo>
                      <a:pt x="78" y="15"/>
                    </a:lnTo>
                    <a:lnTo>
                      <a:pt x="71" y="9"/>
                    </a:lnTo>
                    <a:lnTo>
                      <a:pt x="64" y="3"/>
                    </a:lnTo>
                    <a:lnTo>
                      <a:pt x="55" y="1"/>
                    </a:lnTo>
                    <a:lnTo>
                      <a:pt x="46" y="0"/>
                    </a:lnTo>
                    <a:lnTo>
                      <a:pt x="37" y="1"/>
                    </a:lnTo>
                    <a:lnTo>
                      <a:pt x="29" y="3"/>
                    </a:lnTo>
                    <a:lnTo>
                      <a:pt x="21" y="9"/>
                    </a:lnTo>
                    <a:lnTo>
                      <a:pt x="13" y="15"/>
                    </a:lnTo>
                    <a:lnTo>
                      <a:pt x="8" y="24"/>
                    </a:lnTo>
                    <a:lnTo>
                      <a:pt x="4" y="32"/>
                    </a:lnTo>
                    <a:lnTo>
                      <a:pt x="1" y="43"/>
                    </a:lnTo>
                    <a:lnTo>
                      <a:pt x="0" y="54"/>
                    </a:lnTo>
                    <a:lnTo>
                      <a:pt x="1" y="65"/>
                    </a:lnTo>
                    <a:lnTo>
                      <a:pt x="4" y="74"/>
                    </a:lnTo>
                    <a:lnTo>
                      <a:pt x="8" y="84"/>
                    </a:lnTo>
                    <a:lnTo>
                      <a:pt x="13" y="92"/>
                    </a:lnTo>
                    <a:lnTo>
                      <a:pt x="21" y="98"/>
                    </a:lnTo>
                    <a:lnTo>
                      <a:pt x="29" y="103"/>
                    </a:lnTo>
                    <a:lnTo>
                      <a:pt x="37" y="107"/>
                    </a:lnTo>
                    <a:lnTo>
                      <a:pt x="46" y="108"/>
                    </a:lnTo>
                    <a:lnTo>
                      <a:pt x="55" y="107"/>
                    </a:lnTo>
                    <a:lnTo>
                      <a:pt x="64" y="103"/>
                    </a:lnTo>
                    <a:lnTo>
                      <a:pt x="71" y="98"/>
                    </a:lnTo>
                    <a:lnTo>
                      <a:pt x="78" y="92"/>
                    </a:lnTo>
                    <a:lnTo>
                      <a:pt x="83" y="84"/>
                    </a:lnTo>
                    <a:lnTo>
                      <a:pt x="88" y="74"/>
                    </a:lnTo>
                    <a:lnTo>
                      <a:pt x="90" y="65"/>
                    </a:lnTo>
                    <a:lnTo>
                      <a:pt x="91" y="54"/>
                    </a:lnTo>
                    <a:close/>
                    <a:moveTo>
                      <a:pt x="82" y="54"/>
                    </a:moveTo>
                    <a:lnTo>
                      <a:pt x="81" y="62"/>
                    </a:lnTo>
                    <a:lnTo>
                      <a:pt x="79" y="71"/>
                    </a:lnTo>
                    <a:lnTo>
                      <a:pt x="76" y="78"/>
                    </a:lnTo>
                    <a:lnTo>
                      <a:pt x="72" y="84"/>
                    </a:lnTo>
                    <a:lnTo>
                      <a:pt x="66" y="90"/>
                    </a:lnTo>
                    <a:lnTo>
                      <a:pt x="60" y="93"/>
                    </a:lnTo>
                    <a:lnTo>
                      <a:pt x="53" y="96"/>
                    </a:lnTo>
                    <a:lnTo>
                      <a:pt x="46" y="97"/>
                    </a:lnTo>
                    <a:lnTo>
                      <a:pt x="39" y="96"/>
                    </a:lnTo>
                    <a:lnTo>
                      <a:pt x="32" y="93"/>
                    </a:lnTo>
                    <a:lnTo>
                      <a:pt x="26" y="90"/>
                    </a:lnTo>
                    <a:lnTo>
                      <a:pt x="21" y="84"/>
                    </a:lnTo>
                    <a:lnTo>
                      <a:pt x="15" y="78"/>
                    </a:lnTo>
                    <a:lnTo>
                      <a:pt x="12" y="71"/>
                    </a:lnTo>
                    <a:lnTo>
                      <a:pt x="10" y="62"/>
                    </a:lnTo>
                    <a:lnTo>
                      <a:pt x="9" y="54"/>
                    </a:lnTo>
                    <a:lnTo>
                      <a:pt x="10" y="45"/>
                    </a:lnTo>
                    <a:lnTo>
                      <a:pt x="12" y="37"/>
                    </a:lnTo>
                    <a:lnTo>
                      <a:pt x="15" y="30"/>
                    </a:lnTo>
                    <a:lnTo>
                      <a:pt x="21" y="24"/>
                    </a:lnTo>
                    <a:lnTo>
                      <a:pt x="26" y="18"/>
                    </a:lnTo>
                    <a:lnTo>
                      <a:pt x="32" y="14"/>
                    </a:lnTo>
                    <a:lnTo>
                      <a:pt x="39" y="12"/>
                    </a:lnTo>
                    <a:lnTo>
                      <a:pt x="46" y="11"/>
                    </a:lnTo>
                    <a:lnTo>
                      <a:pt x="53" y="12"/>
                    </a:lnTo>
                    <a:lnTo>
                      <a:pt x="60" y="14"/>
                    </a:lnTo>
                    <a:lnTo>
                      <a:pt x="66" y="18"/>
                    </a:lnTo>
                    <a:lnTo>
                      <a:pt x="72" y="24"/>
                    </a:lnTo>
                    <a:lnTo>
                      <a:pt x="76" y="30"/>
                    </a:lnTo>
                    <a:lnTo>
                      <a:pt x="79" y="37"/>
                    </a:lnTo>
                    <a:lnTo>
                      <a:pt x="81" y="45"/>
                    </a:lnTo>
                    <a:lnTo>
                      <a:pt x="82" y="54"/>
                    </a:lnTo>
                    <a:close/>
                  </a:path>
                </a:pathLst>
              </a:custGeom>
              <a:solidFill>
                <a:srgbClr val="FAE6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3" name="Freeform 153"/>
              <p:cNvSpPr>
                <a:spLocks noEditPoints="1"/>
              </p:cNvSpPr>
              <p:nvPr/>
            </p:nvSpPr>
            <p:spPr bwMode="auto">
              <a:xfrm>
                <a:off x="1153" y="2651"/>
                <a:ext cx="17" cy="16"/>
              </a:xfrm>
              <a:custGeom>
                <a:avLst/>
                <a:gdLst>
                  <a:gd name="T0" fmla="*/ 81 w 82"/>
                  <a:gd name="T1" fmla="*/ 39 h 97"/>
                  <a:gd name="T2" fmla="*/ 75 w 82"/>
                  <a:gd name="T3" fmla="*/ 21 h 97"/>
                  <a:gd name="T4" fmla="*/ 64 w 82"/>
                  <a:gd name="T5" fmla="*/ 8 h 97"/>
                  <a:gd name="T6" fmla="*/ 49 w 82"/>
                  <a:gd name="T7" fmla="*/ 1 h 97"/>
                  <a:gd name="T8" fmla="*/ 33 w 82"/>
                  <a:gd name="T9" fmla="*/ 1 h 97"/>
                  <a:gd name="T10" fmla="*/ 18 w 82"/>
                  <a:gd name="T11" fmla="*/ 8 h 97"/>
                  <a:gd name="T12" fmla="*/ 7 w 82"/>
                  <a:gd name="T13" fmla="*/ 21 h 97"/>
                  <a:gd name="T14" fmla="*/ 0 w 82"/>
                  <a:gd name="T15" fmla="*/ 39 h 97"/>
                  <a:gd name="T16" fmla="*/ 0 w 82"/>
                  <a:gd name="T17" fmla="*/ 58 h 97"/>
                  <a:gd name="T18" fmla="*/ 7 w 82"/>
                  <a:gd name="T19" fmla="*/ 76 h 97"/>
                  <a:gd name="T20" fmla="*/ 18 w 82"/>
                  <a:gd name="T21" fmla="*/ 90 h 97"/>
                  <a:gd name="T22" fmla="*/ 33 w 82"/>
                  <a:gd name="T23" fmla="*/ 97 h 97"/>
                  <a:gd name="T24" fmla="*/ 49 w 82"/>
                  <a:gd name="T25" fmla="*/ 97 h 97"/>
                  <a:gd name="T26" fmla="*/ 64 w 82"/>
                  <a:gd name="T27" fmla="*/ 90 h 97"/>
                  <a:gd name="T28" fmla="*/ 75 w 82"/>
                  <a:gd name="T29" fmla="*/ 76 h 97"/>
                  <a:gd name="T30" fmla="*/ 81 w 82"/>
                  <a:gd name="T31" fmla="*/ 58 h 97"/>
                  <a:gd name="T32" fmla="*/ 73 w 82"/>
                  <a:gd name="T33" fmla="*/ 49 h 97"/>
                  <a:gd name="T34" fmla="*/ 70 w 82"/>
                  <a:gd name="T35" fmla="*/ 63 h 97"/>
                  <a:gd name="T36" fmla="*/ 63 w 82"/>
                  <a:gd name="T37" fmla="*/ 75 h 97"/>
                  <a:gd name="T38" fmla="*/ 53 w 82"/>
                  <a:gd name="T39" fmla="*/ 84 h 97"/>
                  <a:gd name="T40" fmla="*/ 41 w 82"/>
                  <a:gd name="T41" fmla="*/ 86 h 97"/>
                  <a:gd name="T42" fmla="*/ 29 w 82"/>
                  <a:gd name="T43" fmla="*/ 84 h 97"/>
                  <a:gd name="T44" fmla="*/ 19 w 82"/>
                  <a:gd name="T45" fmla="*/ 75 h 97"/>
                  <a:gd name="T46" fmla="*/ 11 w 82"/>
                  <a:gd name="T47" fmla="*/ 63 h 97"/>
                  <a:gd name="T48" fmla="*/ 9 w 82"/>
                  <a:gd name="T49" fmla="*/ 49 h 97"/>
                  <a:gd name="T50" fmla="*/ 11 w 82"/>
                  <a:gd name="T51" fmla="*/ 34 h 97"/>
                  <a:gd name="T52" fmla="*/ 19 w 82"/>
                  <a:gd name="T53" fmla="*/ 22 h 97"/>
                  <a:gd name="T54" fmla="*/ 29 w 82"/>
                  <a:gd name="T55" fmla="*/ 14 h 97"/>
                  <a:gd name="T56" fmla="*/ 41 w 82"/>
                  <a:gd name="T57" fmla="*/ 10 h 97"/>
                  <a:gd name="T58" fmla="*/ 53 w 82"/>
                  <a:gd name="T59" fmla="*/ 14 h 97"/>
                  <a:gd name="T60" fmla="*/ 63 w 82"/>
                  <a:gd name="T61" fmla="*/ 22 h 97"/>
                  <a:gd name="T62" fmla="*/ 70 w 82"/>
                  <a:gd name="T63" fmla="*/ 34 h 97"/>
                  <a:gd name="T64" fmla="*/ 73 w 82"/>
                  <a:gd name="T65" fmla="*/ 49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82" h="97">
                    <a:moveTo>
                      <a:pt x="82" y="49"/>
                    </a:moveTo>
                    <a:lnTo>
                      <a:pt x="81" y="39"/>
                    </a:lnTo>
                    <a:lnTo>
                      <a:pt x="78" y="30"/>
                    </a:lnTo>
                    <a:lnTo>
                      <a:pt x="75" y="21"/>
                    </a:lnTo>
                    <a:lnTo>
                      <a:pt x="70" y="14"/>
                    </a:lnTo>
                    <a:lnTo>
                      <a:pt x="64" y="8"/>
                    </a:lnTo>
                    <a:lnTo>
                      <a:pt x="57" y="4"/>
                    </a:lnTo>
                    <a:lnTo>
                      <a:pt x="49" y="1"/>
                    </a:lnTo>
                    <a:lnTo>
                      <a:pt x="41" y="0"/>
                    </a:lnTo>
                    <a:lnTo>
                      <a:pt x="33" y="1"/>
                    </a:lnTo>
                    <a:lnTo>
                      <a:pt x="25" y="4"/>
                    </a:lnTo>
                    <a:lnTo>
                      <a:pt x="18" y="8"/>
                    </a:lnTo>
                    <a:lnTo>
                      <a:pt x="11" y="14"/>
                    </a:lnTo>
                    <a:lnTo>
                      <a:pt x="7" y="21"/>
                    </a:lnTo>
                    <a:lnTo>
                      <a:pt x="3" y="30"/>
                    </a:lnTo>
                    <a:lnTo>
                      <a:pt x="0" y="39"/>
                    </a:lnTo>
                    <a:lnTo>
                      <a:pt x="0" y="49"/>
                    </a:lnTo>
                    <a:lnTo>
                      <a:pt x="0" y="58"/>
                    </a:lnTo>
                    <a:lnTo>
                      <a:pt x="3" y="68"/>
                    </a:lnTo>
                    <a:lnTo>
                      <a:pt x="7" y="76"/>
                    </a:lnTo>
                    <a:lnTo>
                      <a:pt x="11" y="84"/>
                    </a:lnTo>
                    <a:lnTo>
                      <a:pt x="18" y="90"/>
                    </a:lnTo>
                    <a:lnTo>
                      <a:pt x="25" y="93"/>
                    </a:lnTo>
                    <a:lnTo>
                      <a:pt x="33" y="97"/>
                    </a:lnTo>
                    <a:lnTo>
                      <a:pt x="41" y="97"/>
                    </a:lnTo>
                    <a:lnTo>
                      <a:pt x="49" y="97"/>
                    </a:lnTo>
                    <a:lnTo>
                      <a:pt x="57" y="93"/>
                    </a:lnTo>
                    <a:lnTo>
                      <a:pt x="64" y="90"/>
                    </a:lnTo>
                    <a:lnTo>
                      <a:pt x="70" y="84"/>
                    </a:lnTo>
                    <a:lnTo>
                      <a:pt x="75" y="76"/>
                    </a:lnTo>
                    <a:lnTo>
                      <a:pt x="78" y="68"/>
                    </a:lnTo>
                    <a:lnTo>
                      <a:pt x="81" y="58"/>
                    </a:lnTo>
                    <a:lnTo>
                      <a:pt x="82" y="49"/>
                    </a:lnTo>
                    <a:close/>
                    <a:moveTo>
                      <a:pt x="73" y="49"/>
                    </a:moveTo>
                    <a:lnTo>
                      <a:pt x="72" y="56"/>
                    </a:lnTo>
                    <a:lnTo>
                      <a:pt x="70" y="63"/>
                    </a:lnTo>
                    <a:lnTo>
                      <a:pt x="67" y="70"/>
                    </a:lnTo>
                    <a:lnTo>
                      <a:pt x="63" y="75"/>
                    </a:lnTo>
                    <a:lnTo>
                      <a:pt x="59" y="80"/>
                    </a:lnTo>
                    <a:lnTo>
                      <a:pt x="53" y="84"/>
                    </a:lnTo>
                    <a:lnTo>
                      <a:pt x="47" y="86"/>
                    </a:lnTo>
                    <a:lnTo>
                      <a:pt x="41" y="86"/>
                    </a:lnTo>
                    <a:lnTo>
                      <a:pt x="35" y="86"/>
                    </a:lnTo>
                    <a:lnTo>
                      <a:pt x="29" y="84"/>
                    </a:lnTo>
                    <a:lnTo>
                      <a:pt x="24" y="80"/>
                    </a:lnTo>
                    <a:lnTo>
                      <a:pt x="19" y="75"/>
                    </a:lnTo>
                    <a:lnTo>
                      <a:pt x="15" y="70"/>
                    </a:lnTo>
                    <a:lnTo>
                      <a:pt x="11" y="63"/>
                    </a:lnTo>
                    <a:lnTo>
                      <a:pt x="9" y="56"/>
                    </a:lnTo>
                    <a:lnTo>
                      <a:pt x="9" y="49"/>
                    </a:lnTo>
                    <a:lnTo>
                      <a:pt x="9" y="42"/>
                    </a:lnTo>
                    <a:lnTo>
                      <a:pt x="11" y="34"/>
                    </a:lnTo>
                    <a:lnTo>
                      <a:pt x="15" y="27"/>
                    </a:lnTo>
                    <a:lnTo>
                      <a:pt x="19" y="22"/>
                    </a:lnTo>
                    <a:lnTo>
                      <a:pt x="24" y="18"/>
                    </a:lnTo>
                    <a:lnTo>
                      <a:pt x="29" y="14"/>
                    </a:lnTo>
                    <a:lnTo>
                      <a:pt x="35" y="12"/>
                    </a:lnTo>
                    <a:lnTo>
                      <a:pt x="41" y="10"/>
                    </a:lnTo>
                    <a:lnTo>
                      <a:pt x="47" y="12"/>
                    </a:lnTo>
                    <a:lnTo>
                      <a:pt x="53" y="14"/>
                    </a:lnTo>
                    <a:lnTo>
                      <a:pt x="59" y="18"/>
                    </a:lnTo>
                    <a:lnTo>
                      <a:pt x="63" y="22"/>
                    </a:lnTo>
                    <a:lnTo>
                      <a:pt x="67" y="27"/>
                    </a:lnTo>
                    <a:lnTo>
                      <a:pt x="70" y="34"/>
                    </a:lnTo>
                    <a:lnTo>
                      <a:pt x="72" y="42"/>
                    </a:lnTo>
                    <a:lnTo>
                      <a:pt x="73" y="49"/>
                    </a:lnTo>
                    <a:close/>
                  </a:path>
                </a:pathLst>
              </a:custGeom>
              <a:solidFill>
                <a:srgbClr val="FBE9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4" name="Freeform 154"/>
              <p:cNvSpPr>
                <a:spLocks noEditPoints="1"/>
              </p:cNvSpPr>
              <p:nvPr/>
            </p:nvSpPr>
            <p:spPr bwMode="auto">
              <a:xfrm>
                <a:off x="1154" y="2652"/>
                <a:ext cx="15" cy="14"/>
              </a:xfrm>
              <a:custGeom>
                <a:avLst/>
                <a:gdLst>
                  <a:gd name="T0" fmla="*/ 72 w 73"/>
                  <a:gd name="T1" fmla="*/ 34 h 86"/>
                  <a:gd name="T2" fmla="*/ 67 w 73"/>
                  <a:gd name="T3" fmla="*/ 19 h 86"/>
                  <a:gd name="T4" fmla="*/ 57 w 73"/>
                  <a:gd name="T5" fmla="*/ 7 h 86"/>
                  <a:gd name="T6" fmla="*/ 44 w 73"/>
                  <a:gd name="T7" fmla="*/ 1 h 86"/>
                  <a:gd name="T8" fmla="*/ 30 w 73"/>
                  <a:gd name="T9" fmla="*/ 1 h 86"/>
                  <a:gd name="T10" fmla="*/ 17 w 73"/>
                  <a:gd name="T11" fmla="*/ 7 h 86"/>
                  <a:gd name="T12" fmla="*/ 6 w 73"/>
                  <a:gd name="T13" fmla="*/ 19 h 86"/>
                  <a:gd name="T14" fmla="*/ 1 w 73"/>
                  <a:gd name="T15" fmla="*/ 34 h 86"/>
                  <a:gd name="T16" fmla="*/ 1 w 73"/>
                  <a:gd name="T17" fmla="*/ 51 h 86"/>
                  <a:gd name="T18" fmla="*/ 6 w 73"/>
                  <a:gd name="T19" fmla="*/ 67 h 86"/>
                  <a:gd name="T20" fmla="*/ 17 w 73"/>
                  <a:gd name="T21" fmla="*/ 79 h 86"/>
                  <a:gd name="T22" fmla="*/ 30 w 73"/>
                  <a:gd name="T23" fmla="*/ 85 h 86"/>
                  <a:gd name="T24" fmla="*/ 44 w 73"/>
                  <a:gd name="T25" fmla="*/ 85 h 86"/>
                  <a:gd name="T26" fmla="*/ 57 w 73"/>
                  <a:gd name="T27" fmla="*/ 79 h 86"/>
                  <a:gd name="T28" fmla="*/ 67 w 73"/>
                  <a:gd name="T29" fmla="*/ 67 h 86"/>
                  <a:gd name="T30" fmla="*/ 72 w 73"/>
                  <a:gd name="T31" fmla="*/ 51 h 86"/>
                  <a:gd name="T32" fmla="*/ 64 w 73"/>
                  <a:gd name="T33" fmla="*/ 43 h 86"/>
                  <a:gd name="T34" fmla="*/ 62 w 73"/>
                  <a:gd name="T35" fmla="*/ 55 h 86"/>
                  <a:gd name="T36" fmla="*/ 56 w 73"/>
                  <a:gd name="T37" fmla="*/ 66 h 86"/>
                  <a:gd name="T38" fmla="*/ 48 w 73"/>
                  <a:gd name="T39" fmla="*/ 73 h 86"/>
                  <a:gd name="T40" fmla="*/ 37 w 73"/>
                  <a:gd name="T41" fmla="*/ 75 h 86"/>
                  <a:gd name="T42" fmla="*/ 27 w 73"/>
                  <a:gd name="T43" fmla="*/ 73 h 86"/>
                  <a:gd name="T44" fmla="*/ 18 w 73"/>
                  <a:gd name="T45" fmla="*/ 66 h 86"/>
                  <a:gd name="T46" fmla="*/ 12 w 73"/>
                  <a:gd name="T47" fmla="*/ 55 h 86"/>
                  <a:gd name="T48" fmla="*/ 10 w 73"/>
                  <a:gd name="T49" fmla="*/ 43 h 86"/>
                  <a:gd name="T50" fmla="*/ 12 w 73"/>
                  <a:gd name="T51" fmla="*/ 30 h 86"/>
                  <a:gd name="T52" fmla="*/ 18 w 73"/>
                  <a:gd name="T53" fmla="*/ 20 h 86"/>
                  <a:gd name="T54" fmla="*/ 27 w 73"/>
                  <a:gd name="T55" fmla="*/ 13 h 86"/>
                  <a:gd name="T56" fmla="*/ 37 w 73"/>
                  <a:gd name="T57" fmla="*/ 10 h 86"/>
                  <a:gd name="T58" fmla="*/ 48 w 73"/>
                  <a:gd name="T59" fmla="*/ 13 h 86"/>
                  <a:gd name="T60" fmla="*/ 56 w 73"/>
                  <a:gd name="T61" fmla="*/ 20 h 86"/>
                  <a:gd name="T62" fmla="*/ 62 w 73"/>
                  <a:gd name="T63" fmla="*/ 30 h 86"/>
                  <a:gd name="T64" fmla="*/ 64 w 73"/>
                  <a:gd name="T65" fmla="*/ 43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73" h="86">
                    <a:moveTo>
                      <a:pt x="73" y="43"/>
                    </a:moveTo>
                    <a:lnTo>
                      <a:pt x="72" y="34"/>
                    </a:lnTo>
                    <a:lnTo>
                      <a:pt x="70" y="26"/>
                    </a:lnTo>
                    <a:lnTo>
                      <a:pt x="67" y="19"/>
                    </a:lnTo>
                    <a:lnTo>
                      <a:pt x="63" y="13"/>
                    </a:lnTo>
                    <a:lnTo>
                      <a:pt x="57" y="7"/>
                    </a:lnTo>
                    <a:lnTo>
                      <a:pt x="51" y="3"/>
                    </a:lnTo>
                    <a:lnTo>
                      <a:pt x="44" y="1"/>
                    </a:lnTo>
                    <a:lnTo>
                      <a:pt x="37" y="0"/>
                    </a:lnTo>
                    <a:lnTo>
                      <a:pt x="30" y="1"/>
                    </a:lnTo>
                    <a:lnTo>
                      <a:pt x="23" y="3"/>
                    </a:lnTo>
                    <a:lnTo>
                      <a:pt x="17" y="7"/>
                    </a:lnTo>
                    <a:lnTo>
                      <a:pt x="12" y="13"/>
                    </a:lnTo>
                    <a:lnTo>
                      <a:pt x="6" y="19"/>
                    </a:lnTo>
                    <a:lnTo>
                      <a:pt x="3" y="26"/>
                    </a:lnTo>
                    <a:lnTo>
                      <a:pt x="1" y="34"/>
                    </a:lnTo>
                    <a:lnTo>
                      <a:pt x="0" y="43"/>
                    </a:lnTo>
                    <a:lnTo>
                      <a:pt x="1" y="51"/>
                    </a:lnTo>
                    <a:lnTo>
                      <a:pt x="3" y="60"/>
                    </a:lnTo>
                    <a:lnTo>
                      <a:pt x="6" y="67"/>
                    </a:lnTo>
                    <a:lnTo>
                      <a:pt x="12" y="73"/>
                    </a:lnTo>
                    <a:lnTo>
                      <a:pt x="17" y="79"/>
                    </a:lnTo>
                    <a:lnTo>
                      <a:pt x="23" y="82"/>
                    </a:lnTo>
                    <a:lnTo>
                      <a:pt x="30" y="85"/>
                    </a:lnTo>
                    <a:lnTo>
                      <a:pt x="37" y="86"/>
                    </a:lnTo>
                    <a:lnTo>
                      <a:pt x="44" y="85"/>
                    </a:lnTo>
                    <a:lnTo>
                      <a:pt x="51" y="82"/>
                    </a:lnTo>
                    <a:lnTo>
                      <a:pt x="57" y="79"/>
                    </a:lnTo>
                    <a:lnTo>
                      <a:pt x="63" y="73"/>
                    </a:lnTo>
                    <a:lnTo>
                      <a:pt x="67" y="67"/>
                    </a:lnTo>
                    <a:lnTo>
                      <a:pt x="70" y="60"/>
                    </a:lnTo>
                    <a:lnTo>
                      <a:pt x="72" y="51"/>
                    </a:lnTo>
                    <a:lnTo>
                      <a:pt x="73" y="43"/>
                    </a:lnTo>
                    <a:close/>
                    <a:moveTo>
                      <a:pt x="64" y="43"/>
                    </a:moveTo>
                    <a:lnTo>
                      <a:pt x="64" y="49"/>
                    </a:lnTo>
                    <a:lnTo>
                      <a:pt x="62" y="55"/>
                    </a:lnTo>
                    <a:lnTo>
                      <a:pt x="59" y="61"/>
                    </a:lnTo>
                    <a:lnTo>
                      <a:pt x="56" y="66"/>
                    </a:lnTo>
                    <a:lnTo>
                      <a:pt x="52" y="69"/>
                    </a:lnTo>
                    <a:lnTo>
                      <a:pt x="48" y="73"/>
                    </a:lnTo>
                    <a:lnTo>
                      <a:pt x="43" y="74"/>
                    </a:lnTo>
                    <a:lnTo>
                      <a:pt x="37" y="75"/>
                    </a:lnTo>
                    <a:lnTo>
                      <a:pt x="32" y="74"/>
                    </a:lnTo>
                    <a:lnTo>
                      <a:pt x="27" y="73"/>
                    </a:lnTo>
                    <a:lnTo>
                      <a:pt x="22" y="69"/>
                    </a:lnTo>
                    <a:lnTo>
                      <a:pt x="18" y="66"/>
                    </a:lnTo>
                    <a:lnTo>
                      <a:pt x="15" y="61"/>
                    </a:lnTo>
                    <a:lnTo>
                      <a:pt x="12" y="55"/>
                    </a:lnTo>
                    <a:lnTo>
                      <a:pt x="11" y="49"/>
                    </a:lnTo>
                    <a:lnTo>
                      <a:pt x="10" y="43"/>
                    </a:lnTo>
                    <a:lnTo>
                      <a:pt x="11" y="37"/>
                    </a:lnTo>
                    <a:lnTo>
                      <a:pt x="12" y="30"/>
                    </a:lnTo>
                    <a:lnTo>
                      <a:pt x="15" y="25"/>
                    </a:lnTo>
                    <a:lnTo>
                      <a:pt x="18" y="20"/>
                    </a:lnTo>
                    <a:lnTo>
                      <a:pt x="22" y="16"/>
                    </a:lnTo>
                    <a:lnTo>
                      <a:pt x="27" y="13"/>
                    </a:lnTo>
                    <a:lnTo>
                      <a:pt x="32" y="12"/>
                    </a:lnTo>
                    <a:lnTo>
                      <a:pt x="37" y="10"/>
                    </a:lnTo>
                    <a:lnTo>
                      <a:pt x="43" y="12"/>
                    </a:lnTo>
                    <a:lnTo>
                      <a:pt x="48" y="13"/>
                    </a:lnTo>
                    <a:lnTo>
                      <a:pt x="52" y="16"/>
                    </a:lnTo>
                    <a:lnTo>
                      <a:pt x="56" y="20"/>
                    </a:lnTo>
                    <a:lnTo>
                      <a:pt x="59" y="25"/>
                    </a:lnTo>
                    <a:lnTo>
                      <a:pt x="62" y="30"/>
                    </a:lnTo>
                    <a:lnTo>
                      <a:pt x="64" y="37"/>
                    </a:lnTo>
                    <a:lnTo>
                      <a:pt x="64" y="43"/>
                    </a:lnTo>
                    <a:close/>
                  </a:path>
                </a:pathLst>
              </a:custGeom>
              <a:solidFill>
                <a:srgbClr val="FBEC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" name="Freeform 155"/>
              <p:cNvSpPr>
                <a:spLocks noEditPoints="1"/>
              </p:cNvSpPr>
              <p:nvPr/>
            </p:nvSpPr>
            <p:spPr bwMode="auto">
              <a:xfrm>
                <a:off x="1155" y="2653"/>
                <a:ext cx="13" cy="12"/>
              </a:xfrm>
              <a:custGeom>
                <a:avLst/>
                <a:gdLst>
                  <a:gd name="T0" fmla="*/ 63 w 64"/>
                  <a:gd name="T1" fmla="*/ 32 h 76"/>
                  <a:gd name="T2" fmla="*/ 58 w 64"/>
                  <a:gd name="T3" fmla="*/ 17 h 76"/>
                  <a:gd name="T4" fmla="*/ 50 w 64"/>
                  <a:gd name="T5" fmla="*/ 8 h 76"/>
                  <a:gd name="T6" fmla="*/ 38 w 64"/>
                  <a:gd name="T7" fmla="*/ 2 h 76"/>
                  <a:gd name="T8" fmla="*/ 26 w 64"/>
                  <a:gd name="T9" fmla="*/ 2 h 76"/>
                  <a:gd name="T10" fmla="*/ 15 w 64"/>
                  <a:gd name="T11" fmla="*/ 8 h 76"/>
                  <a:gd name="T12" fmla="*/ 6 w 64"/>
                  <a:gd name="T13" fmla="*/ 17 h 76"/>
                  <a:gd name="T14" fmla="*/ 0 w 64"/>
                  <a:gd name="T15" fmla="*/ 32 h 76"/>
                  <a:gd name="T16" fmla="*/ 0 w 64"/>
                  <a:gd name="T17" fmla="*/ 46 h 76"/>
                  <a:gd name="T18" fmla="*/ 6 w 64"/>
                  <a:gd name="T19" fmla="*/ 60 h 76"/>
                  <a:gd name="T20" fmla="*/ 15 w 64"/>
                  <a:gd name="T21" fmla="*/ 70 h 76"/>
                  <a:gd name="T22" fmla="*/ 26 w 64"/>
                  <a:gd name="T23" fmla="*/ 76 h 76"/>
                  <a:gd name="T24" fmla="*/ 38 w 64"/>
                  <a:gd name="T25" fmla="*/ 76 h 76"/>
                  <a:gd name="T26" fmla="*/ 50 w 64"/>
                  <a:gd name="T27" fmla="*/ 70 h 76"/>
                  <a:gd name="T28" fmla="*/ 58 w 64"/>
                  <a:gd name="T29" fmla="*/ 60 h 76"/>
                  <a:gd name="T30" fmla="*/ 63 w 64"/>
                  <a:gd name="T31" fmla="*/ 46 h 76"/>
                  <a:gd name="T32" fmla="*/ 55 w 64"/>
                  <a:gd name="T33" fmla="*/ 39 h 76"/>
                  <a:gd name="T34" fmla="*/ 53 w 64"/>
                  <a:gd name="T35" fmla="*/ 50 h 76"/>
                  <a:gd name="T36" fmla="*/ 48 w 64"/>
                  <a:gd name="T37" fmla="*/ 58 h 76"/>
                  <a:gd name="T38" fmla="*/ 41 w 64"/>
                  <a:gd name="T39" fmla="*/ 64 h 76"/>
                  <a:gd name="T40" fmla="*/ 32 w 64"/>
                  <a:gd name="T41" fmla="*/ 65 h 76"/>
                  <a:gd name="T42" fmla="*/ 23 w 64"/>
                  <a:gd name="T43" fmla="*/ 64 h 76"/>
                  <a:gd name="T44" fmla="*/ 16 w 64"/>
                  <a:gd name="T45" fmla="*/ 58 h 76"/>
                  <a:gd name="T46" fmla="*/ 11 w 64"/>
                  <a:gd name="T47" fmla="*/ 50 h 76"/>
                  <a:gd name="T48" fmla="*/ 10 w 64"/>
                  <a:gd name="T49" fmla="*/ 39 h 76"/>
                  <a:gd name="T50" fmla="*/ 11 w 64"/>
                  <a:gd name="T51" fmla="*/ 28 h 76"/>
                  <a:gd name="T52" fmla="*/ 16 w 64"/>
                  <a:gd name="T53" fmla="*/ 20 h 76"/>
                  <a:gd name="T54" fmla="*/ 23 w 64"/>
                  <a:gd name="T55" fmla="*/ 14 h 76"/>
                  <a:gd name="T56" fmla="*/ 32 w 64"/>
                  <a:gd name="T57" fmla="*/ 11 h 76"/>
                  <a:gd name="T58" fmla="*/ 41 w 64"/>
                  <a:gd name="T59" fmla="*/ 14 h 76"/>
                  <a:gd name="T60" fmla="*/ 48 w 64"/>
                  <a:gd name="T61" fmla="*/ 20 h 76"/>
                  <a:gd name="T62" fmla="*/ 53 w 64"/>
                  <a:gd name="T63" fmla="*/ 28 h 76"/>
                  <a:gd name="T64" fmla="*/ 55 w 64"/>
                  <a:gd name="T65" fmla="*/ 3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64" h="76">
                    <a:moveTo>
                      <a:pt x="64" y="39"/>
                    </a:moveTo>
                    <a:lnTo>
                      <a:pt x="63" y="32"/>
                    </a:lnTo>
                    <a:lnTo>
                      <a:pt x="61" y="24"/>
                    </a:lnTo>
                    <a:lnTo>
                      <a:pt x="58" y="17"/>
                    </a:lnTo>
                    <a:lnTo>
                      <a:pt x="54" y="12"/>
                    </a:lnTo>
                    <a:lnTo>
                      <a:pt x="50" y="8"/>
                    </a:lnTo>
                    <a:lnTo>
                      <a:pt x="44" y="4"/>
                    </a:lnTo>
                    <a:lnTo>
                      <a:pt x="38" y="2"/>
                    </a:lnTo>
                    <a:lnTo>
                      <a:pt x="32" y="0"/>
                    </a:lnTo>
                    <a:lnTo>
                      <a:pt x="26" y="2"/>
                    </a:lnTo>
                    <a:lnTo>
                      <a:pt x="20" y="4"/>
                    </a:lnTo>
                    <a:lnTo>
                      <a:pt x="15" y="8"/>
                    </a:lnTo>
                    <a:lnTo>
                      <a:pt x="10" y="12"/>
                    </a:lnTo>
                    <a:lnTo>
                      <a:pt x="6" y="17"/>
                    </a:lnTo>
                    <a:lnTo>
                      <a:pt x="2" y="24"/>
                    </a:lnTo>
                    <a:lnTo>
                      <a:pt x="0" y="32"/>
                    </a:lnTo>
                    <a:lnTo>
                      <a:pt x="0" y="39"/>
                    </a:lnTo>
                    <a:lnTo>
                      <a:pt x="0" y="46"/>
                    </a:lnTo>
                    <a:lnTo>
                      <a:pt x="2" y="53"/>
                    </a:lnTo>
                    <a:lnTo>
                      <a:pt x="6" y="60"/>
                    </a:lnTo>
                    <a:lnTo>
                      <a:pt x="10" y="65"/>
                    </a:lnTo>
                    <a:lnTo>
                      <a:pt x="15" y="70"/>
                    </a:lnTo>
                    <a:lnTo>
                      <a:pt x="20" y="74"/>
                    </a:lnTo>
                    <a:lnTo>
                      <a:pt x="26" y="76"/>
                    </a:lnTo>
                    <a:lnTo>
                      <a:pt x="32" y="76"/>
                    </a:lnTo>
                    <a:lnTo>
                      <a:pt x="38" y="76"/>
                    </a:lnTo>
                    <a:lnTo>
                      <a:pt x="44" y="74"/>
                    </a:lnTo>
                    <a:lnTo>
                      <a:pt x="50" y="70"/>
                    </a:lnTo>
                    <a:lnTo>
                      <a:pt x="54" y="65"/>
                    </a:lnTo>
                    <a:lnTo>
                      <a:pt x="58" y="60"/>
                    </a:lnTo>
                    <a:lnTo>
                      <a:pt x="61" y="53"/>
                    </a:lnTo>
                    <a:lnTo>
                      <a:pt x="63" y="46"/>
                    </a:lnTo>
                    <a:lnTo>
                      <a:pt x="64" y="39"/>
                    </a:lnTo>
                    <a:close/>
                    <a:moveTo>
                      <a:pt x="55" y="39"/>
                    </a:moveTo>
                    <a:lnTo>
                      <a:pt x="54" y="45"/>
                    </a:lnTo>
                    <a:lnTo>
                      <a:pt x="53" y="50"/>
                    </a:lnTo>
                    <a:lnTo>
                      <a:pt x="51" y="54"/>
                    </a:lnTo>
                    <a:lnTo>
                      <a:pt x="48" y="58"/>
                    </a:lnTo>
                    <a:lnTo>
                      <a:pt x="45" y="62"/>
                    </a:lnTo>
                    <a:lnTo>
                      <a:pt x="41" y="64"/>
                    </a:lnTo>
                    <a:lnTo>
                      <a:pt x="37" y="65"/>
                    </a:lnTo>
                    <a:lnTo>
                      <a:pt x="32" y="65"/>
                    </a:lnTo>
                    <a:lnTo>
                      <a:pt x="28" y="65"/>
                    </a:lnTo>
                    <a:lnTo>
                      <a:pt x="23" y="64"/>
                    </a:lnTo>
                    <a:lnTo>
                      <a:pt x="20" y="62"/>
                    </a:lnTo>
                    <a:lnTo>
                      <a:pt x="16" y="58"/>
                    </a:lnTo>
                    <a:lnTo>
                      <a:pt x="13" y="54"/>
                    </a:lnTo>
                    <a:lnTo>
                      <a:pt x="11" y="50"/>
                    </a:lnTo>
                    <a:lnTo>
                      <a:pt x="10" y="45"/>
                    </a:lnTo>
                    <a:lnTo>
                      <a:pt x="10" y="39"/>
                    </a:lnTo>
                    <a:lnTo>
                      <a:pt x="10" y="33"/>
                    </a:lnTo>
                    <a:lnTo>
                      <a:pt x="11" y="28"/>
                    </a:lnTo>
                    <a:lnTo>
                      <a:pt x="13" y="23"/>
                    </a:lnTo>
                    <a:lnTo>
                      <a:pt x="16" y="20"/>
                    </a:lnTo>
                    <a:lnTo>
                      <a:pt x="20" y="16"/>
                    </a:lnTo>
                    <a:lnTo>
                      <a:pt x="23" y="14"/>
                    </a:lnTo>
                    <a:lnTo>
                      <a:pt x="28" y="12"/>
                    </a:lnTo>
                    <a:lnTo>
                      <a:pt x="32" y="11"/>
                    </a:lnTo>
                    <a:lnTo>
                      <a:pt x="37" y="12"/>
                    </a:lnTo>
                    <a:lnTo>
                      <a:pt x="41" y="14"/>
                    </a:lnTo>
                    <a:lnTo>
                      <a:pt x="45" y="16"/>
                    </a:lnTo>
                    <a:lnTo>
                      <a:pt x="48" y="20"/>
                    </a:lnTo>
                    <a:lnTo>
                      <a:pt x="51" y="23"/>
                    </a:lnTo>
                    <a:lnTo>
                      <a:pt x="53" y="28"/>
                    </a:lnTo>
                    <a:lnTo>
                      <a:pt x="54" y="33"/>
                    </a:lnTo>
                    <a:lnTo>
                      <a:pt x="55" y="39"/>
                    </a:lnTo>
                    <a:close/>
                  </a:path>
                </a:pathLst>
              </a:custGeom>
              <a:solidFill>
                <a:srgbClr val="FCEF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" name="Freeform 156"/>
              <p:cNvSpPr>
                <a:spLocks noEditPoints="1"/>
              </p:cNvSpPr>
              <p:nvPr/>
            </p:nvSpPr>
            <p:spPr bwMode="auto">
              <a:xfrm>
                <a:off x="1156" y="2654"/>
                <a:ext cx="11" cy="11"/>
              </a:xfrm>
              <a:custGeom>
                <a:avLst/>
                <a:gdLst>
                  <a:gd name="T0" fmla="*/ 54 w 54"/>
                  <a:gd name="T1" fmla="*/ 27 h 65"/>
                  <a:gd name="T2" fmla="*/ 49 w 54"/>
                  <a:gd name="T3" fmla="*/ 15 h 65"/>
                  <a:gd name="T4" fmla="*/ 42 w 54"/>
                  <a:gd name="T5" fmla="*/ 6 h 65"/>
                  <a:gd name="T6" fmla="*/ 33 w 54"/>
                  <a:gd name="T7" fmla="*/ 2 h 65"/>
                  <a:gd name="T8" fmla="*/ 22 w 54"/>
                  <a:gd name="T9" fmla="*/ 2 h 65"/>
                  <a:gd name="T10" fmla="*/ 12 w 54"/>
                  <a:gd name="T11" fmla="*/ 6 h 65"/>
                  <a:gd name="T12" fmla="*/ 5 w 54"/>
                  <a:gd name="T13" fmla="*/ 15 h 65"/>
                  <a:gd name="T14" fmla="*/ 1 w 54"/>
                  <a:gd name="T15" fmla="*/ 27 h 65"/>
                  <a:gd name="T16" fmla="*/ 1 w 54"/>
                  <a:gd name="T17" fmla="*/ 39 h 65"/>
                  <a:gd name="T18" fmla="*/ 5 w 54"/>
                  <a:gd name="T19" fmla="*/ 51 h 65"/>
                  <a:gd name="T20" fmla="*/ 12 w 54"/>
                  <a:gd name="T21" fmla="*/ 59 h 65"/>
                  <a:gd name="T22" fmla="*/ 22 w 54"/>
                  <a:gd name="T23" fmla="*/ 64 h 65"/>
                  <a:gd name="T24" fmla="*/ 33 w 54"/>
                  <a:gd name="T25" fmla="*/ 64 h 65"/>
                  <a:gd name="T26" fmla="*/ 42 w 54"/>
                  <a:gd name="T27" fmla="*/ 59 h 65"/>
                  <a:gd name="T28" fmla="*/ 49 w 54"/>
                  <a:gd name="T29" fmla="*/ 51 h 65"/>
                  <a:gd name="T30" fmla="*/ 54 w 54"/>
                  <a:gd name="T31" fmla="*/ 39 h 65"/>
                  <a:gd name="T32" fmla="*/ 45 w 54"/>
                  <a:gd name="T33" fmla="*/ 33 h 65"/>
                  <a:gd name="T34" fmla="*/ 44 w 54"/>
                  <a:gd name="T35" fmla="*/ 41 h 65"/>
                  <a:gd name="T36" fmla="*/ 40 w 54"/>
                  <a:gd name="T37" fmla="*/ 48 h 65"/>
                  <a:gd name="T38" fmla="*/ 34 w 54"/>
                  <a:gd name="T39" fmla="*/ 53 h 65"/>
                  <a:gd name="T40" fmla="*/ 27 w 54"/>
                  <a:gd name="T41" fmla="*/ 54 h 65"/>
                  <a:gd name="T42" fmla="*/ 20 w 54"/>
                  <a:gd name="T43" fmla="*/ 53 h 65"/>
                  <a:gd name="T44" fmla="*/ 14 w 54"/>
                  <a:gd name="T45" fmla="*/ 48 h 65"/>
                  <a:gd name="T46" fmla="*/ 11 w 54"/>
                  <a:gd name="T47" fmla="*/ 41 h 65"/>
                  <a:gd name="T48" fmla="*/ 9 w 54"/>
                  <a:gd name="T49" fmla="*/ 33 h 65"/>
                  <a:gd name="T50" fmla="*/ 11 w 54"/>
                  <a:gd name="T51" fmla="*/ 24 h 65"/>
                  <a:gd name="T52" fmla="*/ 14 w 54"/>
                  <a:gd name="T53" fmla="*/ 17 h 65"/>
                  <a:gd name="T54" fmla="*/ 20 w 54"/>
                  <a:gd name="T55" fmla="*/ 12 h 65"/>
                  <a:gd name="T56" fmla="*/ 27 w 54"/>
                  <a:gd name="T57" fmla="*/ 11 h 65"/>
                  <a:gd name="T58" fmla="*/ 34 w 54"/>
                  <a:gd name="T59" fmla="*/ 12 h 65"/>
                  <a:gd name="T60" fmla="*/ 40 w 54"/>
                  <a:gd name="T61" fmla="*/ 17 h 65"/>
                  <a:gd name="T62" fmla="*/ 44 w 54"/>
                  <a:gd name="T63" fmla="*/ 24 h 65"/>
                  <a:gd name="T64" fmla="*/ 45 w 54"/>
                  <a:gd name="T65" fmla="*/ 33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4" h="65">
                    <a:moveTo>
                      <a:pt x="54" y="33"/>
                    </a:moveTo>
                    <a:lnTo>
                      <a:pt x="54" y="27"/>
                    </a:lnTo>
                    <a:lnTo>
                      <a:pt x="52" y="20"/>
                    </a:lnTo>
                    <a:lnTo>
                      <a:pt x="49" y="15"/>
                    </a:lnTo>
                    <a:lnTo>
                      <a:pt x="46" y="10"/>
                    </a:lnTo>
                    <a:lnTo>
                      <a:pt x="42" y="6"/>
                    </a:lnTo>
                    <a:lnTo>
                      <a:pt x="38" y="3"/>
                    </a:lnTo>
                    <a:lnTo>
                      <a:pt x="33" y="2"/>
                    </a:lnTo>
                    <a:lnTo>
                      <a:pt x="27" y="0"/>
                    </a:lnTo>
                    <a:lnTo>
                      <a:pt x="22" y="2"/>
                    </a:lnTo>
                    <a:lnTo>
                      <a:pt x="17" y="3"/>
                    </a:lnTo>
                    <a:lnTo>
                      <a:pt x="12" y="6"/>
                    </a:lnTo>
                    <a:lnTo>
                      <a:pt x="8" y="10"/>
                    </a:lnTo>
                    <a:lnTo>
                      <a:pt x="5" y="15"/>
                    </a:lnTo>
                    <a:lnTo>
                      <a:pt x="2" y="20"/>
                    </a:lnTo>
                    <a:lnTo>
                      <a:pt x="1" y="27"/>
                    </a:lnTo>
                    <a:lnTo>
                      <a:pt x="0" y="33"/>
                    </a:lnTo>
                    <a:lnTo>
                      <a:pt x="1" y="39"/>
                    </a:lnTo>
                    <a:lnTo>
                      <a:pt x="2" y="45"/>
                    </a:lnTo>
                    <a:lnTo>
                      <a:pt x="5" y="51"/>
                    </a:lnTo>
                    <a:lnTo>
                      <a:pt x="8" y="56"/>
                    </a:lnTo>
                    <a:lnTo>
                      <a:pt x="12" y="59"/>
                    </a:lnTo>
                    <a:lnTo>
                      <a:pt x="17" y="63"/>
                    </a:lnTo>
                    <a:lnTo>
                      <a:pt x="22" y="64"/>
                    </a:lnTo>
                    <a:lnTo>
                      <a:pt x="27" y="65"/>
                    </a:lnTo>
                    <a:lnTo>
                      <a:pt x="33" y="64"/>
                    </a:lnTo>
                    <a:lnTo>
                      <a:pt x="38" y="63"/>
                    </a:lnTo>
                    <a:lnTo>
                      <a:pt x="42" y="59"/>
                    </a:lnTo>
                    <a:lnTo>
                      <a:pt x="46" y="56"/>
                    </a:lnTo>
                    <a:lnTo>
                      <a:pt x="49" y="51"/>
                    </a:lnTo>
                    <a:lnTo>
                      <a:pt x="52" y="45"/>
                    </a:lnTo>
                    <a:lnTo>
                      <a:pt x="54" y="39"/>
                    </a:lnTo>
                    <a:lnTo>
                      <a:pt x="54" y="33"/>
                    </a:lnTo>
                    <a:close/>
                    <a:moveTo>
                      <a:pt x="45" y="33"/>
                    </a:moveTo>
                    <a:lnTo>
                      <a:pt x="45" y="38"/>
                    </a:lnTo>
                    <a:lnTo>
                      <a:pt x="44" y="41"/>
                    </a:lnTo>
                    <a:lnTo>
                      <a:pt x="42" y="45"/>
                    </a:lnTo>
                    <a:lnTo>
                      <a:pt x="40" y="48"/>
                    </a:lnTo>
                    <a:lnTo>
                      <a:pt x="37" y="51"/>
                    </a:lnTo>
                    <a:lnTo>
                      <a:pt x="34" y="53"/>
                    </a:lnTo>
                    <a:lnTo>
                      <a:pt x="31" y="54"/>
                    </a:lnTo>
                    <a:lnTo>
                      <a:pt x="27" y="54"/>
                    </a:lnTo>
                    <a:lnTo>
                      <a:pt x="23" y="54"/>
                    </a:lnTo>
                    <a:lnTo>
                      <a:pt x="20" y="53"/>
                    </a:lnTo>
                    <a:lnTo>
                      <a:pt x="17" y="51"/>
                    </a:lnTo>
                    <a:lnTo>
                      <a:pt x="14" y="48"/>
                    </a:lnTo>
                    <a:lnTo>
                      <a:pt x="12" y="45"/>
                    </a:lnTo>
                    <a:lnTo>
                      <a:pt x="11" y="41"/>
                    </a:lnTo>
                    <a:lnTo>
                      <a:pt x="9" y="38"/>
                    </a:lnTo>
                    <a:lnTo>
                      <a:pt x="9" y="33"/>
                    </a:lnTo>
                    <a:lnTo>
                      <a:pt x="9" y="28"/>
                    </a:lnTo>
                    <a:lnTo>
                      <a:pt x="11" y="24"/>
                    </a:lnTo>
                    <a:lnTo>
                      <a:pt x="12" y="21"/>
                    </a:lnTo>
                    <a:lnTo>
                      <a:pt x="14" y="17"/>
                    </a:lnTo>
                    <a:lnTo>
                      <a:pt x="17" y="15"/>
                    </a:lnTo>
                    <a:lnTo>
                      <a:pt x="20" y="12"/>
                    </a:lnTo>
                    <a:lnTo>
                      <a:pt x="23" y="11"/>
                    </a:lnTo>
                    <a:lnTo>
                      <a:pt x="27" y="11"/>
                    </a:lnTo>
                    <a:lnTo>
                      <a:pt x="31" y="11"/>
                    </a:lnTo>
                    <a:lnTo>
                      <a:pt x="34" y="12"/>
                    </a:lnTo>
                    <a:lnTo>
                      <a:pt x="37" y="15"/>
                    </a:lnTo>
                    <a:lnTo>
                      <a:pt x="40" y="17"/>
                    </a:lnTo>
                    <a:lnTo>
                      <a:pt x="42" y="21"/>
                    </a:lnTo>
                    <a:lnTo>
                      <a:pt x="44" y="24"/>
                    </a:lnTo>
                    <a:lnTo>
                      <a:pt x="45" y="28"/>
                    </a:lnTo>
                    <a:lnTo>
                      <a:pt x="45" y="33"/>
                    </a:lnTo>
                    <a:close/>
                  </a:path>
                </a:pathLst>
              </a:custGeom>
              <a:solidFill>
                <a:srgbClr val="FCEF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" name="Freeform 157"/>
              <p:cNvSpPr>
                <a:spLocks noEditPoints="1"/>
              </p:cNvSpPr>
              <p:nvPr/>
            </p:nvSpPr>
            <p:spPr bwMode="auto">
              <a:xfrm>
                <a:off x="1157" y="2655"/>
                <a:ext cx="9" cy="9"/>
              </a:xfrm>
              <a:custGeom>
                <a:avLst/>
                <a:gdLst>
                  <a:gd name="T0" fmla="*/ 44 w 45"/>
                  <a:gd name="T1" fmla="*/ 22 h 54"/>
                  <a:gd name="T2" fmla="*/ 41 w 45"/>
                  <a:gd name="T3" fmla="*/ 12 h 54"/>
                  <a:gd name="T4" fmla="*/ 35 w 45"/>
                  <a:gd name="T5" fmla="*/ 5 h 54"/>
                  <a:gd name="T6" fmla="*/ 27 w 45"/>
                  <a:gd name="T7" fmla="*/ 1 h 54"/>
                  <a:gd name="T8" fmla="*/ 18 w 45"/>
                  <a:gd name="T9" fmla="*/ 1 h 54"/>
                  <a:gd name="T10" fmla="*/ 10 w 45"/>
                  <a:gd name="T11" fmla="*/ 5 h 54"/>
                  <a:gd name="T12" fmla="*/ 3 w 45"/>
                  <a:gd name="T13" fmla="*/ 12 h 54"/>
                  <a:gd name="T14" fmla="*/ 0 w 45"/>
                  <a:gd name="T15" fmla="*/ 22 h 54"/>
                  <a:gd name="T16" fmla="*/ 0 w 45"/>
                  <a:gd name="T17" fmla="*/ 34 h 54"/>
                  <a:gd name="T18" fmla="*/ 3 w 45"/>
                  <a:gd name="T19" fmla="*/ 43 h 54"/>
                  <a:gd name="T20" fmla="*/ 10 w 45"/>
                  <a:gd name="T21" fmla="*/ 51 h 54"/>
                  <a:gd name="T22" fmla="*/ 18 w 45"/>
                  <a:gd name="T23" fmla="*/ 54 h 54"/>
                  <a:gd name="T24" fmla="*/ 27 w 45"/>
                  <a:gd name="T25" fmla="*/ 54 h 54"/>
                  <a:gd name="T26" fmla="*/ 35 w 45"/>
                  <a:gd name="T27" fmla="*/ 51 h 54"/>
                  <a:gd name="T28" fmla="*/ 41 w 45"/>
                  <a:gd name="T29" fmla="*/ 43 h 54"/>
                  <a:gd name="T30" fmla="*/ 44 w 45"/>
                  <a:gd name="T31" fmla="*/ 34 h 54"/>
                  <a:gd name="T32" fmla="*/ 36 w 45"/>
                  <a:gd name="T33" fmla="*/ 28 h 54"/>
                  <a:gd name="T34" fmla="*/ 35 w 45"/>
                  <a:gd name="T35" fmla="*/ 34 h 54"/>
                  <a:gd name="T36" fmla="*/ 32 w 45"/>
                  <a:gd name="T37" fmla="*/ 40 h 54"/>
                  <a:gd name="T38" fmla="*/ 27 w 45"/>
                  <a:gd name="T39" fmla="*/ 42 h 54"/>
                  <a:gd name="T40" fmla="*/ 22 w 45"/>
                  <a:gd name="T41" fmla="*/ 43 h 54"/>
                  <a:gd name="T42" fmla="*/ 17 w 45"/>
                  <a:gd name="T43" fmla="*/ 42 h 54"/>
                  <a:gd name="T44" fmla="*/ 13 w 45"/>
                  <a:gd name="T45" fmla="*/ 40 h 54"/>
                  <a:gd name="T46" fmla="*/ 10 w 45"/>
                  <a:gd name="T47" fmla="*/ 34 h 54"/>
                  <a:gd name="T48" fmla="*/ 9 w 45"/>
                  <a:gd name="T49" fmla="*/ 28 h 54"/>
                  <a:gd name="T50" fmla="*/ 10 w 45"/>
                  <a:gd name="T51" fmla="*/ 22 h 54"/>
                  <a:gd name="T52" fmla="*/ 13 w 45"/>
                  <a:gd name="T53" fmla="*/ 16 h 54"/>
                  <a:gd name="T54" fmla="*/ 17 w 45"/>
                  <a:gd name="T55" fmla="*/ 13 h 54"/>
                  <a:gd name="T56" fmla="*/ 22 w 45"/>
                  <a:gd name="T57" fmla="*/ 11 h 54"/>
                  <a:gd name="T58" fmla="*/ 27 w 45"/>
                  <a:gd name="T59" fmla="*/ 13 h 54"/>
                  <a:gd name="T60" fmla="*/ 32 w 45"/>
                  <a:gd name="T61" fmla="*/ 16 h 54"/>
                  <a:gd name="T62" fmla="*/ 35 w 45"/>
                  <a:gd name="T63" fmla="*/ 22 h 54"/>
                  <a:gd name="T64" fmla="*/ 36 w 45"/>
                  <a:gd name="T65" fmla="*/ 2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5" h="54">
                    <a:moveTo>
                      <a:pt x="45" y="28"/>
                    </a:moveTo>
                    <a:lnTo>
                      <a:pt x="44" y="22"/>
                    </a:lnTo>
                    <a:lnTo>
                      <a:pt x="43" y="17"/>
                    </a:lnTo>
                    <a:lnTo>
                      <a:pt x="41" y="12"/>
                    </a:lnTo>
                    <a:lnTo>
                      <a:pt x="38" y="9"/>
                    </a:lnTo>
                    <a:lnTo>
                      <a:pt x="35" y="5"/>
                    </a:lnTo>
                    <a:lnTo>
                      <a:pt x="31" y="3"/>
                    </a:lnTo>
                    <a:lnTo>
                      <a:pt x="27" y="1"/>
                    </a:lnTo>
                    <a:lnTo>
                      <a:pt x="22" y="0"/>
                    </a:lnTo>
                    <a:lnTo>
                      <a:pt x="18" y="1"/>
                    </a:lnTo>
                    <a:lnTo>
                      <a:pt x="13" y="3"/>
                    </a:lnTo>
                    <a:lnTo>
                      <a:pt x="10" y="5"/>
                    </a:lnTo>
                    <a:lnTo>
                      <a:pt x="6" y="9"/>
                    </a:lnTo>
                    <a:lnTo>
                      <a:pt x="3" y="12"/>
                    </a:lnTo>
                    <a:lnTo>
                      <a:pt x="1" y="17"/>
                    </a:lnTo>
                    <a:lnTo>
                      <a:pt x="0" y="22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1" y="39"/>
                    </a:lnTo>
                    <a:lnTo>
                      <a:pt x="3" y="43"/>
                    </a:lnTo>
                    <a:lnTo>
                      <a:pt x="6" y="47"/>
                    </a:lnTo>
                    <a:lnTo>
                      <a:pt x="10" y="51"/>
                    </a:lnTo>
                    <a:lnTo>
                      <a:pt x="13" y="53"/>
                    </a:lnTo>
                    <a:lnTo>
                      <a:pt x="18" y="54"/>
                    </a:lnTo>
                    <a:lnTo>
                      <a:pt x="22" y="54"/>
                    </a:lnTo>
                    <a:lnTo>
                      <a:pt x="27" y="54"/>
                    </a:lnTo>
                    <a:lnTo>
                      <a:pt x="31" y="53"/>
                    </a:lnTo>
                    <a:lnTo>
                      <a:pt x="35" y="51"/>
                    </a:lnTo>
                    <a:lnTo>
                      <a:pt x="38" y="47"/>
                    </a:lnTo>
                    <a:lnTo>
                      <a:pt x="41" y="43"/>
                    </a:lnTo>
                    <a:lnTo>
                      <a:pt x="43" y="39"/>
                    </a:lnTo>
                    <a:lnTo>
                      <a:pt x="44" y="34"/>
                    </a:lnTo>
                    <a:lnTo>
                      <a:pt x="45" y="28"/>
                    </a:lnTo>
                    <a:close/>
                    <a:moveTo>
                      <a:pt x="36" y="28"/>
                    </a:moveTo>
                    <a:lnTo>
                      <a:pt x="35" y="31"/>
                    </a:lnTo>
                    <a:lnTo>
                      <a:pt x="35" y="34"/>
                    </a:lnTo>
                    <a:lnTo>
                      <a:pt x="33" y="37"/>
                    </a:lnTo>
                    <a:lnTo>
                      <a:pt x="32" y="40"/>
                    </a:lnTo>
                    <a:lnTo>
                      <a:pt x="30" y="41"/>
                    </a:lnTo>
                    <a:lnTo>
                      <a:pt x="27" y="42"/>
                    </a:lnTo>
                    <a:lnTo>
                      <a:pt x="25" y="43"/>
                    </a:lnTo>
                    <a:lnTo>
                      <a:pt x="22" y="43"/>
                    </a:lnTo>
                    <a:lnTo>
                      <a:pt x="19" y="43"/>
                    </a:lnTo>
                    <a:lnTo>
                      <a:pt x="17" y="42"/>
                    </a:lnTo>
                    <a:lnTo>
                      <a:pt x="15" y="41"/>
                    </a:lnTo>
                    <a:lnTo>
                      <a:pt x="13" y="40"/>
                    </a:lnTo>
                    <a:lnTo>
                      <a:pt x="11" y="37"/>
                    </a:lnTo>
                    <a:lnTo>
                      <a:pt x="10" y="34"/>
                    </a:lnTo>
                    <a:lnTo>
                      <a:pt x="9" y="31"/>
                    </a:lnTo>
                    <a:lnTo>
                      <a:pt x="9" y="28"/>
                    </a:lnTo>
                    <a:lnTo>
                      <a:pt x="9" y="24"/>
                    </a:lnTo>
                    <a:lnTo>
                      <a:pt x="10" y="22"/>
                    </a:lnTo>
                    <a:lnTo>
                      <a:pt x="11" y="18"/>
                    </a:lnTo>
                    <a:lnTo>
                      <a:pt x="13" y="16"/>
                    </a:lnTo>
                    <a:lnTo>
                      <a:pt x="15" y="15"/>
                    </a:lnTo>
                    <a:lnTo>
                      <a:pt x="17" y="13"/>
                    </a:lnTo>
                    <a:lnTo>
                      <a:pt x="19" y="12"/>
                    </a:lnTo>
                    <a:lnTo>
                      <a:pt x="22" y="11"/>
                    </a:lnTo>
                    <a:lnTo>
                      <a:pt x="25" y="12"/>
                    </a:lnTo>
                    <a:lnTo>
                      <a:pt x="27" y="13"/>
                    </a:lnTo>
                    <a:lnTo>
                      <a:pt x="30" y="15"/>
                    </a:lnTo>
                    <a:lnTo>
                      <a:pt x="32" y="16"/>
                    </a:lnTo>
                    <a:lnTo>
                      <a:pt x="33" y="18"/>
                    </a:lnTo>
                    <a:lnTo>
                      <a:pt x="35" y="22"/>
                    </a:lnTo>
                    <a:lnTo>
                      <a:pt x="35" y="24"/>
                    </a:lnTo>
                    <a:lnTo>
                      <a:pt x="36" y="28"/>
                    </a:lnTo>
                    <a:close/>
                  </a:path>
                </a:pathLst>
              </a:custGeom>
              <a:solidFill>
                <a:srgbClr val="FCF2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8" name="Freeform 158"/>
              <p:cNvSpPr>
                <a:spLocks noEditPoints="1"/>
              </p:cNvSpPr>
              <p:nvPr/>
            </p:nvSpPr>
            <p:spPr bwMode="auto">
              <a:xfrm>
                <a:off x="1158" y="2656"/>
                <a:ext cx="7" cy="7"/>
              </a:xfrm>
              <a:custGeom>
                <a:avLst/>
                <a:gdLst>
                  <a:gd name="T0" fmla="*/ 36 w 36"/>
                  <a:gd name="T1" fmla="*/ 17 h 43"/>
                  <a:gd name="T2" fmla="*/ 33 w 36"/>
                  <a:gd name="T3" fmla="*/ 10 h 43"/>
                  <a:gd name="T4" fmla="*/ 28 w 36"/>
                  <a:gd name="T5" fmla="*/ 4 h 43"/>
                  <a:gd name="T6" fmla="*/ 22 w 36"/>
                  <a:gd name="T7" fmla="*/ 0 h 43"/>
                  <a:gd name="T8" fmla="*/ 14 w 36"/>
                  <a:gd name="T9" fmla="*/ 0 h 43"/>
                  <a:gd name="T10" fmla="*/ 8 w 36"/>
                  <a:gd name="T11" fmla="*/ 4 h 43"/>
                  <a:gd name="T12" fmla="*/ 3 w 36"/>
                  <a:gd name="T13" fmla="*/ 10 h 43"/>
                  <a:gd name="T14" fmla="*/ 0 w 36"/>
                  <a:gd name="T15" fmla="*/ 17 h 43"/>
                  <a:gd name="T16" fmla="*/ 0 w 36"/>
                  <a:gd name="T17" fmla="*/ 27 h 43"/>
                  <a:gd name="T18" fmla="*/ 3 w 36"/>
                  <a:gd name="T19" fmla="*/ 34 h 43"/>
                  <a:gd name="T20" fmla="*/ 8 w 36"/>
                  <a:gd name="T21" fmla="*/ 40 h 43"/>
                  <a:gd name="T22" fmla="*/ 14 w 36"/>
                  <a:gd name="T23" fmla="*/ 43 h 43"/>
                  <a:gd name="T24" fmla="*/ 22 w 36"/>
                  <a:gd name="T25" fmla="*/ 43 h 43"/>
                  <a:gd name="T26" fmla="*/ 28 w 36"/>
                  <a:gd name="T27" fmla="*/ 40 h 43"/>
                  <a:gd name="T28" fmla="*/ 33 w 36"/>
                  <a:gd name="T29" fmla="*/ 34 h 43"/>
                  <a:gd name="T30" fmla="*/ 36 w 36"/>
                  <a:gd name="T31" fmla="*/ 27 h 43"/>
                  <a:gd name="T32" fmla="*/ 27 w 36"/>
                  <a:gd name="T33" fmla="*/ 22 h 43"/>
                  <a:gd name="T34" fmla="*/ 26 w 36"/>
                  <a:gd name="T35" fmla="*/ 25 h 43"/>
                  <a:gd name="T36" fmla="*/ 24 w 36"/>
                  <a:gd name="T37" fmla="*/ 29 h 43"/>
                  <a:gd name="T38" fmla="*/ 22 w 36"/>
                  <a:gd name="T39" fmla="*/ 31 h 43"/>
                  <a:gd name="T40" fmla="*/ 18 w 36"/>
                  <a:gd name="T41" fmla="*/ 33 h 43"/>
                  <a:gd name="T42" fmla="*/ 15 w 36"/>
                  <a:gd name="T43" fmla="*/ 31 h 43"/>
                  <a:gd name="T44" fmla="*/ 12 w 36"/>
                  <a:gd name="T45" fmla="*/ 29 h 43"/>
                  <a:gd name="T46" fmla="*/ 10 w 36"/>
                  <a:gd name="T47" fmla="*/ 25 h 43"/>
                  <a:gd name="T48" fmla="*/ 9 w 36"/>
                  <a:gd name="T49" fmla="*/ 22 h 43"/>
                  <a:gd name="T50" fmla="*/ 10 w 36"/>
                  <a:gd name="T51" fmla="*/ 17 h 43"/>
                  <a:gd name="T52" fmla="*/ 12 w 36"/>
                  <a:gd name="T53" fmla="*/ 15 h 43"/>
                  <a:gd name="T54" fmla="*/ 15 w 36"/>
                  <a:gd name="T55" fmla="*/ 12 h 43"/>
                  <a:gd name="T56" fmla="*/ 18 w 36"/>
                  <a:gd name="T57" fmla="*/ 11 h 43"/>
                  <a:gd name="T58" fmla="*/ 22 w 36"/>
                  <a:gd name="T59" fmla="*/ 12 h 43"/>
                  <a:gd name="T60" fmla="*/ 24 w 36"/>
                  <a:gd name="T61" fmla="*/ 15 h 43"/>
                  <a:gd name="T62" fmla="*/ 26 w 36"/>
                  <a:gd name="T63" fmla="*/ 17 h 43"/>
                  <a:gd name="T64" fmla="*/ 27 w 36"/>
                  <a:gd name="T65" fmla="*/ 22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6" h="43">
                    <a:moveTo>
                      <a:pt x="36" y="22"/>
                    </a:moveTo>
                    <a:lnTo>
                      <a:pt x="36" y="17"/>
                    </a:lnTo>
                    <a:lnTo>
                      <a:pt x="35" y="13"/>
                    </a:lnTo>
                    <a:lnTo>
                      <a:pt x="33" y="10"/>
                    </a:lnTo>
                    <a:lnTo>
                      <a:pt x="31" y="6"/>
                    </a:lnTo>
                    <a:lnTo>
                      <a:pt x="28" y="4"/>
                    </a:lnTo>
                    <a:lnTo>
                      <a:pt x="25" y="1"/>
                    </a:lnTo>
                    <a:lnTo>
                      <a:pt x="22" y="0"/>
                    </a:lnTo>
                    <a:lnTo>
                      <a:pt x="18" y="0"/>
                    </a:lnTo>
                    <a:lnTo>
                      <a:pt x="14" y="0"/>
                    </a:lnTo>
                    <a:lnTo>
                      <a:pt x="11" y="1"/>
                    </a:lnTo>
                    <a:lnTo>
                      <a:pt x="8" y="4"/>
                    </a:lnTo>
                    <a:lnTo>
                      <a:pt x="5" y="6"/>
                    </a:lnTo>
                    <a:lnTo>
                      <a:pt x="3" y="10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0" y="22"/>
                    </a:lnTo>
                    <a:lnTo>
                      <a:pt x="0" y="27"/>
                    </a:lnTo>
                    <a:lnTo>
                      <a:pt x="2" y="30"/>
                    </a:lnTo>
                    <a:lnTo>
                      <a:pt x="3" y="34"/>
                    </a:lnTo>
                    <a:lnTo>
                      <a:pt x="5" y="37"/>
                    </a:lnTo>
                    <a:lnTo>
                      <a:pt x="8" y="40"/>
                    </a:lnTo>
                    <a:lnTo>
                      <a:pt x="11" y="42"/>
                    </a:lnTo>
                    <a:lnTo>
                      <a:pt x="14" y="43"/>
                    </a:lnTo>
                    <a:lnTo>
                      <a:pt x="18" y="43"/>
                    </a:lnTo>
                    <a:lnTo>
                      <a:pt x="22" y="43"/>
                    </a:lnTo>
                    <a:lnTo>
                      <a:pt x="25" y="42"/>
                    </a:lnTo>
                    <a:lnTo>
                      <a:pt x="28" y="40"/>
                    </a:lnTo>
                    <a:lnTo>
                      <a:pt x="31" y="37"/>
                    </a:lnTo>
                    <a:lnTo>
                      <a:pt x="33" y="34"/>
                    </a:lnTo>
                    <a:lnTo>
                      <a:pt x="35" y="30"/>
                    </a:lnTo>
                    <a:lnTo>
                      <a:pt x="36" y="27"/>
                    </a:lnTo>
                    <a:lnTo>
                      <a:pt x="36" y="22"/>
                    </a:lnTo>
                    <a:close/>
                    <a:moveTo>
                      <a:pt x="27" y="22"/>
                    </a:moveTo>
                    <a:lnTo>
                      <a:pt x="27" y="24"/>
                    </a:lnTo>
                    <a:lnTo>
                      <a:pt x="26" y="25"/>
                    </a:lnTo>
                    <a:lnTo>
                      <a:pt x="26" y="28"/>
                    </a:lnTo>
                    <a:lnTo>
                      <a:pt x="24" y="29"/>
                    </a:lnTo>
                    <a:lnTo>
                      <a:pt x="23" y="30"/>
                    </a:lnTo>
                    <a:lnTo>
                      <a:pt x="22" y="31"/>
                    </a:lnTo>
                    <a:lnTo>
                      <a:pt x="20" y="33"/>
                    </a:lnTo>
                    <a:lnTo>
                      <a:pt x="18" y="33"/>
                    </a:lnTo>
                    <a:lnTo>
                      <a:pt x="16" y="33"/>
                    </a:lnTo>
                    <a:lnTo>
                      <a:pt x="15" y="31"/>
                    </a:lnTo>
                    <a:lnTo>
                      <a:pt x="13" y="30"/>
                    </a:lnTo>
                    <a:lnTo>
                      <a:pt x="12" y="29"/>
                    </a:lnTo>
                    <a:lnTo>
                      <a:pt x="11" y="28"/>
                    </a:lnTo>
                    <a:lnTo>
                      <a:pt x="10" y="25"/>
                    </a:lnTo>
                    <a:lnTo>
                      <a:pt x="9" y="24"/>
                    </a:lnTo>
                    <a:lnTo>
                      <a:pt x="9" y="22"/>
                    </a:lnTo>
                    <a:lnTo>
                      <a:pt x="9" y="19"/>
                    </a:lnTo>
                    <a:lnTo>
                      <a:pt x="10" y="17"/>
                    </a:lnTo>
                    <a:lnTo>
                      <a:pt x="11" y="16"/>
                    </a:lnTo>
                    <a:lnTo>
                      <a:pt x="12" y="15"/>
                    </a:lnTo>
                    <a:lnTo>
                      <a:pt x="13" y="13"/>
                    </a:lnTo>
                    <a:lnTo>
                      <a:pt x="15" y="12"/>
                    </a:lnTo>
                    <a:lnTo>
                      <a:pt x="16" y="11"/>
                    </a:lnTo>
                    <a:lnTo>
                      <a:pt x="18" y="11"/>
                    </a:lnTo>
                    <a:lnTo>
                      <a:pt x="20" y="11"/>
                    </a:lnTo>
                    <a:lnTo>
                      <a:pt x="22" y="12"/>
                    </a:lnTo>
                    <a:lnTo>
                      <a:pt x="23" y="13"/>
                    </a:lnTo>
                    <a:lnTo>
                      <a:pt x="24" y="15"/>
                    </a:lnTo>
                    <a:lnTo>
                      <a:pt x="26" y="16"/>
                    </a:lnTo>
                    <a:lnTo>
                      <a:pt x="26" y="17"/>
                    </a:lnTo>
                    <a:lnTo>
                      <a:pt x="27" y="19"/>
                    </a:lnTo>
                    <a:lnTo>
                      <a:pt x="27" y="22"/>
                    </a:lnTo>
                    <a:close/>
                  </a:path>
                </a:pathLst>
              </a:custGeom>
              <a:solidFill>
                <a:srgbClr val="FDF4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" name="Freeform 159"/>
              <p:cNvSpPr>
                <a:spLocks/>
              </p:cNvSpPr>
              <p:nvPr/>
            </p:nvSpPr>
            <p:spPr bwMode="auto">
              <a:xfrm>
                <a:off x="1159" y="2657"/>
                <a:ext cx="5" cy="5"/>
              </a:xfrm>
              <a:custGeom>
                <a:avLst/>
                <a:gdLst>
                  <a:gd name="T0" fmla="*/ 27 w 27"/>
                  <a:gd name="T1" fmla="*/ 17 h 32"/>
                  <a:gd name="T2" fmla="*/ 26 w 27"/>
                  <a:gd name="T3" fmla="*/ 13 h 32"/>
                  <a:gd name="T4" fmla="*/ 26 w 27"/>
                  <a:gd name="T5" fmla="*/ 11 h 32"/>
                  <a:gd name="T6" fmla="*/ 24 w 27"/>
                  <a:gd name="T7" fmla="*/ 7 h 32"/>
                  <a:gd name="T8" fmla="*/ 23 w 27"/>
                  <a:gd name="T9" fmla="*/ 5 h 32"/>
                  <a:gd name="T10" fmla="*/ 21 w 27"/>
                  <a:gd name="T11" fmla="*/ 4 h 32"/>
                  <a:gd name="T12" fmla="*/ 18 w 27"/>
                  <a:gd name="T13" fmla="*/ 2 h 32"/>
                  <a:gd name="T14" fmla="*/ 16 w 27"/>
                  <a:gd name="T15" fmla="*/ 1 h 32"/>
                  <a:gd name="T16" fmla="*/ 13 w 27"/>
                  <a:gd name="T17" fmla="*/ 0 h 32"/>
                  <a:gd name="T18" fmla="*/ 10 w 27"/>
                  <a:gd name="T19" fmla="*/ 1 h 32"/>
                  <a:gd name="T20" fmla="*/ 8 w 27"/>
                  <a:gd name="T21" fmla="*/ 2 h 32"/>
                  <a:gd name="T22" fmla="*/ 6 w 27"/>
                  <a:gd name="T23" fmla="*/ 4 h 32"/>
                  <a:gd name="T24" fmla="*/ 4 w 27"/>
                  <a:gd name="T25" fmla="*/ 5 h 32"/>
                  <a:gd name="T26" fmla="*/ 2 w 27"/>
                  <a:gd name="T27" fmla="*/ 7 h 32"/>
                  <a:gd name="T28" fmla="*/ 1 w 27"/>
                  <a:gd name="T29" fmla="*/ 11 h 32"/>
                  <a:gd name="T30" fmla="*/ 0 w 27"/>
                  <a:gd name="T31" fmla="*/ 13 h 32"/>
                  <a:gd name="T32" fmla="*/ 0 w 27"/>
                  <a:gd name="T33" fmla="*/ 17 h 32"/>
                  <a:gd name="T34" fmla="*/ 0 w 27"/>
                  <a:gd name="T35" fmla="*/ 20 h 32"/>
                  <a:gd name="T36" fmla="*/ 1 w 27"/>
                  <a:gd name="T37" fmla="*/ 23 h 32"/>
                  <a:gd name="T38" fmla="*/ 2 w 27"/>
                  <a:gd name="T39" fmla="*/ 26 h 32"/>
                  <a:gd name="T40" fmla="*/ 4 w 27"/>
                  <a:gd name="T41" fmla="*/ 29 h 32"/>
                  <a:gd name="T42" fmla="*/ 6 w 27"/>
                  <a:gd name="T43" fmla="*/ 30 h 32"/>
                  <a:gd name="T44" fmla="*/ 8 w 27"/>
                  <a:gd name="T45" fmla="*/ 31 h 32"/>
                  <a:gd name="T46" fmla="*/ 10 w 27"/>
                  <a:gd name="T47" fmla="*/ 32 h 32"/>
                  <a:gd name="T48" fmla="*/ 13 w 27"/>
                  <a:gd name="T49" fmla="*/ 32 h 32"/>
                  <a:gd name="T50" fmla="*/ 16 w 27"/>
                  <a:gd name="T51" fmla="*/ 32 h 32"/>
                  <a:gd name="T52" fmla="*/ 18 w 27"/>
                  <a:gd name="T53" fmla="*/ 31 h 32"/>
                  <a:gd name="T54" fmla="*/ 21 w 27"/>
                  <a:gd name="T55" fmla="*/ 30 h 32"/>
                  <a:gd name="T56" fmla="*/ 23 w 27"/>
                  <a:gd name="T57" fmla="*/ 29 h 32"/>
                  <a:gd name="T58" fmla="*/ 24 w 27"/>
                  <a:gd name="T59" fmla="*/ 26 h 32"/>
                  <a:gd name="T60" fmla="*/ 26 w 27"/>
                  <a:gd name="T61" fmla="*/ 23 h 32"/>
                  <a:gd name="T62" fmla="*/ 26 w 27"/>
                  <a:gd name="T63" fmla="*/ 20 h 32"/>
                  <a:gd name="T64" fmla="*/ 27 w 27"/>
                  <a:gd name="T65" fmla="*/ 1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7" h="32">
                    <a:moveTo>
                      <a:pt x="27" y="17"/>
                    </a:moveTo>
                    <a:lnTo>
                      <a:pt x="26" y="13"/>
                    </a:lnTo>
                    <a:lnTo>
                      <a:pt x="26" y="11"/>
                    </a:lnTo>
                    <a:lnTo>
                      <a:pt x="24" y="7"/>
                    </a:lnTo>
                    <a:lnTo>
                      <a:pt x="23" y="5"/>
                    </a:lnTo>
                    <a:lnTo>
                      <a:pt x="21" y="4"/>
                    </a:lnTo>
                    <a:lnTo>
                      <a:pt x="18" y="2"/>
                    </a:lnTo>
                    <a:lnTo>
                      <a:pt x="16" y="1"/>
                    </a:lnTo>
                    <a:lnTo>
                      <a:pt x="13" y="0"/>
                    </a:lnTo>
                    <a:lnTo>
                      <a:pt x="10" y="1"/>
                    </a:lnTo>
                    <a:lnTo>
                      <a:pt x="8" y="2"/>
                    </a:lnTo>
                    <a:lnTo>
                      <a:pt x="6" y="4"/>
                    </a:lnTo>
                    <a:lnTo>
                      <a:pt x="4" y="5"/>
                    </a:lnTo>
                    <a:lnTo>
                      <a:pt x="2" y="7"/>
                    </a:lnTo>
                    <a:lnTo>
                      <a:pt x="1" y="11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0" y="20"/>
                    </a:lnTo>
                    <a:lnTo>
                      <a:pt x="1" y="23"/>
                    </a:lnTo>
                    <a:lnTo>
                      <a:pt x="2" y="26"/>
                    </a:lnTo>
                    <a:lnTo>
                      <a:pt x="4" y="29"/>
                    </a:lnTo>
                    <a:lnTo>
                      <a:pt x="6" y="30"/>
                    </a:lnTo>
                    <a:lnTo>
                      <a:pt x="8" y="31"/>
                    </a:lnTo>
                    <a:lnTo>
                      <a:pt x="10" y="32"/>
                    </a:lnTo>
                    <a:lnTo>
                      <a:pt x="13" y="32"/>
                    </a:lnTo>
                    <a:lnTo>
                      <a:pt x="16" y="32"/>
                    </a:lnTo>
                    <a:lnTo>
                      <a:pt x="18" y="31"/>
                    </a:lnTo>
                    <a:lnTo>
                      <a:pt x="21" y="30"/>
                    </a:lnTo>
                    <a:lnTo>
                      <a:pt x="23" y="29"/>
                    </a:lnTo>
                    <a:lnTo>
                      <a:pt x="24" y="26"/>
                    </a:lnTo>
                    <a:lnTo>
                      <a:pt x="26" y="23"/>
                    </a:lnTo>
                    <a:lnTo>
                      <a:pt x="26" y="20"/>
                    </a:lnTo>
                    <a:lnTo>
                      <a:pt x="27" y="17"/>
                    </a:lnTo>
                    <a:close/>
                  </a:path>
                </a:pathLst>
              </a:custGeom>
              <a:solidFill>
                <a:srgbClr val="FDF8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" name="Freeform 160"/>
              <p:cNvSpPr>
                <a:spLocks/>
              </p:cNvSpPr>
              <p:nvPr/>
            </p:nvSpPr>
            <p:spPr bwMode="auto">
              <a:xfrm>
                <a:off x="1160" y="2658"/>
                <a:ext cx="3" cy="3"/>
              </a:xfrm>
              <a:custGeom>
                <a:avLst/>
                <a:gdLst>
                  <a:gd name="T0" fmla="*/ 18 w 18"/>
                  <a:gd name="T1" fmla="*/ 11 h 22"/>
                  <a:gd name="T2" fmla="*/ 18 w 18"/>
                  <a:gd name="T3" fmla="*/ 8 h 22"/>
                  <a:gd name="T4" fmla="*/ 17 w 18"/>
                  <a:gd name="T5" fmla="*/ 6 h 22"/>
                  <a:gd name="T6" fmla="*/ 17 w 18"/>
                  <a:gd name="T7" fmla="*/ 5 h 22"/>
                  <a:gd name="T8" fmla="*/ 15 w 18"/>
                  <a:gd name="T9" fmla="*/ 4 h 22"/>
                  <a:gd name="T10" fmla="*/ 14 w 18"/>
                  <a:gd name="T11" fmla="*/ 2 h 22"/>
                  <a:gd name="T12" fmla="*/ 13 w 18"/>
                  <a:gd name="T13" fmla="*/ 1 h 22"/>
                  <a:gd name="T14" fmla="*/ 11 w 18"/>
                  <a:gd name="T15" fmla="*/ 0 h 22"/>
                  <a:gd name="T16" fmla="*/ 9 w 18"/>
                  <a:gd name="T17" fmla="*/ 0 h 22"/>
                  <a:gd name="T18" fmla="*/ 7 w 18"/>
                  <a:gd name="T19" fmla="*/ 0 h 22"/>
                  <a:gd name="T20" fmla="*/ 6 w 18"/>
                  <a:gd name="T21" fmla="*/ 1 h 22"/>
                  <a:gd name="T22" fmla="*/ 4 w 18"/>
                  <a:gd name="T23" fmla="*/ 2 h 22"/>
                  <a:gd name="T24" fmla="*/ 3 w 18"/>
                  <a:gd name="T25" fmla="*/ 4 h 22"/>
                  <a:gd name="T26" fmla="*/ 2 w 18"/>
                  <a:gd name="T27" fmla="*/ 5 h 22"/>
                  <a:gd name="T28" fmla="*/ 1 w 18"/>
                  <a:gd name="T29" fmla="*/ 6 h 22"/>
                  <a:gd name="T30" fmla="*/ 0 w 18"/>
                  <a:gd name="T31" fmla="*/ 8 h 22"/>
                  <a:gd name="T32" fmla="*/ 0 w 18"/>
                  <a:gd name="T33" fmla="*/ 11 h 22"/>
                  <a:gd name="T34" fmla="*/ 0 w 18"/>
                  <a:gd name="T35" fmla="*/ 13 h 22"/>
                  <a:gd name="T36" fmla="*/ 1 w 18"/>
                  <a:gd name="T37" fmla="*/ 14 h 22"/>
                  <a:gd name="T38" fmla="*/ 2 w 18"/>
                  <a:gd name="T39" fmla="*/ 17 h 22"/>
                  <a:gd name="T40" fmla="*/ 3 w 18"/>
                  <a:gd name="T41" fmla="*/ 18 h 22"/>
                  <a:gd name="T42" fmla="*/ 4 w 18"/>
                  <a:gd name="T43" fmla="*/ 19 h 22"/>
                  <a:gd name="T44" fmla="*/ 6 w 18"/>
                  <a:gd name="T45" fmla="*/ 20 h 22"/>
                  <a:gd name="T46" fmla="*/ 7 w 18"/>
                  <a:gd name="T47" fmla="*/ 22 h 22"/>
                  <a:gd name="T48" fmla="*/ 9 w 18"/>
                  <a:gd name="T49" fmla="*/ 22 h 22"/>
                  <a:gd name="T50" fmla="*/ 11 w 18"/>
                  <a:gd name="T51" fmla="*/ 22 h 22"/>
                  <a:gd name="T52" fmla="*/ 13 w 18"/>
                  <a:gd name="T53" fmla="*/ 20 h 22"/>
                  <a:gd name="T54" fmla="*/ 14 w 18"/>
                  <a:gd name="T55" fmla="*/ 19 h 22"/>
                  <a:gd name="T56" fmla="*/ 15 w 18"/>
                  <a:gd name="T57" fmla="*/ 18 h 22"/>
                  <a:gd name="T58" fmla="*/ 17 w 18"/>
                  <a:gd name="T59" fmla="*/ 17 h 22"/>
                  <a:gd name="T60" fmla="*/ 17 w 18"/>
                  <a:gd name="T61" fmla="*/ 14 h 22"/>
                  <a:gd name="T62" fmla="*/ 18 w 18"/>
                  <a:gd name="T63" fmla="*/ 13 h 22"/>
                  <a:gd name="T64" fmla="*/ 18 w 18"/>
                  <a:gd name="T65" fmla="*/ 11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8" h="22">
                    <a:moveTo>
                      <a:pt x="18" y="11"/>
                    </a:moveTo>
                    <a:lnTo>
                      <a:pt x="18" y="8"/>
                    </a:lnTo>
                    <a:lnTo>
                      <a:pt x="17" y="6"/>
                    </a:lnTo>
                    <a:lnTo>
                      <a:pt x="17" y="5"/>
                    </a:lnTo>
                    <a:lnTo>
                      <a:pt x="15" y="4"/>
                    </a:lnTo>
                    <a:lnTo>
                      <a:pt x="14" y="2"/>
                    </a:lnTo>
                    <a:lnTo>
                      <a:pt x="13" y="1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1"/>
                    </a:lnTo>
                    <a:lnTo>
                      <a:pt x="4" y="2"/>
                    </a:lnTo>
                    <a:lnTo>
                      <a:pt x="3" y="4"/>
                    </a:lnTo>
                    <a:lnTo>
                      <a:pt x="2" y="5"/>
                    </a:lnTo>
                    <a:lnTo>
                      <a:pt x="1" y="6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0" y="13"/>
                    </a:lnTo>
                    <a:lnTo>
                      <a:pt x="1" y="14"/>
                    </a:lnTo>
                    <a:lnTo>
                      <a:pt x="2" y="17"/>
                    </a:lnTo>
                    <a:lnTo>
                      <a:pt x="3" y="18"/>
                    </a:lnTo>
                    <a:lnTo>
                      <a:pt x="4" y="19"/>
                    </a:lnTo>
                    <a:lnTo>
                      <a:pt x="6" y="20"/>
                    </a:lnTo>
                    <a:lnTo>
                      <a:pt x="7" y="22"/>
                    </a:lnTo>
                    <a:lnTo>
                      <a:pt x="9" y="22"/>
                    </a:lnTo>
                    <a:lnTo>
                      <a:pt x="11" y="22"/>
                    </a:lnTo>
                    <a:lnTo>
                      <a:pt x="13" y="20"/>
                    </a:lnTo>
                    <a:lnTo>
                      <a:pt x="14" y="19"/>
                    </a:lnTo>
                    <a:lnTo>
                      <a:pt x="15" y="18"/>
                    </a:lnTo>
                    <a:lnTo>
                      <a:pt x="17" y="17"/>
                    </a:lnTo>
                    <a:lnTo>
                      <a:pt x="17" y="14"/>
                    </a:lnTo>
                    <a:lnTo>
                      <a:pt x="18" y="13"/>
                    </a:lnTo>
                    <a:lnTo>
                      <a:pt x="18" y="11"/>
                    </a:lnTo>
                    <a:close/>
                  </a:path>
                </a:pathLst>
              </a:custGeom>
              <a:solidFill>
                <a:srgbClr val="FDFA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" name="Freeform 161"/>
              <p:cNvSpPr>
                <a:spLocks/>
              </p:cNvSpPr>
              <p:nvPr/>
            </p:nvSpPr>
            <p:spPr bwMode="auto">
              <a:xfrm>
                <a:off x="1161" y="2658"/>
                <a:ext cx="2" cy="2"/>
              </a:xfrm>
              <a:custGeom>
                <a:avLst/>
                <a:gdLst>
                  <a:gd name="T0" fmla="*/ 9 w 9"/>
                  <a:gd name="T1" fmla="*/ 6 h 11"/>
                  <a:gd name="T2" fmla="*/ 9 w 9"/>
                  <a:gd name="T3" fmla="*/ 5 h 11"/>
                  <a:gd name="T4" fmla="*/ 8 w 9"/>
                  <a:gd name="T5" fmla="*/ 3 h 11"/>
                  <a:gd name="T6" fmla="*/ 8 w 9"/>
                  <a:gd name="T7" fmla="*/ 2 h 11"/>
                  <a:gd name="T8" fmla="*/ 7 w 9"/>
                  <a:gd name="T9" fmla="*/ 2 h 11"/>
                  <a:gd name="T10" fmla="*/ 7 w 9"/>
                  <a:gd name="T11" fmla="*/ 1 h 11"/>
                  <a:gd name="T12" fmla="*/ 6 w 9"/>
                  <a:gd name="T13" fmla="*/ 1 h 11"/>
                  <a:gd name="T14" fmla="*/ 5 w 9"/>
                  <a:gd name="T15" fmla="*/ 1 h 11"/>
                  <a:gd name="T16" fmla="*/ 4 w 9"/>
                  <a:gd name="T17" fmla="*/ 0 h 11"/>
                  <a:gd name="T18" fmla="*/ 3 w 9"/>
                  <a:gd name="T19" fmla="*/ 1 h 11"/>
                  <a:gd name="T20" fmla="*/ 2 w 9"/>
                  <a:gd name="T21" fmla="*/ 1 h 11"/>
                  <a:gd name="T22" fmla="*/ 2 w 9"/>
                  <a:gd name="T23" fmla="*/ 1 h 11"/>
                  <a:gd name="T24" fmla="*/ 1 w 9"/>
                  <a:gd name="T25" fmla="*/ 2 h 11"/>
                  <a:gd name="T26" fmla="*/ 0 w 9"/>
                  <a:gd name="T27" fmla="*/ 2 h 11"/>
                  <a:gd name="T28" fmla="*/ 0 w 9"/>
                  <a:gd name="T29" fmla="*/ 3 h 11"/>
                  <a:gd name="T30" fmla="*/ 0 w 9"/>
                  <a:gd name="T31" fmla="*/ 5 h 11"/>
                  <a:gd name="T32" fmla="*/ 0 w 9"/>
                  <a:gd name="T33" fmla="*/ 6 h 11"/>
                  <a:gd name="T34" fmla="*/ 0 w 9"/>
                  <a:gd name="T35" fmla="*/ 7 h 11"/>
                  <a:gd name="T36" fmla="*/ 0 w 9"/>
                  <a:gd name="T37" fmla="*/ 8 h 11"/>
                  <a:gd name="T38" fmla="*/ 0 w 9"/>
                  <a:gd name="T39" fmla="*/ 8 h 11"/>
                  <a:gd name="T40" fmla="*/ 1 w 9"/>
                  <a:gd name="T41" fmla="*/ 9 h 11"/>
                  <a:gd name="T42" fmla="*/ 2 w 9"/>
                  <a:gd name="T43" fmla="*/ 11 h 11"/>
                  <a:gd name="T44" fmla="*/ 2 w 9"/>
                  <a:gd name="T45" fmla="*/ 11 h 11"/>
                  <a:gd name="T46" fmla="*/ 3 w 9"/>
                  <a:gd name="T47" fmla="*/ 11 h 11"/>
                  <a:gd name="T48" fmla="*/ 4 w 9"/>
                  <a:gd name="T49" fmla="*/ 11 h 11"/>
                  <a:gd name="T50" fmla="*/ 5 w 9"/>
                  <a:gd name="T51" fmla="*/ 11 h 11"/>
                  <a:gd name="T52" fmla="*/ 6 w 9"/>
                  <a:gd name="T53" fmla="*/ 11 h 11"/>
                  <a:gd name="T54" fmla="*/ 7 w 9"/>
                  <a:gd name="T55" fmla="*/ 11 h 11"/>
                  <a:gd name="T56" fmla="*/ 7 w 9"/>
                  <a:gd name="T57" fmla="*/ 9 h 11"/>
                  <a:gd name="T58" fmla="*/ 8 w 9"/>
                  <a:gd name="T59" fmla="*/ 8 h 11"/>
                  <a:gd name="T60" fmla="*/ 8 w 9"/>
                  <a:gd name="T61" fmla="*/ 8 h 11"/>
                  <a:gd name="T62" fmla="*/ 9 w 9"/>
                  <a:gd name="T63" fmla="*/ 7 h 11"/>
                  <a:gd name="T64" fmla="*/ 9 w 9"/>
                  <a:gd name="T65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9" h="11">
                    <a:moveTo>
                      <a:pt x="9" y="6"/>
                    </a:moveTo>
                    <a:lnTo>
                      <a:pt x="9" y="5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7" y="2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5" y="1"/>
                    </a:lnTo>
                    <a:lnTo>
                      <a:pt x="4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1" y="9"/>
                    </a:lnTo>
                    <a:lnTo>
                      <a:pt x="2" y="11"/>
                    </a:lnTo>
                    <a:lnTo>
                      <a:pt x="2" y="11"/>
                    </a:lnTo>
                    <a:lnTo>
                      <a:pt x="3" y="11"/>
                    </a:lnTo>
                    <a:lnTo>
                      <a:pt x="4" y="11"/>
                    </a:lnTo>
                    <a:lnTo>
                      <a:pt x="5" y="11"/>
                    </a:lnTo>
                    <a:lnTo>
                      <a:pt x="6" y="11"/>
                    </a:lnTo>
                    <a:lnTo>
                      <a:pt x="7" y="11"/>
                    </a:lnTo>
                    <a:lnTo>
                      <a:pt x="7" y="9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9" y="7"/>
                    </a:lnTo>
                    <a:lnTo>
                      <a:pt x="9" y="6"/>
                    </a:lnTo>
                    <a:close/>
                  </a:path>
                </a:pathLst>
              </a:custGeom>
              <a:solidFill>
                <a:srgbClr val="FEFE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" name="Freeform 162"/>
              <p:cNvSpPr>
                <a:spLocks/>
              </p:cNvSpPr>
              <p:nvPr/>
            </p:nvSpPr>
            <p:spPr bwMode="auto">
              <a:xfrm>
                <a:off x="1043" y="2596"/>
                <a:ext cx="44" cy="47"/>
              </a:xfrm>
              <a:custGeom>
                <a:avLst/>
                <a:gdLst>
                  <a:gd name="T0" fmla="*/ 185 w 220"/>
                  <a:gd name="T1" fmla="*/ 0 h 284"/>
                  <a:gd name="T2" fmla="*/ 0 w 220"/>
                  <a:gd name="T3" fmla="*/ 48 h 284"/>
                  <a:gd name="T4" fmla="*/ 58 w 220"/>
                  <a:gd name="T5" fmla="*/ 260 h 284"/>
                  <a:gd name="T6" fmla="*/ 94 w 220"/>
                  <a:gd name="T7" fmla="*/ 284 h 284"/>
                  <a:gd name="T8" fmla="*/ 220 w 220"/>
                  <a:gd name="T9" fmla="*/ 23 h 284"/>
                  <a:gd name="T10" fmla="*/ 185 w 220"/>
                  <a:gd name="T11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0" h="284">
                    <a:moveTo>
                      <a:pt x="185" y="0"/>
                    </a:moveTo>
                    <a:lnTo>
                      <a:pt x="0" y="48"/>
                    </a:lnTo>
                    <a:lnTo>
                      <a:pt x="58" y="260"/>
                    </a:lnTo>
                    <a:lnTo>
                      <a:pt x="94" y="284"/>
                    </a:lnTo>
                    <a:lnTo>
                      <a:pt x="220" y="23"/>
                    </a:lnTo>
                    <a:lnTo>
                      <a:pt x="185" y="0"/>
                    </a:lnTo>
                    <a:close/>
                  </a:path>
                </a:pathLst>
              </a:custGeom>
              <a:solidFill>
                <a:srgbClr val="C2C2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3" name="Freeform 163"/>
              <p:cNvSpPr>
                <a:spLocks/>
              </p:cNvSpPr>
              <p:nvPr/>
            </p:nvSpPr>
            <p:spPr bwMode="auto">
              <a:xfrm>
                <a:off x="1043" y="2596"/>
                <a:ext cx="44" cy="26"/>
              </a:xfrm>
              <a:custGeom>
                <a:avLst/>
                <a:gdLst>
                  <a:gd name="T0" fmla="*/ 186 w 222"/>
                  <a:gd name="T1" fmla="*/ 0 h 157"/>
                  <a:gd name="T2" fmla="*/ 0 w 222"/>
                  <a:gd name="T3" fmla="*/ 48 h 157"/>
                  <a:gd name="T4" fmla="*/ 157 w 222"/>
                  <a:gd name="T5" fmla="*/ 157 h 157"/>
                  <a:gd name="T6" fmla="*/ 222 w 222"/>
                  <a:gd name="T7" fmla="*/ 24 h 157"/>
                  <a:gd name="T8" fmla="*/ 186 w 222"/>
                  <a:gd name="T9" fmla="*/ 0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2" h="157">
                    <a:moveTo>
                      <a:pt x="186" y="0"/>
                    </a:moveTo>
                    <a:lnTo>
                      <a:pt x="0" y="48"/>
                    </a:lnTo>
                    <a:lnTo>
                      <a:pt x="157" y="157"/>
                    </a:lnTo>
                    <a:lnTo>
                      <a:pt x="222" y="24"/>
                    </a:lnTo>
                    <a:lnTo>
                      <a:pt x="186" y="0"/>
                    </a:lnTo>
                    <a:close/>
                  </a:path>
                </a:pathLst>
              </a:custGeom>
              <a:solidFill>
                <a:srgbClr val="EBEC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4" name="Freeform 164"/>
              <p:cNvSpPr>
                <a:spLocks/>
              </p:cNvSpPr>
              <p:nvPr/>
            </p:nvSpPr>
            <p:spPr bwMode="auto">
              <a:xfrm>
                <a:off x="1043" y="2601"/>
                <a:ext cx="13" cy="15"/>
              </a:xfrm>
              <a:custGeom>
                <a:avLst/>
                <a:gdLst>
                  <a:gd name="T0" fmla="*/ 63 w 63"/>
                  <a:gd name="T1" fmla="*/ 0 h 89"/>
                  <a:gd name="T2" fmla="*/ 0 w 63"/>
                  <a:gd name="T3" fmla="*/ 16 h 89"/>
                  <a:gd name="T4" fmla="*/ 20 w 63"/>
                  <a:gd name="T5" fmla="*/ 89 h 89"/>
                  <a:gd name="T6" fmla="*/ 63 w 63"/>
                  <a:gd name="T7" fmla="*/ 0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3" h="89">
                    <a:moveTo>
                      <a:pt x="63" y="0"/>
                    </a:moveTo>
                    <a:lnTo>
                      <a:pt x="0" y="16"/>
                    </a:lnTo>
                    <a:lnTo>
                      <a:pt x="20" y="89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A9A9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" name="Freeform 165"/>
              <p:cNvSpPr>
                <a:spLocks/>
              </p:cNvSpPr>
              <p:nvPr/>
            </p:nvSpPr>
            <p:spPr bwMode="auto">
              <a:xfrm>
                <a:off x="1043" y="2601"/>
                <a:ext cx="13" cy="8"/>
              </a:xfrm>
              <a:custGeom>
                <a:avLst/>
                <a:gdLst>
                  <a:gd name="T0" fmla="*/ 63 w 63"/>
                  <a:gd name="T1" fmla="*/ 0 h 46"/>
                  <a:gd name="T2" fmla="*/ 0 w 63"/>
                  <a:gd name="T3" fmla="*/ 16 h 46"/>
                  <a:gd name="T4" fmla="*/ 41 w 63"/>
                  <a:gd name="T5" fmla="*/ 46 h 46"/>
                  <a:gd name="T6" fmla="*/ 63 w 63"/>
                  <a:gd name="T7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3" h="46">
                    <a:moveTo>
                      <a:pt x="63" y="0"/>
                    </a:moveTo>
                    <a:lnTo>
                      <a:pt x="0" y="16"/>
                    </a:lnTo>
                    <a:lnTo>
                      <a:pt x="41" y="46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DE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" name="Freeform 166"/>
              <p:cNvSpPr>
                <a:spLocks/>
              </p:cNvSpPr>
              <p:nvPr/>
            </p:nvSpPr>
            <p:spPr bwMode="auto">
              <a:xfrm>
                <a:off x="1078" y="2596"/>
                <a:ext cx="93" cy="63"/>
              </a:xfrm>
              <a:custGeom>
                <a:avLst/>
                <a:gdLst>
                  <a:gd name="T0" fmla="*/ 8 w 463"/>
                  <a:gd name="T1" fmla="*/ 0 h 376"/>
                  <a:gd name="T2" fmla="*/ 0 w 463"/>
                  <a:gd name="T3" fmla="*/ 79 h 376"/>
                  <a:gd name="T4" fmla="*/ 432 w 463"/>
                  <a:gd name="T5" fmla="*/ 376 h 376"/>
                  <a:gd name="T6" fmla="*/ 463 w 463"/>
                  <a:gd name="T7" fmla="*/ 311 h 376"/>
                  <a:gd name="T8" fmla="*/ 8 w 463"/>
                  <a:gd name="T9" fmla="*/ 0 h 3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3" h="376">
                    <a:moveTo>
                      <a:pt x="8" y="0"/>
                    </a:moveTo>
                    <a:lnTo>
                      <a:pt x="0" y="79"/>
                    </a:lnTo>
                    <a:lnTo>
                      <a:pt x="432" y="376"/>
                    </a:lnTo>
                    <a:lnTo>
                      <a:pt x="463" y="311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B5DC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" name="Freeform 167"/>
              <p:cNvSpPr>
                <a:spLocks/>
              </p:cNvSpPr>
              <p:nvPr/>
            </p:nvSpPr>
            <p:spPr bwMode="auto">
              <a:xfrm>
                <a:off x="1065" y="2609"/>
                <a:ext cx="100" cy="72"/>
              </a:xfrm>
              <a:custGeom>
                <a:avLst/>
                <a:gdLst>
                  <a:gd name="T0" fmla="*/ 69 w 501"/>
                  <a:gd name="T1" fmla="*/ 0 h 430"/>
                  <a:gd name="T2" fmla="*/ 14 w 501"/>
                  <a:gd name="T3" fmla="*/ 52 h 430"/>
                  <a:gd name="T4" fmla="*/ 0 w 501"/>
                  <a:gd name="T5" fmla="*/ 131 h 430"/>
                  <a:gd name="T6" fmla="*/ 436 w 501"/>
                  <a:gd name="T7" fmla="*/ 430 h 430"/>
                  <a:gd name="T8" fmla="*/ 501 w 501"/>
                  <a:gd name="T9" fmla="*/ 297 h 430"/>
                  <a:gd name="T10" fmla="*/ 69 w 501"/>
                  <a:gd name="T11" fmla="*/ 0 h 4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01" h="430">
                    <a:moveTo>
                      <a:pt x="69" y="0"/>
                    </a:moveTo>
                    <a:lnTo>
                      <a:pt x="14" y="52"/>
                    </a:lnTo>
                    <a:lnTo>
                      <a:pt x="0" y="131"/>
                    </a:lnTo>
                    <a:lnTo>
                      <a:pt x="436" y="430"/>
                    </a:lnTo>
                    <a:lnTo>
                      <a:pt x="501" y="297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8DC6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" name="Freeform 168"/>
              <p:cNvSpPr>
                <a:spLocks/>
              </p:cNvSpPr>
              <p:nvPr/>
            </p:nvSpPr>
            <p:spPr bwMode="auto">
              <a:xfrm>
                <a:off x="1055" y="2630"/>
                <a:ext cx="97" cy="61"/>
              </a:xfrm>
              <a:custGeom>
                <a:avLst/>
                <a:gdLst>
                  <a:gd name="T0" fmla="*/ 51 w 487"/>
                  <a:gd name="T1" fmla="*/ 0 h 367"/>
                  <a:gd name="T2" fmla="*/ 0 w 487"/>
                  <a:gd name="T3" fmla="*/ 55 h 367"/>
                  <a:gd name="T4" fmla="*/ 455 w 487"/>
                  <a:gd name="T5" fmla="*/ 367 h 367"/>
                  <a:gd name="T6" fmla="*/ 487 w 487"/>
                  <a:gd name="T7" fmla="*/ 301 h 367"/>
                  <a:gd name="T8" fmla="*/ 51 w 487"/>
                  <a:gd name="T9" fmla="*/ 0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7" h="367">
                    <a:moveTo>
                      <a:pt x="51" y="0"/>
                    </a:moveTo>
                    <a:lnTo>
                      <a:pt x="0" y="55"/>
                    </a:lnTo>
                    <a:lnTo>
                      <a:pt x="455" y="367"/>
                    </a:lnTo>
                    <a:lnTo>
                      <a:pt x="487" y="301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6EAE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" name="Freeform 169"/>
              <p:cNvSpPr>
                <a:spLocks/>
              </p:cNvSpPr>
              <p:nvPr/>
            </p:nvSpPr>
            <p:spPr bwMode="auto">
              <a:xfrm>
                <a:off x="1143" y="2647"/>
                <a:ext cx="30" cy="45"/>
              </a:xfrm>
              <a:custGeom>
                <a:avLst/>
                <a:gdLst>
                  <a:gd name="T0" fmla="*/ 127 w 147"/>
                  <a:gd name="T1" fmla="*/ 0 h 276"/>
                  <a:gd name="T2" fmla="*/ 147 w 147"/>
                  <a:gd name="T3" fmla="*/ 14 h 276"/>
                  <a:gd name="T4" fmla="*/ 20 w 147"/>
                  <a:gd name="T5" fmla="*/ 276 h 276"/>
                  <a:gd name="T6" fmla="*/ 0 w 147"/>
                  <a:gd name="T7" fmla="*/ 263 h 276"/>
                  <a:gd name="T8" fmla="*/ 127 w 147"/>
                  <a:gd name="T9" fmla="*/ 0 h 2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7" h="276">
                    <a:moveTo>
                      <a:pt x="127" y="0"/>
                    </a:moveTo>
                    <a:lnTo>
                      <a:pt x="147" y="14"/>
                    </a:lnTo>
                    <a:lnTo>
                      <a:pt x="20" y="276"/>
                    </a:lnTo>
                    <a:lnTo>
                      <a:pt x="0" y="263"/>
                    </a:lnTo>
                    <a:lnTo>
                      <a:pt x="127" y="0"/>
                    </a:lnTo>
                    <a:close/>
                  </a:path>
                </a:pathLst>
              </a:custGeom>
              <a:solidFill>
                <a:srgbClr val="C2C1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" name="Freeform 170"/>
              <p:cNvSpPr>
                <a:spLocks/>
              </p:cNvSpPr>
              <p:nvPr/>
            </p:nvSpPr>
            <p:spPr bwMode="auto">
              <a:xfrm>
                <a:off x="1150" y="2647"/>
                <a:ext cx="23" cy="34"/>
              </a:xfrm>
              <a:custGeom>
                <a:avLst/>
                <a:gdLst>
                  <a:gd name="T0" fmla="*/ 94 w 114"/>
                  <a:gd name="T1" fmla="*/ 0 h 209"/>
                  <a:gd name="T2" fmla="*/ 114 w 114"/>
                  <a:gd name="T3" fmla="*/ 14 h 209"/>
                  <a:gd name="T4" fmla="*/ 20 w 114"/>
                  <a:gd name="T5" fmla="*/ 209 h 209"/>
                  <a:gd name="T6" fmla="*/ 0 w 114"/>
                  <a:gd name="T7" fmla="*/ 195 h 209"/>
                  <a:gd name="T8" fmla="*/ 94 w 114"/>
                  <a:gd name="T9" fmla="*/ 0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4" h="209">
                    <a:moveTo>
                      <a:pt x="94" y="0"/>
                    </a:moveTo>
                    <a:lnTo>
                      <a:pt x="114" y="14"/>
                    </a:lnTo>
                    <a:lnTo>
                      <a:pt x="20" y="209"/>
                    </a:lnTo>
                    <a:lnTo>
                      <a:pt x="0" y="195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FDFC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1" name="Freeform 171"/>
              <p:cNvSpPr>
                <a:spLocks/>
              </p:cNvSpPr>
              <p:nvPr/>
            </p:nvSpPr>
            <p:spPr bwMode="auto">
              <a:xfrm>
                <a:off x="1162" y="2647"/>
                <a:ext cx="11" cy="13"/>
              </a:xfrm>
              <a:custGeom>
                <a:avLst/>
                <a:gdLst>
                  <a:gd name="T0" fmla="*/ 31 w 51"/>
                  <a:gd name="T1" fmla="*/ 0 h 78"/>
                  <a:gd name="T2" fmla="*/ 51 w 51"/>
                  <a:gd name="T3" fmla="*/ 14 h 78"/>
                  <a:gd name="T4" fmla="*/ 21 w 51"/>
                  <a:gd name="T5" fmla="*/ 78 h 78"/>
                  <a:gd name="T6" fmla="*/ 0 w 51"/>
                  <a:gd name="T7" fmla="*/ 65 h 78"/>
                  <a:gd name="T8" fmla="*/ 31 w 51"/>
                  <a:gd name="T9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78">
                    <a:moveTo>
                      <a:pt x="31" y="0"/>
                    </a:moveTo>
                    <a:lnTo>
                      <a:pt x="51" y="14"/>
                    </a:lnTo>
                    <a:lnTo>
                      <a:pt x="21" y="78"/>
                    </a:lnTo>
                    <a:lnTo>
                      <a:pt x="0" y="6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FEFE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70362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2060EE-5645-4D07-BA63-2EAB073E2E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>
                <a:latin typeface="Constantia" panose="02030602050306030303" pitchFamily="18" charset="0"/>
              </a:rPr>
              <a:t>Мыслительные операции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E5F0054-436E-4E3F-BEC2-4A8F6BDF38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905000"/>
            <a:ext cx="7772400" cy="4525963"/>
          </a:xfrm>
        </p:spPr>
        <p:txBody>
          <a:bodyPr>
            <a:normAutofit fontScale="925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sz="2600" b="1" i="1" dirty="0">
                <a:solidFill>
                  <a:srgbClr val="202122"/>
                </a:solidFill>
                <a:effectLst/>
                <a:latin typeface="Constantia" panose="02030602050306030303" pitchFamily="18" charset="0"/>
              </a:rPr>
              <a:t>Конкретизация</a:t>
            </a:r>
            <a:r>
              <a:rPr lang="ru-RU" sz="2600" b="0" i="0" dirty="0">
                <a:solidFill>
                  <a:srgbClr val="202122"/>
                </a:solidFill>
                <a:effectLst/>
                <a:latin typeface="Constantia" panose="02030602050306030303" pitchFamily="18" charset="0"/>
              </a:rPr>
              <a:t> — выделение частного из общего. При этом мы представляем конкретные предметы во всём их многообразии. Конкретизация понятия «стол»: «письменный стол», «обеденный стол», «разделочный стол», «рабочий стол».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600" b="1" i="1" dirty="0">
                <a:solidFill>
                  <a:srgbClr val="202122"/>
                </a:solidFill>
                <a:effectLst/>
                <a:latin typeface="Constantia" panose="02030602050306030303" pitchFamily="18" charset="0"/>
              </a:rPr>
              <a:t>Индукция</a:t>
            </a:r>
            <a:r>
              <a:rPr lang="ru-RU" sz="2600" b="0" i="0" dirty="0">
                <a:solidFill>
                  <a:srgbClr val="202122"/>
                </a:solidFill>
                <a:effectLst/>
                <a:latin typeface="Constantia" panose="02030602050306030303" pitchFamily="18" charset="0"/>
              </a:rPr>
              <a:t> — процесс логического вывода на основе перехода от частного положения к общему.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600" b="1" i="1" dirty="0">
                <a:solidFill>
                  <a:srgbClr val="202122"/>
                </a:solidFill>
                <a:effectLst/>
                <a:latin typeface="Constantia" panose="02030602050306030303" pitchFamily="18" charset="0"/>
              </a:rPr>
              <a:t>Дедукция</a:t>
            </a:r>
            <a:r>
              <a:rPr lang="ru-RU" sz="2600" b="0" i="0" dirty="0">
                <a:solidFill>
                  <a:srgbClr val="202122"/>
                </a:solidFill>
                <a:effectLst/>
                <a:latin typeface="Constantia" panose="02030602050306030303" pitchFamily="18" charset="0"/>
              </a:rPr>
              <a:t> — метод мышления, при котором частное положение логическим путём выводится из общего, вывод по правилам логики.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600" b="1" dirty="0">
                <a:solidFill>
                  <a:srgbClr val="202122"/>
                </a:solidFill>
                <a:latin typeface="Constantia" panose="02030602050306030303" pitchFamily="18" charset="0"/>
              </a:rPr>
              <a:t>Обобщение</a:t>
            </a:r>
            <a:r>
              <a:rPr lang="ru-RU" sz="2600" dirty="0">
                <a:solidFill>
                  <a:srgbClr val="202122"/>
                </a:solidFill>
                <a:latin typeface="Constantia" panose="02030602050306030303" pitchFamily="18" charset="0"/>
              </a:rPr>
              <a:t> – выделение главных признаков.</a:t>
            </a:r>
            <a:endParaRPr lang="ru-RU" sz="2600" dirty="0">
              <a:latin typeface="Constantia" panose="02030602050306030303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38002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2060EE-5645-4D07-BA63-2EAB073E2E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>
                <a:latin typeface="Constantia" panose="02030602050306030303" pitchFamily="18" charset="0"/>
              </a:rPr>
              <a:t>Мыслительные операции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E5F0054-436E-4E3F-BEC2-4A8F6BDF38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905000"/>
            <a:ext cx="7772400" cy="452596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endParaRPr lang="ru-RU" sz="2000" i="1" dirty="0">
              <a:latin typeface="Constantia" panose="02030602050306030303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ru-RU" sz="2000" i="1" dirty="0">
              <a:latin typeface="Constantia" panose="02030602050306030303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sz="2200" b="1" i="1" dirty="0">
                <a:solidFill>
                  <a:srgbClr val="202122"/>
                </a:solidFill>
                <a:effectLst/>
                <a:latin typeface="Constantia" panose="02030602050306030303" pitchFamily="18" charset="0"/>
              </a:rPr>
              <a:t>Абстракция</a:t>
            </a:r>
            <a:r>
              <a:rPr lang="ru-RU" sz="2200" b="0" i="0" dirty="0">
                <a:solidFill>
                  <a:srgbClr val="202122"/>
                </a:solidFill>
                <a:effectLst/>
                <a:latin typeface="Constantia" panose="02030602050306030303" pitchFamily="18" charset="0"/>
              </a:rPr>
              <a:t> — отвлечение в процессе познания от несущественных сторон, свойств, связей предмета или явления с целью выделения их существенных, закономерных признаков.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200" b="1" i="1" dirty="0">
                <a:latin typeface="Constantia" panose="02030602050306030303" pitchFamily="18" charset="0"/>
              </a:rPr>
              <a:t>Обобщение понятий </a:t>
            </a:r>
            <a:r>
              <a:rPr lang="ru-RU" sz="2200" dirty="0">
                <a:latin typeface="Constantia" panose="02030602050306030303" pitchFamily="18" charset="0"/>
              </a:rPr>
              <a:t>— логическая операция, посредством которой  получается другое понятие более широкого объема, но менее конкретного содержания. 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200" b="1" i="1" dirty="0">
                <a:latin typeface="Constantia" panose="02030602050306030303" pitchFamily="18" charset="0"/>
              </a:rPr>
              <a:t>Классифицирование</a:t>
            </a:r>
            <a:r>
              <a:rPr lang="ru-RU" sz="2200" dirty="0">
                <a:latin typeface="Constantia" panose="02030602050306030303" pitchFamily="18" charset="0"/>
              </a:rPr>
              <a:t> -  деление по определённому основанию на виды, на подвиды.</a:t>
            </a:r>
          </a:p>
          <a:p>
            <a:pPr marL="0" indent="0">
              <a:buNone/>
            </a:pPr>
            <a:br>
              <a:rPr lang="ru-RU" sz="1200" dirty="0"/>
            </a:br>
            <a:endParaRPr lang="ru-RU" sz="2000" dirty="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98050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2060EE-5645-4D07-BA63-2EAB073E2E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>
                <a:latin typeface="Constantia" panose="02030602050306030303" pitchFamily="18" charset="0"/>
              </a:rPr>
              <a:t>Внимание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E5F0054-436E-4E3F-BEC2-4A8F6BDF38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1524000"/>
            <a:ext cx="77724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000" i="1" dirty="0">
              <a:latin typeface="Constantia" panose="02030602050306030303" pitchFamily="18" charset="0"/>
            </a:endParaRPr>
          </a:p>
          <a:p>
            <a:pPr marL="457200" indent="-457200">
              <a:buFont typeface="+mj-lt"/>
              <a:buAutoNum type="arabicPeriod"/>
            </a:pPr>
            <a:endParaRPr lang="ru-RU" sz="2000" i="1" dirty="0">
              <a:latin typeface="Constantia" panose="02030602050306030303" pitchFamily="18" charset="0"/>
            </a:endParaRPr>
          </a:p>
          <a:p>
            <a:pPr marL="0" indent="0">
              <a:buNone/>
            </a:pPr>
            <a:br>
              <a:rPr lang="ru-RU" sz="1200" dirty="0"/>
            </a:br>
            <a:endParaRPr lang="ru-RU" sz="2000" dirty="0">
              <a:latin typeface="Constantia" panose="02030602050306030303" pitchFamily="18" charset="0"/>
            </a:endParaRPr>
          </a:p>
        </p:txBody>
      </p:sp>
      <p:graphicFrame>
        <p:nvGraphicFramePr>
          <p:cNvPr id="5" name="Схема 4">
            <a:extLst>
              <a:ext uri="{FF2B5EF4-FFF2-40B4-BE49-F238E27FC236}">
                <a16:creationId xmlns:a16="http://schemas.microsoft.com/office/drawing/2014/main" id="{F83ED3E1-3F74-47F5-9742-C7282EBEC21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6701676"/>
              </p:ext>
            </p:extLst>
          </p:nvPr>
        </p:nvGraphicFramePr>
        <p:xfrm>
          <a:off x="0" y="1397000"/>
          <a:ext cx="9067800" cy="546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079162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2060EE-5645-4D07-BA63-2EAB073E2E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>
                <a:latin typeface="Constantia" panose="02030602050306030303" pitchFamily="18" charset="0"/>
              </a:rPr>
              <a:t>Память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E5F0054-436E-4E3F-BEC2-4A8F6BDF38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1524000"/>
            <a:ext cx="77724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000" i="1" dirty="0">
              <a:latin typeface="Constantia" panose="02030602050306030303" pitchFamily="18" charset="0"/>
            </a:endParaRPr>
          </a:p>
          <a:p>
            <a:pPr algn="l" rtl="0"/>
            <a:r>
              <a:rPr lang="ru-RU" sz="2800" b="1" i="0" u="none" strike="noStrike" dirty="0">
                <a:solidFill>
                  <a:srgbClr val="202122"/>
                </a:solidFill>
                <a:effectLst/>
                <a:latin typeface="Constantia" panose="02030602050306030303" pitchFamily="18" charset="0"/>
              </a:rPr>
              <a:t>Память</a:t>
            </a:r>
            <a:r>
              <a:rPr lang="ru-RU" sz="2800" b="0" i="0" u="none" strike="noStrike" dirty="0">
                <a:solidFill>
                  <a:srgbClr val="202122"/>
                </a:solidFill>
                <a:effectLst/>
                <a:latin typeface="Constantia" panose="02030602050306030303" pitchFamily="18" charset="0"/>
              </a:rPr>
              <a:t> — общее обозначение комплекса познавательных способностей и высших психических функций, относящихся к накоплению, сохранению и воспроизведению знаний, умений и навыков.</a:t>
            </a:r>
            <a:endParaRPr lang="ru-RU" sz="2800" b="0" i="0" u="none" strike="noStrike" dirty="0">
              <a:solidFill>
                <a:srgbClr val="202122"/>
              </a:solidFill>
              <a:effectLst/>
              <a:latin typeface="Constantia" panose="02030602050306030303" pitchFamily="18" charset="0"/>
              <a:hlinkClick r:id="rId2"/>
            </a:endParaRPr>
          </a:p>
          <a:p>
            <a:br>
              <a:rPr lang="ru-RU" sz="1200" dirty="0"/>
            </a:br>
            <a:endParaRPr lang="ru-RU" sz="2000" i="1" dirty="0">
              <a:latin typeface="Constantia" panose="02030602050306030303" pitchFamily="18" charset="0"/>
            </a:endParaRPr>
          </a:p>
          <a:p>
            <a:pPr marL="0" indent="0">
              <a:buNone/>
            </a:pPr>
            <a:br>
              <a:rPr lang="ru-RU" sz="1200" dirty="0"/>
            </a:br>
            <a:endParaRPr lang="ru-RU" sz="2000" dirty="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56541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2060EE-5645-4D07-BA63-2EAB073E2E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>
                <a:latin typeface="Constantia" panose="02030602050306030303" pitchFamily="18" charset="0"/>
              </a:rPr>
              <a:t>Память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E5F0054-436E-4E3F-BEC2-4A8F6BDF38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1524000"/>
            <a:ext cx="77724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000" i="1" dirty="0">
              <a:latin typeface="Constantia" panose="02030602050306030303" pitchFamily="18" charset="0"/>
            </a:endParaRPr>
          </a:p>
          <a:p>
            <a:pPr marL="457200" indent="-457200">
              <a:buFont typeface="+mj-lt"/>
              <a:buAutoNum type="arabicPeriod"/>
            </a:pPr>
            <a:endParaRPr lang="ru-RU" sz="2000" i="1" dirty="0">
              <a:latin typeface="Constantia" panose="02030602050306030303" pitchFamily="18" charset="0"/>
            </a:endParaRPr>
          </a:p>
          <a:p>
            <a:pPr marL="0" indent="0">
              <a:buNone/>
            </a:pPr>
            <a:br>
              <a:rPr lang="ru-RU" sz="1200" dirty="0"/>
            </a:br>
            <a:endParaRPr lang="ru-RU" sz="2000" dirty="0">
              <a:latin typeface="Constantia" panose="02030602050306030303" pitchFamily="18" charset="0"/>
            </a:endParaRPr>
          </a:p>
        </p:txBody>
      </p:sp>
      <p:graphicFrame>
        <p:nvGraphicFramePr>
          <p:cNvPr id="4" name="Таблица 5">
            <a:extLst>
              <a:ext uri="{FF2B5EF4-FFF2-40B4-BE49-F238E27FC236}">
                <a16:creationId xmlns:a16="http://schemas.microsoft.com/office/drawing/2014/main" id="{0DF3F462-E28A-49BE-9E91-8A6739BCB6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9636397"/>
              </p:ext>
            </p:extLst>
          </p:nvPr>
        </p:nvGraphicFramePr>
        <p:xfrm>
          <a:off x="76200" y="1397000"/>
          <a:ext cx="8991600" cy="62215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97200">
                  <a:extLst>
                    <a:ext uri="{9D8B030D-6E8A-4147-A177-3AD203B41FA5}">
                      <a16:colId xmlns:a16="http://schemas.microsoft.com/office/drawing/2014/main" val="2489947298"/>
                    </a:ext>
                  </a:extLst>
                </a:gridCol>
                <a:gridCol w="2997200">
                  <a:extLst>
                    <a:ext uri="{9D8B030D-6E8A-4147-A177-3AD203B41FA5}">
                      <a16:colId xmlns:a16="http://schemas.microsoft.com/office/drawing/2014/main" val="1503276961"/>
                    </a:ext>
                  </a:extLst>
                </a:gridCol>
                <a:gridCol w="2997200">
                  <a:extLst>
                    <a:ext uri="{9D8B030D-6E8A-4147-A177-3AD203B41FA5}">
                      <a16:colId xmlns:a16="http://schemas.microsoft.com/office/drawing/2014/main" val="1922069045"/>
                    </a:ext>
                  </a:extLst>
                </a:gridCol>
              </a:tblGrid>
              <a:tr h="735135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Основание для классификации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Вид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Подвид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1019907"/>
                  </a:ext>
                </a:extLst>
              </a:tr>
              <a:tr h="595109">
                <a:tc>
                  <a:txBody>
                    <a:bodyPr/>
                    <a:lstStyle/>
                    <a:p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 участию воли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Произвольная</a:t>
                      </a:r>
                      <a:r>
                        <a:rPr lang="ru-RU" sz="1800" b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r>
                        <a:rPr lang="ru-RU" sz="1800" b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Непроизвольная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9671363"/>
                  </a:ext>
                </a:extLst>
              </a:tr>
              <a:tr h="3290603">
                <a:tc>
                  <a:txBody>
                    <a:bodyPr/>
                    <a:lstStyle/>
                    <a:p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 психической</a:t>
                      </a:r>
                      <a:r>
                        <a:rPr lang="ru-RU" sz="1800" b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активности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Двигательная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(запоминание , хранение,</a:t>
                      </a:r>
                      <a:r>
                        <a:rPr lang="ru-RU" sz="18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воспроизведение 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движений)</a:t>
                      </a:r>
                    </a:p>
                    <a:p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Эмоциональная </a:t>
                      </a:r>
                      <a:r>
                        <a:rPr lang="ru-RU" sz="18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(память на переживания)</a:t>
                      </a:r>
                    </a:p>
                    <a:p>
                      <a:pPr algn="just"/>
                      <a:r>
                        <a:rPr lang="ru-RU" sz="1800" b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Образная</a:t>
                      </a:r>
                      <a:r>
                        <a:rPr lang="ru-RU" sz="18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(запоминание и воспроизведение чувственных образов)</a:t>
                      </a:r>
                    </a:p>
                    <a:p>
                      <a:pPr algn="just"/>
                      <a:endParaRPr lang="ru-RU" sz="1800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/>
                      <a:r>
                        <a:rPr lang="ru-RU" sz="1800" b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Словесно-логическая </a:t>
                      </a:r>
                      <a:r>
                        <a:rPr lang="ru-RU" sz="18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(запоминание и воспроизведение понятий, формул) </a:t>
                      </a:r>
                    </a:p>
                    <a:p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800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800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800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800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8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 виду анализаторов: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зрительная. слуховая, обонятельная, осязательная,</a:t>
                      </a:r>
                      <a:r>
                        <a:rPr lang="ru-RU" sz="18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вкусовая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575073"/>
                  </a:ext>
                </a:extLst>
              </a:tr>
              <a:tr h="840154">
                <a:tc>
                  <a:txBody>
                    <a:bodyPr/>
                    <a:lstStyle/>
                    <a:p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 продолжительности сохранения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Кратковременная</a:t>
                      </a:r>
                    </a:p>
                    <a:p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Оперативная </a:t>
                      </a:r>
                    </a:p>
                    <a:p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Долговременная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85047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258617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5B86A4-10F0-431D-A836-FFF8752702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>
                <a:latin typeface="Constantia" panose="02030602050306030303" pitchFamily="18" charset="0"/>
                <a:ea typeface="+mn-ea"/>
                <a:cs typeface="+mn-cs"/>
              </a:rPr>
              <a:t>Интеллект рациональный</a:t>
            </a:r>
            <a:endParaRPr lang="ru-RU" sz="3100" dirty="0">
              <a:latin typeface="Constantia" panose="02030602050306030303" pitchFamily="18" charset="0"/>
              <a:ea typeface="+mn-ea"/>
              <a:cs typeface="+mn-cs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226B473-D09D-47D9-9B5E-E34AF26DFE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133600"/>
            <a:ext cx="8610600" cy="3992563"/>
          </a:xfrm>
        </p:spPr>
        <p:txBody>
          <a:bodyPr/>
          <a:lstStyle/>
          <a:p>
            <a:pPr marL="0" indent="0">
              <a:buNone/>
            </a:pPr>
            <a:r>
              <a:rPr lang="ru-RU" sz="3600" b="1" dirty="0">
                <a:latin typeface="Constantia" panose="02030602050306030303" pitchFamily="18" charset="0"/>
              </a:rPr>
              <a:t>Интеллект рациональный = </a:t>
            </a:r>
          </a:p>
          <a:p>
            <a:pPr marL="0" indent="0">
              <a:buNone/>
            </a:pPr>
            <a:r>
              <a:rPr lang="ru-RU" sz="3600" b="1" dirty="0">
                <a:latin typeface="Constantia" panose="02030602050306030303" pitchFamily="18" charset="0"/>
              </a:rPr>
              <a:t>мышление + внимание+ память</a:t>
            </a:r>
          </a:p>
        </p:txBody>
      </p:sp>
    </p:spTree>
    <p:extLst>
      <p:ext uri="{BB962C8B-B14F-4D97-AF65-F5344CB8AC3E}">
        <p14:creationId xmlns:p14="http://schemas.microsoft.com/office/powerpoint/2010/main" val="11357345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5B86A4-10F0-431D-A836-FFF8752702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>
                <a:latin typeface="Constantia" panose="02030602050306030303" pitchFamily="18" charset="0"/>
                <a:ea typeface="+mn-ea"/>
                <a:cs typeface="+mn-cs"/>
              </a:rPr>
              <a:t>Интеллект эмоциональный</a:t>
            </a:r>
            <a:endParaRPr lang="ru-RU" sz="3100" dirty="0">
              <a:latin typeface="Constantia" panose="02030602050306030303" pitchFamily="18" charset="0"/>
              <a:ea typeface="+mn-ea"/>
              <a:cs typeface="+mn-cs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226B473-D09D-47D9-9B5E-E34AF26DFE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133600"/>
            <a:ext cx="8610600" cy="3992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>
                <a:latin typeface="Constantia" panose="02030602050306030303" pitchFamily="18" charset="0"/>
              </a:rPr>
              <a:t>Доступ к собственной эмоциональной жизни, к своим аффектам и эмоциям: способность мгновенно различать чувства, называть их, переводить в символические коды и использовать в качестве средств для понимания и управления собственным поведением (</a:t>
            </a:r>
            <a:r>
              <a:rPr lang="ru-RU" sz="2800" dirty="0" err="1">
                <a:latin typeface="Constantia" panose="02030602050306030303" pitchFamily="18" charset="0"/>
              </a:rPr>
              <a:t>Gardner</a:t>
            </a:r>
            <a:r>
              <a:rPr lang="ru-RU" sz="2800" dirty="0">
                <a:latin typeface="Constantia" panose="02030602050306030303" pitchFamily="18" charset="0"/>
              </a:rPr>
              <a:t>, 1983).</a:t>
            </a:r>
            <a:endParaRPr lang="ru-RU" sz="2800" b="1" dirty="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150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5B86A4-10F0-431D-A836-FFF8752702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>
                <a:latin typeface="Constantia" panose="02030602050306030303" pitchFamily="18" charset="0"/>
                <a:ea typeface="+mn-ea"/>
                <a:cs typeface="+mn-cs"/>
              </a:rPr>
              <a:t>Модель ЭИ</a:t>
            </a:r>
            <a:endParaRPr lang="ru-RU" sz="3100" dirty="0">
              <a:latin typeface="Constantia" panose="02030602050306030303" pitchFamily="18" charset="0"/>
              <a:ea typeface="+mn-ea"/>
              <a:cs typeface="+mn-cs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226B473-D09D-47D9-9B5E-E34AF26DFE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240" y="1600200"/>
            <a:ext cx="8610600" cy="39925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>
                <a:latin typeface="Constantia" panose="02030602050306030303" pitchFamily="18" charset="0"/>
              </a:rPr>
              <a:t>Первая модель ЭИ была разработана Питером </a:t>
            </a:r>
            <a:r>
              <a:rPr lang="ru-RU" sz="2400" dirty="0" err="1">
                <a:latin typeface="Constantia" panose="02030602050306030303" pitchFamily="18" charset="0"/>
              </a:rPr>
              <a:t>Сэловеем</a:t>
            </a:r>
            <a:r>
              <a:rPr lang="ru-RU" sz="2400" dirty="0">
                <a:latin typeface="Constantia" panose="02030602050306030303" pitchFamily="18" charset="0"/>
              </a:rPr>
              <a:t> и Джоном </a:t>
            </a:r>
            <a:r>
              <a:rPr lang="ru-RU" sz="2400" dirty="0" err="1">
                <a:latin typeface="Constantia" panose="02030602050306030303" pitchFamily="18" charset="0"/>
              </a:rPr>
              <a:t>Мэйером</a:t>
            </a:r>
            <a:r>
              <a:rPr lang="ru-RU" sz="2400" dirty="0">
                <a:latin typeface="Constantia" panose="02030602050306030303" pitchFamily="18" charset="0"/>
              </a:rPr>
              <a:t>; ими же был введён в психологию и сам термин «эмоциональный интеллект» в 1990 году (</a:t>
            </a:r>
            <a:r>
              <a:rPr lang="ru-RU" sz="2400" dirty="0" err="1">
                <a:latin typeface="Constantia" panose="02030602050306030303" pitchFamily="18" charset="0"/>
              </a:rPr>
              <a:t>Salovey</a:t>
            </a:r>
            <a:r>
              <a:rPr lang="ru-RU" sz="2400" dirty="0">
                <a:latin typeface="Constantia" panose="02030602050306030303" pitchFamily="18" charset="0"/>
              </a:rPr>
              <a:t>, </a:t>
            </a:r>
            <a:r>
              <a:rPr lang="ru-RU" sz="2400" dirty="0" err="1">
                <a:latin typeface="Constantia" panose="02030602050306030303" pitchFamily="18" charset="0"/>
              </a:rPr>
              <a:t>Mayer</a:t>
            </a:r>
            <a:r>
              <a:rPr lang="ru-RU" sz="2400" dirty="0">
                <a:latin typeface="Constantia" panose="02030602050306030303" pitchFamily="18" charset="0"/>
              </a:rPr>
              <a:t>, 1990). </a:t>
            </a:r>
          </a:p>
          <a:p>
            <a:pPr marL="0" indent="0">
              <a:buNone/>
            </a:pPr>
            <a:r>
              <a:rPr lang="ru-RU" sz="2400" dirty="0">
                <a:latin typeface="Constantia" panose="02030602050306030303" pitchFamily="18" charset="0"/>
              </a:rPr>
              <a:t>Они определили ЭИ как «</a:t>
            </a:r>
            <a:r>
              <a:rPr lang="ru-RU" sz="2400" b="1" dirty="0">
                <a:latin typeface="Constantia" panose="02030602050306030303" pitchFamily="18" charset="0"/>
              </a:rPr>
              <a:t>способность отслеживать собственные и чужие чувства и эмоции, различать их и использовать эту информацию для направления мышления и действий».</a:t>
            </a:r>
          </a:p>
          <a:p>
            <a:pPr marL="0" indent="0">
              <a:buNone/>
            </a:pPr>
            <a:r>
              <a:rPr lang="ru-RU" sz="2400" dirty="0">
                <a:latin typeface="Constantia" panose="02030602050306030303" pitchFamily="18" charset="0"/>
              </a:rPr>
              <a:t>ЭИ трактовался как сложный конструкт, </a:t>
            </a:r>
            <a:r>
              <a:rPr lang="ru-RU" sz="2400" b="1" dirty="0">
                <a:latin typeface="Constantia" panose="02030602050306030303" pitchFamily="18" charset="0"/>
              </a:rPr>
              <a:t>состоящий из способностей трёх типов: 1) идентификация и выражение эмоций, 2) регуляция эмоций, 3) использование эмоциональной информации в мышлении и деятельности</a:t>
            </a:r>
          </a:p>
        </p:txBody>
      </p:sp>
    </p:spTree>
    <p:extLst>
      <p:ext uri="{BB962C8B-B14F-4D97-AF65-F5344CB8AC3E}">
        <p14:creationId xmlns:p14="http://schemas.microsoft.com/office/powerpoint/2010/main" val="8640510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D7B6D3-85A5-47A6-A5C4-8F51B5554A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>
                <a:solidFill>
                  <a:schemeClr val="lt1"/>
                </a:solidFill>
                <a:latin typeface="Constantia" panose="02030602050306030303" pitchFamily="18" charset="0"/>
                <a:ea typeface="+mn-ea"/>
                <a:cs typeface="+mn-cs"/>
              </a:rPr>
              <a:t>Разница между рациональным и эмоциональным интеллектом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35869E8-44EF-4E44-889B-A643DABD49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latin typeface="Constantia" panose="02030602050306030303" pitchFamily="18" charset="0"/>
              </a:rPr>
              <a:t>Сущность</a:t>
            </a:r>
          </a:p>
          <a:p>
            <a:r>
              <a:rPr lang="ru-RU" dirty="0">
                <a:latin typeface="Constantia" panose="02030602050306030303" pitchFamily="18" charset="0"/>
              </a:rPr>
              <a:t>Структура </a:t>
            </a:r>
          </a:p>
          <a:p>
            <a:r>
              <a:rPr lang="ru-RU" dirty="0">
                <a:latin typeface="Constantia" panose="02030602050306030303" pitchFamily="18" charset="0"/>
              </a:rPr>
              <a:t>Функции</a:t>
            </a:r>
          </a:p>
        </p:txBody>
      </p:sp>
    </p:spTree>
    <p:extLst>
      <p:ext uri="{BB962C8B-B14F-4D97-AF65-F5344CB8AC3E}">
        <p14:creationId xmlns:p14="http://schemas.microsoft.com/office/powerpoint/2010/main" val="230657626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5B86A4-10F0-431D-A836-FFF8752702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>
                <a:latin typeface="Constantia" panose="02030602050306030303" pitchFamily="18" charset="0"/>
                <a:ea typeface="+mn-ea"/>
                <a:cs typeface="+mn-cs"/>
              </a:rPr>
              <a:t>Идентификация эмоций</a:t>
            </a:r>
            <a:endParaRPr lang="ru-RU" sz="3100" dirty="0">
              <a:latin typeface="Constantia" panose="02030602050306030303" pitchFamily="18" charset="0"/>
              <a:ea typeface="+mn-ea"/>
              <a:cs typeface="+mn-cs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226B473-D09D-47D9-9B5E-E34AF26DFE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240" y="1600200"/>
            <a:ext cx="8610600" cy="3992563"/>
          </a:xfrm>
        </p:spPr>
        <p:txBody>
          <a:bodyPr>
            <a:noAutofit/>
          </a:bodyPr>
          <a:lstStyle/>
          <a:p>
            <a:pPr algn="l"/>
            <a:r>
              <a:rPr lang="ru-RU" sz="2400" dirty="0">
                <a:solidFill>
                  <a:srgbClr val="000000"/>
                </a:solidFill>
                <a:latin typeface="Constantia" panose="02030602050306030303" pitchFamily="18" charset="0"/>
              </a:rPr>
              <a:t>На формирование мимического выражения эмоций, по мнению Я. </a:t>
            </a:r>
            <a:r>
              <a:rPr lang="ru-RU" sz="2400" dirty="0" err="1">
                <a:solidFill>
                  <a:srgbClr val="000000"/>
                </a:solidFill>
                <a:latin typeface="Constantia" panose="02030602050306030303" pitchFamily="18" charset="0"/>
              </a:rPr>
              <a:t>Рейковского</a:t>
            </a:r>
            <a:r>
              <a:rPr lang="ru-RU" sz="2400" dirty="0">
                <a:solidFill>
                  <a:srgbClr val="000000"/>
                </a:solidFill>
                <a:latin typeface="Constantia" panose="02030602050306030303" pitchFamily="18" charset="0"/>
              </a:rPr>
              <a:t>, оказывают влияние три фактора:</a:t>
            </a:r>
          </a:p>
          <a:p>
            <a:pPr algn="l">
              <a:buFont typeface="+mj-lt"/>
              <a:buAutoNum type="arabicPeriod"/>
            </a:pPr>
            <a:r>
              <a:rPr lang="ru-RU" sz="2400" dirty="0">
                <a:solidFill>
                  <a:srgbClr val="000000"/>
                </a:solidFill>
                <a:latin typeface="Constantia" panose="02030602050306030303" pitchFamily="18" charset="0"/>
              </a:rPr>
              <a:t>врожденные мимические схемы, соответствующие определенным эмоциональным состояниям;</a:t>
            </a:r>
          </a:p>
          <a:p>
            <a:pPr algn="l">
              <a:buFont typeface="+mj-lt"/>
              <a:buAutoNum type="arabicPeriod"/>
            </a:pPr>
            <a:r>
              <a:rPr lang="ru-RU" sz="2400" dirty="0">
                <a:solidFill>
                  <a:srgbClr val="000000"/>
                </a:solidFill>
                <a:latin typeface="Constantia" panose="02030602050306030303" pitchFamily="18" charset="0"/>
              </a:rPr>
              <a:t>приобретенные, заученные, социализированные способы проявления чувств;</a:t>
            </a:r>
          </a:p>
          <a:p>
            <a:pPr algn="l">
              <a:buFont typeface="+mj-lt"/>
              <a:buAutoNum type="arabicPeriod"/>
            </a:pPr>
            <a:r>
              <a:rPr lang="ru-RU" sz="2400" dirty="0">
                <a:solidFill>
                  <a:srgbClr val="000000"/>
                </a:solidFill>
                <a:latin typeface="Constantia" panose="02030602050306030303" pitchFamily="18" charset="0"/>
              </a:rPr>
              <a:t>индивидуальные экспрессивные особенности.</a:t>
            </a:r>
          </a:p>
          <a:p>
            <a:pPr marL="0" indent="0">
              <a:buNone/>
            </a:pPr>
            <a:endParaRPr lang="ru-RU" sz="2000" dirty="0">
              <a:solidFill>
                <a:srgbClr val="000000"/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73001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5B86A4-10F0-431D-A836-FFF8752702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>
                <a:latin typeface="Constantia" panose="02030602050306030303" pitchFamily="18" charset="0"/>
                <a:ea typeface="+mn-ea"/>
                <a:cs typeface="+mn-cs"/>
              </a:rPr>
              <a:t>Интеллект: основные </a:t>
            </a:r>
            <a:r>
              <a:rPr lang="ru-RU" sz="3100" dirty="0">
                <a:latin typeface="Constantia" panose="02030602050306030303" pitchFamily="18" charset="0"/>
                <a:ea typeface="+mn-ea"/>
                <a:cs typeface="+mn-cs"/>
              </a:rPr>
              <a:t>характеристики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226B473-D09D-47D9-9B5E-E34AF26DFE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133600"/>
            <a:ext cx="8610600" cy="3992563"/>
          </a:xfrm>
        </p:spPr>
        <p:txBody>
          <a:bodyPr/>
          <a:lstStyle/>
          <a:p>
            <a:pPr marL="0" indent="0">
              <a:buNone/>
            </a:pPr>
            <a:r>
              <a:rPr lang="ru-RU" sz="3600" b="1" dirty="0">
                <a:latin typeface="Constantia" panose="02030602050306030303" pitchFamily="18" charset="0"/>
              </a:rPr>
              <a:t>Интеллект = </a:t>
            </a:r>
          </a:p>
          <a:p>
            <a:pPr marL="0" indent="0">
              <a:buNone/>
            </a:pPr>
            <a:r>
              <a:rPr lang="ru-RU" sz="3600" b="1" dirty="0">
                <a:latin typeface="Constantia" panose="02030602050306030303" pitchFamily="18" charset="0"/>
              </a:rPr>
              <a:t>мышление + внимание+ память</a:t>
            </a:r>
          </a:p>
        </p:txBody>
      </p:sp>
    </p:spTree>
    <p:extLst>
      <p:ext uri="{BB962C8B-B14F-4D97-AF65-F5344CB8AC3E}">
        <p14:creationId xmlns:p14="http://schemas.microsoft.com/office/powerpoint/2010/main" val="308601557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5B86A4-10F0-431D-A836-FFF8752702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>
                <a:latin typeface="Constantia" panose="02030602050306030303" pitchFamily="18" charset="0"/>
                <a:ea typeface="+mn-ea"/>
                <a:cs typeface="+mn-cs"/>
              </a:rPr>
              <a:t>Идентификация эмоций</a:t>
            </a:r>
            <a:endParaRPr lang="ru-RU" sz="3100" dirty="0">
              <a:latin typeface="Constantia" panose="02030602050306030303" pitchFamily="18" charset="0"/>
              <a:ea typeface="+mn-ea"/>
              <a:cs typeface="+mn-cs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226B473-D09D-47D9-9B5E-E34AF26DFE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240" y="1600200"/>
            <a:ext cx="8610600" cy="3992563"/>
          </a:xfrm>
        </p:spPr>
        <p:txBody>
          <a:bodyPr>
            <a:no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ru-RU" sz="2000" b="0" i="0" dirty="0">
                <a:solidFill>
                  <a:srgbClr val="000000"/>
                </a:solidFill>
                <a:effectLst/>
                <a:latin typeface="Constantia" panose="02030602050306030303" pitchFamily="18" charset="0"/>
              </a:rPr>
              <a:t>При </a:t>
            </a:r>
            <a:r>
              <a:rPr lang="ru-RU" sz="2000" b="1" i="0" dirty="0">
                <a:solidFill>
                  <a:srgbClr val="000000"/>
                </a:solidFill>
                <a:effectLst/>
                <a:latin typeface="Constantia" panose="02030602050306030303" pitchFamily="18" charset="0"/>
              </a:rPr>
              <a:t>усилении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Constantia" panose="02030602050306030303" pitchFamily="18" charset="0"/>
              </a:rPr>
              <a:t> эмоция выражается намного сильнее, чем человек переживает ее на самом деле. Вспомните, как вы выражали радость при получении подарка, который не казался таким уж хорошим и необходимым.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2000" b="1" i="0" dirty="0">
                <a:solidFill>
                  <a:srgbClr val="000000"/>
                </a:solidFill>
                <a:effectLst/>
                <a:latin typeface="Constantia" panose="02030602050306030303" pitchFamily="18" charset="0"/>
              </a:rPr>
              <a:t>Ослабление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Constantia" panose="02030602050306030303" pitchFamily="18" charset="0"/>
              </a:rPr>
              <a:t> приводит к тому, что выражение чувства редуцируется, поскольку в данной ситуации оно неуместно (например, злорадство или злость на начальника).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2000" b="1" i="0" dirty="0">
                <a:solidFill>
                  <a:srgbClr val="000000"/>
                </a:solidFill>
                <a:effectLst/>
                <a:latin typeface="Constantia" panose="02030602050306030303" pitchFamily="18" charset="0"/>
              </a:rPr>
              <a:t>Нейтрализация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Constantia" panose="02030602050306030303" pitchFamily="18" charset="0"/>
              </a:rPr>
              <a:t> — это попытка не проявлять чувство. О непроницаемом выражении лица говорит </a:t>
            </a:r>
            <a:r>
              <a:rPr lang="ru-RU" sz="2000" b="0" i="1" dirty="0">
                <a:solidFill>
                  <a:srgbClr val="000000"/>
                </a:solidFill>
                <a:effectLst/>
                <a:latin typeface="Constantia" panose="02030602050306030303" pitchFamily="18" charset="0"/>
              </a:rPr>
              <a:t>«</a:t>
            </a:r>
            <a:r>
              <a:rPr lang="ru-RU" sz="2000" b="0" i="1" dirty="0" err="1">
                <a:solidFill>
                  <a:srgbClr val="000000"/>
                </a:solidFill>
                <a:effectLst/>
                <a:latin typeface="Constantia" panose="02030602050306030303" pitchFamily="18" charset="0"/>
              </a:rPr>
              <a:t>poker</a:t>
            </a:r>
            <a:r>
              <a:rPr lang="ru-RU" sz="2000" b="0" i="1" dirty="0">
                <a:solidFill>
                  <a:srgbClr val="000000"/>
                </a:solidFill>
                <a:effectLst/>
                <a:latin typeface="Constantia" panose="02030602050306030303" pitchFamily="18" charset="0"/>
              </a:rPr>
              <a:t> </a:t>
            </a:r>
            <a:r>
              <a:rPr lang="ru-RU" sz="2000" b="0" i="1" dirty="0" err="1">
                <a:solidFill>
                  <a:srgbClr val="000000"/>
                </a:solidFill>
                <a:effectLst/>
                <a:latin typeface="Constantia" panose="02030602050306030303" pitchFamily="18" charset="0"/>
              </a:rPr>
              <a:t>face</a:t>
            </a:r>
            <a:r>
              <a:rPr lang="ru-RU" sz="2000" b="0" i="1" dirty="0">
                <a:solidFill>
                  <a:srgbClr val="000000"/>
                </a:solidFill>
                <a:effectLst/>
                <a:latin typeface="Constantia" panose="02030602050306030303" pitchFamily="18" charset="0"/>
              </a:rPr>
              <a:t>»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Constantia" panose="02030602050306030303" pitchFamily="18" charset="0"/>
              </a:rPr>
              <a:t> — таково мимическое выражение игрока в покер. Ему необходимо скрывать свои эмоции, чтобы не проиграть.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2000" b="1" i="0" dirty="0">
                <a:solidFill>
                  <a:srgbClr val="000000"/>
                </a:solidFill>
                <a:effectLst/>
                <a:latin typeface="Constantia" panose="02030602050306030303" pitchFamily="18" charset="0"/>
              </a:rPr>
              <a:t>Маскировка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Constantia" panose="02030602050306030303" pitchFamily="18" charset="0"/>
              </a:rPr>
              <a:t> — человек пытается продемонстрировать не то чувство, которое он переживает в действительности, а иное. Так, он может казаться веселым, скрывая гнев или смущение.</a:t>
            </a:r>
          </a:p>
          <a:p>
            <a:pPr marL="0" indent="0">
              <a:buNone/>
            </a:pPr>
            <a:endParaRPr lang="ru-RU" sz="2400" b="1" dirty="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293389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5B86A4-10F0-431D-A836-FFF8752702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>
                <a:latin typeface="Constantia" panose="02030602050306030303" pitchFamily="18" charset="0"/>
                <a:ea typeface="+mn-ea"/>
                <a:cs typeface="+mn-cs"/>
              </a:rPr>
              <a:t>Идентификация эмоций</a:t>
            </a:r>
            <a:endParaRPr lang="ru-RU" sz="3100" dirty="0">
              <a:latin typeface="Constantia" panose="02030602050306030303" pitchFamily="18" charset="0"/>
              <a:ea typeface="+mn-ea"/>
              <a:cs typeface="+mn-cs"/>
            </a:endParaRPr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id="{6883376F-AF46-452F-82E3-2DFC64F6BA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26A430C-212C-4550-B0F9-4F8845B8DA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267" y="1600200"/>
            <a:ext cx="7238804" cy="429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97902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772E96-A7E8-47B4-82C0-425C4DD7BB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b="1" dirty="0">
                <a:latin typeface="Constantia" panose="02030602050306030303" pitchFamily="18" charset="0"/>
                <a:ea typeface="+mn-ea"/>
                <a:cs typeface="+mn-cs"/>
              </a:rPr>
              <a:t>Идентификация эмоций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F449659-2491-4819-A4CA-2AFB2F9DD4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DCD43B9-1D4C-4CB7-BF51-7F0BBFA6BA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067" y="1600200"/>
            <a:ext cx="7483165" cy="4036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07119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002F9F-A229-4E68-809C-97E7EDCAB4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b="1" dirty="0">
                <a:latin typeface="Constantia" panose="02030602050306030303" pitchFamily="18" charset="0"/>
                <a:ea typeface="+mn-ea"/>
                <a:cs typeface="+mn-cs"/>
              </a:rPr>
              <a:t>Идентификация эмоций</a:t>
            </a:r>
            <a:endParaRPr lang="ru-RU" dirty="0"/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id="{441B778E-33E1-4DFC-90F9-FA2727BEE8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B967FAC-F182-466B-BBE6-D84165609E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956" y="1654532"/>
            <a:ext cx="8126088" cy="4136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00885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CD11BC-BBEF-47F4-8462-FEB4162DC2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b="1" dirty="0">
                <a:latin typeface="Constantia" panose="02030602050306030303" pitchFamily="18" charset="0"/>
                <a:ea typeface="+mn-ea"/>
                <a:cs typeface="+mn-cs"/>
              </a:rPr>
              <a:t>Идентификация эмоций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0F3A39C-17B3-49B6-81DB-AFB0A16945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6C0895E-85C1-43FE-86C7-3BE16BBC24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625600"/>
            <a:ext cx="7391400" cy="4090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23658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321AA9-102C-4DA8-B1A6-11680D0B7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b="1" dirty="0">
                <a:latin typeface="Constantia" panose="02030602050306030303" pitchFamily="18" charset="0"/>
                <a:ea typeface="+mn-ea"/>
                <a:cs typeface="+mn-cs"/>
              </a:rPr>
              <a:t>Идентификация эмоций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5EE017B-BA60-4B42-8545-2E40245FE1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862B9C0-17F3-4DC9-861C-3B852B602B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267" y="1608667"/>
            <a:ext cx="8008073" cy="3736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50058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1D0E65-59F8-473C-97C7-9F28309030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b="1" dirty="0">
                <a:latin typeface="Constantia" panose="02030602050306030303" pitchFamily="18" charset="0"/>
                <a:ea typeface="+mn-ea"/>
                <a:cs typeface="+mn-cs"/>
              </a:rPr>
              <a:t>Идентификация эмоций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AFB2D6F-55E7-4B76-8225-DC62342E71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E90708F-E51F-4DAB-BABB-52FF746A5A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199" y="1600200"/>
            <a:ext cx="7993291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56808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F38F84-AA2D-409E-AA1D-7E5782796E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b="1" dirty="0">
                <a:latin typeface="Constantia" panose="02030602050306030303" pitchFamily="18" charset="0"/>
                <a:ea typeface="+mn-ea"/>
                <a:cs typeface="+mn-cs"/>
              </a:rPr>
              <a:t>Идентификация эмоций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7CAF007-7D8E-44F7-8572-EF2D7B57FA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770EB66-B022-4BEA-8092-D9891F04A0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600200"/>
            <a:ext cx="8403320" cy="412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11687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DB97DD-AAC1-4F4D-B973-DE2C4F76D7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b="1" dirty="0">
                <a:latin typeface="Constantia" panose="02030602050306030303" pitchFamily="18" charset="0"/>
                <a:ea typeface="+mn-ea"/>
                <a:cs typeface="+mn-cs"/>
              </a:rPr>
              <a:t>Идентификация эмоций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F7C38F6-5987-4C03-AD6E-3FD1783781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EBC1EE1-FD85-41C9-8997-B937B5251B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667" y="1625600"/>
            <a:ext cx="8231340" cy="384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57767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9F41DB-D801-47F5-9162-1D8D31159F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b="1" dirty="0">
                <a:latin typeface="Constantia" panose="02030602050306030303" pitchFamily="18" charset="0"/>
                <a:ea typeface="+mn-ea"/>
                <a:cs typeface="+mn-cs"/>
              </a:rPr>
              <a:t>Идентификация эмоций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BF55173-1145-4EAF-A264-9D925F0E31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4AD87F0-5DE8-4E95-834A-E6558350E9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676400"/>
            <a:ext cx="7684972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682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5B86A4-10F0-431D-A836-FFF8752702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>
                <a:latin typeface="Constantia" panose="02030602050306030303" pitchFamily="18" charset="0"/>
                <a:ea typeface="+mn-ea"/>
                <a:cs typeface="+mn-cs"/>
              </a:rPr>
              <a:t>Интеллект: основные характеристики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226B473-D09D-47D9-9B5E-E34AF26DFE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133600"/>
            <a:ext cx="8610600" cy="3992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i="1" dirty="0">
                <a:latin typeface="Constantia" panose="02030602050306030303" pitchFamily="18" charset="0"/>
              </a:rPr>
              <a:t>П</a:t>
            </a:r>
            <a:r>
              <a:rPr lang="ru-RU" sz="2800" b="1" i="1" u="none" strike="noStrike" dirty="0">
                <a:effectLst/>
                <a:latin typeface="Constantia" panose="02030602050306030303" pitchFamily="18" charset="0"/>
              </a:rPr>
              <a:t>одвижный интеллект </a:t>
            </a:r>
            <a:r>
              <a:rPr lang="ru-RU" sz="2800" b="0" i="0" u="none" strike="noStrike" dirty="0">
                <a:effectLst/>
                <a:latin typeface="Constantia" panose="02030602050306030303" pitchFamily="18" charset="0"/>
              </a:rPr>
              <a:t>-  </a:t>
            </a:r>
            <a:r>
              <a:rPr lang="ru-RU" sz="2800" dirty="0">
                <a:latin typeface="Constantia" panose="02030602050306030303" pitchFamily="18" charset="0"/>
              </a:rPr>
              <a:t>способность мыслить логически, анализировать и решать задачи, выходящие за пределы предыдущего опыта.</a:t>
            </a:r>
          </a:p>
          <a:p>
            <a:pPr marL="0" indent="0">
              <a:buNone/>
            </a:pPr>
            <a:r>
              <a:rPr lang="ru-RU" sz="2800" b="1" i="1" dirty="0">
                <a:latin typeface="Constantia" panose="02030602050306030303" pitchFamily="18" charset="0"/>
              </a:rPr>
              <a:t>К</a:t>
            </a:r>
            <a:r>
              <a:rPr lang="ru-RU" sz="2800" b="1" i="1" u="none" strike="noStrike" dirty="0">
                <a:effectLst/>
                <a:latin typeface="Constantia" panose="02030602050306030303" pitchFamily="18" charset="0"/>
              </a:rPr>
              <a:t>ристаллизовавшийся интеллект </a:t>
            </a:r>
            <a:r>
              <a:rPr lang="ru-RU" sz="2800" b="0" i="0" dirty="0">
                <a:effectLst/>
                <a:latin typeface="Constantia" panose="02030602050306030303" pitchFamily="18" charset="0"/>
              </a:rPr>
              <a:t>включает накопленный опыт и способность использовать усвоенные знания и навыки.</a:t>
            </a:r>
            <a:endParaRPr lang="ru-RU" sz="2800" b="1" dirty="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687985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347DAF-4BE8-4C50-90C6-BA40AEC049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b="1" dirty="0">
                <a:latin typeface="Constantia" panose="02030602050306030303" pitchFamily="18" charset="0"/>
                <a:ea typeface="+mn-ea"/>
                <a:cs typeface="+mn-cs"/>
              </a:rPr>
              <a:t>Идентификация эмоций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F467893-2075-4FA0-B2D1-79072FC352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287A59E-0981-4516-91E2-7B5DF125C5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667" y="1600200"/>
            <a:ext cx="8229600" cy="4106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85549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6881DE-FFDE-448F-A6F6-EE54CCA2E8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b="1" dirty="0">
                <a:latin typeface="Constantia" panose="02030602050306030303" pitchFamily="18" charset="0"/>
                <a:ea typeface="+mn-ea"/>
                <a:cs typeface="+mn-cs"/>
              </a:rPr>
              <a:t>Идентификация эмоций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9164005-CF79-4CD9-A75D-DA407A6CE4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DADCB5E-1789-4BCB-88AC-A0F4D4BFEE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133" y="1617133"/>
            <a:ext cx="7772400" cy="4255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41949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586412-9E7C-48C8-A25E-E9B4669D4E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b="1" dirty="0">
                <a:latin typeface="Constantia" panose="02030602050306030303" pitchFamily="18" charset="0"/>
                <a:ea typeface="+mn-ea"/>
                <a:cs typeface="+mn-cs"/>
              </a:rPr>
              <a:t>Идентификация эмоций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FB4C7D6-D838-42B2-B0C1-48B4F695E4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A3DE594-FBF1-422C-9B1B-CB0B03C09E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667" y="1634067"/>
            <a:ext cx="7527745" cy="3683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1190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A8BE20-BA65-4D3C-B886-593A853166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Мимические и пантомимические показатели </a:t>
            </a:r>
            <a:br>
              <a:rPr lang="ru-RU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эмоциональных состояний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075BEFA8-02E6-49AE-9DC6-9B6F2DD6A65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46677539"/>
              </p:ext>
            </p:extLst>
          </p:nvPr>
        </p:nvGraphicFramePr>
        <p:xfrm>
          <a:off x="457200" y="1600200"/>
          <a:ext cx="8534400" cy="55052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9800">
                  <a:extLst>
                    <a:ext uri="{9D8B030D-6E8A-4147-A177-3AD203B41FA5}">
                      <a16:colId xmlns:a16="http://schemas.microsoft.com/office/drawing/2014/main" val="4256466566"/>
                    </a:ext>
                  </a:extLst>
                </a:gridCol>
                <a:gridCol w="6324600">
                  <a:extLst>
                    <a:ext uri="{9D8B030D-6E8A-4147-A177-3AD203B41FA5}">
                      <a16:colId xmlns:a16="http://schemas.microsoft.com/office/drawing/2014/main" val="906246451"/>
                    </a:ext>
                  </a:extLst>
                </a:gridCol>
              </a:tblGrid>
              <a:tr h="39074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effectLst/>
                          <a:latin typeface="Constantia" panose="0203060205030603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Эмоциональное состояние</a:t>
                      </a:r>
                      <a:endParaRPr lang="ru-RU" sz="1400" dirty="0">
                        <a:effectLst/>
                        <a:latin typeface="Constantia" panose="020306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effectLst/>
                          <a:latin typeface="Constantia" panose="0203060205030603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Наблюдаемые мимика и пантомимика</a:t>
                      </a:r>
                      <a:endParaRPr lang="ru-RU" sz="1400">
                        <a:effectLst/>
                        <a:latin typeface="Constantia" panose="020306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38857982"/>
                  </a:ext>
                </a:extLst>
              </a:tr>
              <a:tr h="46384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Constantia" panose="0203060205030603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Состояние уверенности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i="1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 положении стоя: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прямая поза, развернутые плечи, немного широко расставленные ноги, подбородок немного выдвинут вперед. Руки располагаются на бедрах, могут быть сцеплены за спиной, либо засунуты в карманы. Жестикуляция активная с открытыми тыльными сторонами кистей. Выражение лица уверенное. Взгляд в лицо собеседника. </a:t>
                      </a:r>
                      <a:r>
                        <a:rPr lang="ru-RU" sz="1800" i="1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 положении сидя: 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торс немного откинут назад, руки заложены за голову, либо располагаются в районе груди, кисти могут быть разведены с соединением концов пальцев. Закидывание одной ноги на другую или на подлокотник кресла. Голова запрокинута назад, глаза полуприкрыты. Решительное выражение лица. Легкая улыбка. </a:t>
                      </a:r>
                      <a:r>
                        <a:rPr lang="ru-RU" sz="1800" i="1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 движении: 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свободная, стремительная походка с умеренно размашистыми движениями рук. Плечи прямые, развернутые, взгляд вперед.</a:t>
                      </a:r>
                      <a:r>
                        <a:rPr lang="ru-RU" sz="1800" dirty="0">
                          <a:solidFill>
                            <a:srgbClr val="222222"/>
                          </a:solidFill>
                          <a:effectLst/>
                          <a:latin typeface="Constantia" panose="0203060205030603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800" dirty="0">
                        <a:effectLst/>
                        <a:latin typeface="Constantia" panose="020306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925931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0726104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A8BE20-BA65-4D3C-B886-593A853166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Мимические и пантомимические показатели </a:t>
            </a:r>
            <a:br>
              <a:rPr lang="ru-RU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эмоциональных состояний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075BEFA8-02E6-49AE-9DC6-9B6F2DD6A65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14564720"/>
              </p:ext>
            </p:extLst>
          </p:nvPr>
        </p:nvGraphicFramePr>
        <p:xfrm>
          <a:off x="457200" y="1600200"/>
          <a:ext cx="8534400" cy="52758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4600">
                  <a:extLst>
                    <a:ext uri="{9D8B030D-6E8A-4147-A177-3AD203B41FA5}">
                      <a16:colId xmlns:a16="http://schemas.microsoft.com/office/drawing/2014/main" val="4256466566"/>
                    </a:ext>
                  </a:extLst>
                </a:gridCol>
                <a:gridCol w="6019800">
                  <a:extLst>
                    <a:ext uri="{9D8B030D-6E8A-4147-A177-3AD203B41FA5}">
                      <a16:colId xmlns:a16="http://schemas.microsoft.com/office/drawing/2014/main" val="906246451"/>
                    </a:ext>
                  </a:extLst>
                </a:gridCol>
              </a:tblGrid>
              <a:tr h="39074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effectLst/>
                          <a:latin typeface="Constantia" panose="0203060205030603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Эмоциональное состояние</a:t>
                      </a:r>
                      <a:endParaRPr lang="ru-RU" sz="1400" dirty="0">
                        <a:effectLst/>
                        <a:latin typeface="Constantia" panose="020306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effectLst/>
                          <a:latin typeface="Constantia" panose="0203060205030603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Наблюдаемые мимика и пантомимика</a:t>
                      </a:r>
                      <a:endParaRPr lang="ru-RU" sz="1400">
                        <a:effectLst/>
                        <a:latin typeface="Constantia" panose="020306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38857982"/>
                  </a:ext>
                </a:extLst>
              </a:tr>
              <a:tr h="46384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Состояние неуверенности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 положении стоя: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торс наклонен вперед, стремление опереться на что-нибудь или за кого-нибудь (что-нибудь) спрятаться. Руки с чрезмерной жестикуляцией, постукиваниями, пальцами, манипуляциями предметами.  Возможно убирание рук за спину с захватыванием одной рукой запястья другой. Избегание прямого взгляда, «верчение» головой, «бегающие» глаза. Подвижная мимика, неуверенная улыбка, приподнятые брови. Общая суетливость. </a:t>
                      </a:r>
                      <a:r>
                        <a:rPr lang="ru-RU" sz="20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 положении сидя: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суетливые движения руками, корпус наклонен вперед, «ерзание», «беспокойные» ноги. </a:t>
                      </a:r>
                      <a:r>
                        <a:rPr lang="ru-RU" sz="20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 движении: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походка маленькими шажками, замедленный шаг, «</a:t>
                      </a:r>
                      <a:r>
                        <a:rPr lang="ru-RU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озирание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» по сторонам, корпус наклонен вперед. 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925931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7722055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A8BE20-BA65-4D3C-B886-593A853166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Мимические и пантомимические показатели </a:t>
            </a:r>
            <a:br>
              <a:rPr lang="ru-RU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эмоциональных состояний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075BEFA8-02E6-49AE-9DC6-9B6F2DD6A65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85807526"/>
              </p:ext>
            </p:extLst>
          </p:nvPr>
        </p:nvGraphicFramePr>
        <p:xfrm>
          <a:off x="457200" y="1600200"/>
          <a:ext cx="8534400" cy="62429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7000">
                  <a:extLst>
                    <a:ext uri="{9D8B030D-6E8A-4147-A177-3AD203B41FA5}">
                      <a16:colId xmlns:a16="http://schemas.microsoft.com/office/drawing/2014/main" val="4256466566"/>
                    </a:ext>
                  </a:extLst>
                </a:gridCol>
                <a:gridCol w="5867400">
                  <a:extLst>
                    <a:ext uri="{9D8B030D-6E8A-4147-A177-3AD203B41FA5}">
                      <a16:colId xmlns:a16="http://schemas.microsoft.com/office/drawing/2014/main" val="906246451"/>
                    </a:ext>
                  </a:extLst>
                </a:gridCol>
              </a:tblGrid>
              <a:tr h="39074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effectLst/>
                          <a:latin typeface="Constantia" panose="0203060205030603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Эмоциональное состояние</a:t>
                      </a:r>
                      <a:endParaRPr lang="ru-RU" sz="1400" dirty="0">
                        <a:effectLst/>
                        <a:latin typeface="Constantia" panose="020306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effectLst/>
                          <a:latin typeface="Constantia" panose="0203060205030603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Наблюдаемые мимика и пантомимика</a:t>
                      </a:r>
                      <a:endParaRPr lang="ru-RU" sz="1400">
                        <a:effectLst/>
                        <a:latin typeface="Constantia" panose="020306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38857982"/>
                  </a:ext>
                </a:extLst>
              </a:tr>
              <a:tr h="46384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  <a:latin typeface="Constantia" panose="0203060205030603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Состояние внутреннего напряжения и нервозности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2400" i="1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 положении стоя:</a:t>
                      </a:r>
                      <a:r>
                        <a:rPr lang="ru-RU" sz="2400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позы постоянно меняются, движения зажатые, стремление опереться или прислониться к чему-либо, переступание ногами, руки сцеплены или скрещены. Подбородок наклонен вниз, взгляд исподлобья. </a:t>
                      </a:r>
                      <a:r>
                        <a:rPr lang="ru-RU" sz="2400" i="1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 положении сидя:</a:t>
                      </a:r>
                      <a:r>
                        <a:rPr lang="ru-RU" sz="2400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ерзание, раскачивание туловища, скрещение ног. Усиленные движения рук (</a:t>
                      </a:r>
                      <a:r>
                        <a:rPr lang="ru-RU" sz="2400" dirty="0" err="1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переставление</a:t>
                      </a:r>
                      <a:r>
                        <a:rPr lang="ru-RU" sz="2400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предметов, поправление предметов одежды). Закусывание губ, грызение ногтей, отбрасывание волос со лба. Сжатые губы, скрип зубами. </a:t>
                      </a:r>
                      <a:r>
                        <a:rPr lang="ru-RU" sz="2400" i="1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 движении:</a:t>
                      </a:r>
                      <a:r>
                        <a:rPr lang="ru-RU" sz="2400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походка неровная, подпрыгивающие шаги, убыстренный темп.</a:t>
                      </a:r>
                      <a:endParaRPr lang="ru-RU" sz="2400" dirty="0">
                        <a:effectLst/>
                        <a:latin typeface="Constantia" panose="0203060205030603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925931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6840858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A8BE20-BA65-4D3C-B886-593A853166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Мимические и пантомимические показатели </a:t>
            </a:r>
            <a:br>
              <a:rPr lang="ru-RU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эмоциональных состояний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075BEFA8-02E6-49AE-9DC6-9B6F2DD6A65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85510561"/>
              </p:ext>
            </p:extLst>
          </p:nvPr>
        </p:nvGraphicFramePr>
        <p:xfrm>
          <a:off x="457200" y="1600200"/>
          <a:ext cx="8534400" cy="502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4600">
                  <a:extLst>
                    <a:ext uri="{9D8B030D-6E8A-4147-A177-3AD203B41FA5}">
                      <a16:colId xmlns:a16="http://schemas.microsoft.com/office/drawing/2014/main" val="4256466566"/>
                    </a:ext>
                  </a:extLst>
                </a:gridCol>
                <a:gridCol w="6019800">
                  <a:extLst>
                    <a:ext uri="{9D8B030D-6E8A-4147-A177-3AD203B41FA5}">
                      <a16:colId xmlns:a16="http://schemas.microsoft.com/office/drawing/2014/main" val="906246451"/>
                    </a:ext>
                  </a:extLst>
                </a:gridCol>
              </a:tblGrid>
              <a:tr h="39074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effectLst/>
                          <a:latin typeface="Constantia" panose="0203060205030603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Эмоциональное состояние</a:t>
                      </a:r>
                      <a:endParaRPr lang="ru-RU" sz="1400" dirty="0">
                        <a:effectLst/>
                        <a:latin typeface="Constantia" panose="020306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effectLst/>
                          <a:latin typeface="Constantia" panose="0203060205030603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Наблюдаемые мимика и пантомимика</a:t>
                      </a:r>
                      <a:endParaRPr lang="ru-RU" sz="1400">
                        <a:effectLst/>
                        <a:latin typeface="Constantia" panose="020306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38857982"/>
                  </a:ext>
                </a:extLst>
              </a:tr>
              <a:tr h="46384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  <a:latin typeface="Constantia" panose="0203060205030603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Состояние гнева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i="1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 положении стоя:</a:t>
                      </a:r>
                      <a:r>
                        <a:rPr lang="ru-RU" sz="2400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широко расставленные ноги, торс и подбородок наклонены вперед и вниз. Пристальный взгляд в глаза или взгляд искоса, нахмуренные брови, сжатые губы и зубы, уголки губ опущены. </a:t>
                      </a:r>
                      <a:r>
                        <a:rPr lang="ru-RU" sz="2400" i="1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 положении сидя:</a:t>
                      </a:r>
                      <a:r>
                        <a:rPr lang="ru-RU" sz="2400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отодвигание от партнера, скрещение рук, сжимание кулаков. </a:t>
                      </a:r>
                      <a:r>
                        <a:rPr lang="ru-RU" sz="2400" i="1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 движении:</a:t>
                      </a:r>
                      <a:r>
                        <a:rPr lang="ru-RU" sz="2400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замедленные широкие шаги с наклонением торса вперед, взгляд вперед и вниз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</a:t>
                      </a:r>
                      <a:endParaRPr lang="ru-RU" sz="1800" dirty="0">
                        <a:effectLst/>
                        <a:latin typeface="Constantia" panose="020306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925931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133480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A8BE20-BA65-4D3C-B886-593A853166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Мимические и пантомимические показатели </a:t>
            </a:r>
            <a:br>
              <a:rPr lang="ru-RU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эмоциональных состояний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075BEFA8-02E6-49AE-9DC6-9B6F2DD6A65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66637094"/>
              </p:ext>
            </p:extLst>
          </p:nvPr>
        </p:nvGraphicFramePr>
        <p:xfrm>
          <a:off x="457200" y="1600200"/>
          <a:ext cx="8534400" cy="54135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4600">
                  <a:extLst>
                    <a:ext uri="{9D8B030D-6E8A-4147-A177-3AD203B41FA5}">
                      <a16:colId xmlns:a16="http://schemas.microsoft.com/office/drawing/2014/main" val="4256466566"/>
                    </a:ext>
                  </a:extLst>
                </a:gridCol>
                <a:gridCol w="6019800">
                  <a:extLst>
                    <a:ext uri="{9D8B030D-6E8A-4147-A177-3AD203B41FA5}">
                      <a16:colId xmlns:a16="http://schemas.microsoft.com/office/drawing/2014/main" val="906246451"/>
                    </a:ext>
                  </a:extLst>
                </a:gridCol>
              </a:tblGrid>
              <a:tr h="39074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effectLst/>
                          <a:latin typeface="Constantia" panose="0203060205030603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Эмоциональное состояние</a:t>
                      </a:r>
                      <a:endParaRPr lang="ru-RU" sz="1400" dirty="0">
                        <a:effectLst/>
                        <a:latin typeface="Constantia" panose="020306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effectLst/>
                          <a:latin typeface="Constantia" panose="0203060205030603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Наблюдаемые мимика и пантомимика</a:t>
                      </a:r>
                      <a:endParaRPr lang="ru-RU" sz="1400">
                        <a:effectLst/>
                        <a:latin typeface="Constantia" panose="020306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38857982"/>
                  </a:ext>
                </a:extLst>
              </a:tr>
              <a:tr h="46384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  <a:latin typeface="Constantia" panose="0203060205030603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Состояние эйфории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i="1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 положении стоя: </a:t>
                      </a:r>
                      <a:r>
                        <a:rPr lang="ru-RU" sz="2400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раскачивание ног с пятки на носок, потирание рук, подвижная мимика лица, улыбка на лице, мечтательный рассеянный взгляд. </a:t>
                      </a:r>
                      <a:r>
                        <a:rPr lang="ru-RU" sz="2400" i="1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 положении сидя:</a:t>
                      </a:r>
                      <a:r>
                        <a:rPr lang="ru-RU" sz="2400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откидывание тела назад, поглаживание лица руками, закидывание рук за голову, поднимание подбородка вверх. Взгляд в глаза партнеру, легкие ласковые прикосновения к нему. </a:t>
                      </a:r>
                      <a:r>
                        <a:rPr lang="ru-RU" sz="2400" i="1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В движении:</a:t>
                      </a:r>
                      <a:r>
                        <a:rPr lang="ru-RU" sz="2400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«танцующие» шаги с наклоном торса назад, взгляд вверх и вперед.</a:t>
                      </a:r>
                      <a:endParaRPr lang="ru-RU" sz="2400" dirty="0">
                        <a:effectLst/>
                        <a:latin typeface="Constantia" panose="020306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925931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7963872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79CDF8-1918-4F03-A15F-66A04B3FFA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Constantia" panose="02030602050306030303" pitchFamily="18" charset="0"/>
              </a:rPr>
              <a:t>Сколько эмоций существует?</a:t>
            </a:r>
          </a:p>
        </p:txBody>
      </p:sp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BAB5D658-E3DB-48EA-8CA6-29A9DC2D6C7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98574912"/>
              </p:ext>
            </p:extLst>
          </p:nvPr>
        </p:nvGraphicFramePr>
        <p:xfrm>
          <a:off x="457200" y="1600200"/>
          <a:ext cx="8229600" cy="484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3459438669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3708702774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194306855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800" b="1" kern="1200" dirty="0">
                          <a:solidFill>
                            <a:schemeClr val="lt1"/>
                          </a:solidFill>
                          <a:effectLst/>
                          <a:latin typeface="Constantia" panose="02030602050306030303" pitchFamily="18" charset="0"/>
                          <a:ea typeface="+mn-ea"/>
                          <a:cs typeface="+mn-cs"/>
                        </a:rPr>
                        <a:t>А</a:t>
                      </a:r>
                    </a:p>
                    <a:p>
                      <a:r>
                        <a:rPr lang="ru-RU" sz="2800" b="1" kern="1200" dirty="0">
                          <a:solidFill>
                            <a:schemeClr val="lt1"/>
                          </a:solidFill>
                          <a:effectLst/>
                          <a:latin typeface="Constantia" panose="02030602050306030303" pitchFamily="18" charset="0"/>
                          <a:ea typeface="+mn-ea"/>
                          <a:cs typeface="+mn-cs"/>
                        </a:rPr>
                        <a:t>Азарт</a:t>
                      </a:r>
                    </a:p>
                    <a:p>
                      <a:r>
                        <a:rPr lang="ru-RU" sz="2800" b="1" kern="1200" dirty="0">
                          <a:solidFill>
                            <a:schemeClr val="lt1"/>
                          </a:solidFill>
                          <a:effectLst/>
                          <a:latin typeface="Constantia" panose="02030602050306030303" pitchFamily="18" charset="0"/>
                          <a:ea typeface="+mn-ea"/>
                          <a:cs typeface="+mn-cs"/>
                        </a:rPr>
                        <a:t>Агрессия </a:t>
                      </a:r>
                    </a:p>
                    <a:p>
                      <a:r>
                        <a:rPr lang="ru-RU" sz="2800" b="1" kern="1200" dirty="0">
                          <a:solidFill>
                            <a:schemeClr val="lt1"/>
                          </a:solidFill>
                          <a:effectLst/>
                          <a:latin typeface="Constantia" panose="02030602050306030303" pitchFamily="18" charset="0"/>
                          <a:ea typeface="+mn-ea"/>
                          <a:cs typeface="+mn-cs"/>
                        </a:rPr>
                        <a:t>Апатия </a:t>
                      </a:r>
                    </a:p>
                    <a:p>
                      <a:r>
                        <a:rPr lang="ru-RU" sz="2800" b="1" kern="1200" dirty="0">
                          <a:solidFill>
                            <a:schemeClr val="lt1"/>
                          </a:solidFill>
                          <a:effectLst/>
                          <a:latin typeface="Constantia" panose="02030602050306030303" pitchFamily="18" charset="0"/>
                          <a:ea typeface="+mn-ea"/>
                          <a:cs typeface="+mn-cs"/>
                        </a:rPr>
                        <a:t>Аффект</a:t>
                      </a:r>
                      <a:endParaRPr lang="ru-RU" sz="2800" dirty="0">
                        <a:latin typeface="Constantia" panose="0203060205030603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kern="1200" dirty="0">
                          <a:solidFill>
                            <a:schemeClr val="lt1"/>
                          </a:solidFill>
                          <a:effectLst/>
                          <a:latin typeface="Constantia" panose="02030602050306030303" pitchFamily="18" charset="0"/>
                          <a:ea typeface="+mn-ea"/>
                          <a:cs typeface="+mn-cs"/>
                        </a:rPr>
                        <a:t>Б</a:t>
                      </a:r>
                    </a:p>
                    <a:p>
                      <a:r>
                        <a:rPr lang="ru-RU" sz="2400" b="1" kern="1200" dirty="0">
                          <a:solidFill>
                            <a:schemeClr val="lt1"/>
                          </a:solidFill>
                          <a:effectLst/>
                          <a:latin typeface="Constantia" panose="02030602050306030303" pitchFamily="18" charset="0"/>
                          <a:ea typeface="+mn-ea"/>
                          <a:cs typeface="+mn-cs"/>
                        </a:rPr>
                        <a:t>Безмятежность Безразличие Безысходность Беспокойство</a:t>
                      </a:r>
                    </a:p>
                    <a:p>
                      <a:r>
                        <a:rPr lang="ru-RU" sz="2400" b="1" kern="1200" dirty="0">
                          <a:solidFill>
                            <a:schemeClr val="lt1"/>
                          </a:solidFill>
                          <a:effectLst/>
                          <a:latin typeface="Constantia" panose="02030602050306030303" pitchFamily="18" charset="0"/>
                          <a:ea typeface="+mn-ea"/>
                          <a:cs typeface="+mn-cs"/>
                        </a:rPr>
                        <a:t>Бессилие </a:t>
                      </a:r>
                    </a:p>
                    <a:p>
                      <a:r>
                        <a:rPr lang="ru-RU" sz="2400" b="1" kern="1200" dirty="0">
                          <a:solidFill>
                            <a:schemeClr val="lt1"/>
                          </a:solidFill>
                          <a:effectLst/>
                          <a:latin typeface="Constantia" panose="02030602050306030303" pitchFamily="18" charset="0"/>
                          <a:ea typeface="+mn-ea"/>
                          <a:cs typeface="+mn-cs"/>
                        </a:rPr>
                        <a:t>Бешенство</a:t>
                      </a:r>
                    </a:p>
                    <a:p>
                      <a:r>
                        <a:rPr lang="ru-RU" sz="2400" b="1" kern="1200" dirty="0">
                          <a:solidFill>
                            <a:schemeClr val="lt1"/>
                          </a:solidFill>
                          <a:effectLst/>
                          <a:latin typeface="Constantia" panose="02030602050306030303" pitchFamily="18" charset="0"/>
                          <a:ea typeface="+mn-ea"/>
                          <a:cs typeface="+mn-cs"/>
                        </a:rPr>
                        <a:t>Блаженство</a:t>
                      </a:r>
                      <a:br>
                        <a:rPr lang="ru-RU" sz="2400" b="1" kern="1200" dirty="0">
                          <a:solidFill>
                            <a:schemeClr val="lt1"/>
                          </a:solidFill>
                          <a:effectLst/>
                          <a:latin typeface="Constantia" panose="02030602050306030303" pitchFamily="18" charset="0"/>
                          <a:ea typeface="+mn-ea"/>
                          <a:cs typeface="+mn-cs"/>
                        </a:rPr>
                      </a:br>
                      <a:r>
                        <a:rPr lang="ru-RU" sz="2400" b="1" kern="1200" dirty="0">
                          <a:solidFill>
                            <a:schemeClr val="lt1"/>
                          </a:solidFill>
                          <a:effectLst/>
                          <a:latin typeface="Constantia" panose="02030602050306030303" pitchFamily="18" charset="0"/>
                          <a:ea typeface="+mn-ea"/>
                          <a:cs typeface="+mn-cs"/>
                        </a:rPr>
                        <a:t>Бодрость</a:t>
                      </a:r>
                    </a:p>
                    <a:p>
                      <a:r>
                        <a:rPr lang="ru-RU" sz="2400" b="1" kern="1200" dirty="0">
                          <a:solidFill>
                            <a:schemeClr val="lt1"/>
                          </a:solidFill>
                          <a:effectLst/>
                          <a:latin typeface="Constantia" panose="02030602050306030303" pitchFamily="18" charset="0"/>
                          <a:ea typeface="+mn-ea"/>
                          <a:cs typeface="+mn-cs"/>
                        </a:rPr>
                        <a:t>Боль</a:t>
                      </a:r>
                    </a:p>
                    <a:p>
                      <a:r>
                        <a:rPr lang="ru-RU" sz="2400" b="1" kern="1200" dirty="0">
                          <a:solidFill>
                            <a:schemeClr val="lt1"/>
                          </a:solidFill>
                          <a:effectLst/>
                          <a:latin typeface="Constantia" panose="02030602050306030303" pitchFamily="18" charset="0"/>
                          <a:ea typeface="+mn-ea"/>
                          <a:cs typeface="+mn-cs"/>
                        </a:rPr>
                        <a:t>Буйство</a:t>
                      </a:r>
                      <a:endParaRPr lang="ru-RU" sz="2400" dirty="0">
                        <a:latin typeface="Constantia" panose="0203060205030603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kern="1200" dirty="0">
                          <a:solidFill>
                            <a:schemeClr val="lt1"/>
                          </a:solidFill>
                          <a:effectLst/>
                          <a:latin typeface="Constantia" panose="02030602050306030303" pitchFamily="18" charset="0"/>
                          <a:ea typeface="+mn-ea"/>
                          <a:cs typeface="+mn-cs"/>
                        </a:rPr>
                        <a:t>В</a:t>
                      </a:r>
                    </a:p>
                    <a:p>
                      <a:r>
                        <a:rPr lang="ru-RU" sz="2400" b="1" kern="1200" dirty="0">
                          <a:solidFill>
                            <a:schemeClr val="lt1"/>
                          </a:solidFill>
                          <a:effectLst/>
                          <a:latin typeface="Constantia" panose="02030602050306030303" pitchFamily="18" charset="0"/>
                          <a:ea typeface="+mn-ea"/>
                          <a:cs typeface="+mn-cs"/>
                        </a:rPr>
                        <a:t>Веселье</a:t>
                      </a:r>
                    </a:p>
                    <a:p>
                      <a:r>
                        <a:rPr lang="ru-RU" sz="2400" b="1" kern="1200" dirty="0">
                          <a:solidFill>
                            <a:schemeClr val="lt1"/>
                          </a:solidFill>
                          <a:effectLst/>
                          <a:latin typeface="Constantia" panose="02030602050306030303" pitchFamily="18" charset="0"/>
                          <a:ea typeface="+mn-ea"/>
                          <a:cs typeface="+mn-cs"/>
                        </a:rPr>
                        <a:t>Вдохновение</a:t>
                      </a:r>
                    </a:p>
                    <a:p>
                      <a:r>
                        <a:rPr lang="ru-RU" sz="2400" b="1" kern="1200" dirty="0">
                          <a:solidFill>
                            <a:schemeClr val="lt1"/>
                          </a:solidFill>
                          <a:effectLst/>
                          <a:latin typeface="Constantia" panose="02030602050306030303" pitchFamily="18" charset="0"/>
                          <a:ea typeface="+mn-ea"/>
                          <a:cs typeface="+mn-cs"/>
                        </a:rPr>
                        <a:t>Вина</a:t>
                      </a:r>
                    </a:p>
                    <a:p>
                      <a:r>
                        <a:rPr lang="ru-RU" sz="2400" b="1" kern="1200" dirty="0">
                          <a:solidFill>
                            <a:schemeClr val="lt1"/>
                          </a:solidFill>
                          <a:effectLst/>
                          <a:latin typeface="Constantia" panose="02030602050306030303" pitchFamily="18" charset="0"/>
                          <a:ea typeface="+mn-ea"/>
                          <a:cs typeface="+mn-cs"/>
                        </a:rPr>
                        <a:t>Влечение</a:t>
                      </a:r>
                    </a:p>
                    <a:p>
                      <a:r>
                        <a:rPr lang="ru-RU" sz="2400" b="1" kern="1200" dirty="0">
                          <a:solidFill>
                            <a:schemeClr val="lt1"/>
                          </a:solidFill>
                          <a:effectLst/>
                          <a:latin typeface="Constantia" panose="02030602050306030303" pitchFamily="18" charset="0"/>
                          <a:ea typeface="+mn-ea"/>
                          <a:cs typeface="+mn-cs"/>
                        </a:rPr>
                        <a:t>Влюбленность</a:t>
                      </a:r>
                    </a:p>
                    <a:p>
                      <a:r>
                        <a:rPr lang="ru-RU" sz="2400" b="1" kern="1200" dirty="0">
                          <a:solidFill>
                            <a:schemeClr val="lt1"/>
                          </a:solidFill>
                          <a:effectLst/>
                          <a:latin typeface="Constantia" panose="02030602050306030303" pitchFamily="18" charset="0"/>
                          <a:ea typeface="+mn-ea"/>
                          <a:cs typeface="+mn-cs"/>
                        </a:rPr>
                        <a:t>Возбуждение</a:t>
                      </a:r>
                    </a:p>
                    <a:p>
                      <a:r>
                        <a:rPr lang="ru-RU" sz="2400" b="1" kern="1200" dirty="0">
                          <a:solidFill>
                            <a:schemeClr val="lt1"/>
                          </a:solidFill>
                          <a:effectLst/>
                          <a:latin typeface="Constantia" panose="02030602050306030303" pitchFamily="18" charset="0"/>
                          <a:ea typeface="+mn-ea"/>
                          <a:cs typeface="+mn-cs"/>
                        </a:rPr>
                        <a:t>Возмущение</a:t>
                      </a:r>
                    </a:p>
                    <a:p>
                      <a:r>
                        <a:rPr lang="ru-RU" sz="2400" b="1" kern="1200" dirty="0">
                          <a:solidFill>
                            <a:schemeClr val="lt1"/>
                          </a:solidFill>
                          <a:effectLst/>
                          <a:latin typeface="Constantia" panose="02030602050306030303" pitchFamily="18" charset="0"/>
                          <a:ea typeface="+mn-ea"/>
                          <a:cs typeface="+mn-cs"/>
                        </a:rPr>
                        <a:t>Волнение</a:t>
                      </a:r>
                    </a:p>
                    <a:p>
                      <a:r>
                        <a:rPr lang="ru-RU" sz="2400" b="1" kern="1200" dirty="0">
                          <a:solidFill>
                            <a:schemeClr val="lt1"/>
                          </a:solidFill>
                          <a:effectLst/>
                          <a:latin typeface="Constantia" panose="02030602050306030303" pitchFamily="18" charset="0"/>
                          <a:ea typeface="+mn-ea"/>
                          <a:cs typeface="+mn-cs"/>
                        </a:rPr>
                        <a:t>Восторг</a:t>
                      </a:r>
                    </a:p>
                    <a:p>
                      <a:r>
                        <a:rPr lang="ru-RU" sz="2400" b="1" kern="1200" dirty="0">
                          <a:solidFill>
                            <a:schemeClr val="lt1"/>
                          </a:solidFill>
                          <a:effectLst/>
                          <a:latin typeface="Constantia" panose="02030602050306030303" pitchFamily="18" charset="0"/>
                          <a:ea typeface="+mn-ea"/>
                          <a:cs typeface="+mn-cs"/>
                        </a:rPr>
                        <a:t>Восхищение</a:t>
                      </a:r>
                    </a:p>
                    <a:p>
                      <a:r>
                        <a:rPr lang="ru-RU" sz="2400" b="1" kern="1200" dirty="0">
                          <a:solidFill>
                            <a:schemeClr val="lt1"/>
                          </a:solidFill>
                          <a:effectLst/>
                          <a:latin typeface="Constantia" panose="02030602050306030303" pitchFamily="18" charset="0"/>
                          <a:ea typeface="+mn-ea"/>
                          <a:cs typeface="+mn-cs"/>
                        </a:rPr>
                        <a:t>Враждебность</a:t>
                      </a:r>
                    </a:p>
                    <a:p>
                      <a:r>
                        <a:rPr lang="ru-RU" sz="2400" b="1" kern="1200" dirty="0">
                          <a:solidFill>
                            <a:schemeClr val="lt1"/>
                          </a:solidFill>
                          <a:effectLst/>
                          <a:latin typeface="Constantia" panose="02030602050306030303" pitchFamily="18" charset="0"/>
                          <a:ea typeface="+mn-ea"/>
                          <a:cs typeface="+mn-cs"/>
                        </a:rPr>
                        <a:t>Вялость</a:t>
                      </a:r>
                      <a:endParaRPr lang="ru-RU" sz="2400" dirty="0">
                        <a:latin typeface="Constantia" panose="020306020503060303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76971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1196588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79CDF8-1918-4F03-A15F-66A04B3FFA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Constantia" panose="02030602050306030303" pitchFamily="18" charset="0"/>
              </a:rPr>
              <a:t>Сколько эмоций существует?</a:t>
            </a:r>
          </a:p>
        </p:txBody>
      </p:sp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BAB5D658-E3DB-48EA-8CA6-29A9DC2D6C7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20647275"/>
              </p:ext>
            </p:extLst>
          </p:nvPr>
        </p:nvGraphicFramePr>
        <p:xfrm>
          <a:off x="457200" y="1600200"/>
          <a:ext cx="8229600" cy="265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3459438669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3708702774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194306855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400" b="1" kern="1200" dirty="0">
                          <a:solidFill>
                            <a:schemeClr val="lt1"/>
                          </a:solidFill>
                          <a:effectLst/>
                          <a:latin typeface="Constantia" panose="02030602050306030303" pitchFamily="18" charset="0"/>
                          <a:ea typeface="+mn-ea"/>
                          <a:cs typeface="+mn-cs"/>
                        </a:rPr>
                        <a:t>Г</a:t>
                      </a:r>
                    </a:p>
                    <a:p>
                      <a:r>
                        <a:rPr lang="ru-RU" sz="2400" b="1" kern="1200" dirty="0">
                          <a:solidFill>
                            <a:schemeClr val="lt1"/>
                          </a:solidFill>
                          <a:effectLst/>
                          <a:latin typeface="Constantia" panose="02030602050306030303" pitchFamily="18" charset="0"/>
                          <a:ea typeface="+mn-ea"/>
                          <a:cs typeface="+mn-cs"/>
                        </a:rPr>
                        <a:t>Гнев</a:t>
                      </a:r>
                    </a:p>
                    <a:p>
                      <a:r>
                        <a:rPr lang="ru-RU" sz="2400" b="1" kern="1200" dirty="0">
                          <a:solidFill>
                            <a:schemeClr val="lt1"/>
                          </a:solidFill>
                          <a:effectLst/>
                          <a:latin typeface="Constantia" panose="02030602050306030303" pitchFamily="18" charset="0"/>
                          <a:ea typeface="+mn-ea"/>
                          <a:cs typeface="+mn-cs"/>
                        </a:rPr>
                        <a:t>Голод</a:t>
                      </a:r>
                    </a:p>
                    <a:p>
                      <a:r>
                        <a:rPr lang="ru-RU" sz="2400" b="1" kern="1200" dirty="0">
                          <a:solidFill>
                            <a:schemeClr val="lt1"/>
                          </a:solidFill>
                          <a:effectLst/>
                          <a:latin typeface="Constantia" panose="02030602050306030303" pitchFamily="18" charset="0"/>
                          <a:ea typeface="+mn-ea"/>
                          <a:cs typeface="+mn-cs"/>
                        </a:rPr>
                        <a:t>Гордость</a:t>
                      </a:r>
                    </a:p>
                    <a:p>
                      <a:r>
                        <a:rPr lang="ru-RU" sz="2400" b="1" kern="1200" dirty="0">
                          <a:solidFill>
                            <a:schemeClr val="lt1"/>
                          </a:solidFill>
                          <a:effectLst/>
                          <a:latin typeface="Constantia" panose="02030602050306030303" pitchFamily="18" charset="0"/>
                          <a:ea typeface="+mn-ea"/>
                          <a:cs typeface="+mn-cs"/>
                        </a:rPr>
                        <a:t>Горе</a:t>
                      </a:r>
                    </a:p>
                    <a:p>
                      <a:r>
                        <a:rPr lang="ru-RU" sz="2400" b="1" kern="1200" dirty="0">
                          <a:solidFill>
                            <a:schemeClr val="lt1"/>
                          </a:solidFill>
                          <a:effectLst/>
                          <a:latin typeface="Constantia" panose="02030602050306030303" pitchFamily="18" charset="0"/>
                          <a:ea typeface="+mn-ea"/>
                          <a:cs typeface="+mn-cs"/>
                        </a:rPr>
                        <a:t>Горечь</a:t>
                      </a:r>
                    </a:p>
                    <a:p>
                      <a:r>
                        <a:rPr lang="ru-RU" sz="2400" b="1" kern="1200" dirty="0">
                          <a:solidFill>
                            <a:schemeClr val="lt1"/>
                          </a:solidFill>
                          <a:effectLst/>
                          <a:latin typeface="Constantia" panose="02030602050306030303" pitchFamily="18" charset="0"/>
                          <a:ea typeface="+mn-ea"/>
                          <a:cs typeface="+mn-cs"/>
                        </a:rPr>
                        <a:t>Грусть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kern="1200" dirty="0">
                          <a:solidFill>
                            <a:schemeClr val="lt1"/>
                          </a:solidFill>
                          <a:effectLst/>
                          <a:latin typeface="Constantia" panose="02030602050306030303" pitchFamily="18" charset="0"/>
                          <a:ea typeface="+mn-ea"/>
                          <a:cs typeface="+mn-cs"/>
                        </a:rPr>
                        <a:t>Д</a:t>
                      </a:r>
                    </a:p>
                    <a:p>
                      <a:r>
                        <a:rPr lang="ru-RU" sz="2400" b="1" kern="1200" dirty="0">
                          <a:solidFill>
                            <a:schemeClr val="lt1"/>
                          </a:solidFill>
                          <a:effectLst/>
                          <a:latin typeface="Constantia" panose="02030602050306030303" pitchFamily="18" charset="0"/>
                          <a:ea typeface="+mn-ea"/>
                          <a:cs typeface="+mn-cs"/>
                        </a:rPr>
                        <a:t>Депрессия</a:t>
                      </a:r>
                    </a:p>
                    <a:p>
                      <a:r>
                        <a:rPr lang="ru-RU" sz="2400" b="1" kern="1200" dirty="0">
                          <a:solidFill>
                            <a:schemeClr val="lt1"/>
                          </a:solidFill>
                          <a:effectLst/>
                          <a:latin typeface="Constantia" panose="02030602050306030303" pitchFamily="18" charset="0"/>
                          <a:ea typeface="+mn-ea"/>
                          <a:cs typeface="+mn-cs"/>
                        </a:rPr>
                        <a:t>Досада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kern="1200" dirty="0">
                          <a:solidFill>
                            <a:schemeClr val="lt1"/>
                          </a:solidFill>
                          <a:effectLst/>
                          <a:latin typeface="Constantia" panose="02030602050306030303" pitchFamily="18" charset="0"/>
                          <a:ea typeface="+mn-ea"/>
                          <a:cs typeface="+mn-cs"/>
                        </a:rPr>
                        <a:t>Ж</a:t>
                      </a:r>
                    </a:p>
                    <a:p>
                      <a:r>
                        <a:rPr lang="ru-RU" sz="2400" b="1" kern="1200" dirty="0">
                          <a:solidFill>
                            <a:schemeClr val="lt1"/>
                          </a:solidFill>
                          <a:effectLst/>
                          <a:latin typeface="Constantia" panose="02030602050306030303" pitchFamily="18" charset="0"/>
                          <a:ea typeface="+mn-ea"/>
                          <a:cs typeface="+mn-cs"/>
                        </a:rPr>
                        <a:t>Жалость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76971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87968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082D15-F53C-4498-9208-830DA28160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>
                <a:latin typeface="Constantia" panose="02030602050306030303" pitchFamily="18" charset="0"/>
              </a:rPr>
              <a:t>Мышление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28989CE-89AB-4743-B1E3-3928A5FD6F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752600"/>
            <a:ext cx="8839200" cy="4525963"/>
          </a:xfrm>
        </p:spPr>
        <p:txBody>
          <a:bodyPr>
            <a:normAutofit fontScale="55000" lnSpcReduction="20000"/>
          </a:bodyPr>
          <a:lstStyle/>
          <a:p>
            <a:r>
              <a:rPr lang="ru-RU" b="1" dirty="0">
                <a:latin typeface="Constantia" panose="02030602050306030303" pitchFamily="18" charset="0"/>
              </a:rPr>
              <a:t>Мышление</a:t>
            </a:r>
            <a:r>
              <a:rPr lang="ru-RU" dirty="0">
                <a:latin typeface="Constantia" panose="02030602050306030303" pitchFamily="18" charset="0"/>
              </a:rPr>
              <a:t> - </a:t>
            </a:r>
            <a:r>
              <a:rPr lang="ru-RU" b="0" i="0" dirty="0">
                <a:effectLst/>
                <a:latin typeface="Constantia" panose="02030602050306030303" pitchFamily="18" charset="0"/>
              </a:rPr>
              <a:t>процесс познавательной деятельности индивида, характеризующийся </a:t>
            </a:r>
            <a:r>
              <a:rPr lang="ru-RU" i="1" dirty="0">
                <a:latin typeface="Constantia" panose="02030602050306030303" pitchFamily="18" charset="0"/>
              </a:rPr>
              <a:t>опосредованным и  обобщенным отражением </a:t>
            </a:r>
            <a:r>
              <a:rPr lang="ru-RU" b="0" i="1" dirty="0">
                <a:effectLst/>
                <a:latin typeface="Constantia" panose="02030602050306030303" pitchFamily="18" charset="0"/>
              </a:rPr>
              <a:t>действительности.</a:t>
            </a:r>
          </a:p>
          <a:p>
            <a:pPr algn="l"/>
            <a:r>
              <a:rPr lang="ru-RU" b="1" i="0" dirty="0">
                <a:effectLst/>
                <a:latin typeface="Constantia" panose="02030602050306030303" pitchFamily="18" charset="0"/>
              </a:rPr>
              <a:t>Первая особенность мышления</a:t>
            </a:r>
            <a:r>
              <a:rPr lang="ru-RU" b="0" i="0" dirty="0">
                <a:effectLst/>
                <a:latin typeface="Constantia" panose="02030602050306030303" pitchFamily="18" charset="0"/>
              </a:rPr>
              <a:t> — его опосредованный характер. То, что человек не может познать прямо, непосредственно, он познаёт косвенно, опосредованно: одни свойства через другие, неизвестное — через известное. Мышление всегда опирается на данные чувственного опыта — </a:t>
            </a:r>
            <a:r>
              <a:rPr lang="ru-RU" i="1" u="none" strike="noStrike" dirty="0">
                <a:effectLst/>
                <a:latin typeface="Constantia" panose="02030602050306030303" pitchFamily="18" charset="0"/>
              </a:rPr>
              <a:t>ощущения</a:t>
            </a:r>
            <a:r>
              <a:rPr lang="ru-RU" i="1" dirty="0">
                <a:effectLst/>
                <a:latin typeface="Constantia" panose="02030602050306030303" pitchFamily="18" charset="0"/>
              </a:rPr>
              <a:t>, </a:t>
            </a:r>
            <a:r>
              <a:rPr lang="ru-RU" i="1" u="none" strike="noStrike" dirty="0">
                <a:effectLst/>
                <a:latin typeface="Constantia" panose="02030602050306030303" pitchFamily="18" charset="0"/>
              </a:rPr>
              <a:t>восприятия</a:t>
            </a:r>
            <a:r>
              <a:rPr lang="ru-RU" i="1" dirty="0">
                <a:effectLst/>
                <a:latin typeface="Constantia" panose="02030602050306030303" pitchFamily="18" charset="0"/>
              </a:rPr>
              <a:t>, представления </a:t>
            </a:r>
            <a:r>
              <a:rPr lang="ru-RU" b="0" i="0" dirty="0">
                <a:effectLst/>
                <a:latin typeface="Constantia" panose="02030602050306030303" pitchFamily="18" charset="0"/>
              </a:rPr>
              <a:t>— и на ранее приобретённые теоретические знания. </a:t>
            </a:r>
          </a:p>
          <a:p>
            <a:pPr algn="l"/>
            <a:r>
              <a:rPr lang="ru-RU" b="1" i="0" dirty="0">
                <a:effectLst/>
                <a:latin typeface="Constantia" panose="02030602050306030303" pitchFamily="18" charset="0"/>
              </a:rPr>
              <a:t>Вторая особенность мышления</a:t>
            </a:r>
            <a:r>
              <a:rPr lang="ru-RU" b="0" i="0" dirty="0">
                <a:effectLst/>
                <a:latin typeface="Constantia" panose="02030602050306030303" pitchFamily="18" charset="0"/>
              </a:rPr>
              <a:t> — его обобщённость. Обобщение как познание общего и существенного в объектах действительности возможно потому, что все свойства этих объектов связаны друг с другом. Общее существует и проявляется лишь в отдельном, в конкретном.</a:t>
            </a:r>
          </a:p>
          <a:p>
            <a:pPr algn="l"/>
            <a:r>
              <a:rPr lang="ru-RU" b="1" i="0" dirty="0">
                <a:effectLst/>
                <a:latin typeface="Constantia" panose="02030602050306030303" pitchFamily="18" charset="0"/>
              </a:rPr>
              <a:t>Обобщения </a:t>
            </a:r>
            <a:r>
              <a:rPr lang="ru-RU" b="0" i="0" dirty="0">
                <a:effectLst/>
                <a:latin typeface="Constantia" panose="02030602050306030303" pitchFamily="18" charset="0"/>
              </a:rPr>
              <a:t>люди выражают посредством речи, языка. Словесное обозначение относится не только к отдельному объекту, но также и к целой группе сходных объектов. Обобщённость также присуща и образам (представлениям и даже восприятиям).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608353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79CDF8-1918-4F03-A15F-66A04B3FFA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Constantia" panose="02030602050306030303" pitchFamily="18" charset="0"/>
              </a:rPr>
              <a:t>Сколько эмоций существует?</a:t>
            </a:r>
          </a:p>
        </p:txBody>
      </p:sp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BAB5D658-E3DB-48EA-8CA6-29A9DC2D6C7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79830121"/>
              </p:ext>
            </p:extLst>
          </p:nvPr>
        </p:nvGraphicFramePr>
        <p:xfrm>
          <a:off x="457200" y="1600200"/>
          <a:ext cx="8229600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3459438669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3708702774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194306855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400" b="1" kern="1200" dirty="0">
                          <a:solidFill>
                            <a:schemeClr val="lt1"/>
                          </a:solidFill>
                          <a:effectLst/>
                          <a:latin typeface="Constantia" panose="02030602050306030303" pitchFamily="18" charset="0"/>
                          <a:ea typeface="+mn-ea"/>
                          <a:cs typeface="+mn-cs"/>
                        </a:rPr>
                        <a:t>З</a:t>
                      </a:r>
                    </a:p>
                    <a:p>
                      <a:r>
                        <a:rPr lang="ru-RU" sz="2400" b="1" kern="1200" dirty="0">
                          <a:solidFill>
                            <a:schemeClr val="lt1"/>
                          </a:solidFill>
                          <a:effectLst/>
                          <a:latin typeface="Constantia" panose="02030602050306030303" pitchFamily="18" charset="0"/>
                          <a:ea typeface="+mn-ea"/>
                          <a:cs typeface="+mn-cs"/>
                        </a:rPr>
                        <a:t>Зависть</a:t>
                      </a:r>
                    </a:p>
                    <a:p>
                      <a:r>
                        <a:rPr lang="ru-RU" sz="2400" b="1" kern="1200" dirty="0">
                          <a:solidFill>
                            <a:schemeClr val="lt1"/>
                          </a:solidFill>
                          <a:effectLst/>
                          <a:latin typeface="Constantia" panose="02030602050306030303" pitchFamily="18" charset="0"/>
                          <a:ea typeface="+mn-ea"/>
                          <a:cs typeface="+mn-cs"/>
                        </a:rPr>
                        <a:t>Замешательство</a:t>
                      </a:r>
                    </a:p>
                    <a:p>
                      <a:r>
                        <a:rPr lang="ru-RU" sz="2400" b="1" kern="1200" dirty="0">
                          <a:solidFill>
                            <a:schemeClr val="lt1"/>
                          </a:solidFill>
                          <a:effectLst/>
                          <a:latin typeface="Constantia" panose="02030602050306030303" pitchFamily="18" charset="0"/>
                          <a:ea typeface="+mn-ea"/>
                          <a:cs typeface="+mn-cs"/>
                        </a:rPr>
                        <a:t>Защищённость</a:t>
                      </a:r>
                    </a:p>
                    <a:p>
                      <a:r>
                        <a:rPr lang="ru-RU" sz="2400" b="1" kern="1200" dirty="0">
                          <a:solidFill>
                            <a:schemeClr val="lt1"/>
                          </a:solidFill>
                          <a:effectLst/>
                          <a:latin typeface="Constantia" panose="02030602050306030303" pitchFamily="18" charset="0"/>
                          <a:ea typeface="+mn-ea"/>
                          <a:cs typeface="+mn-cs"/>
                        </a:rPr>
                        <a:t>Злорадство</a:t>
                      </a:r>
                    </a:p>
                    <a:p>
                      <a:r>
                        <a:rPr lang="ru-RU" sz="2400" b="1" kern="1200" dirty="0">
                          <a:solidFill>
                            <a:schemeClr val="lt1"/>
                          </a:solidFill>
                          <a:effectLst/>
                          <a:latin typeface="Constantia" panose="02030602050306030303" pitchFamily="18" charset="0"/>
                          <a:ea typeface="+mn-ea"/>
                          <a:cs typeface="+mn-cs"/>
                        </a:rPr>
                        <a:t>Злость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kern="1200" dirty="0">
                          <a:solidFill>
                            <a:schemeClr val="lt1"/>
                          </a:solidFill>
                          <a:effectLst/>
                          <a:latin typeface="Constantia" panose="02030602050306030303" pitchFamily="18" charset="0"/>
                          <a:ea typeface="+mn-ea"/>
                          <a:cs typeface="+mn-cs"/>
                        </a:rPr>
                        <a:t>И</a:t>
                      </a:r>
                    </a:p>
                    <a:p>
                      <a:r>
                        <a:rPr lang="ru-RU" sz="2400" b="1" kern="1200" dirty="0">
                          <a:solidFill>
                            <a:schemeClr val="lt1"/>
                          </a:solidFill>
                          <a:effectLst/>
                          <a:latin typeface="Constantia" panose="02030602050306030303" pitchFamily="18" charset="0"/>
                          <a:ea typeface="+mn-ea"/>
                          <a:cs typeface="+mn-cs"/>
                        </a:rPr>
                        <a:t>Интерес</a:t>
                      </a:r>
                    </a:p>
                    <a:p>
                      <a:r>
                        <a:rPr lang="ru-RU" sz="2400" b="1" kern="1200" dirty="0">
                          <a:solidFill>
                            <a:schemeClr val="lt1"/>
                          </a:solidFill>
                          <a:effectLst/>
                          <a:latin typeface="Constantia" panose="02030602050306030303" pitchFamily="18" charset="0"/>
                          <a:ea typeface="+mn-ea"/>
                          <a:cs typeface="+mn-cs"/>
                        </a:rPr>
                        <a:t>Исступление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kern="1200" dirty="0">
                          <a:solidFill>
                            <a:schemeClr val="lt1"/>
                          </a:solidFill>
                          <a:effectLst/>
                          <a:latin typeface="Constantia" panose="02030602050306030303" pitchFamily="18" charset="0"/>
                          <a:ea typeface="+mn-ea"/>
                          <a:cs typeface="+mn-cs"/>
                        </a:rPr>
                        <a:t>Л</a:t>
                      </a:r>
                    </a:p>
                    <a:p>
                      <a:r>
                        <a:rPr lang="ru-RU" sz="2400" b="1" kern="1200" dirty="0">
                          <a:solidFill>
                            <a:schemeClr val="lt1"/>
                          </a:solidFill>
                          <a:effectLst/>
                          <a:latin typeface="Constantia" panose="02030602050306030303" pitchFamily="18" charset="0"/>
                          <a:ea typeface="+mn-ea"/>
                          <a:cs typeface="+mn-cs"/>
                        </a:rPr>
                        <a:t>Любовь</a:t>
                      </a:r>
                    </a:p>
                    <a:p>
                      <a:r>
                        <a:rPr lang="ru-RU" sz="2400" b="1" kern="1200" dirty="0">
                          <a:solidFill>
                            <a:schemeClr val="lt1"/>
                          </a:solidFill>
                          <a:effectLst/>
                          <a:latin typeface="Constantia" panose="02030602050306030303" pitchFamily="18" charset="0"/>
                          <a:ea typeface="+mn-ea"/>
                          <a:cs typeface="+mn-cs"/>
                        </a:rPr>
                        <a:t>Любопытство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76971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0946909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79CDF8-1918-4F03-A15F-66A04B3FFA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Constantia" panose="02030602050306030303" pitchFamily="18" charset="0"/>
              </a:rPr>
              <a:t>Сколько эмоций существует?</a:t>
            </a:r>
          </a:p>
        </p:txBody>
      </p:sp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BAB5D658-E3DB-48EA-8CA6-29A9DC2D6C7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23422828"/>
              </p:ext>
            </p:extLst>
          </p:nvPr>
        </p:nvGraphicFramePr>
        <p:xfrm>
          <a:off x="457200" y="1600200"/>
          <a:ext cx="8229600" cy="6614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3459438669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3708702774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194306855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400" b="1" kern="1200" dirty="0">
                          <a:solidFill>
                            <a:schemeClr val="lt1"/>
                          </a:solidFill>
                          <a:effectLst/>
                          <a:latin typeface="Constantia" panose="02030602050306030303" pitchFamily="18" charset="0"/>
                          <a:ea typeface="+mn-ea"/>
                          <a:cs typeface="+mn-cs"/>
                        </a:rPr>
                        <a:t>Н</a:t>
                      </a:r>
                    </a:p>
                    <a:p>
                      <a:r>
                        <a:rPr lang="ru-RU" sz="2400" b="1" kern="1200" dirty="0">
                          <a:solidFill>
                            <a:schemeClr val="lt1"/>
                          </a:solidFill>
                          <a:effectLst/>
                          <a:latin typeface="Constantia" panose="02030602050306030303" pitchFamily="18" charset="0"/>
                          <a:ea typeface="+mn-ea"/>
                          <a:cs typeface="+mn-cs"/>
                        </a:rPr>
                        <a:t>Надежда</a:t>
                      </a:r>
                    </a:p>
                    <a:p>
                      <a:r>
                        <a:rPr lang="ru-RU" sz="2400" b="1" kern="1200" dirty="0">
                          <a:solidFill>
                            <a:schemeClr val="lt1"/>
                          </a:solidFill>
                          <a:effectLst/>
                          <a:latin typeface="Constantia" panose="02030602050306030303" pitchFamily="18" charset="0"/>
                          <a:ea typeface="+mn-ea"/>
                          <a:cs typeface="+mn-cs"/>
                        </a:rPr>
                        <a:t>Напряжение</a:t>
                      </a:r>
                    </a:p>
                    <a:p>
                      <a:r>
                        <a:rPr lang="ru-RU" sz="2400" b="1" kern="1200" dirty="0">
                          <a:solidFill>
                            <a:schemeClr val="lt1"/>
                          </a:solidFill>
                          <a:effectLst/>
                          <a:latin typeface="Constantia" panose="02030602050306030303" pitchFamily="18" charset="0"/>
                          <a:ea typeface="+mn-ea"/>
                          <a:cs typeface="+mn-cs"/>
                        </a:rPr>
                        <a:t>Наслаждение</a:t>
                      </a:r>
                    </a:p>
                    <a:p>
                      <a:r>
                        <a:rPr lang="ru-RU" sz="2000" b="1" kern="1200" dirty="0">
                          <a:solidFill>
                            <a:schemeClr val="lt1"/>
                          </a:solidFill>
                          <a:effectLst/>
                          <a:latin typeface="Constantia" panose="02030602050306030303" pitchFamily="18" charset="0"/>
                          <a:ea typeface="+mn-ea"/>
                          <a:cs typeface="+mn-cs"/>
                        </a:rPr>
                        <a:t>Настороженность</a:t>
                      </a:r>
                    </a:p>
                    <a:p>
                      <a:r>
                        <a:rPr lang="ru-RU" sz="2400" b="1" kern="1200" dirty="0">
                          <a:solidFill>
                            <a:schemeClr val="lt1"/>
                          </a:solidFill>
                          <a:effectLst/>
                          <a:latin typeface="Constantia" panose="02030602050306030303" pitchFamily="18" charset="0"/>
                          <a:ea typeface="+mn-ea"/>
                          <a:cs typeface="+mn-cs"/>
                        </a:rPr>
                        <a:t>Насыщение</a:t>
                      </a:r>
                    </a:p>
                    <a:p>
                      <a:r>
                        <a:rPr lang="ru-RU" sz="2400" b="1" kern="1200" dirty="0">
                          <a:solidFill>
                            <a:schemeClr val="lt1"/>
                          </a:solidFill>
                          <a:effectLst/>
                          <a:latin typeface="Constantia" panose="02030602050306030303" pitchFamily="18" charset="0"/>
                          <a:ea typeface="+mn-ea"/>
                          <a:cs typeface="+mn-cs"/>
                        </a:rPr>
                        <a:t>Негодование</a:t>
                      </a:r>
                    </a:p>
                    <a:p>
                      <a:r>
                        <a:rPr lang="ru-RU" sz="2400" b="1" kern="1200" dirty="0">
                          <a:solidFill>
                            <a:schemeClr val="lt1"/>
                          </a:solidFill>
                          <a:effectLst/>
                          <a:latin typeface="Constantia" panose="02030602050306030303" pitchFamily="18" charset="0"/>
                          <a:ea typeface="+mn-ea"/>
                          <a:cs typeface="+mn-cs"/>
                        </a:rPr>
                        <a:t>Недоверие</a:t>
                      </a:r>
                    </a:p>
                    <a:p>
                      <a:r>
                        <a:rPr lang="ru-RU" sz="2400" b="1" kern="1200" dirty="0">
                          <a:solidFill>
                            <a:schemeClr val="lt1"/>
                          </a:solidFill>
                          <a:effectLst/>
                          <a:latin typeface="Constantia" panose="02030602050306030303" pitchFamily="18" charset="0"/>
                          <a:ea typeface="+mn-ea"/>
                          <a:cs typeface="+mn-cs"/>
                        </a:rPr>
                        <a:t>Недоумение</a:t>
                      </a:r>
                    </a:p>
                    <a:p>
                      <a:r>
                        <a:rPr lang="ru-RU" sz="2400" b="1" kern="1200" dirty="0">
                          <a:solidFill>
                            <a:schemeClr val="lt1"/>
                          </a:solidFill>
                          <a:effectLst/>
                          <a:latin typeface="Constantia" panose="02030602050306030303" pitchFamily="18" charset="0"/>
                          <a:ea typeface="+mn-ea"/>
                          <a:cs typeface="+mn-cs"/>
                        </a:rPr>
                        <a:t>Неистовость</a:t>
                      </a:r>
                    </a:p>
                    <a:p>
                      <a:r>
                        <a:rPr lang="ru-RU" sz="2400" b="1" kern="1200" dirty="0">
                          <a:solidFill>
                            <a:schemeClr val="lt1"/>
                          </a:solidFill>
                          <a:effectLst/>
                          <a:latin typeface="Constantia" panose="02030602050306030303" pitchFamily="18" charset="0"/>
                          <a:ea typeface="+mn-ea"/>
                          <a:cs typeface="+mn-cs"/>
                        </a:rPr>
                        <a:t>Нежность</a:t>
                      </a:r>
                    </a:p>
                    <a:p>
                      <a:r>
                        <a:rPr lang="ru-RU" sz="2400" b="1" kern="1200" dirty="0">
                          <a:solidFill>
                            <a:schemeClr val="lt1"/>
                          </a:solidFill>
                          <a:effectLst/>
                          <a:latin typeface="Constantia" panose="02030602050306030303" pitchFamily="18" charset="0"/>
                          <a:ea typeface="+mn-ea"/>
                          <a:cs typeface="+mn-cs"/>
                        </a:rPr>
                        <a:t>Ненависть</a:t>
                      </a:r>
                    </a:p>
                    <a:p>
                      <a:r>
                        <a:rPr lang="ru-RU" sz="2400" b="1" kern="1200" dirty="0">
                          <a:solidFill>
                            <a:schemeClr val="lt1"/>
                          </a:solidFill>
                          <a:effectLst/>
                          <a:latin typeface="Constantia" panose="02030602050306030303" pitchFamily="18" charset="0"/>
                          <a:ea typeface="+mn-ea"/>
                          <a:cs typeface="+mn-cs"/>
                        </a:rPr>
                        <a:t>Нетерпение</a:t>
                      </a:r>
                    </a:p>
                    <a:p>
                      <a:r>
                        <a:rPr lang="ru-RU" sz="2400" b="1" kern="1200" dirty="0">
                          <a:solidFill>
                            <a:schemeClr val="lt1"/>
                          </a:solidFill>
                          <a:effectLst/>
                          <a:latin typeface="Constantia" panose="02030602050306030303" pitchFamily="18" charset="0"/>
                          <a:ea typeface="+mn-ea"/>
                          <a:cs typeface="+mn-cs"/>
                        </a:rPr>
                        <a:t>Неуверенность</a:t>
                      </a:r>
                    </a:p>
                    <a:p>
                      <a:r>
                        <a:rPr lang="ru-RU" sz="2400" b="1" kern="1200" dirty="0">
                          <a:solidFill>
                            <a:schemeClr val="lt1"/>
                          </a:solidFill>
                          <a:effectLst/>
                          <a:latin typeface="Constantia" panose="02030602050306030303" pitchFamily="18" charset="0"/>
                          <a:ea typeface="+mn-ea"/>
                          <a:cs typeface="+mn-cs"/>
                        </a:rPr>
                        <a:t>Неудобство</a:t>
                      </a:r>
                    </a:p>
                    <a:p>
                      <a:r>
                        <a:rPr lang="ru-RU" sz="2400" b="1" kern="1200" dirty="0">
                          <a:solidFill>
                            <a:schemeClr val="lt1"/>
                          </a:solidFill>
                          <a:effectLst/>
                          <a:latin typeface="Constantia" panose="02030602050306030303" pitchFamily="18" charset="0"/>
                          <a:ea typeface="+mn-ea"/>
                          <a:cs typeface="+mn-cs"/>
                        </a:rPr>
                        <a:t>Неудовлетворение</a:t>
                      </a:r>
                    </a:p>
                    <a:p>
                      <a:r>
                        <a:rPr lang="ru-RU" sz="2400" b="1" kern="1200" dirty="0">
                          <a:solidFill>
                            <a:schemeClr val="lt1"/>
                          </a:solidFill>
                          <a:effectLst/>
                          <a:latin typeface="Constantia" panose="02030602050306030303" pitchFamily="18" charset="0"/>
                          <a:ea typeface="+mn-ea"/>
                          <a:cs typeface="+mn-cs"/>
                        </a:rPr>
                        <a:t>Неудовольствие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kern="1200" dirty="0">
                          <a:solidFill>
                            <a:schemeClr val="lt1"/>
                          </a:solidFill>
                          <a:effectLst/>
                          <a:latin typeface="Constantia" panose="02030602050306030303" pitchFamily="18" charset="0"/>
                          <a:ea typeface="+mn-ea"/>
                          <a:cs typeface="+mn-cs"/>
                        </a:rPr>
                        <a:t>О</a:t>
                      </a:r>
                    </a:p>
                    <a:p>
                      <a:r>
                        <a:rPr lang="ru-RU" sz="2400" b="1" kern="1200" dirty="0">
                          <a:solidFill>
                            <a:schemeClr val="lt1"/>
                          </a:solidFill>
                          <a:effectLst/>
                          <a:latin typeface="Constantia" panose="02030602050306030303" pitchFamily="18" charset="0"/>
                          <a:ea typeface="+mn-ea"/>
                          <a:cs typeface="+mn-cs"/>
                        </a:rPr>
                        <a:t>Обида</a:t>
                      </a:r>
                    </a:p>
                    <a:p>
                      <a:r>
                        <a:rPr lang="ru-RU" sz="2400" b="1" kern="1200" dirty="0">
                          <a:solidFill>
                            <a:schemeClr val="lt1"/>
                          </a:solidFill>
                          <a:effectLst/>
                          <a:latin typeface="Constantia" panose="02030602050306030303" pitchFamily="18" charset="0"/>
                          <a:ea typeface="+mn-ea"/>
                          <a:cs typeface="+mn-cs"/>
                        </a:rPr>
                        <a:t>Огорчение</a:t>
                      </a:r>
                    </a:p>
                    <a:p>
                      <a:r>
                        <a:rPr lang="ru-RU" sz="2400" b="1" kern="1200" dirty="0">
                          <a:solidFill>
                            <a:schemeClr val="lt1"/>
                          </a:solidFill>
                          <a:effectLst/>
                          <a:latin typeface="Constantia" panose="02030602050306030303" pitchFamily="18" charset="0"/>
                          <a:ea typeface="+mn-ea"/>
                          <a:cs typeface="+mn-cs"/>
                        </a:rPr>
                        <a:t>Одиночество</a:t>
                      </a:r>
                    </a:p>
                    <a:p>
                      <a:r>
                        <a:rPr lang="ru-RU" sz="2400" b="1" kern="1200" dirty="0">
                          <a:solidFill>
                            <a:schemeClr val="lt1"/>
                          </a:solidFill>
                          <a:effectLst/>
                          <a:latin typeface="Constantia" panose="02030602050306030303" pitchFamily="18" charset="0"/>
                          <a:ea typeface="+mn-ea"/>
                          <a:cs typeface="+mn-cs"/>
                        </a:rPr>
                        <a:t>Озадаченность</a:t>
                      </a:r>
                    </a:p>
                    <a:p>
                      <a:r>
                        <a:rPr lang="ru-RU" sz="2400" b="1" kern="1200" dirty="0">
                          <a:solidFill>
                            <a:schemeClr val="lt1"/>
                          </a:solidFill>
                          <a:effectLst/>
                          <a:latin typeface="Constantia" panose="02030602050306030303" pitchFamily="18" charset="0"/>
                          <a:ea typeface="+mn-ea"/>
                          <a:cs typeface="+mn-cs"/>
                        </a:rPr>
                        <a:t>Озлобленность</a:t>
                      </a:r>
                    </a:p>
                    <a:p>
                      <a:r>
                        <a:rPr lang="ru-RU" sz="2400" b="1" kern="1200" dirty="0">
                          <a:solidFill>
                            <a:schemeClr val="lt1"/>
                          </a:solidFill>
                          <a:effectLst/>
                          <a:latin typeface="Constantia" panose="02030602050306030303" pitchFamily="18" charset="0"/>
                          <a:ea typeface="+mn-ea"/>
                          <a:cs typeface="+mn-cs"/>
                        </a:rPr>
                        <a:t>Опасность</a:t>
                      </a:r>
                    </a:p>
                    <a:p>
                      <a:r>
                        <a:rPr lang="ru-RU" sz="2400" b="1" kern="1200" dirty="0" err="1">
                          <a:solidFill>
                            <a:schemeClr val="lt1"/>
                          </a:solidFill>
                          <a:effectLst/>
                          <a:latin typeface="Constantia" panose="02030602050306030303" pitchFamily="18" charset="0"/>
                          <a:ea typeface="+mn-ea"/>
                          <a:cs typeface="+mn-cs"/>
                        </a:rPr>
                        <a:t>Оскорбленность</a:t>
                      </a:r>
                      <a:endParaRPr lang="ru-RU" sz="2400" b="1" kern="1200" dirty="0">
                        <a:solidFill>
                          <a:schemeClr val="lt1"/>
                        </a:solidFill>
                        <a:effectLst/>
                        <a:latin typeface="Constantia" panose="02030602050306030303" pitchFamily="18" charset="0"/>
                        <a:ea typeface="+mn-ea"/>
                        <a:cs typeface="+mn-cs"/>
                      </a:endParaRPr>
                    </a:p>
                    <a:p>
                      <a:r>
                        <a:rPr lang="ru-RU" sz="2400" b="1" kern="1200" dirty="0">
                          <a:solidFill>
                            <a:schemeClr val="lt1"/>
                          </a:solidFill>
                          <a:effectLst/>
                          <a:latin typeface="Constantia" panose="02030602050306030303" pitchFamily="18" charset="0"/>
                          <a:ea typeface="+mn-ea"/>
                          <a:cs typeface="+mn-cs"/>
                        </a:rPr>
                        <a:t>Отвращение</a:t>
                      </a:r>
                    </a:p>
                    <a:p>
                      <a:r>
                        <a:rPr lang="ru-RU" sz="2400" b="1" kern="1200" dirty="0">
                          <a:solidFill>
                            <a:schemeClr val="lt1"/>
                          </a:solidFill>
                          <a:effectLst/>
                          <a:latin typeface="Constantia" panose="02030602050306030303" pitchFamily="18" charset="0"/>
                          <a:ea typeface="+mn-ea"/>
                          <a:cs typeface="+mn-cs"/>
                        </a:rPr>
                        <a:t>Отстраненность</a:t>
                      </a:r>
                    </a:p>
                    <a:p>
                      <a:r>
                        <a:rPr lang="ru-RU" sz="2400" b="1" kern="1200" dirty="0">
                          <a:solidFill>
                            <a:schemeClr val="lt1"/>
                          </a:solidFill>
                          <a:effectLst/>
                          <a:latin typeface="Constantia" panose="02030602050306030303" pitchFamily="18" charset="0"/>
                          <a:ea typeface="+mn-ea"/>
                          <a:cs typeface="+mn-cs"/>
                        </a:rPr>
                        <a:t>Отчаяние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kern="1200" dirty="0">
                          <a:solidFill>
                            <a:schemeClr val="lt1"/>
                          </a:solidFill>
                          <a:effectLst/>
                          <a:latin typeface="Constantia" panose="02030602050306030303" pitchFamily="18" charset="0"/>
                          <a:ea typeface="+mn-ea"/>
                          <a:cs typeface="+mn-cs"/>
                        </a:rPr>
                        <a:t>П </a:t>
                      </a:r>
                    </a:p>
                    <a:p>
                      <a:r>
                        <a:rPr lang="ru-RU" sz="2400" b="1" kern="1200" dirty="0">
                          <a:solidFill>
                            <a:schemeClr val="lt1"/>
                          </a:solidFill>
                          <a:effectLst/>
                          <a:latin typeface="Constantia" panose="02030602050306030303" pitchFamily="18" charset="0"/>
                          <a:ea typeface="+mn-ea"/>
                          <a:cs typeface="+mn-cs"/>
                        </a:rPr>
                        <a:t>Печаль</a:t>
                      </a:r>
                    </a:p>
                    <a:p>
                      <a:r>
                        <a:rPr lang="ru-RU" sz="2400" b="1" kern="1200" dirty="0">
                          <a:solidFill>
                            <a:schemeClr val="lt1"/>
                          </a:solidFill>
                          <a:effectLst/>
                          <a:latin typeface="Constantia" panose="02030602050306030303" pitchFamily="18" charset="0"/>
                          <a:ea typeface="+mn-ea"/>
                          <a:cs typeface="+mn-cs"/>
                        </a:rPr>
                        <a:t>Подавленность</a:t>
                      </a:r>
                    </a:p>
                    <a:p>
                      <a:r>
                        <a:rPr lang="ru-RU" sz="2400" b="1" kern="1200" dirty="0">
                          <a:solidFill>
                            <a:schemeClr val="lt1"/>
                          </a:solidFill>
                          <a:effectLst/>
                          <a:latin typeface="Constantia" panose="02030602050306030303" pitchFamily="18" charset="0"/>
                          <a:ea typeface="+mn-ea"/>
                          <a:cs typeface="+mn-cs"/>
                        </a:rPr>
                        <a:t>Потерянность</a:t>
                      </a:r>
                    </a:p>
                    <a:p>
                      <a:r>
                        <a:rPr lang="ru-RU" sz="2400" b="1" kern="1200" dirty="0">
                          <a:solidFill>
                            <a:schemeClr val="lt1"/>
                          </a:solidFill>
                          <a:effectLst/>
                          <a:latin typeface="Constantia" panose="02030602050306030303" pitchFamily="18" charset="0"/>
                          <a:ea typeface="+mn-ea"/>
                          <a:cs typeface="+mn-cs"/>
                        </a:rPr>
                        <a:t>Почтение</a:t>
                      </a:r>
                    </a:p>
                    <a:p>
                      <a:r>
                        <a:rPr lang="ru-RU" sz="2400" b="1" kern="1200" dirty="0">
                          <a:solidFill>
                            <a:schemeClr val="lt1"/>
                          </a:solidFill>
                          <a:effectLst/>
                          <a:latin typeface="Constantia" panose="02030602050306030303" pitchFamily="18" charset="0"/>
                          <a:ea typeface="+mn-ea"/>
                          <a:cs typeface="+mn-cs"/>
                        </a:rPr>
                        <a:t>Предвосхищение </a:t>
                      </a:r>
                    </a:p>
                    <a:p>
                      <a:r>
                        <a:rPr lang="ru-RU" sz="2400" b="1" kern="1200" dirty="0">
                          <a:solidFill>
                            <a:schemeClr val="lt1"/>
                          </a:solidFill>
                          <a:effectLst/>
                          <a:latin typeface="Constantia" panose="02030602050306030303" pitchFamily="18" charset="0"/>
                          <a:ea typeface="+mn-ea"/>
                          <a:cs typeface="+mn-cs"/>
                        </a:rPr>
                        <a:t>Предвкушение</a:t>
                      </a:r>
                    </a:p>
                    <a:p>
                      <a:r>
                        <a:rPr lang="ru-RU" sz="2400" b="1" kern="1200" dirty="0">
                          <a:solidFill>
                            <a:schemeClr val="lt1"/>
                          </a:solidFill>
                          <a:effectLst/>
                          <a:latin typeface="Constantia" panose="02030602050306030303" pitchFamily="18" charset="0"/>
                          <a:ea typeface="+mn-ea"/>
                          <a:cs typeface="+mn-cs"/>
                        </a:rPr>
                        <a:t>Предубеждение</a:t>
                      </a:r>
                    </a:p>
                    <a:p>
                      <a:r>
                        <a:rPr lang="ru-RU" sz="2400" b="1" kern="1200" dirty="0">
                          <a:solidFill>
                            <a:schemeClr val="lt1"/>
                          </a:solidFill>
                          <a:effectLst/>
                          <a:latin typeface="Constantia" panose="02030602050306030303" pitchFamily="18" charset="0"/>
                          <a:ea typeface="+mn-ea"/>
                          <a:cs typeface="+mn-cs"/>
                        </a:rPr>
                        <a:t>Презрение</a:t>
                      </a:r>
                    </a:p>
                    <a:p>
                      <a:r>
                        <a:rPr lang="ru-RU" sz="2400" b="1" kern="1200" dirty="0">
                          <a:solidFill>
                            <a:schemeClr val="lt1"/>
                          </a:solidFill>
                          <a:effectLst/>
                          <a:latin typeface="Constantia" panose="02030602050306030303" pitchFamily="18" charset="0"/>
                          <a:ea typeface="+mn-ea"/>
                          <a:cs typeface="+mn-cs"/>
                        </a:rPr>
                        <a:t>Привязанность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76971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688849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79CDF8-1918-4F03-A15F-66A04B3FFA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Constantia" panose="02030602050306030303" pitchFamily="18" charset="0"/>
              </a:rPr>
              <a:t>Сколько эмоций существует?</a:t>
            </a:r>
          </a:p>
        </p:txBody>
      </p:sp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BAB5D658-E3DB-48EA-8CA6-29A9DC2D6C7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95927788"/>
              </p:ext>
            </p:extLst>
          </p:nvPr>
        </p:nvGraphicFramePr>
        <p:xfrm>
          <a:off x="457200" y="1600200"/>
          <a:ext cx="8229600" cy="484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3459438669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3708702774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194306855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kern="1200" dirty="0">
                          <a:solidFill>
                            <a:schemeClr val="lt1"/>
                          </a:solidFill>
                          <a:effectLst/>
                          <a:latin typeface="Constantia" panose="02030602050306030303" pitchFamily="18" charset="0"/>
                          <a:ea typeface="+mn-ea"/>
                          <a:cs typeface="+mn-cs"/>
                        </a:rPr>
                        <a:t>Р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kern="1200" dirty="0">
                          <a:solidFill>
                            <a:schemeClr val="lt1"/>
                          </a:solidFill>
                          <a:effectLst/>
                          <a:latin typeface="Constantia" panose="02030602050306030303" pitchFamily="18" charset="0"/>
                          <a:ea typeface="+mn-ea"/>
                          <a:cs typeface="+mn-cs"/>
                        </a:rPr>
                        <a:t>Равновесие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kern="1200" dirty="0">
                          <a:solidFill>
                            <a:schemeClr val="lt1"/>
                          </a:solidFill>
                          <a:effectLst/>
                          <a:latin typeface="Constantia" panose="02030602050306030303" pitchFamily="18" charset="0"/>
                          <a:ea typeface="+mn-ea"/>
                          <a:cs typeface="+mn-cs"/>
                        </a:rPr>
                        <a:t>Радость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kern="1200" dirty="0">
                          <a:solidFill>
                            <a:schemeClr val="lt1"/>
                          </a:solidFill>
                          <a:effectLst/>
                          <a:latin typeface="Constantia" panose="02030602050306030303" pitchFamily="18" charset="0"/>
                          <a:ea typeface="+mn-ea"/>
                          <a:cs typeface="+mn-cs"/>
                        </a:rPr>
                        <a:t>Раздражение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kern="1200" dirty="0">
                          <a:solidFill>
                            <a:schemeClr val="lt1"/>
                          </a:solidFill>
                          <a:effectLst/>
                          <a:latin typeface="Constantia" panose="02030602050306030303" pitchFamily="18" charset="0"/>
                          <a:ea typeface="+mn-ea"/>
                          <a:cs typeface="+mn-cs"/>
                        </a:rPr>
                        <a:t>Разочарование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kern="1200" dirty="0">
                          <a:solidFill>
                            <a:schemeClr val="lt1"/>
                          </a:solidFill>
                          <a:effectLst/>
                          <a:latin typeface="Constantia" panose="02030602050306030303" pitchFamily="18" charset="0"/>
                          <a:ea typeface="+mn-ea"/>
                          <a:cs typeface="+mn-cs"/>
                        </a:rPr>
                        <a:t>Расслабленность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kern="1200" dirty="0">
                          <a:solidFill>
                            <a:schemeClr val="lt1"/>
                          </a:solidFill>
                          <a:effectLst/>
                          <a:latin typeface="Constantia" panose="02030602050306030303" pitchFamily="18" charset="0"/>
                          <a:ea typeface="+mn-ea"/>
                          <a:cs typeface="+mn-cs"/>
                        </a:rPr>
                        <a:t>Растерянность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kern="1200" dirty="0">
                          <a:solidFill>
                            <a:schemeClr val="lt1"/>
                          </a:solidFill>
                          <a:effectLst/>
                          <a:latin typeface="Constantia" panose="02030602050306030303" pitchFamily="18" charset="0"/>
                          <a:ea typeface="+mn-ea"/>
                          <a:cs typeface="+mn-cs"/>
                        </a:rPr>
                        <a:t>Ревность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kern="1200" dirty="0">
                          <a:solidFill>
                            <a:schemeClr val="lt1"/>
                          </a:solidFill>
                          <a:effectLst/>
                          <a:latin typeface="Constantia" panose="02030602050306030303" pitchFamily="18" charset="0"/>
                          <a:ea typeface="+mn-ea"/>
                          <a:cs typeface="+mn-cs"/>
                        </a:rPr>
                        <a:t>Робость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2400" b="1" kern="1200" dirty="0">
                          <a:solidFill>
                            <a:schemeClr val="lt1"/>
                          </a:solidFill>
                          <a:effectLst/>
                          <a:latin typeface="Constantia" panose="02030602050306030303" pitchFamily="18" charset="0"/>
                          <a:ea typeface="+mn-ea"/>
                          <a:cs typeface="+mn-cs"/>
                        </a:rPr>
                        <a:t>С</a:t>
                      </a:r>
                    </a:p>
                    <a:p>
                      <a:r>
                        <a:rPr lang="ru-RU" sz="2400" b="1" kern="1200" dirty="0">
                          <a:solidFill>
                            <a:schemeClr val="lt1"/>
                          </a:solidFill>
                          <a:effectLst/>
                          <a:latin typeface="Constantia" panose="02030602050306030303" pitchFamily="18" charset="0"/>
                          <a:ea typeface="+mn-ea"/>
                          <a:cs typeface="+mn-cs"/>
                        </a:rPr>
                        <a:t>Симпатия</a:t>
                      </a:r>
                    </a:p>
                    <a:p>
                      <a:r>
                        <a:rPr lang="ru-RU" sz="2400" b="1" kern="1200" dirty="0">
                          <a:solidFill>
                            <a:schemeClr val="lt1"/>
                          </a:solidFill>
                          <a:effectLst/>
                          <a:latin typeface="Constantia" panose="02030602050306030303" pitchFamily="18" charset="0"/>
                          <a:ea typeface="+mn-ea"/>
                          <a:cs typeface="+mn-cs"/>
                        </a:rPr>
                        <a:t>Скованность</a:t>
                      </a:r>
                    </a:p>
                    <a:p>
                      <a:r>
                        <a:rPr lang="ru-RU" sz="2400" b="1" kern="1200" dirty="0">
                          <a:solidFill>
                            <a:schemeClr val="lt1"/>
                          </a:solidFill>
                          <a:effectLst/>
                          <a:latin typeface="Constantia" panose="02030602050306030303" pitchFamily="18" charset="0"/>
                          <a:ea typeface="+mn-ea"/>
                          <a:cs typeface="+mn-cs"/>
                        </a:rPr>
                        <a:t>Скорбь</a:t>
                      </a:r>
                    </a:p>
                    <a:p>
                      <a:r>
                        <a:rPr lang="ru-RU" sz="2400" b="1" kern="1200" dirty="0">
                          <a:solidFill>
                            <a:schemeClr val="lt1"/>
                          </a:solidFill>
                          <a:effectLst/>
                          <a:latin typeface="Constantia" panose="02030602050306030303" pitchFamily="18" charset="0"/>
                          <a:ea typeface="+mn-ea"/>
                          <a:cs typeface="+mn-cs"/>
                        </a:rPr>
                        <a:t>Скука</a:t>
                      </a:r>
                    </a:p>
                    <a:p>
                      <a:r>
                        <a:rPr lang="ru-RU" sz="2400" b="1" kern="1200" dirty="0">
                          <a:solidFill>
                            <a:schemeClr val="lt1"/>
                          </a:solidFill>
                          <a:effectLst/>
                          <a:latin typeface="Constantia" panose="02030602050306030303" pitchFamily="18" charset="0"/>
                          <a:ea typeface="+mn-ea"/>
                          <a:cs typeface="+mn-cs"/>
                        </a:rPr>
                        <a:t>Смущение</a:t>
                      </a:r>
                    </a:p>
                    <a:p>
                      <a:r>
                        <a:rPr lang="ru-RU" sz="2400" b="1" kern="1200" dirty="0">
                          <a:solidFill>
                            <a:schemeClr val="lt1"/>
                          </a:solidFill>
                          <a:effectLst/>
                          <a:latin typeface="Constantia" panose="02030602050306030303" pitchFamily="18" charset="0"/>
                          <a:ea typeface="+mn-ea"/>
                          <a:cs typeface="+mn-cs"/>
                        </a:rPr>
                        <a:t>Сочувствие</a:t>
                      </a:r>
                    </a:p>
                    <a:p>
                      <a:r>
                        <a:rPr lang="ru-RU" sz="2400" b="1" kern="1200" dirty="0">
                          <a:solidFill>
                            <a:schemeClr val="lt1"/>
                          </a:solidFill>
                          <a:effectLst/>
                          <a:latin typeface="Constantia" panose="02030602050306030303" pitchFamily="18" charset="0"/>
                          <a:ea typeface="+mn-ea"/>
                          <a:cs typeface="+mn-cs"/>
                        </a:rPr>
                        <a:t>Спокойствие</a:t>
                      </a:r>
                    </a:p>
                    <a:p>
                      <a:r>
                        <a:rPr lang="ru-RU" sz="2400" b="1" kern="1200" dirty="0">
                          <a:solidFill>
                            <a:schemeClr val="lt1"/>
                          </a:solidFill>
                          <a:effectLst/>
                          <a:latin typeface="Constantia" panose="02030602050306030303" pitchFamily="18" charset="0"/>
                          <a:ea typeface="+mn-ea"/>
                          <a:cs typeface="+mn-cs"/>
                        </a:rPr>
                        <a:t>Стеснение</a:t>
                      </a:r>
                    </a:p>
                    <a:p>
                      <a:r>
                        <a:rPr lang="ru-RU" sz="2400" b="1" kern="1200" dirty="0">
                          <a:solidFill>
                            <a:schemeClr val="lt1"/>
                          </a:solidFill>
                          <a:effectLst/>
                          <a:latin typeface="Constantia" panose="02030602050306030303" pitchFamily="18" charset="0"/>
                          <a:ea typeface="+mn-ea"/>
                          <a:cs typeface="+mn-cs"/>
                        </a:rPr>
                        <a:t>Страдание</a:t>
                      </a:r>
                    </a:p>
                    <a:p>
                      <a:r>
                        <a:rPr lang="ru-RU" sz="2400" b="1" kern="1200" dirty="0">
                          <a:solidFill>
                            <a:schemeClr val="lt1"/>
                          </a:solidFill>
                          <a:effectLst/>
                          <a:latin typeface="Constantia" panose="02030602050306030303" pitchFamily="18" charset="0"/>
                          <a:ea typeface="+mn-ea"/>
                          <a:cs typeface="+mn-cs"/>
                        </a:rPr>
                        <a:t>Страх</a:t>
                      </a:r>
                    </a:p>
                    <a:p>
                      <a:r>
                        <a:rPr lang="ru-RU" sz="2400" b="1" kern="1200" dirty="0">
                          <a:solidFill>
                            <a:schemeClr val="lt1"/>
                          </a:solidFill>
                          <a:effectLst/>
                          <a:latin typeface="Constantia" panose="02030602050306030303" pitchFamily="18" charset="0"/>
                          <a:ea typeface="+mn-ea"/>
                          <a:cs typeface="+mn-cs"/>
                        </a:rPr>
                        <a:t>Стыд</a:t>
                      </a:r>
                    </a:p>
                    <a:p>
                      <a:r>
                        <a:rPr lang="ru-RU" sz="2400" b="1" kern="1200" dirty="0">
                          <a:solidFill>
                            <a:schemeClr val="lt1"/>
                          </a:solidFill>
                          <a:effectLst/>
                          <a:latin typeface="Constantia" panose="02030602050306030303" pitchFamily="18" charset="0"/>
                          <a:ea typeface="+mn-ea"/>
                          <a:cs typeface="+mn-cs"/>
                        </a:rPr>
                        <a:t>Счастье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kern="1200" dirty="0">
                          <a:solidFill>
                            <a:schemeClr val="lt1"/>
                          </a:solidFill>
                          <a:effectLst/>
                          <a:latin typeface="Constantia" panose="02030602050306030303" pitchFamily="18" charset="0"/>
                          <a:ea typeface="+mn-ea"/>
                          <a:cs typeface="+mn-cs"/>
                        </a:rPr>
                        <a:t>Т</a:t>
                      </a:r>
                    </a:p>
                    <a:p>
                      <a:r>
                        <a:rPr lang="ru-RU" sz="2400" b="1" kern="1200" dirty="0">
                          <a:solidFill>
                            <a:schemeClr val="lt1"/>
                          </a:solidFill>
                          <a:effectLst/>
                          <a:latin typeface="Constantia" panose="02030602050306030303" pitchFamily="18" charset="0"/>
                          <a:ea typeface="+mn-ea"/>
                          <a:cs typeface="+mn-cs"/>
                        </a:rPr>
                        <a:t>Тревога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76971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8895108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79CDF8-1918-4F03-A15F-66A04B3FFA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Constantia" panose="02030602050306030303" pitchFamily="18" charset="0"/>
              </a:rPr>
              <a:t>Сколько эмоций существует?</a:t>
            </a:r>
          </a:p>
        </p:txBody>
      </p:sp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BAB5D658-E3DB-48EA-8CA6-29A9DC2D6C7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09782694"/>
              </p:ext>
            </p:extLst>
          </p:nvPr>
        </p:nvGraphicFramePr>
        <p:xfrm>
          <a:off x="457200" y="1600200"/>
          <a:ext cx="8229600" cy="83562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3459438669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3708702774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194306855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kern="1200" dirty="0">
                          <a:solidFill>
                            <a:schemeClr val="lt1"/>
                          </a:solidFill>
                          <a:effectLst/>
                          <a:latin typeface="Constantia" panose="02030602050306030303" pitchFamily="18" charset="0"/>
                          <a:ea typeface="+mn-ea"/>
                          <a:cs typeface="+mn-cs"/>
                        </a:rPr>
                        <a:t>У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kern="1200" dirty="0">
                          <a:solidFill>
                            <a:schemeClr val="lt1"/>
                          </a:solidFill>
                          <a:effectLst/>
                          <a:latin typeface="Constantia" panose="02030602050306030303" pitchFamily="18" charset="0"/>
                          <a:ea typeface="+mn-ea"/>
                          <a:cs typeface="+mn-cs"/>
                        </a:rPr>
                        <a:t>Убеждённость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kern="1200" dirty="0">
                          <a:solidFill>
                            <a:schemeClr val="lt1"/>
                          </a:solidFill>
                          <a:effectLst/>
                          <a:latin typeface="Constantia" panose="02030602050306030303" pitchFamily="18" charset="0"/>
                          <a:ea typeface="+mn-ea"/>
                          <a:cs typeface="+mn-cs"/>
                        </a:rPr>
                        <a:t>Уважение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kern="1200" dirty="0">
                          <a:solidFill>
                            <a:schemeClr val="lt1"/>
                          </a:solidFill>
                          <a:effectLst/>
                          <a:latin typeface="Constantia" panose="02030602050306030303" pitchFamily="18" charset="0"/>
                          <a:ea typeface="+mn-ea"/>
                          <a:cs typeface="+mn-cs"/>
                        </a:rPr>
                        <a:t>Уверенность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kern="1200" dirty="0">
                          <a:solidFill>
                            <a:schemeClr val="lt1"/>
                          </a:solidFill>
                          <a:effectLst/>
                          <a:latin typeface="Constantia" panose="02030602050306030303" pitchFamily="18" charset="0"/>
                          <a:ea typeface="+mn-ea"/>
                          <a:cs typeface="+mn-cs"/>
                        </a:rPr>
                        <a:t>Увлеченность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kern="1200" dirty="0">
                          <a:solidFill>
                            <a:schemeClr val="lt1"/>
                          </a:solidFill>
                          <a:effectLst/>
                          <a:latin typeface="Constantia" panose="02030602050306030303" pitchFamily="18" charset="0"/>
                          <a:ea typeface="+mn-ea"/>
                          <a:cs typeface="+mn-cs"/>
                        </a:rPr>
                        <a:t>Удивление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kern="1200" dirty="0">
                          <a:solidFill>
                            <a:schemeClr val="lt1"/>
                          </a:solidFill>
                          <a:effectLst/>
                          <a:latin typeface="Constantia" panose="02030602050306030303" pitchFamily="18" charset="0"/>
                          <a:ea typeface="+mn-ea"/>
                          <a:cs typeface="+mn-cs"/>
                        </a:rPr>
                        <a:t>Удовлетворённость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kern="1200" dirty="0">
                          <a:solidFill>
                            <a:schemeClr val="lt1"/>
                          </a:solidFill>
                          <a:effectLst/>
                          <a:latin typeface="Constantia" panose="02030602050306030303" pitchFamily="18" charset="0"/>
                          <a:ea typeface="+mn-ea"/>
                          <a:cs typeface="+mn-cs"/>
                        </a:rPr>
                        <a:t>Удовольствие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kern="1200" dirty="0">
                          <a:solidFill>
                            <a:schemeClr val="lt1"/>
                          </a:solidFill>
                          <a:effectLst/>
                          <a:latin typeface="Constantia" panose="02030602050306030303" pitchFamily="18" charset="0"/>
                          <a:ea typeface="+mn-ea"/>
                          <a:cs typeface="+mn-cs"/>
                        </a:rPr>
                        <a:t>Ужас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kern="1200" dirty="0">
                          <a:solidFill>
                            <a:schemeClr val="lt1"/>
                          </a:solidFill>
                          <a:effectLst/>
                          <a:latin typeface="Constantia" panose="02030602050306030303" pitchFamily="18" charset="0"/>
                          <a:ea typeface="+mn-ea"/>
                          <a:cs typeface="+mn-cs"/>
                        </a:rPr>
                        <a:t>Умиротворённость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kern="1200" dirty="0">
                          <a:solidFill>
                            <a:schemeClr val="lt1"/>
                          </a:solidFill>
                          <a:effectLst/>
                          <a:latin typeface="Constantia" panose="02030602050306030303" pitchFamily="18" charset="0"/>
                          <a:ea typeface="+mn-ea"/>
                          <a:cs typeface="+mn-cs"/>
                        </a:rPr>
                        <a:t>Унижение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kern="1200" dirty="0">
                          <a:solidFill>
                            <a:schemeClr val="lt1"/>
                          </a:solidFill>
                          <a:effectLst/>
                          <a:latin typeface="Constantia" panose="02030602050306030303" pitchFamily="18" charset="0"/>
                          <a:ea typeface="+mn-ea"/>
                          <a:cs typeface="+mn-cs"/>
                        </a:rPr>
                        <a:t>Уныние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kern="1200" dirty="0">
                          <a:solidFill>
                            <a:schemeClr val="lt1"/>
                          </a:solidFill>
                          <a:effectLst/>
                          <a:latin typeface="Constantia" panose="02030602050306030303" pitchFamily="18" charset="0"/>
                          <a:ea typeface="+mn-ea"/>
                          <a:cs typeface="+mn-cs"/>
                        </a:rPr>
                        <a:t>Усталость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kern="1200" dirty="0">
                          <a:solidFill>
                            <a:schemeClr val="lt1"/>
                          </a:solidFill>
                          <a:effectLst/>
                          <a:latin typeface="Constantia" panose="02030602050306030303" pitchFamily="18" charset="0"/>
                          <a:ea typeface="+mn-ea"/>
                          <a:cs typeface="+mn-cs"/>
                        </a:rPr>
                        <a:t>Утомленность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2400" b="1" kern="1200" dirty="0">
                          <a:solidFill>
                            <a:schemeClr val="lt1"/>
                          </a:solidFill>
                          <a:effectLst/>
                          <a:latin typeface="Constantia" panose="02030602050306030303" pitchFamily="18" charset="0"/>
                          <a:ea typeface="+mn-ea"/>
                          <a:cs typeface="+mn-cs"/>
                        </a:rPr>
                        <a:t>Ф</a:t>
                      </a:r>
                    </a:p>
                    <a:p>
                      <a:r>
                        <a:rPr lang="ru-RU" sz="2400" b="1" kern="1200" dirty="0">
                          <a:solidFill>
                            <a:schemeClr val="lt1"/>
                          </a:solidFill>
                          <a:effectLst/>
                          <a:latin typeface="Constantia" panose="02030602050306030303" pitchFamily="18" charset="0"/>
                          <a:ea typeface="+mn-ea"/>
                          <a:cs typeface="+mn-cs"/>
                        </a:rPr>
                        <a:t>Фрустрация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kern="1200" dirty="0">
                          <a:solidFill>
                            <a:schemeClr val="lt1"/>
                          </a:solidFill>
                          <a:effectLst/>
                          <a:latin typeface="Constantia" panose="02030602050306030303" pitchFamily="18" charset="0"/>
                          <a:ea typeface="+mn-ea"/>
                          <a:cs typeface="+mn-cs"/>
                        </a:rPr>
                        <a:t>Ч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kern="1200" dirty="0">
                          <a:solidFill>
                            <a:schemeClr val="lt1"/>
                          </a:solidFill>
                          <a:effectLst/>
                          <a:latin typeface="Constantia" panose="02030602050306030303" pitchFamily="18" charset="0"/>
                          <a:ea typeface="+mn-ea"/>
                          <a:cs typeface="+mn-cs"/>
                        </a:rPr>
                        <a:t>Чувство юмора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976971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035650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79CDF8-1918-4F03-A15F-66A04B3FFA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Constantia" panose="02030602050306030303" pitchFamily="18" charset="0"/>
              </a:rPr>
              <a:t>Сколько эмоций существует?</a:t>
            </a:r>
          </a:p>
        </p:txBody>
      </p:sp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BAB5D658-E3DB-48EA-8CA6-29A9DC2D6C7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18686643"/>
              </p:ext>
            </p:extLst>
          </p:nvPr>
        </p:nvGraphicFramePr>
        <p:xfrm>
          <a:off x="457200" y="1600200"/>
          <a:ext cx="8229600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3459438669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3708702774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194306855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400" b="1" kern="1200" dirty="0">
                          <a:solidFill>
                            <a:schemeClr val="lt1"/>
                          </a:solidFill>
                          <a:effectLst/>
                          <a:latin typeface="Constantia" panose="02030602050306030303" pitchFamily="18" charset="0"/>
                          <a:ea typeface="+mn-ea"/>
                          <a:cs typeface="+mn-cs"/>
                        </a:rPr>
                        <a:t>Э</a:t>
                      </a:r>
                    </a:p>
                    <a:p>
                      <a:r>
                        <a:rPr lang="ru-RU" sz="2400" b="1" kern="1200" dirty="0">
                          <a:solidFill>
                            <a:schemeClr val="lt1"/>
                          </a:solidFill>
                          <a:effectLst/>
                          <a:latin typeface="Constantia" panose="02030602050306030303" pitchFamily="18" charset="0"/>
                          <a:ea typeface="+mn-ea"/>
                          <a:cs typeface="+mn-cs"/>
                        </a:rPr>
                        <a:t>Экзальтация</a:t>
                      </a:r>
                    </a:p>
                    <a:p>
                      <a:r>
                        <a:rPr lang="ru-RU" sz="2400" b="1" kern="1200" dirty="0">
                          <a:solidFill>
                            <a:schemeClr val="lt1"/>
                          </a:solidFill>
                          <a:effectLst/>
                          <a:latin typeface="Constantia" panose="02030602050306030303" pitchFamily="18" charset="0"/>
                          <a:ea typeface="+mn-ea"/>
                          <a:cs typeface="+mn-cs"/>
                        </a:rPr>
                        <a:t>Экстаз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2400" b="1" kern="1200" dirty="0">
                          <a:solidFill>
                            <a:schemeClr val="lt1"/>
                          </a:solidFill>
                          <a:effectLst/>
                          <a:latin typeface="Constantia" panose="02030602050306030303" pitchFamily="18" charset="0"/>
                          <a:ea typeface="+mn-ea"/>
                          <a:cs typeface="+mn-cs"/>
                        </a:rPr>
                        <a:t>Я</a:t>
                      </a:r>
                    </a:p>
                    <a:p>
                      <a:r>
                        <a:rPr lang="ru-RU" sz="2400" b="1" kern="1200" dirty="0">
                          <a:solidFill>
                            <a:schemeClr val="lt1"/>
                          </a:solidFill>
                          <a:effectLst/>
                          <a:latin typeface="Constantia" panose="02030602050306030303" pitchFamily="18" charset="0"/>
                          <a:ea typeface="+mn-ea"/>
                          <a:cs typeface="+mn-cs"/>
                        </a:rPr>
                        <a:t>Ярость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400" b="1" kern="1200" dirty="0">
                        <a:solidFill>
                          <a:schemeClr val="lt1"/>
                        </a:solidFill>
                        <a:effectLst/>
                        <a:latin typeface="Constantia" panose="02030602050306030303" pitchFamily="18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976971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9981765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6A5FD4-5D0F-40A9-958F-5FD02218F9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>
                <a:latin typeface="Constantia" panose="02030602050306030303" pitchFamily="18" charset="0"/>
              </a:rPr>
              <a:t>Таблица наблюдений 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B2A83830-6610-494A-942C-8A09FD0D46A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06612134"/>
              </p:ext>
            </p:extLst>
          </p:nvPr>
        </p:nvGraphicFramePr>
        <p:xfrm>
          <a:off x="304800" y="1417638"/>
          <a:ext cx="8763000" cy="516572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85919">
                  <a:extLst>
                    <a:ext uri="{9D8B030D-6E8A-4147-A177-3AD203B41FA5}">
                      <a16:colId xmlns:a16="http://schemas.microsoft.com/office/drawing/2014/main" val="19804599"/>
                    </a:ext>
                  </a:extLst>
                </a:gridCol>
                <a:gridCol w="7477081">
                  <a:extLst>
                    <a:ext uri="{9D8B030D-6E8A-4147-A177-3AD203B41FA5}">
                      <a16:colId xmlns:a16="http://schemas.microsoft.com/office/drawing/2014/main" val="2474483257"/>
                    </a:ext>
                  </a:extLst>
                </a:gridCol>
              </a:tblGrid>
              <a:tr h="2764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  <a:latin typeface="Constantia" panose="02030602050306030303" pitchFamily="18" charset="0"/>
                        </a:rPr>
                        <a:t> </a:t>
                      </a:r>
                      <a:endParaRPr lang="ru-RU" sz="1600">
                        <a:effectLst/>
                        <a:latin typeface="Constantia" panose="020306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  <a:latin typeface="Constantia" panose="02030602050306030303" pitchFamily="18" charset="0"/>
                        </a:rPr>
                        <a:t>Наблюдаемые мимика и пантомимика</a:t>
                      </a:r>
                      <a:endParaRPr lang="ru-RU" sz="1600">
                        <a:effectLst/>
                        <a:latin typeface="Constantia" panose="020306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96395731"/>
                  </a:ext>
                </a:extLst>
              </a:tr>
              <a:tr h="11574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  <a:latin typeface="Constantia" panose="02030602050306030303" pitchFamily="18" charset="0"/>
                        </a:rPr>
                        <a:t>Поза, наклон и движения тела </a:t>
                      </a:r>
                      <a:endParaRPr lang="ru-RU" sz="1600">
                        <a:effectLst/>
                        <a:latin typeface="Constantia" panose="020306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  <a:latin typeface="Constantia" panose="02030602050306030303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Constantia" panose="020306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71196518"/>
                  </a:ext>
                </a:extLst>
              </a:tr>
              <a:tr h="5701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  <a:latin typeface="Constantia" panose="02030602050306030303" pitchFamily="18" charset="0"/>
                        </a:rPr>
                        <a:t>Выражение лица</a:t>
                      </a:r>
                      <a:endParaRPr lang="ru-RU" sz="1600">
                        <a:effectLst/>
                        <a:latin typeface="Constantia" panose="020306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  <a:latin typeface="Constantia" panose="02030602050306030303" pitchFamily="18" charset="0"/>
                        </a:rPr>
                        <a:t> </a:t>
                      </a:r>
                      <a:endParaRPr lang="ru-RU" sz="1600">
                        <a:effectLst/>
                        <a:latin typeface="Constantia" panose="020306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2111686"/>
                  </a:ext>
                </a:extLst>
              </a:tr>
              <a:tr h="2764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  <a:latin typeface="Constantia" panose="02030602050306030303" pitchFamily="18" charset="0"/>
                        </a:rPr>
                        <a:t>Взгляд</a:t>
                      </a:r>
                      <a:endParaRPr lang="ru-RU" sz="1600">
                        <a:effectLst/>
                        <a:latin typeface="Constantia" panose="020306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  <a:latin typeface="Constantia" panose="02030602050306030303" pitchFamily="18" charset="0"/>
                        </a:rPr>
                        <a:t> </a:t>
                      </a:r>
                      <a:endParaRPr lang="ru-RU" sz="1600">
                        <a:effectLst/>
                        <a:latin typeface="Constantia" panose="020306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81799327"/>
                  </a:ext>
                </a:extLst>
              </a:tr>
              <a:tr h="11574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  <a:latin typeface="Constantia" panose="02030602050306030303" pitchFamily="18" charset="0"/>
                        </a:rPr>
                        <a:t>Положение губ, движения губ</a:t>
                      </a:r>
                      <a:endParaRPr lang="ru-RU" sz="1600">
                        <a:effectLst/>
                        <a:latin typeface="Constantia" panose="020306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  <a:latin typeface="Constantia" panose="02030602050306030303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Constantia" panose="020306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31713054"/>
                  </a:ext>
                </a:extLst>
              </a:tr>
              <a:tr h="8638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  <a:latin typeface="Constantia" panose="02030602050306030303" pitchFamily="18" charset="0"/>
                        </a:rPr>
                        <a:t>Нос, движение ноздрей</a:t>
                      </a:r>
                      <a:endParaRPr lang="ru-RU" sz="1600">
                        <a:effectLst/>
                        <a:latin typeface="Constantia" panose="020306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  <a:latin typeface="Constantia" panose="02030602050306030303" pitchFamily="18" charset="0"/>
                        </a:rPr>
                        <a:t> </a:t>
                      </a:r>
                      <a:endParaRPr lang="ru-RU" sz="1600">
                        <a:effectLst/>
                        <a:latin typeface="Constantia" panose="020306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80187400"/>
                  </a:ext>
                </a:extLst>
              </a:tr>
              <a:tr h="8638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  <a:latin typeface="Constantia" panose="02030602050306030303" pitchFamily="18" charset="0"/>
                        </a:rPr>
                        <a:t>Брови, движение бровей</a:t>
                      </a:r>
                      <a:endParaRPr lang="ru-RU" sz="1600" dirty="0">
                        <a:effectLst/>
                        <a:latin typeface="Constantia" panose="020306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  <a:latin typeface="Constantia" panose="02030602050306030303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Constantia" panose="020306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792947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1183765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6A5FD4-5D0F-40A9-958F-5FD02218F9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>
                <a:latin typeface="Constantia" panose="02030602050306030303" pitchFamily="18" charset="0"/>
              </a:rPr>
              <a:t>Таблица наблюдений 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B2A83830-6610-494A-942C-8A09FD0D46A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1483417"/>
              </p:ext>
            </p:extLst>
          </p:nvPr>
        </p:nvGraphicFramePr>
        <p:xfrm>
          <a:off x="304800" y="1417638"/>
          <a:ext cx="8763000" cy="508498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85919">
                  <a:extLst>
                    <a:ext uri="{9D8B030D-6E8A-4147-A177-3AD203B41FA5}">
                      <a16:colId xmlns:a16="http://schemas.microsoft.com/office/drawing/2014/main" val="19804599"/>
                    </a:ext>
                  </a:extLst>
                </a:gridCol>
                <a:gridCol w="7477081">
                  <a:extLst>
                    <a:ext uri="{9D8B030D-6E8A-4147-A177-3AD203B41FA5}">
                      <a16:colId xmlns:a16="http://schemas.microsoft.com/office/drawing/2014/main" val="2474483257"/>
                    </a:ext>
                  </a:extLst>
                </a:gridCol>
              </a:tblGrid>
              <a:tr h="2764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Constantia" panose="02030602050306030303" pitchFamily="18" charset="0"/>
                        </a:rPr>
                        <a:t> </a:t>
                      </a:r>
                      <a:endParaRPr lang="ru-RU" sz="1400">
                        <a:effectLst/>
                        <a:latin typeface="Constantia" panose="020306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Constantia" panose="02030602050306030303" pitchFamily="18" charset="0"/>
                        </a:rPr>
                        <a:t>Наблюдаемые мимика и пантомимика</a:t>
                      </a:r>
                      <a:endParaRPr lang="ru-RU" sz="1400">
                        <a:effectLst/>
                        <a:latin typeface="Constantia" panose="020306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96395731"/>
                  </a:ext>
                </a:extLst>
              </a:tr>
              <a:tr h="6680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Constantia" panose="0203060205030603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Веки, движение век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Constantia" panose="0203060205030603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71196518"/>
                  </a:ext>
                </a:extLst>
              </a:tr>
              <a:tr h="5701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Constantia" panose="0203060205030603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Положение подбородка, движение подбородка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Constantia" panose="0203060205030603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2111686"/>
                  </a:ext>
                </a:extLst>
              </a:tr>
              <a:tr h="2764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Constantia" panose="0203060205030603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Положение рук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Constantia" panose="0203060205030603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81799327"/>
                  </a:ext>
                </a:extLst>
              </a:tr>
              <a:tr h="11574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Constantia" panose="0203060205030603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Движения рук, жестикуляция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Constantia" panose="0203060205030603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31713054"/>
                  </a:ext>
                </a:extLst>
              </a:tr>
              <a:tr h="6221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Constantia" panose="0203060205030603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Положение ног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Constantia" panose="0203060205030603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80187400"/>
                  </a:ext>
                </a:extLst>
              </a:tr>
              <a:tr h="8638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Constantia" panose="0203060205030603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Движения ног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Constantia" panose="0203060205030603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792947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3790684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E5A544-4B74-43D0-BA3A-5B5E811192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Упражнение на понимание своего эмоционального состояния</a:t>
            </a:r>
            <a:endParaRPr lang="ru-RU" sz="32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2DD4046-F298-4FFC-A2ED-0399148CE9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3733800" cy="5181600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</a:pPr>
            <a:r>
              <a:rPr lang="ru-RU" sz="2100" b="1" dirty="0">
                <a:latin typeface="Constantia" panose="02030602050306030303" pitchFamily="18" charset="0"/>
                <a:cs typeface="Times New Roman" panose="02020603050405020304" pitchFamily="18" charset="0"/>
              </a:rPr>
              <a:t>Ощущения, реакции: 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100" dirty="0">
                <a:latin typeface="Constantia" panose="02030602050306030303" pitchFamily="18" charset="0"/>
                <a:cs typeface="Times New Roman" panose="02020603050405020304" pitchFamily="18" charset="0"/>
              </a:rPr>
              <a:t>усиленное сердцебиение 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100" dirty="0">
                <a:latin typeface="Constantia" panose="02030602050306030303" pitchFamily="18" charset="0"/>
                <a:cs typeface="Times New Roman" panose="02020603050405020304" pitchFamily="18" charset="0"/>
              </a:rPr>
              <a:t>биение пульса на венах рук или артериях шеи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100" dirty="0">
                <a:latin typeface="Constantia" panose="02030602050306030303" pitchFamily="18" charset="0"/>
                <a:cs typeface="Times New Roman" panose="02020603050405020304" pitchFamily="18" charset="0"/>
              </a:rPr>
              <a:t> снижение частоты пульса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100" dirty="0">
                <a:latin typeface="Constantia" panose="02030602050306030303" pitchFamily="18" charset="0"/>
                <a:cs typeface="Times New Roman" panose="02020603050405020304" pitchFamily="18" charset="0"/>
              </a:rPr>
              <a:t>короткое дыхание через нос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100" dirty="0">
                <a:latin typeface="Constantia" panose="02030602050306030303" pitchFamily="18" charset="0"/>
                <a:cs typeface="Times New Roman" panose="02020603050405020304" pitchFamily="18" charset="0"/>
              </a:rPr>
              <a:t>прерывистое дыхание 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100" dirty="0">
                <a:latin typeface="Constantia" panose="02030602050306030303" pitchFamily="18" charset="0"/>
                <a:cs typeface="Times New Roman" panose="02020603050405020304" pitchFamily="18" charset="0"/>
              </a:rPr>
              <a:t>«перехватывает» дыхание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100" dirty="0">
                <a:latin typeface="Constantia" panose="02030602050306030303" pitchFamily="18" charset="0"/>
                <a:cs typeface="Times New Roman" panose="02020603050405020304" pitchFamily="18" charset="0"/>
              </a:rPr>
              <a:t>быстрое дыхание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100" dirty="0">
                <a:latin typeface="Constantia" panose="02030602050306030303" pitchFamily="18" charset="0"/>
                <a:cs typeface="Times New Roman" panose="02020603050405020304" pitchFamily="18" charset="0"/>
              </a:rPr>
              <a:t>спазмы горла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100" dirty="0">
                <a:latin typeface="Constantia" panose="02030602050306030303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Constantia" panose="02030602050306030303" pitchFamily="18" charset="0"/>
                <a:cs typeface="Times New Roman" panose="02020603050405020304" pitchFamily="18" charset="0"/>
              </a:rPr>
              <a:t>сглатывание</a:t>
            </a:r>
            <a:r>
              <a:rPr lang="ru-RU" sz="2100" dirty="0">
                <a:latin typeface="Constantia" panose="02030602050306030303" pitchFamily="18" charset="0"/>
                <a:cs typeface="Times New Roman" panose="02020603050405020304" pitchFamily="18" charset="0"/>
              </a:rPr>
              <a:t> слюны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100" dirty="0">
                <a:latin typeface="Constantia" panose="02030602050306030303" pitchFamily="18" charset="0"/>
                <a:cs typeface="Times New Roman" panose="02020603050405020304" pitchFamily="18" charset="0"/>
              </a:rPr>
              <a:t>испарина на лбу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100" dirty="0">
                <a:latin typeface="Constantia" panose="02030602050306030303" pitchFamily="18" charset="0"/>
                <a:cs typeface="Times New Roman" panose="02020603050405020304" pitchFamily="18" charset="0"/>
              </a:rPr>
              <a:t>пот 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100" dirty="0" err="1">
                <a:latin typeface="Constantia" panose="02030602050306030303" pitchFamily="18" charset="0"/>
                <a:cs typeface="Times New Roman" panose="02020603050405020304" pitchFamily="18" charset="0"/>
              </a:rPr>
              <a:t>побеление</a:t>
            </a:r>
            <a:r>
              <a:rPr lang="ru-RU" sz="2100" dirty="0">
                <a:latin typeface="Constantia" panose="02030602050306030303" pitchFamily="18" charset="0"/>
                <a:cs typeface="Times New Roman" panose="02020603050405020304" pitchFamily="18" charset="0"/>
              </a:rPr>
              <a:t> лица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100" dirty="0">
                <a:latin typeface="Constantia" panose="02030602050306030303" pitchFamily="18" charset="0"/>
                <a:cs typeface="Times New Roman" panose="02020603050405020304" pitchFamily="18" charset="0"/>
              </a:rPr>
              <a:t>покраснение лица </a:t>
            </a:r>
          </a:p>
          <a:p>
            <a:endParaRPr lang="ru-RU" dirty="0"/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id="{45A41C2E-7B26-4F42-BC2C-A72A698815F8}"/>
              </a:ext>
            </a:extLst>
          </p:cNvPr>
          <p:cNvSpPr txBox="1">
            <a:spLocks/>
          </p:cNvSpPr>
          <p:nvPr/>
        </p:nvSpPr>
        <p:spPr>
          <a:xfrm>
            <a:off x="5105400" y="1600199"/>
            <a:ext cx="3733800" cy="518160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</a:pPr>
            <a:r>
              <a:rPr lang="ru-RU" sz="2100" b="1" dirty="0">
                <a:latin typeface="Constantia" panose="02030602050306030303" pitchFamily="18" charset="0"/>
                <a:cs typeface="Times New Roman" panose="02020603050405020304" pitchFamily="18" charset="0"/>
              </a:rPr>
              <a:t>Ощущения, реакции: </a:t>
            </a:r>
          </a:p>
          <a:p>
            <a:r>
              <a:rPr lang="ru-RU" sz="1900" dirty="0">
                <a:latin typeface="Constantia" panose="02030602050306030303" pitchFamily="18" charset="0"/>
                <a:cs typeface="Times New Roman" panose="02020603050405020304" pitchFamily="18" charset="0"/>
              </a:rPr>
              <a:t>частое моргание, расширение глаз </a:t>
            </a:r>
          </a:p>
          <a:p>
            <a:r>
              <a:rPr lang="ru-RU" sz="1900" dirty="0">
                <a:latin typeface="Constantia" panose="02030602050306030303" pitchFamily="18" charset="0"/>
                <a:cs typeface="Times New Roman" panose="02020603050405020304" pitchFamily="18" charset="0"/>
              </a:rPr>
              <a:t>сужение глаз</a:t>
            </a:r>
          </a:p>
          <a:p>
            <a:r>
              <a:rPr lang="ru-RU" sz="1900" dirty="0">
                <a:latin typeface="Constantia" panose="02030602050306030303" pitchFamily="18" charset="0"/>
                <a:cs typeface="Times New Roman" panose="02020603050405020304" pitchFamily="18" charset="0"/>
              </a:rPr>
              <a:t>сжатые губы</a:t>
            </a:r>
          </a:p>
          <a:p>
            <a:r>
              <a:rPr lang="ru-RU" sz="1900" dirty="0">
                <a:latin typeface="Constantia" panose="02030602050306030303" pitchFamily="18" charset="0"/>
                <a:cs typeface="Times New Roman" panose="02020603050405020304" pitchFamily="18" charset="0"/>
              </a:rPr>
              <a:t>сжатые зубы </a:t>
            </a:r>
          </a:p>
          <a:p>
            <a:r>
              <a:rPr lang="ru-RU" sz="1900" dirty="0">
                <a:latin typeface="Constantia" panose="02030602050306030303" pitchFamily="18" charset="0"/>
                <a:cs typeface="Times New Roman" panose="02020603050405020304" pitchFamily="18" charset="0"/>
              </a:rPr>
              <a:t>скрип зубами </a:t>
            </a:r>
          </a:p>
          <a:p>
            <a:r>
              <a:rPr lang="ru-RU" sz="1900" dirty="0">
                <a:latin typeface="Constantia" panose="02030602050306030303" pitchFamily="18" charset="0"/>
                <a:cs typeface="Times New Roman" panose="02020603050405020304" pitchFamily="18" charset="0"/>
              </a:rPr>
              <a:t>холод «под ложечкой», «бросило в жар», подгибающиеся ноги</a:t>
            </a:r>
          </a:p>
          <a:p>
            <a:r>
              <a:rPr lang="ru-RU" sz="1900" dirty="0">
                <a:latin typeface="Constantia" panose="02030602050306030303" pitchFamily="18" charset="0"/>
                <a:cs typeface="Times New Roman" panose="02020603050405020304" pitchFamily="18" charset="0"/>
              </a:rPr>
              <a:t> дрожь в коленях остолбенение</a:t>
            </a:r>
          </a:p>
          <a:p>
            <a:r>
              <a:rPr lang="ru-RU" sz="1900" dirty="0">
                <a:latin typeface="Constantia" panose="02030602050306030303" pitchFamily="18" charset="0"/>
                <a:cs typeface="Times New Roman" panose="02020603050405020304" pitchFamily="18" charset="0"/>
              </a:rPr>
              <a:t>прилив крови к голове </a:t>
            </a:r>
          </a:p>
          <a:p>
            <a:r>
              <a:rPr lang="ru-RU" sz="1900" dirty="0">
                <a:latin typeface="Constantia" panose="02030602050306030303" pitchFamily="18" charset="0"/>
                <a:cs typeface="Times New Roman" panose="02020603050405020304" pitchFamily="18" charset="0"/>
              </a:rPr>
              <a:t>дрожь пальцев рук </a:t>
            </a:r>
          </a:p>
          <a:p>
            <a:r>
              <a:rPr lang="ru-RU" sz="1900" dirty="0">
                <a:latin typeface="Constantia" panose="02030602050306030303" pitchFamily="18" charset="0"/>
                <a:cs typeface="Times New Roman" panose="02020603050405020304" pitchFamily="18" charset="0"/>
              </a:rPr>
              <a:t>дрожь голоса</a:t>
            </a:r>
          </a:p>
          <a:p>
            <a:r>
              <a:rPr lang="ru-RU" sz="1900" dirty="0">
                <a:latin typeface="Constantia" panose="02030602050306030303" pitchFamily="18" charset="0"/>
                <a:cs typeface="Times New Roman" panose="02020603050405020304" pitchFamily="18" charset="0"/>
              </a:rPr>
              <a:t>тихий звук голоса</a:t>
            </a:r>
          </a:p>
          <a:p>
            <a:r>
              <a:rPr lang="ru-RU" sz="1900" dirty="0">
                <a:latin typeface="Constantia" panose="02030602050306030303" pitchFamily="18" charset="0"/>
                <a:cs typeface="Times New Roman" panose="02020603050405020304" pitchFamily="18" charset="0"/>
              </a:rPr>
              <a:t>громкий звук голоса </a:t>
            </a:r>
          </a:p>
          <a:p>
            <a:r>
              <a:rPr lang="ru-RU" sz="1900" dirty="0">
                <a:latin typeface="Constantia" panose="02030602050306030303" pitchFamily="18" charset="0"/>
                <a:cs typeface="Times New Roman" panose="02020603050405020304" pitchFamily="18" charset="0"/>
              </a:rPr>
              <a:t>крик</a:t>
            </a:r>
          </a:p>
        </p:txBody>
      </p:sp>
    </p:spTree>
    <p:extLst>
      <p:ext uri="{BB962C8B-B14F-4D97-AF65-F5344CB8AC3E}">
        <p14:creationId xmlns:p14="http://schemas.microsoft.com/office/powerpoint/2010/main" val="314676694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2F538B-2A80-450A-9291-6242A815F8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>
                <a:latin typeface="Constantia" panose="02030602050306030303" pitchFamily="18" charset="0"/>
              </a:rPr>
              <a:t>Регуляция эмоций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BAE3C5C-C25D-4DB8-9806-DB3BDD2E60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144963"/>
          </a:xfrm>
        </p:spPr>
        <p:txBody>
          <a:bodyPr/>
          <a:lstStyle/>
          <a:p>
            <a:r>
              <a:rPr lang="ru-RU" b="1" i="0" dirty="0">
                <a:solidFill>
                  <a:srgbClr val="222222"/>
                </a:solidFill>
                <a:effectLst/>
                <a:latin typeface="Constantia" panose="02030602050306030303" pitchFamily="18" charset="0"/>
              </a:rPr>
              <a:t>Регуляция эмоций</a:t>
            </a:r>
            <a:r>
              <a:rPr lang="ru-RU" b="0" i="0" dirty="0">
                <a:solidFill>
                  <a:srgbClr val="222222"/>
                </a:solidFill>
                <a:effectLst/>
                <a:latin typeface="Constantia" panose="02030602050306030303" pitchFamily="18" charset="0"/>
              </a:rPr>
              <a:t> — комплекс психических процессов, которые усиливают, ослабляют или удерживают на одном уровне интенсивность и качество эмоциональных реакций и состояний человека.</a:t>
            </a:r>
            <a:endParaRPr lang="ru-RU" dirty="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470361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2F538B-2A80-450A-9291-6242A815F8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>
                <a:latin typeface="Constantia" panose="02030602050306030303" pitchFamily="18" charset="0"/>
              </a:rPr>
              <a:t>Регуляция эмоций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BAE3C5C-C25D-4DB8-9806-DB3BDD2E60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419600"/>
          </a:xfrm>
        </p:spPr>
        <p:txBody>
          <a:bodyPr>
            <a:normAutofit fontScale="77500" lnSpcReduction="20000"/>
          </a:bodyPr>
          <a:lstStyle/>
          <a:p>
            <a:r>
              <a:rPr lang="ru-RU" b="1" i="0" dirty="0">
                <a:effectLst/>
                <a:latin typeface="Constantia" panose="02030602050306030303" pitchFamily="18" charset="0"/>
              </a:rPr>
              <a:t>Эмоциональная саморегуляция</a:t>
            </a:r>
            <a:r>
              <a:rPr lang="ru-RU" b="0" i="0" dirty="0">
                <a:effectLst/>
                <a:latin typeface="Constantia" panose="02030602050306030303" pitchFamily="18" charset="0"/>
              </a:rPr>
              <a:t> - способность эмоционально реагировать на жизненные события </a:t>
            </a:r>
            <a:r>
              <a:rPr lang="ru-RU" b="0" i="0" u="none" strike="noStrike" dirty="0">
                <a:effectLst/>
                <a:latin typeface="Constantia" panose="02030602050306030303" pitchFamily="18" charset="0"/>
              </a:rPr>
              <a:t>социально приемлемым</a:t>
            </a:r>
            <a:r>
              <a:rPr lang="ru-RU" b="0" i="0" dirty="0">
                <a:effectLst/>
                <a:latin typeface="Constantia" panose="02030602050306030303" pitchFamily="18" charset="0"/>
              </a:rPr>
              <a:t> образом, сохраняя достаточную гибкость, чтобы допускать спонтанные реакции, но откладывать их в случае необходимости</a:t>
            </a:r>
            <a:r>
              <a:rPr lang="ru-RU" b="0" i="0" baseline="30000" dirty="0">
                <a:effectLst/>
                <a:latin typeface="Constantia" panose="02030602050306030303" pitchFamily="18" charset="0"/>
              </a:rPr>
              <a:t>.</a:t>
            </a:r>
          </a:p>
          <a:p>
            <a:r>
              <a:rPr lang="ru-RU" b="0" i="0" dirty="0">
                <a:effectLst/>
                <a:latin typeface="Constantia" panose="02030602050306030303" pitchFamily="18" charset="0"/>
              </a:rPr>
              <a:t>Это совокупность процессов </a:t>
            </a:r>
            <a:r>
              <a:rPr lang="ru-RU" b="1" i="0" dirty="0">
                <a:effectLst/>
                <a:latin typeface="Constantia" panose="02030602050306030303" pitchFamily="18" charset="0"/>
              </a:rPr>
              <a:t>наблюдения, оценки и модификации эмоциональных реакций, которые осуществляют усиление или ослабление </a:t>
            </a:r>
            <a:r>
              <a:rPr lang="ru-RU" b="1" i="0" u="none" strike="noStrike" dirty="0">
                <a:effectLst/>
                <a:latin typeface="Constantia" panose="02030602050306030303" pitchFamily="18" charset="0"/>
              </a:rPr>
              <a:t>эмоций</a:t>
            </a:r>
            <a:r>
              <a:rPr lang="ru-RU" b="1" i="0" dirty="0">
                <a:effectLst/>
                <a:latin typeface="Constantia" panose="02030602050306030303" pitchFamily="18" charset="0"/>
              </a:rPr>
              <a:t>. </a:t>
            </a:r>
          </a:p>
          <a:p>
            <a:r>
              <a:rPr lang="ru-RU" b="0" i="0" dirty="0">
                <a:effectLst/>
                <a:latin typeface="Constantia" panose="02030602050306030303" pitchFamily="18" charset="0"/>
              </a:rPr>
              <a:t>Эмоциональная саморегуляция включает как </a:t>
            </a:r>
            <a:r>
              <a:rPr lang="ru-RU" b="1" i="0" dirty="0">
                <a:effectLst/>
                <a:latin typeface="Constantia" panose="02030602050306030303" pitchFamily="18" charset="0"/>
              </a:rPr>
              <a:t>контроль над собственными чувствами</a:t>
            </a:r>
            <a:r>
              <a:rPr lang="ru-RU" b="0" i="0" dirty="0">
                <a:effectLst/>
                <a:latin typeface="Constantia" panose="02030602050306030303" pitchFamily="18" charset="0"/>
              </a:rPr>
              <a:t>, так и </a:t>
            </a:r>
            <a:r>
              <a:rPr lang="ru-RU" b="1" i="0" dirty="0">
                <a:effectLst/>
                <a:latin typeface="Constantia" panose="02030602050306030303" pitchFamily="18" charset="0"/>
              </a:rPr>
              <a:t>воздействие на чувства других людей </a:t>
            </a:r>
            <a:r>
              <a:rPr lang="ru-RU" b="0" i="0" dirty="0">
                <a:effectLst/>
                <a:latin typeface="Constantia" panose="02030602050306030303" pitchFamily="18" charset="0"/>
              </a:rPr>
              <a:t>в процессе межличностного общения.</a:t>
            </a:r>
            <a:endParaRPr lang="ru-RU" dirty="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61680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082D15-F53C-4498-9208-830DA28160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>
                <a:latin typeface="Constantia" panose="02030602050306030303" pitchFamily="18" charset="0"/>
              </a:rPr>
              <a:t>Мышление: виды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28989CE-89AB-4743-B1E3-3928A5FD6F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2057399"/>
            <a:ext cx="8839200" cy="4525963"/>
          </a:xfrm>
        </p:spPr>
        <p:txBody>
          <a:bodyPr>
            <a:normAutofit fontScale="70000" lnSpcReduction="20000"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ru-RU" b="1" i="1" dirty="0">
                <a:effectLst/>
                <a:latin typeface="Constantia" panose="02030602050306030303" pitchFamily="18" charset="0"/>
              </a:rPr>
              <a:t>Наглядно-действенное мышление </a:t>
            </a:r>
            <a:r>
              <a:rPr lang="ru-RU" b="0" i="0" dirty="0">
                <a:effectLst/>
                <a:latin typeface="Constantia" panose="02030602050306030303" pitchFamily="18" charset="0"/>
              </a:rPr>
              <a:t>(Форма мышления, манипулирующая предметной сферой. Развивается  у детей с рождения до полутора лет)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1" i="1" dirty="0">
                <a:effectLst/>
                <a:latin typeface="Constantia" panose="02030602050306030303" pitchFamily="18" charset="0"/>
              </a:rPr>
              <a:t>Конкретно-предметное мышление </a:t>
            </a:r>
            <a:r>
              <a:rPr lang="ru-RU" b="0" i="0" dirty="0">
                <a:effectLst/>
                <a:latin typeface="Constantia" panose="02030602050306030303" pitchFamily="18" charset="0"/>
              </a:rPr>
              <a:t>(Задачи решаются с помощью существующего, реального объекта. Формирование в возрасте от 1,5 до 7 лет)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1" i="1" u="none" strike="noStrike" dirty="0">
                <a:effectLst/>
                <a:latin typeface="Constantia" panose="02030602050306030303" pitchFamily="18" charset="0"/>
              </a:rPr>
              <a:t>Наглядно-образное мышление</a:t>
            </a:r>
            <a:r>
              <a:rPr lang="ru-RU" b="1" i="1" dirty="0">
                <a:effectLst/>
                <a:latin typeface="Constantia" panose="02030602050306030303" pitchFamily="18" charset="0"/>
              </a:rPr>
              <a:t> </a:t>
            </a:r>
            <a:r>
              <a:rPr lang="ru-RU" b="0" i="0" dirty="0">
                <a:effectLst/>
                <a:latin typeface="Constantia" panose="02030602050306030303" pitchFamily="18" charset="0"/>
              </a:rPr>
              <a:t>(Осуществляется при непосредственном восприятии окружающей действительности, образы представляются в кратковременной и оперативной памяти. Доминирует от 3 летнего до младшего школьного возраста).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1" i="1" u="none" strike="noStrike" dirty="0">
                <a:effectLst/>
                <a:latin typeface="Constantia" panose="02030602050306030303" pitchFamily="18" charset="0"/>
              </a:rPr>
              <a:t>Абстрактно-логическое мышление</a:t>
            </a:r>
            <a:r>
              <a:rPr lang="ru-RU" b="1" i="1" dirty="0">
                <a:effectLst/>
                <a:latin typeface="Constantia" panose="02030602050306030303" pitchFamily="18" charset="0"/>
              </a:rPr>
              <a:t> </a:t>
            </a:r>
            <a:r>
              <a:rPr lang="ru-RU" b="0" i="0" dirty="0">
                <a:effectLst/>
                <a:latin typeface="Constantia" panose="02030602050306030303" pitchFamily="18" charset="0"/>
              </a:rPr>
              <a:t>(Мышление абстракциями — категориями, которых нет в природе. Формируется с 7 лет. Считается, что у животных нет абстрактного мышления).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594998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2F538B-2A80-450A-9291-6242A815F8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>
                <a:latin typeface="Constantia" panose="02030602050306030303" pitchFamily="18" charset="0"/>
              </a:rPr>
              <a:t>Регуляция эмоций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BAE3C5C-C25D-4DB8-9806-DB3BDD2E60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828800"/>
            <a:ext cx="8610600" cy="5334000"/>
          </a:xfrm>
        </p:spPr>
        <p:txBody>
          <a:bodyPr>
            <a:normAutofit fontScale="47500" lnSpcReduction="20000"/>
          </a:bodyPr>
          <a:lstStyle/>
          <a:p>
            <a:pPr algn="l"/>
            <a:r>
              <a:rPr lang="ru-RU" sz="4500" dirty="0">
                <a:latin typeface="Constantia" panose="02030602050306030303" pitchFamily="18" charset="0"/>
              </a:rPr>
              <a:t>Частные способы регуляции эмоционального состояния (например, использование дыхательных упражнений, психическая регуляция, использование «защитных механизмов», изменение направленности сознания) в основном укладываются в три глобальных способа, отмеченных </a:t>
            </a:r>
            <a:r>
              <a:rPr lang="ru-RU" sz="4500" dirty="0" err="1">
                <a:latin typeface="Constantia" panose="02030602050306030303" pitchFamily="18" charset="0"/>
              </a:rPr>
              <a:t>Кэрролом</a:t>
            </a:r>
            <a:r>
              <a:rPr lang="ru-RU" sz="4500" dirty="0">
                <a:latin typeface="Constantia" panose="02030602050306030303" pitchFamily="18" charset="0"/>
              </a:rPr>
              <a:t> </a:t>
            </a:r>
            <a:r>
              <a:rPr lang="ru-RU" sz="4500" dirty="0" err="1">
                <a:latin typeface="Constantia" panose="02030602050306030303" pitchFamily="18" charset="0"/>
              </a:rPr>
              <a:t>Изардом</a:t>
            </a:r>
            <a:r>
              <a:rPr lang="ru-RU" sz="4500" dirty="0">
                <a:latin typeface="Constantia" panose="02030602050306030303" pitchFamily="18" charset="0"/>
              </a:rPr>
              <a:t>:</a:t>
            </a:r>
          </a:p>
          <a:p>
            <a:pPr algn="l">
              <a:buFont typeface="+mj-lt"/>
              <a:buAutoNum type="arabicPeriod"/>
            </a:pPr>
            <a:r>
              <a:rPr lang="ru-RU" sz="4500" b="1" dirty="0">
                <a:latin typeface="Constantia" panose="02030602050306030303" pitchFamily="18" charset="0"/>
              </a:rPr>
              <a:t>Регулирование посредством другой эмоции </a:t>
            </a:r>
            <a:r>
              <a:rPr lang="ru-RU" sz="4500" dirty="0">
                <a:latin typeface="Constantia" panose="02030602050306030303" pitchFamily="18" charset="0"/>
              </a:rPr>
              <a:t>- сознательные усилия, направленные на активацию другой эмоции, противоположной той, которую человек переживает и хочет устранить.</a:t>
            </a:r>
          </a:p>
          <a:p>
            <a:pPr algn="l">
              <a:buFont typeface="+mj-lt"/>
              <a:buAutoNum type="arabicPeriod"/>
            </a:pPr>
            <a:r>
              <a:rPr lang="ru-RU" sz="4500" b="1" dirty="0">
                <a:latin typeface="Constantia" panose="02030602050306030303" pitchFamily="18" charset="0"/>
              </a:rPr>
              <a:t>Когнитивная регуляция </a:t>
            </a:r>
            <a:r>
              <a:rPr lang="ru-RU" sz="4500" dirty="0">
                <a:latin typeface="Constantia" panose="02030602050306030303" pitchFamily="18" charset="0"/>
              </a:rPr>
              <a:t>- использованием внимания и мышления для подавления нежелательной эмоции или установления контроля над нею. Это </a:t>
            </a:r>
            <a:r>
              <a:rPr lang="ru-RU" sz="4500" b="1" dirty="0">
                <a:latin typeface="Constantia" panose="02030602050306030303" pitchFamily="18" charset="0"/>
              </a:rPr>
              <a:t>переключение сознания </a:t>
            </a:r>
            <a:r>
              <a:rPr lang="ru-RU" sz="4500" dirty="0">
                <a:latin typeface="Constantia" panose="02030602050306030303" pitchFamily="18" charset="0"/>
              </a:rPr>
              <a:t>на события и деятельность, вызывающие у человека интерес, положительные эмоциональные переживания.</a:t>
            </a:r>
          </a:p>
          <a:p>
            <a:pPr algn="l">
              <a:buFont typeface="+mj-lt"/>
              <a:buAutoNum type="arabicPeriod"/>
            </a:pPr>
            <a:r>
              <a:rPr lang="ru-RU" sz="4500" b="1" dirty="0">
                <a:latin typeface="Constantia" panose="02030602050306030303" pitchFamily="18" charset="0"/>
              </a:rPr>
              <a:t>Моторная регуляция </a:t>
            </a:r>
            <a:r>
              <a:rPr lang="ru-RU" sz="4500" dirty="0">
                <a:latin typeface="Constantia" panose="02030602050306030303" pitchFamily="18" charset="0"/>
              </a:rPr>
              <a:t>- использование физической активности как канала разрядки возникшего эмоционального напряжения.</a:t>
            </a:r>
          </a:p>
          <a:p>
            <a:endParaRPr lang="ru-RU" b="1" i="0" dirty="0">
              <a:effectLst/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157440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2F538B-2A80-450A-9291-6242A815F8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>
                <a:latin typeface="Constantia" panose="02030602050306030303" pitchFamily="18" charset="0"/>
              </a:rPr>
              <a:t>Регуляция эмоций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BAE3C5C-C25D-4DB8-9806-DB3BDD2E60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144963"/>
          </a:xfrm>
        </p:spPr>
        <p:txBody>
          <a:bodyPr>
            <a:normAutofit/>
          </a:bodyPr>
          <a:lstStyle/>
          <a:p>
            <a:r>
              <a:rPr lang="ru-RU" sz="2500" dirty="0">
                <a:latin typeface="Constantia" panose="02030602050306030303" pitchFamily="18" charset="0"/>
              </a:rPr>
              <a:t>Психическая регуляция связана либо с воздействием извне (другого человека, музыки, цвета, природного ландшафта), либо с саморегуляцией.</a:t>
            </a:r>
          </a:p>
          <a:p>
            <a:r>
              <a:rPr lang="ru-RU" sz="2500" dirty="0">
                <a:latin typeface="Constantia" panose="02030602050306030303" pitchFamily="18" charset="0"/>
              </a:rPr>
              <a:t>И в том и в другом случае наиболее распространенным является способ, разработанный в 1932 году немецким психиатром И. </a:t>
            </a:r>
            <a:r>
              <a:rPr lang="ru-RU" sz="2500" dirty="0" err="1">
                <a:latin typeface="Constantia" panose="02030602050306030303" pitchFamily="18" charset="0"/>
              </a:rPr>
              <a:t>Шультцем</a:t>
            </a:r>
            <a:r>
              <a:rPr lang="ru-RU" sz="2500" dirty="0">
                <a:latin typeface="Constantia" panose="02030602050306030303" pitchFamily="18" charset="0"/>
              </a:rPr>
              <a:t> (1966) и названный «аутогенной тренировкой». </a:t>
            </a:r>
          </a:p>
        </p:txBody>
      </p:sp>
    </p:spTree>
    <p:extLst>
      <p:ext uri="{BB962C8B-B14F-4D97-AF65-F5344CB8AC3E}">
        <p14:creationId xmlns:p14="http://schemas.microsoft.com/office/powerpoint/2010/main" val="246809055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2F538B-2A80-450A-9291-6242A815F8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>
                <a:latin typeface="Constantia" panose="02030602050306030303" pitchFamily="18" charset="0"/>
              </a:rPr>
              <a:t>Регуляция эмоций: аутогенная тренировка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BAE3C5C-C25D-4DB8-9806-DB3BDD2E60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1600200"/>
            <a:ext cx="7924800" cy="5257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b="0" i="0" dirty="0">
                <a:solidFill>
                  <a:srgbClr val="000000"/>
                </a:solidFill>
                <a:effectLst/>
                <a:latin typeface="Constantia" panose="02030602050306030303" pitchFamily="18" charset="0"/>
              </a:rPr>
              <a:t>Бенсон создал свой метод вхождения в аутогенное состояние с помощью концентрация внимания на дыхании.</a:t>
            </a:r>
          </a:p>
          <a:p>
            <a:pPr marL="0" indent="0" algn="l">
              <a:buNone/>
            </a:pPr>
            <a:r>
              <a:rPr lang="ru-RU" sz="1600" b="1" i="0" dirty="0">
                <a:solidFill>
                  <a:srgbClr val="000000"/>
                </a:solidFill>
                <a:effectLst/>
                <a:latin typeface="Constantia" panose="02030602050306030303" pitchFamily="18" charset="0"/>
              </a:rPr>
              <a:t>Инструкции Бенсона</a:t>
            </a:r>
            <a:r>
              <a:rPr lang="ru-RU" sz="1600" b="0" i="0" dirty="0">
                <a:solidFill>
                  <a:srgbClr val="000000"/>
                </a:solidFill>
                <a:effectLst/>
                <a:latin typeface="Constantia" panose="02030602050306030303" pitchFamily="18" charset="0"/>
              </a:rPr>
              <a:t> сядьте удобно в тихом месте;</a:t>
            </a:r>
          </a:p>
          <a:p>
            <a:pPr marL="0" indent="0" algn="l">
              <a:buNone/>
            </a:pPr>
            <a:r>
              <a:rPr lang="ru-RU" sz="1600" b="0" i="0" dirty="0">
                <a:solidFill>
                  <a:srgbClr val="000000"/>
                </a:solidFill>
                <a:effectLst/>
                <a:latin typeface="Constantia" panose="02030602050306030303" pitchFamily="18" charset="0"/>
              </a:rPr>
              <a:t>закройте глаза;</a:t>
            </a:r>
          </a:p>
          <a:p>
            <a:pPr marL="0" indent="0" algn="l">
              <a:buNone/>
            </a:pPr>
            <a:r>
              <a:rPr lang="ru-RU" sz="1600" b="0" i="0" dirty="0">
                <a:solidFill>
                  <a:srgbClr val="000000"/>
                </a:solidFill>
                <a:effectLst/>
                <a:latin typeface="Constantia" panose="02030602050306030303" pitchFamily="18" charset="0"/>
              </a:rPr>
              <a:t>глубоко расслабьте свои мышцы, начиная с ног и кончая лицом, сохраняйте их расслабленными;</a:t>
            </a:r>
          </a:p>
          <a:p>
            <a:pPr marL="0" indent="0" algn="l">
              <a:buNone/>
            </a:pPr>
            <a:r>
              <a:rPr lang="ru-RU" sz="1600" b="0" i="0" dirty="0">
                <a:solidFill>
                  <a:srgbClr val="000000"/>
                </a:solidFill>
                <a:effectLst/>
                <a:latin typeface="Constantia" panose="02030602050306030303" pitchFamily="18" charset="0"/>
              </a:rPr>
              <a:t>дышите носом. Осознавайте дыхание. Когда выдохнете, мысленно скажите: «Раз». Например: вдох — выдох — «Раз», и т.д. Дышите легко и естественно;</a:t>
            </a:r>
          </a:p>
          <a:p>
            <a:pPr marL="0" indent="0" algn="l">
              <a:buNone/>
            </a:pPr>
            <a:r>
              <a:rPr lang="ru-RU" sz="1600" b="0" i="0" dirty="0">
                <a:solidFill>
                  <a:srgbClr val="000000"/>
                </a:solidFill>
                <a:effectLst/>
                <a:latin typeface="Constantia" panose="02030602050306030303" pitchFamily="18" charset="0"/>
              </a:rPr>
              <a:t>занимайтесь 10-20 минут. Не пользуйтесь таймером или будильником, чтобы узнать время; для этого можно открыть глаза. После окончания концентрации на дыхании и слове «раз» посидите спокойно сначала с закрытыми глазами, потом — с открытыми. Не вставайте в течение нескольких минут;</a:t>
            </a:r>
          </a:p>
          <a:p>
            <a:pPr marL="0" indent="0" algn="l">
              <a:buNone/>
            </a:pPr>
            <a:r>
              <a:rPr lang="ru-RU" sz="1600" b="0" i="0" dirty="0">
                <a:solidFill>
                  <a:srgbClr val="000000"/>
                </a:solidFill>
                <a:effectLst/>
                <a:latin typeface="Constantia" panose="02030602050306030303" pitchFamily="18" charset="0"/>
              </a:rPr>
              <a:t>не беспокойтесь о том, насколько вы углубляете состояние релаксации (расслабления). Сохраняйте пассивную позицию и позвольте релаксации проникнуть в ваш внутренний мир. Если ваше внимание отвлеклось, снова возвращайтесь к слову «раз». С практикой состояние релаксации будет возникать все легче. Занимайтесь один или два раза в день, но не ранее, чем спустя два часа после еды, чтобы процесс пищеварения не мешал возникновению состояния релаксации.</a:t>
            </a:r>
          </a:p>
          <a:p>
            <a:endParaRPr lang="ru-RU" sz="2500" dirty="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141909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2F538B-2A80-450A-9291-6242A815F8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>
                <a:latin typeface="Constantia" panose="02030602050306030303" pitchFamily="18" charset="0"/>
              </a:rPr>
              <a:t>Регуляция эмоций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BAE3C5C-C25D-4DB8-9806-DB3BDD2E60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4000"/>
            <a:ext cx="8229600" cy="5334000"/>
          </a:xfrm>
        </p:spPr>
        <p:txBody>
          <a:bodyPr>
            <a:normAutofit fontScale="92500" lnSpcReduction="20000"/>
          </a:bodyPr>
          <a:lstStyle/>
          <a:p>
            <a:r>
              <a:rPr lang="ru-RU" sz="2500" dirty="0">
                <a:latin typeface="Constantia" panose="02030602050306030303" pitchFamily="18" charset="0"/>
              </a:rPr>
              <a:t>Наряду с аутогенной тренировкой известна и другая система саморегуляции — «прогрессивная релаксация» (мышечное расслабление). </a:t>
            </a:r>
          </a:p>
          <a:p>
            <a:r>
              <a:rPr lang="ru-RU" sz="2500" dirty="0">
                <a:latin typeface="Constantia" panose="02030602050306030303" pitchFamily="18" charset="0"/>
              </a:rPr>
              <a:t>При разработке этого способа Э. Джекобсон исходил из того факта, что при многих эмоциях наблюдается напряжение скелетных мышц. </a:t>
            </a:r>
          </a:p>
          <a:p>
            <a:r>
              <a:rPr lang="ru-RU" sz="2500" dirty="0">
                <a:latin typeface="Constantia" panose="02030602050306030303" pitchFamily="18" charset="0"/>
              </a:rPr>
              <a:t>Отсюда он в соответствии с теорией Джемса—Ланге для снятия эмоциональной напряженности (тревоги, страха) предлагает расслаблять мышцы. </a:t>
            </a:r>
          </a:p>
          <a:p>
            <a:r>
              <a:rPr lang="ru-RU" sz="2500" dirty="0">
                <a:latin typeface="Constantia" panose="02030602050306030303" pitchFamily="18" charset="0"/>
              </a:rPr>
              <a:t>Этому способу соответствуют и рекомендации изображать на лице улыбку в случае негативных переживаний и активизировать чувство юмора. </a:t>
            </a:r>
          </a:p>
          <a:p>
            <a:r>
              <a:rPr lang="ru-RU" sz="2500" dirty="0">
                <a:latin typeface="Constantia" panose="02030602050306030303" pitchFamily="18" charset="0"/>
              </a:rPr>
              <a:t>Переоценка значимости события, расслабление мышц, после того как человек отсмеялся, и нормализация работы сердца — вот слагаемые положительного воздействия смеха на эмоциональное состояние человека.</a:t>
            </a:r>
          </a:p>
        </p:txBody>
      </p:sp>
    </p:spTree>
    <p:extLst>
      <p:ext uri="{BB962C8B-B14F-4D97-AF65-F5344CB8AC3E}">
        <p14:creationId xmlns:p14="http://schemas.microsoft.com/office/powerpoint/2010/main" val="402726192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2F538B-2A80-450A-9291-6242A815F8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>
                <a:latin typeface="Constantia" panose="02030602050306030303" pitchFamily="18" charset="0"/>
              </a:rPr>
              <a:t>Регуляция эмоций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BAE3C5C-C25D-4DB8-9806-DB3BDD2E60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144963"/>
          </a:xfrm>
        </p:spPr>
        <p:txBody>
          <a:bodyPr>
            <a:normAutofit fontScale="92500"/>
          </a:bodyPr>
          <a:lstStyle/>
          <a:p>
            <a:r>
              <a:rPr lang="ru-RU" sz="2500" dirty="0">
                <a:latin typeface="Constantia" panose="02030602050306030303" pitchFamily="18" charset="0"/>
              </a:rPr>
              <a:t>А. В. Алексеевым создана новая методика, названная «психорегулирующей тренировкой», которая от аутогенной отличается тем, что в ней не используется внушение «ощущения тяжести» в различных частях тела, а также тем, что в ней есть не только успокаивающая, но и возбуждающая часть. В нее включены некоторые элементы из методик Э. Джекобсона и Л. </a:t>
            </a:r>
            <a:r>
              <a:rPr lang="ru-RU" sz="2500" dirty="0" err="1">
                <a:latin typeface="Constantia" panose="02030602050306030303" pitchFamily="18" charset="0"/>
              </a:rPr>
              <a:t>Персиваля</a:t>
            </a:r>
            <a:r>
              <a:rPr lang="ru-RU" sz="2500" dirty="0">
                <a:latin typeface="Constantia" panose="02030602050306030303" pitchFamily="18" charset="0"/>
              </a:rPr>
              <a:t>. Психологической основой этого метода является бесстрастная концентрация внимания на образах и ощущениях, связанных с расслаблением скелетных мышц.</a:t>
            </a:r>
          </a:p>
        </p:txBody>
      </p:sp>
    </p:spTree>
    <p:extLst>
      <p:ext uri="{BB962C8B-B14F-4D97-AF65-F5344CB8AC3E}">
        <p14:creationId xmlns:p14="http://schemas.microsoft.com/office/powerpoint/2010/main" val="321105949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2F538B-2A80-450A-9291-6242A815F8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>
                <a:latin typeface="Constantia" panose="02030602050306030303" pitchFamily="18" charset="0"/>
              </a:rPr>
              <a:t>Регуляция эмоций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BAE3C5C-C25D-4DB8-9806-DB3BDD2E60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144963"/>
          </a:xfrm>
        </p:spPr>
        <p:txBody>
          <a:bodyPr>
            <a:normAutofit fontScale="92500"/>
          </a:bodyPr>
          <a:lstStyle/>
          <a:p>
            <a:r>
              <a:rPr lang="ru-RU" sz="2500" dirty="0">
                <a:latin typeface="Constantia" panose="02030602050306030303" pitchFamily="18" charset="0"/>
              </a:rPr>
              <a:t>Физиологической основой психорегулирующей тренировки является факт, что мышечная система за счет </a:t>
            </a:r>
            <a:r>
              <a:rPr lang="ru-RU" sz="2500" dirty="0" err="1">
                <a:latin typeface="Constantia" panose="02030602050306030303" pitchFamily="18" charset="0"/>
              </a:rPr>
              <a:t>проприорецептивной</a:t>
            </a:r>
            <a:r>
              <a:rPr lang="ru-RU" sz="2500" dirty="0">
                <a:latin typeface="Constantia" panose="02030602050306030303" pitchFamily="18" charset="0"/>
              </a:rPr>
              <a:t> </a:t>
            </a:r>
            <a:r>
              <a:rPr lang="ru-RU" sz="2500" dirty="0" err="1">
                <a:latin typeface="Constantia" panose="02030602050306030303" pitchFamily="18" charset="0"/>
              </a:rPr>
              <a:t>импульсации</a:t>
            </a:r>
            <a:r>
              <a:rPr lang="ru-RU" sz="2500" dirty="0">
                <a:latin typeface="Constantia" panose="02030602050306030303" pitchFamily="18" charset="0"/>
              </a:rPr>
              <a:t> является одним из главных стимуляторов головного мозга (из общего потока, по некоторым данным, на долю скелетных мышц приходится 60%). Поэтому, расслабляя мышцы, можно ослабить это тонизирующее влияние (о чем свидетельствует уменьшение ощущения электрического раздражения и ответной реакции на него, а также коленного рефлекса), а напрягая мышцы, можно эту тонизацию увеличить.</a:t>
            </a:r>
          </a:p>
        </p:txBody>
      </p:sp>
    </p:spTree>
    <p:extLst>
      <p:ext uri="{BB962C8B-B14F-4D97-AF65-F5344CB8AC3E}">
        <p14:creationId xmlns:p14="http://schemas.microsoft.com/office/powerpoint/2010/main" val="2148698979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2F538B-2A80-450A-9291-6242A815F8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>
                <a:latin typeface="Constantia" panose="02030602050306030303" pitchFamily="18" charset="0"/>
              </a:rPr>
              <a:t>Регуляция эмоций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BAE3C5C-C25D-4DB8-9806-DB3BDD2E60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724400"/>
          </a:xfrm>
        </p:spPr>
        <p:txBody>
          <a:bodyPr>
            <a:normAutofit/>
          </a:bodyPr>
          <a:lstStyle/>
          <a:p>
            <a:r>
              <a:rPr lang="ru-RU" sz="2500" dirty="0">
                <a:latin typeface="Constantia" panose="02030602050306030303" pitchFamily="18" charset="0"/>
              </a:rPr>
              <a:t>Правда, следует отметить, что если произвольно напрягать мышцы умеют уже и маленькие дети, то с произвольным расслаблением мышц (имеется в виду их расслабление по сравнению с состоянием покоя) дело обстоит хуже. Эта способность с трудом проявляется детьми в возрасте до 12-13 лет. Часто происходит даже обратное: при попытке расслабить мышцы, происходит их небольшое напряжение.</a:t>
            </a:r>
          </a:p>
        </p:txBody>
      </p:sp>
    </p:spTree>
    <p:extLst>
      <p:ext uri="{BB962C8B-B14F-4D97-AF65-F5344CB8AC3E}">
        <p14:creationId xmlns:p14="http://schemas.microsoft.com/office/powerpoint/2010/main" val="1748223869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2F538B-2A80-450A-9291-6242A815F8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>
                <a:latin typeface="Constantia" panose="02030602050306030303" pitchFamily="18" charset="0"/>
              </a:rPr>
              <a:t>Регуляция эмоций: изменение направленности сознания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BAE3C5C-C25D-4DB8-9806-DB3BDD2E60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144963"/>
          </a:xfrm>
        </p:spPr>
        <p:txBody>
          <a:bodyPr>
            <a:normAutofit/>
          </a:bodyPr>
          <a:lstStyle/>
          <a:p>
            <a:r>
              <a:rPr lang="ru-RU" sz="2500" dirty="0">
                <a:latin typeface="Constantia" panose="02030602050306030303" pitchFamily="18" charset="0"/>
              </a:rPr>
              <a:t>Варианты этого способа саморегуляции разнообразны: </a:t>
            </a:r>
            <a:r>
              <a:rPr lang="ru-RU" sz="2500" b="1" dirty="0">
                <a:latin typeface="Constantia" panose="02030602050306030303" pitchFamily="18" charset="0"/>
              </a:rPr>
              <a:t>отключение (отвлечение</a:t>
            </a:r>
            <a:r>
              <a:rPr lang="ru-RU" sz="2500" dirty="0">
                <a:latin typeface="Constantia" panose="02030602050306030303" pitchFamily="18" charset="0"/>
              </a:rPr>
              <a:t>) состоит в умении думать о чем угодно, кроме </a:t>
            </a:r>
            <a:r>
              <a:rPr lang="ru-RU" sz="2500" dirty="0" err="1">
                <a:latin typeface="Constantia" panose="02030602050306030303" pitchFamily="18" charset="0"/>
              </a:rPr>
              <a:t>эмоциогенных</a:t>
            </a:r>
            <a:r>
              <a:rPr lang="ru-RU" sz="2500" dirty="0">
                <a:latin typeface="Constantia" panose="02030602050306030303" pitchFamily="18" charset="0"/>
              </a:rPr>
              <a:t> обстоятельств. Отключение требует волевых усилий, с помощью которых человек пытается сосредоточить внимание на представлении посторонних объектов и ситуаций. Отвлечение использовалось и в русских лечебных заговорах как способ устранения отрицательных эмоций.</a:t>
            </a:r>
          </a:p>
        </p:txBody>
      </p:sp>
    </p:spTree>
    <p:extLst>
      <p:ext uri="{BB962C8B-B14F-4D97-AF65-F5344CB8AC3E}">
        <p14:creationId xmlns:p14="http://schemas.microsoft.com/office/powerpoint/2010/main" val="2886892657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2F538B-2A80-450A-9291-6242A815F8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>
                <a:latin typeface="Constantia" panose="02030602050306030303" pitchFamily="18" charset="0"/>
              </a:rPr>
              <a:t>Регуляция эмоций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BAE3C5C-C25D-4DB8-9806-DB3BDD2E60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144963"/>
          </a:xfrm>
        </p:spPr>
        <p:txBody>
          <a:bodyPr>
            <a:normAutofit fontScale="92500" lnSpcReduction="10000"/>
          </a:bodyPr>
          <a:lstStyle/>
          <a:p>
            <a:r>
              <a:rPr lang="ru-RU" sz="2500" b="1" dirty="0">
                <a:latin typeface="Constantia" panose="02030602050306030303" pitchFamily="18" charset="0"/>
              </a:rPr>
              <a:t>Переключение </a:t>
            </a:r>
            <a:r>
              <a:rPr lang="ru-RU" sz="2500" dirty="0">
                <a:latin typeface="Constantia" panose="02030602050306030303" pitchFamily="18" charset="0"/>
              </a:rPr>
              <a:t>связано с направленностью сознания на какое-нибудь интересное дело (чтение увлекательной книги, просмотр фильма и т. п.) или на деловую сторону предстоящей деятельности.</a:t>
            </a:r>
          </a:p>
          <a:p>
            <a:r>
              <a:rPr lang="ru-RU" sz="2500" b="1" dirty="0">
                <a:latin typeface="Constantia" panose="02030602050306030303" pitchFamily="18" charset="0"/>
              </a:rPr>
              <a:t>Переключение внимания </a:t>
            </a:r>
            <a:r>
              <a:rPr lang="ru-RU" sz="2500" dirty="0">
                <a:latin typeface="Constantia" panose="02030602050306030303" pitchFamily="18" charset="0"/>
              </a:rPr>
              <a:t>с мучительных раздумий на деловую сторону предстоящей деятельности, осмысление трудностей через их анализ, уточнение инструкций и заданий, мысленное повторение предстоящих действий, сосредоточение внимания на технических деталях задания, тактических приемах, а не на значимости результата, дает лучший эффект, чем отвлечение от предстоящей деятельности.</a:t>
            </a:r>
          </a:p>
        </p:txBody>
      </p:sp>
    </p:spTree>
    <p:extLst>
      <p:ext uri="{BB962C8B-B14F-4D97-AF65-F5344CB8AC3E}">
        <p14:creationId xmlns:p14="http://schemas.microsoft.com/office/powerpoint/2010/main" val="1864430862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2F538B-2A80-450A-9291-6242A815F8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>
                <a:latin typeface="Constantia" panose="02030602050306030303" pitchFamily="18" charset="0"/>
              </a:rPr>
              <a:t>Регуляция эмоций: снижение значимости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BAE3C5C-C25D-4DB8-9806-DB3BDD2E60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144963"/>
          </a:xfrm>
        </p:spPr>
        <p:txBody>
          <a:bodyPr>
            <a:normAutofit/>
          </a:bodyPr>
          <a:lstStyle/>
          <a:p>
            <a:r>
              <a:rPr lang="ru-RU" sz="2500" dirty="0">
                <a:latin typeface="Constantia" panose="02030602050306030303" pitchFamily="18" charset="0"/>
              </a:rPr>
              <a:t>Снижение значимости предстоящей деятельности или полученного результата осуществляется путем </a:t>
            </a:r>
            <a:r>
              <a:rPr lang="ru-RU" sz="2500" b="1" i="1" dirty="0">
                <a:latin typeface="Constantia" panose="02030602050306030303" pitchFamily="18" charset="0"/>
              </a:rPr>
              <a:t>придания событию меньшей ценности или вообще переоценки значимости ситуации </a:t>
            </a:r>
            <a:r>
              <a:rPr lang="ru-RU" sz="2500" dirty="0">
                <a:latin typeface="Constantia" panose="02030602050306030303" pitchFamily="18" charset="0"/>
              </a:rPr>
              <a:t>по типу «все пройдет», «не очень-то и хотелось», «главное в жизни не это, не стоит относиться к случившемуся, как к катастрофе», «неудачи уже были, и теперь я отношусь к ним по-другому» и т. д.</a:t>
            </a:r>
          </a:p>
        </p:txBody>
      </p:sp>
    </p:spTree>
    <p:extLst>
      <p:ext uri="{BB962C8B-B14F-4D97-AF65-F5344CB8AC3E}">
        <p14:creationId xmlns:p14="http://schemas.microsoft.com/office/powerpoint/2010/main" val="27424141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082D15-F53C-4498-9208-830DA28160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>
                <a:latin typeface="Constantia" panose="02030602050306030303" pitchFamily="18" charset="0"/>
              </a:rPr>
              <a:t>Нарушения рационального мышления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5664947-4BD8-4935-B9BF-53CEED9FEF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b="1" dirty="0">
                <a:latin typeface="Constantia" panose="02030602050306030303" pitchFamily="18" charset="0"/>
              </a:rPr>
              <a:t>Ускорение мышления: скачка идей (речевой напор, каламбур и рифмы) </a:t>
            </a:r>
          </a:p>
          <a:p>
            <a:pPr marL="0" indent="0" algn="l">
              <a:buNone/>
            </a:pPr>
            <a:r>
              <a:rPr lang="ru-RU" b="1" dirty="0">
                <a:latin typeface="Constantia" panose="02030602050306030303" pitchFamily="18" charset="0"/>
              </a:rPr>
              <a:t>Проявления: 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202122"/>
                </a:solidFill>
                <a:effectLst/>
                <a:latin typeface="Constantia" panose="02030602050306030303" pitchFamily="18" charset="0"/>
              </a:rPr>
              <a:t>Быстрые ассоциации, повышенная отвлекаемость, экспрессивная жестикуляция и мимика.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202122"/>
                </a:solidFill>
                <a:effectLst/>
                <a:latin typeface="Constantia" panose="02030602050306030303" pitchFamily="18" charset="0"/>
              </a:rPr>
              <a:t>Не нарушен анализ, синтез, осмысление ситуации.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202122"/>
                </a:solidFill>
                <a:effectLst/>
                <a:latin typeface="Constantia" panose="02030602050306030303" pitchFamily="18" charset="0"/>
              </a:rPr>
              <a:t>Мало задумываются над ответом.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202122"/>
                </a:solidFill>
                <a:effectLst/>
                <a:latin typeface="Constantia" panose="02030602050306030303" pitchFamily="18" charset="0"/>
              </a:rPr>
              <a:t>Легко исправляют ошибки, если на них указать.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202122"/>
                </a:solidFill>
                <a:effectLst/>
                <a:latin typeface="Constantia" panose="02030602050306030303" pitchFamily="18" charset="0"/>
              </a:rPr>
              <a:t>Ассоциации хаотичны, случайны.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202122"/>
                </a:solidFill>
                <a:effectLst/>
                <a:latin typeface="Constantia" panose="02030602050306030303" pitchFamily="18" charset="0"/>
              </a:rPr>
              <a:t>Доступен обобщённый смысл задания, может выполнять его на этом уровне, если не будет отвлекаться.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30834449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2F538B-2A80-450A-9291-6242A815F8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>
                <a:latin typeface="Constantia" panose="02030602050306030303" pitchFamily="18" charset="0"/>
              </a:rPr>
              <a:t>Регуляция эмоций: </a:t>
            </a:r>
            <a:r>
              <a:rPr lang="ru-RU" sz="3600" b="1" dirty="0" err="1">
                <a:latin typeface="Constantia" panose="02030602050306030303" pitchFamily="18" charset="0"/>
              </a:rPr>
              <a:t>контрфактическое</a:t>
            </a:r>
            <a:r>
              <a:rPr lang="ru-RU" sz="3600" b="1" dirty="0">
                <a:latin typeface="Constantia" panose="02030602050306030303" pitchFamily="18" charset="0"/>
              </a:rPr>
              <a:t> мышление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BAE3C5C-C25D-4DB8-9806-DB3BDD2E60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144963"/>
          </a:xfrm>
        </p:spPr>
        <p:txBody>
          <a:bodyPr>
            <a:normAutofit/>
          </a:bodyPr>
          <a:lstStyle/>
          <a:p>
            <a:r>
              <a:rPr lang="ru-RU" sz="2500" dirty="0" err="1">
                <a:latin typeface="Constantia" panose="02030602050306030303" pitchFamily="18" charset="0"/>
              </a:rPr>
              <a:t>Контрфактами</a:t>
            </a:r>
            <a:r>
              <a:rPr lang="ru-RU" sz="2500" dirty="0">
                <a:latin typeface="Constantia" panose="02030602050306030303" pitchFamily="18" charset="0"/>
              </a:rPr>
              <a:t> называются представления об </a:t>
            </a:r>
            <a:r>
              <a:rPr lang="ru-RU" sz="2500" b="1" dirty="0">
                <a:latin typeface="Constantia" panose="02030602050306030303" pitchFamily="18" charset="0"/>
              </a:rPr>
              <a:t>альтернативном реальности исходе </a:t>
            </a:r>
            <a:r>
              <a:rPr lang="ru-RU" sz="2500" dirty="0">
                <a:latin typeface="Constantia" panose="02030602050306030303" pitchFamily="18" charset="0"/>
              </a:rPr>
              <a:t>события. </a:t>
            </a:r>
          </a:p>
          <a:p>
            <a:r>
              <a:rPr lang="ru-RU" sz="2500" dirty="0">
                <a:latin typeface="Constantia" panose="02030602050306030303" pitchFamily="18" charset="0"/>
              </a:rPr>
              <a:t>Это мышление в сослагательном наклонении по типу «если бы…, то…» Например, после не очень успешной сдачи экзамена студент думает: «Если бы я не сидел столько за компьютером, то вполне мог бы сдать экзамен на четверку» или: «Если бы я вчера не перелистал учебник, то я не получил бы на экзамене даже тройку».</a:t>
            </a:r>
          </a:p>
        </p:txBody>
      </p:sp>
    </p:spTree>
    <p:extLst>
      <p:ext uri="{BB962C8B-B14F-4D97-AF65-F5344CB8AC3E}">
        <p14:creationId xmlns:p14="http://schemas.microsoft.com/office/powerpoint/2010/main" val="1304176425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2F538B-2A80-450A-9291-6242A815F8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>
                <a:latin typeface="Constantia" panose="02030602050306030303" pitchFamily="18" charset="0"/>
              </a:rPr>
              <a:t>Регуляция эмоций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BAE3C5C-C25D-4DB8-9806-DB3BDD2E60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144963"/>
          </a:xfrm>
        </p:spPr>
        <p:txBody>
          <a:bodyPr>
            <a:normAutofit fontScale="92500" lnSpcReduction="20000"/>
          </a:bodyPr>
          <a:lstStyle/>
          <a:p>
            <a:r>
              <a:rPr lang="ru-RU" sz="2700" dirty="0">
                <a:latin typeface="Constantia" panose="02030602050306030303" pitchFamily="18" charset="0"/>
              </a:rPr>
              <a:t>В первом случае студент конструирует альтернативный </a:t>
            </a:r>
            <a:r>
              <a:rPr lang="ru-RU" sz="2900" dirty="0">
                <a:latin typeface="Constantia" panose="02030602050306030303" pitchFamily="18" charset="0"/>
              </a:rPr>
              <a:t>сценарий событий, который мог бы привести к лучшему по сравнению с реальностью развитию событий. Такого рода </a:t>
            </a:r>
            <a:r>
              <a:rPr lang="ru-RU" sz="2900" dirty="0" err="1">
                <a:latin typeface="Constantia" panose="02030602050306030303" pitchFamily="18" charset="0"/>
              </a:rPr>
              <a:t>контрфакты</a:t>
            </a:r>
            <a:r>
              <a:rPr lang="ru-RU" sz="2900" dirty="0">
                <a:latin typeface="Constantia" panose="02030602050306030303" pitchFamily="18" charset="0"/>
              </a:rPr>
              <a:t> называются </a:t>
            </a:r>
            <a:r>
              <a:rPr lang="ru-RU" sz="2900" b="1" i="1" dirty="0">
                <a:latin typeface="Constantia" panose="02030602050306030303" pitchFamily="18" charset="0"/>
              </a:rPr>
              <a:t>идущими вверх. </a:t>
            </a:r>
          </a:p>
          <a:p>
            <a:r>
              <a:rPr lang="ru-RU" sz="2900" dirty="0">
                <a:latin typeface="Constantia" panose="02030602050306030303" pitchFamily="18" charset="0"/>
              </a:rPr>
              <a:t>Во втором случае, наоборот, выстраивается сценарий, по которому нынешнее положение воспринимается как относительно хорошее, так как могло бы быть и хуже. </a:t>
            </a:r>
            <a:r>
              <a:rPr lang="ru-RU" sz="2900" b="1" dirty="0">
                <a:latin typeface="Constantia" panose="02030602050306030303" pitchFamily="18" charset="0"/>
              </a:rPr>
              <a:t>Это </a:t>
            </a:r>
            <a:r>
              <a:rPr lang="ru-RU" sz="2900" b="1" dirty="0" err="1">
                <a:latin typeface="Constantia" panose="02030602050306030303" pitchFamily="18" charset="0"/>
              </a:rPr>
              <a:t>контрфакт</a:t>
            </a:r>
            <a:r>
              <a:rPr lang="ru-RU" sz="2900" b="1" dirty="0">
                <a:latin typeface="Constantia" panose="02030602050306030303" pitchFamily="18" charset="0"/>
              </a:rPr>
              <a:t>, идущий вниз. Именно его и нужно использовать для регуляции своего эмоционального состояния.</a:t>
            </a:r>
          </a:p>
        </p:txBody>
      </p:sp>
    </p:spTree>
    <p:extLst>
      <p:ext uri="{BB962C8B-B14F-4D97-AF65-F5344CB8AC3E}">
        <p14:creationId xmlns:p14="http://schemas.microsoft.com/office/powerpoint/2010/main" val="4083483714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2F538B-2A80-450A-9291-6242A815F8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60337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b="1" dirty="0">
                <a:latin typeface="Constantia" panose="02030602050306030303" pitchFamily="18" charset="0"/>
              </a:rPr>
              <a:t>Регуляция эмоций: релаксация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BAE3C5C-C25D-4DB8-9806-DB3BDD2E60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71600"/>
            <a:ext cx="8610600" cy="5715000"/>
          </a:xfrm>
        </p:spPr>
        <p:txBody>
          <a:bodyPr>
            <a:normAutofit fontScale="25000" lnSpcReduction="20000"/>
          </a:bodyPr>
          <a:lstStyle/>
          <a:p>
            <a:pPr algn="l" fontAlgn="base"/>
            <a:r>
              <a:rPr lang="ru-RU" sz="7200" b="1" dirty="0">
                <a:latin typeface="Constantia" panose="02030602050306030303" pitchFamily="18" charset="0"/>
              </a:rPr>
              <a:t>Комплекс 1. Дыхательные упражнения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ru-RU" sz="7200" dirty="0">
                <a:latin typeface="Constantia" panose="02030602050306030303" pitchFamily="18" charset="0"/>
              </a:rPr>
              <a:t>Вдыхайте и выдыхайте медленно и глубоко через нос, считая при вдохе и выдохе от 1 до 4. Такое упражнение очень легко делать, а особо оно действенно, если вы не можете уснуть.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ru-RU" sz="7200" dirty="0">
                <a:latin typeface="Constantia" panose="02030602050306030303" pitchFamily="18" charset="0"/>
              </a:rPr>
              <a:t>Попробуйте расслабить плечи и верхние мышцы груди, когда дышите. Делайте это сознательно при каждом выдохе. Дело в том, что в стрессовых ситуациях, когда человек напряжен, для дыхания не используются мышцы диафрагмы. Их предназначение в том, чтоб опускать лёгкие вниз, тем самым расширяя дыхательные пути. Когда мы взволнованы, чаще используются мышцы верхней части груди и плеч, которые не способствуют работе дыхательных органов в полном объеме.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ru-RU" sz="7200" dirty="0">
                <a:latin typeface="Constantia" panose="02030602050306030303" pitchFamily="18" charset="0"/>
              </a:rPr>
              <a:t>Нади </a:t>
            </a:r>
            <a:r>
              <a:rPr lang="ru-RU" sz="7200" dirty="0" err="1">
                <a:latin typeface="Constantia" panose="02030602050306030303" pitchFamily="18" charset="0"/>
              </a:rPr>
              <a:t>Шодхана</a:t>
            </a:r>
            <a:r>
              <a:rPr lang="ru-RU" sz="7200" dirty="0">
                <a:latin typeface="Constantia" panose="02030602050306030303" pitchFamily="18" charset="0"/>
              </a:rPr>
              <a:t>. Упражнение из йоги, которое помогает активизироваться и сосредоточиться; действует, по утверждению специалистов, как чашка кофе. Большим пальцем правой руки нужно закрыть правую ноздрю и глубоко вдохнуть через левую (женщинам – большим пальцем левой рукой закрыть левую ноздрю и вдохнуть через правую). На пике вдоха нужно закрыть левую (правую для женщин) ноздрю безымянным пальцем и выдохнуть через рот.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ru-RU" sz="7200" dirty="0">
                <a:latin typeface="Constantia" panose="02030602050306030303" pitchFamily="18" charset="0"/>
              </a:rPr>
              <a:t>Сядьте прямо или лягте на спину. Одну руку положите на живот, вторую на грудь. Вдыхайте воздух глубоко через нос, при этом рука на животе должна подниматься, а на груди двигаться лишь незначительно. Выдыхайте через рот, при этом опять рука на животе опускается, а на груди практически не двигается. В таком случае дыхание будет происходить с помощью диафрагмы.</a:t>
            </a:r>
          </a:p>
          <a:p>
            <a:endParaRPr lang="ru-RU" b="1" i="0" dirty="0">
              <a:effectLst/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53668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2F538B-2A80-450A-9291-6242A815F8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>
                <a:latin typeface="Constantia" panose="02030602050306030303" pitchFamily="18" charset="0"/>
              </a:rPr>
              <a:t>Регуляция эмоций: релаксация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BAE3C5C-C25D-4DB8-9806-DB3BDD2E60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609600"/>
            <a:ext cx="8763000" cy="5867400"/>
          </a:xfrm>
        </p:spPr>
        <p:txBody>
          <a:bodyPr>
            <a:normAutofit fontScale="25000" lnSpcReduction="20000"/>
          </a:bodyPr>
          <a:lstStyle/>
          <a:p>
            <a:pPr algn="l" fontAlgn="base"/>
            <a:endParaRPr lang="ru-RU" sz="6400" b="1" dirty="0">
              <a:latin typeface="Constantia" panose="02030602050306030303" pitchFamily="18" charset="0"/>
            </a:endParaRPr>
          </a:p>
          <a:p>
            <a:pPr algn="l" fontAlgn="base"/>
            <a:endParaRPr lang="ru-RU" sz="7200" b="1" dirty="0">
              <a:latin typeface="Constantia" panose="02030602050306030303" pitchFamily="18" charset="0"/>
            </a:endParaRPr>
          </a:p>
          <a:p>
            <a:pPr marL="0" indent="0" algn="l" fontAlgn="base">
              <a:buNone/>
            </a:pPr>
            <a:r>
              <a:rPr lang="ru-RU" sz="8400" b="1" dirty="0">
                <a:latin typeface="Constantia" panose="02030602050306030303" pitchFamily="18" charset="0"/>
              </a:rPr>
              <a:t>Комплекс 2. Мышечная релаксация</a:t>
            </a:r>
          </a:p>
          <a:p>
            <a:pPr marL="0" indent="0" algn="l" fontAlgn="base">
              <a:buNone/>
            </a:pPr>
            <a:r>
              <a:rPr lang="ru-RU" sz="8400" b="1" dirty="0">
                <a:latin typeface="Constantia" panose="02030602050306030303" pitchFamily="18" charset="0"/>
              </a:rPr>
              <a:t>Упражнения:</a:t>
            </a:r>
          </a:p>
          <a:p>
            <a:pPr marL="0" indent="0" algn="l" fontAlgn="base">
              <a:buNone/>
            </a:pPr>
            <a:r>
              <a:rPr lang="ru-RU" sz="8400" dirty="0">
                <a:latin typeface="Constantia" panose="02030602050306030303" pitchFamily="18" charset="0"/>
              </a:rPr>
              <a:t>Начните с того, чтобы сосредоточиться на своем дыхании на несколько минут. Дышите медленно и спокойно, думайте о чем-нибудь приятном. После этого можно приступать к мышечным упражнениям, работая над различными группами мышц.</a:t>
            </a:r>
          </a:p>
          <a:p>
            <a:pPr marL="0" indent="0" algn="l" fontAlgn="base">
              <a:buNone/>
            </a:pPr>
            <a:r>
              <a:rPr lang="ru-RU" sz="8400" b="1" dirty="0">
                <a:latin typeface="Constantia" panose="02030602050306030303" pitchFamily="18" charset="0"/>
              </a:rPr>
              <a:t>Руки. </a:t>
            </a:r>
            <a:r>
              <a:rPr lang="ru-RU" sz="8400" dirty="0">
                <a:latin typeface="Constantia" panose="02030602050306030303" pitchFamily="18" charset="0"/>
              </a:rPr>
              <a:t>Максимально плотно и сильно сожмите руку. Вы должны почувствовать напряжение в кисти и предплечье. Расслабьте руку на выдохе, концентрируясь на возникающем чувстве облегчения. То же самое повторите для другой руки. Если вы правша, начинать стоит с правой руки, если левша – левой.</a:t>
            </a:r>
          </a:p>
          <a:p>
            <a:pPr marL="0" indent="0" algn="l" fontAlgn="base">
              <a:buNone/>
            </a:pPr>
            <a:r>
              <a:rPr lang="ru-RU" sz="8400" b="1" dirty="0">
                <a:latin typeface="Constantia" panose="02030602050306030303" pitchFamily="18" charset="0"/>
              </a:rPr>
              <a:t>Шея. </a:t>
            </a:r>
            <a:r>
              <a:rPr lang="ru-RU" sz="8400" dirty="0">
                <a:latin typeface="Constantia" panose="02030602050306030303" pitchFamily="18" charset="0"/>
              </a:rPr>
              <a:t>Откиньте голову назад, медленно поворачивайте ею из стороны в сторону, затем расслабьтесь. Притяните плечевые суставы высоко к ушам и в таком положении наклоняйте подбородок к груди.</a:t>
            </a:r>
          </a:p>
          <a:p>
            <a:pPr marL="0" indent="0" algn="l" fontAlgn="base">
              <a:buNone/>
            </a:pPr>
            <a:r>
              <a:rPr lang="ru-RU" sz="8400" b="1" dirty="0">
                <a:latin typeface="Constantia" panose="02030602050306030303" pitchFamily="18" charset="0"/>
              </a:rPr>
              <a:t>Лицо. </a:t>
            </a:r>
            <a:r>
              <a:rPr lang="ru-RU" sz="8400" dirty="0">
                <a:latin typeface="Constantia" panose="02030602050306030303" pitchFamily="18" charset="0"/>
              </a:rPr>
              <a:t>Поднимите брови как можно выше, широко откройте рот (как будто изображаете чувство сильного удивления). Плотно закройте глаза, нахмурьтесь и наморщите нос. Сильно сожмите челюсти и отведите уголки рта назад.</a:t>
            </a:r>
          </a:p>
          <a:p>
            <a:pPr marL="0" indent="0">
              <a:buNone/>
            </a:pPr>
            <a:endParaRPr lang="ru-RU" b="1" i="0" dirty="0">
              <a:effectLst/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1337395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2F538B-2A80-450A-9291-6242A815F8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>
                <a:latin typeface="Constantia" panose="02030602050306030303" pitchFamily="18" charset="0"/>
              </a:rPr>
              <a:t>Регуляция эмоций: релаксация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BAE3C5C-C25D-4DB8-9806-DB3BDD2E60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" y="1295400"/>
            <a:ext cx="9067800" cy="5867400"/>
          </a:xfrm>
        </p:spPr>
        <p:txBody>
          <a:bodyPr>
            <a:normAutofit fontScale="32500" lnSpcReduction="20000"/>
          </a:bodyPr>
          <a:lstStyle/>
          <a:p>
            <a:pPr algn="l" fontAlgn="base"/>
            <a:endParaRPr lang="ru-RU" sz="6400" b="1" dirty="0">
              <a:latin typeface="Constantia" panose="02030602050306030303" pitchFamily="18" charset="0"/>
            </a:endParaRPr>
          </a:p>
          <a:p>
            <a:pPr algn="l" fontAlgn="base"/>
            <a:endParaRPr lang="ru-RU" sz="6400" b="1" dirty="0">
              <a:latin typeface="Constantia" panose="02030602050306030303" pitchFamily="18" charset="0"/>
            </a:endParaRPr>
          </a:p>
          <a:p>
            <a:pPr marL="0" indent="0" algn="l" fontAlgn="base">
              <a:buNone/>
            </a:pPr>
            <a:r>
              <a:rPr lang="ru-RU" sz="6400" b="1" dirty="0">
                <a:latin typeface="Constantia" panose="02030602050306030303" pitchFamily="18" charset="0"/>
              </a:rPr>
              <a:t>Комплекс 2. Мышечная релаксация</a:t>
            </a:r>
          </a:p>
          <a:p>
            <a:pPr marL="0" indent="0" algn="l" fontAlgn="base">
              <a:buNone/>
            </a:pPr>
            <a:r>
              <a:rPr lang="ru-RU" sz="6400" b="1" dirty="0">
                <a:latin typeface="Constantia" panose="02030602050306030303" pitchFamily="18" charset="0"/>
              </a:rPr>
              <a:t>Упражнения:</a:t>
            </a:r>
          </a:p>
          <a:p>
            <a:pPr marL="0" indent="0" algn="l" fontAlgn="base">
              <a:buNone/>
            </a:pPr>
            <a:r>
              <a:rPr lang="ru-RU" sz="6400" b="1" dirty="0">
                <a:latin typeface="Constantia" panose="02030602050306030303" pitchFamily="18" charset="0"/>
              </a:rPr>
              <a:t>Грудь. </a:t>
            </a:r>
            <a:r>
              <a:rPr lang="ru-RU" sz="6400" dirty="0">
                <a:latin typeface="Constantia" panose="02030602050306030303" pitchFamily="18" charset="0"/>
              </a:rPr>
              <a:t>Сделайте глубокий вдох и задержите дыхание на несколько секунд, затем расслабьтесь и вернитесь к нормальному дыханию.</a:t>
            </a:r>
          </a:p>
          <a:p>
            <a:pPr marL="0" indent="0" algn="l" fontAlgn="base">
              <a:buNone/>
            </a:pPr>
            <a:r>
              <a:rPr lang="ru-RU" sz="6400" b="1" dirty="0">
                <a:latin typeface="Constantia" panose="02030602050306030303" pitchFamily="18" charset="0"/>
              </a:rPr>
              <a:t>Спина и живот. </a:t>
            </a:r>
            <a:r>
              <a:rPr lang="ru-RU" sz="6400" dirty="0">
                <a:latin typeface="Constantia" panose="02030602050306030303" pitchFamily="18" charset="0"/>
              </a:rPr>
              <a:t>Напрягите мышцы брюшного пресса, сведите лопатки и выгните спину.</a:t>
            </a:r>
          </a:p>
          <a:p>
            <a:pPr marL="0" indent="0" algn="l" fontAlgn="base">
              <a:buNone/>
            </a:pPr>
            <a:r>
              <a:rPr lang="ru-RU" sz="6400" b="1" dirty="0">
                <a:latin typeface="Constantia" panose="02030602050306030303" pitchFamily="18" charset="0"/>
              </a:rPr>
              <a:t>Ноги. </a:t>
            </a:r>
            <a:r>
              <a:rPr lang="ru-RU" sz="6400" dirty="0">
                <a:latin typeface="Constantia" panose="02030602050306030303" pitchFamily="18" charset="0"/>
              </a:rPr>
              <a:t>Напрягите передние и задние мышцы бедра, держа колено в напряжённом полусогнутом положении. Максимально потяните на себя ступню и разогните пальцы. Вытяните голеностопный сустав и сожмите пальцы ступни.</a:t>
            </a:r>
          </a:p>
          <a:p>
            <a:pPr marL="0" indent="0" algn="l" fontAlgn="base">
              <a:buNone/>
            </a:pPr>
            <a:r>
              <a:rPr lang="ru-RU" sz="6400" dirty="0">
                <a:latin typeface="Constantia" panose="02030602050306030303" pitchFamily="18" charset="0"/>
              </a:rPr>
              <a:t>Сделайте 3-4 повтора комплекса. Каждый раз, когда вы даете отдых только что напряженным мышцам, обращайте внимание то, как это приятно и как вы хорошо себя чувствуете расслабленным. Многим людям это помогает справляться со стрессом и беспокойством.</a:t>
            </a:r>
          </a:p>
          <a:p>
            <a:endParaRPr lang="ru-RU" b="1" i="0" dirty="0">
              <a:effectLst/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5198265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2F538B-2A80-450A-9291-6242A815F8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>
                <a:latin typeface="Constantia" panose="02030602050306030303" pitchFamily="18" charset="0"/>
              </a:rPr>
              <a:t>Регуляция эмоций: релаксация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BAE3C5C-C25D-4DB8-9806-DB3BDD2E60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143000"/>
            <a:ext cx="8991600" cy="5867400"/>
          </a:xfrm>
        </p:spPr>
        <p:txBody>
          <a:bodyPr>
            <a:normAutofit fontScale="25000" lnSpcReduction="20000"/>
          </a:bodyPr>
          <a:lstStyle/>
          <a:p>
            <a:pPr marL="0" indent="0" algn="l" fontAlgn="base">
              <a:buNone/>
            </a:pPr>
            <a:r>
              <a:rPr lang="ru-RU" sz="7200" dirty="0">
                <a:latin typeface="Constantia" panose="02030602050306030303" pitchFamily="18" charset="0"/>
              </a:rPr>
              <a:t>Комплекс 3. Медитация  - «прием психической тренировки, при котором происходит интенсивное, проникающее вглубь размышление, погружение в предмет, идею, которое достигается путем сосредоточения на одном объекте». </a:t>
            </a:r>
          </a:p>
          <a:p>
            <a:pPr marL="0" indent="0" algn="l" fontAlgn="base">
              <a:buNone/>
            </a:pPr>
            <a:r>
              <a:rPr lang="ru-RU" sz="7200" b="1" dirty="0">
                <a:latin typeface="Constantia" panose="02030602050306030303" pitchFamily="18" charset="0"/>
              </a:rPr>
              <a:t>Комплекс упражнений:</a:t>
            </a:r>
          </a:p>
          <a:p>
            <a:pPr marL="0" indent="0" fontAlgn="base">
              <a:buNone/>
            </a:pPr>
            <a:r>
              <a:rPr lang="ru-RU" sz="7200" dirty="0">
                <a:latin typeface="Constantia" panose="02030602050306030303" pitchFamily="18" charset="0"/>
              </a:rPr>
              <a:t>Выберите тихое и уединенное место, ничто не должно вас отвлекать. Займите удобное положение. Не рекомендуется лежать, лучше сесть на полу, в кресло или попробовать сидеть в позе лотоса.</a:t>
            </a:r>
          </a:p>
          <a:p>
            <a:pPr marL="0" indent="0" fontAlgn="base">
              <a:buNone/>
            </a:pPr>
            <a:r>
              <a:rPr lang="ru-RU" sz="7200" dirty="0">
                <a:latin typeface="Constantia" panose="02030602050306030303" pitchFamily="18" charset="0"/>
              </a:rPr>
              <a:t> </a:t>
            </a:r>
            <a:r>
              <a:rPr lang="ru-RU" sz="7200" b="1" dirty="0">
                <a:latin typeface="Constantia" panose="02030602050306030303" pitchFamily="18" charset="0"/>
              </a:rPr>
              <a:t>Выберите точку фокуса. </a:t>
            </a:r>
            <a:r>
              <a:rPr lang="ru-RU" sz="7200" dirty="0">
                <a:latin typeface="Constantia" panose="02030602050306030303" pitchFamily="18" charset="0"/>
              </a:rPr>
              <a:t>Она может быть внутренней – мнимая сцена, или внешней – пламя свечи. Следовательно, глаза могут быть открытыми или закрытыми. В начале очень сложно сконцентрироваться и избегать отвлекающих мыслей, поэтому точка фокусировки должна быть сильным смыслом, понятным и четким, чтоб в любой момент вы могли к ней вернуться.</a:t>
            </a:r>
          </a:p>
          <a:p>
            <a:pPr marL="0" indent="0" fontAlgn="base">
              <a:buNone/>
            </a:pPr>
            <a:r>
              <a:rPr lang="ru-RU" sz="7200" dirty="0">
                <a:latin typeface="Constantia" panose="02030602050306030303" pitchFamily="18" charset="0"/>
              </a:rPr>
              <a:t>Точка фокуса обязательно должна быть чем-то успокаивающим для вас. Это может быть тропический пляж на закате дня, лесная поляна или фруктовый сад в деревне рядом с домом бабушки и дедушки, где вы бывали в детстве. Визуальную медитацию можно делать в тишине, а можно включить расслабляющую музыку или аудиозапись с подсказками к медитации.</a:t>
            </a:r>
          </a:p>
          <a:p>
            <a:pPr marL="0" indent="0" fontAlgn="base">
              <a:buNone/>
            </a:pPr>
            <a:r>
              <a:rPr lang="ru-RU" sz="7200" b="1" dirty="0">
                <a:latin typeface="Constantia" panose="02030602050306030303" pitchFamily="18" charset="0"/>
              </a:rPr>
              <a:t>Старайтесь максимально задействовать все ваши чувства. </a:t>
            </a:r>
            <a:r>
              <a:rPr lang="ru-RU" sz="7200" dirty="0">
                <a:latin typeface="Constantia" panose="02030602050306030303" pitchFamily="18" charset="0"/>
              </a:rPr>
              <a:t>Например, ваша точка фокуса – лес. Представьте, что вы идете по поляне, а холодная роса попадает вам на ноги, вы слышите пение многих птиц, чувствуете запах сосны, вдыхаете чистый воздух полной грудью. Картинка должна быть максимально живой. Медитируйте 15-20 минут.</a:t>
            </a:r>
          </a:p>
          <a:p>
            <a:pPr marL="0" indent="0" algn="l" fontAlgn="base">
              <a:buNone/>
            </a:pPr>
            <a:r>
              <a:rPr lang="ru-RU" sz="7200" dirty="0">
                <a:latin typeface="Constantia" panose="02030602050306030303" pitchFamily="18" charset="0"/>
              </a:rPr>
              <a:t>Помните, релаксация не избавит вас от проблем, но поможет расслабиться и отвлечься от несущественных деталей, чтоб позже с новой силой взяться за решение.</a:t>
            </a:r>
          </a:p>
          <a:p>
            <a:endParaRPr lang="ru-RU" b="1" i="0" dirty="0">
              <a:effectLst/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0803007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2F538B-2A80-450A-9291-6242A815F8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0" y="228600"/>
            <a:ext cx="8229600" cy="1143000"/>
          </a:xfrm>
        </p:spPr>
        <p:txBody>
          <a:bodyPr>
            <a:normAutofit/>
          </a:bodyPr>
          <a:lstStyle/>
          <a:p>
            <a:r>
              <a:rPr lang="ru-RU" sz="2400" b="1" dirty="0">
                <a:latin typeface="Constantia" panose="02030602050306030303" pitchFamily="18" charset="0"/>
              </a:rPr>
              <a:t>Регуляция эмоций: снятие эмоционального напряжения</a:t>
            </a:r>
            <a:endParaRPr lang="ru-RU" sz="24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BAE3C5C-C25D-4DB8-9806-DB3BDD2E60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8800"/>
            <a:ext cx="8229600" cy="5638800"/>
          </a:xfrm>
        </p:spPr>
        <p:txBody>
          <a:bodyPr>
            <a:normAutofit fontScale="47500" lnSpcReduction="20000"/>
          </a:bodyPr>
          <a:lstStyle/>
          <a:p>
            <a:pPr marL="0" indent="0" algn="l">
              <a:buNone/>
            </a:pPr>
            <a:r>
              <a:rPr lang="ru-RU" sz="4000" b="1" dirty="0">
                <a:latin typeface="Constantia" panose="02030602050306030303" pitchFamily="18" charset="0"/>
              </a:rPr>
              <a:t>Получение дополнительной информации</a:t>
            </a:r>
            <a:r>
              <a:rPr lang="ru-RU" sz="4000" dirty="0">
                <a:latin typeface="Constantia" panose="02030602050306030303" pitchFamily="18" charset="0"/>
              </a:rPr>
              <a:t>, снимающей неопределенность ситуации.</a:t>
            </a:r>
          </a:p>
          <a:p>
            <a:pPr marL="0" indent="0" algn="l">
              <a:buNone/>
            </a:pPr>
            <a:r>
              <a:rPr lang="ru-RU" sz="4000" b="1" dirty="0">
                <a:latin typeface="Constantia" panose="02030602050306030303" pitchFamily="18" charset="0"/>
              </a:rPr>
              <a:t>Разработка запасной отступной стратегии </a:t>
            </a:r>
            <a:r>
              <a:rPr lang="ru-RU" sz="4000" dirty="0">
                <a:latin typeface="Constantia" panose="02030602050306030303" pitchFamily="18" charset="0"/>
              </a:rPr>
              <a:t>достижения цели на случай неудачи (например, если не поступлю в этот институт, то пойду в другой).</a:t>
            </a:r>
          </a:p>
          <a:p>
            <a:pPr marL="0" indent="0" algn="l">
              <a:buNone/>
            </a:pPr>
            <a:r>
              <a:rPr lang="ru-RU" sz="4000" b="1" dirty="0">
                <a:latin typeface="Constantia" panose="02030602050306030303" pitchFamily="18" charset="0"/>
              </a:rPr>
              <a:t>Откладывание на время достижения цели </a:t>
            </a:r>
            <a:r>
              <a:rPr lang="ru-RU" sz="4000" dirty="0">
                <a:latin typeface="Constantia" panose="02030602050306030303" pitchFamily="18" charset="0"/>
              </a:rPr>
              <a:t>в случае осознания невозможности сделать это при наличных знаниях, средствах и т. п.</a:t>
            </a:r>
          </a:p>
          <a:p>
            <a:pPr marL="0" indent="0" algn="l">
              <a:buNone/>
            </a:pPr>
            <a:r>
              <a:rPr lang="ru-RU" sz="4000" b="1" dirty="0">
                <a:latin typeface="Constantia" panose="02030602050306030303" pitchFamily="18" charset="0"/>
              </a:rPr>
              <a:t>Физическая разрядка </a:t>
            </a:r>
            <a:r>
              <a:rPr lang="ru-RU" sz="4000" dirty="0">
                <a:latin typeface="Constantia" panose="02030602050306030303" pitchFamily="18" charset="0"/>
              </a:rPr>
              <a:t>(как говорил И. П. </a:t>
            </a:r>
            <a:r>
              <a:rPr lang="ru-RU" sz="4000" dirty="0" err="1">
                <a:latin typeface="Constantia" panose="02030602050306030303" pitchFamily="18" charset="0"/>
              </a:rPr>
              <a:t>Пaвлoв</a:t>
            </a:r>
            <a:r>
              <a:rPr lang="ru-RU" sz="4000" dirty="0">
                <a:latin typeface="Constantia" panose="02030602050306030303" pitchFamily="18" charset="0"/>
              </a:rPr>
              <a:t>, нужно «страсть вогнать в мышцы»); поскольку при сильном эмоциональном переживании организм дает мобилизационную реакцию для интенсивной мышечной работы, нужно ему дать эту работу. Для этого можно совершить длительную прогулку, заняться какой-нибудь полезной физической работой и т. д. Иногда такая разрядка происходит у человека как бы сама собой: при крайнем возбуждении он мечется по комнате, перебирает вещи, рвет что-либо и т. д. Тик (непроизвольное сокращение мышц лица), возникающий у многих в момент волнения, тоже является рефлекторной формой моторной разрядки эмоционального напряжения.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5034559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2F538B-2A80-450A-9291-6242A815F8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0" y="228600"/>
            <a:ext cx="8229600" cy="1143000"/>
          </a:xfrm>
        </p:spPr>
        <p:txBody>
          <a:bodyPr>
            <a:normAutofit/>
          </a:bodyPr>
          <a:lstStyle/>
          <a:p>
            <a:r>
              <a:rPr lang="ru-RU" sz="2400" b="1" dirty="0">
                <a:latin typeface="Constantia" panose="02030602050306030303" pitchFamily="18" charset="0"/>
              </a:rPr>
              <a:t>Регуляция эмоций: снятие эмоционального напряжения</a:t>
            </a:r>
            <a:endParaRPr lang="ru-RU" sz="24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BAE3C5C-C25D-4DB8-9806-DB3BDD2E60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4560" y="1209040"/>
            <a:ext cx="8229600" cy="5638800"/>
          </a:xfrm>
        </p:spPr>
        <p:txBody>
          <a:bodyPr>
            <a:normAutofit fontScale="62500" lnSpcReduction="20000"/>
          </a:bodyPr>
          <a:lstStyle/>
          <a:p>
            <a:pPr marL="0" indent="0" algn="l">
              <a:buNone/>
            </a:pPr>
            <a:r>
              <a:rPr lang="ru-RU" sz="4000" b="1" dirty="0">
                <a:latin typeface="Constantia" panose="02030602050306030303" pitchFamily="18" charset="0"/>
              </a:rPr>
              <a:t>Слушание музыки.</a:t>
            </a:r>
          </a:p>
          <a:p>
            <a:pPr marL="0" indent="0" algn="l">
              <a:buNone/>
            </a:pPr>
            <a:r>
              <a:rPr lang="ru-RU" sz="4000" b="1" dirty="0">
                <a:latin typeface="Constantia" panose="02030602050306030303" pitchFamily="18" charset="0"/>
              </a:rPr>
              <a:t>Написание письма</a:t>
            </a:r>
            <a:r>
              <a:rPr lang="ru-RU" sz="4000" dirty="0">
                <a:latin typeface="Constantia" panose="02030602050306030303" pitchFamily="18" charset="0"/>
              </a:rPr>
              <a:t>, запись в дневнике с изложением ситуации и причины, вызвавшей эмоциональное напряжение. Рекомендуют разделить лист бумаги на две колонки. В левую следует записать в порядке убывания значимости все отрицательные последствия события. В правую — то, что можно противопоставить случившемуся, если возможно, то и положительные последствия, в том числе извлеченные уроки. Таким образом можно отличить неудачу от катастрофы, неурядицу от беды. Этот способ больше подходит для людей замкнутых и скрытных. </a:t>
            </a:r>
          </a:p>
          <a:p>
            <a:pPr marL="0" indent="0" algn="l">
              <a:buNone/>
            </a:pPr>
            <a:r>
              <a:rPr lang="ru-RU" sz="4000" dirty="0">
                <a:latin typeface="Constantia" panose="02030602050306030303" pitchFamily="18" charset="0"/>
              </a:rPr>
              <a:t>Использование этого аналитического способа возможно и при диалоговом варианте, когда кто-то другой показывает субъекту значимость свершившегося в другом свете (по принципу «нет худа без добра»).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20824069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2F538B-2A80-450A-9291-6242A815F8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0" y="228600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dirty="0">
                <a:latin typeface="Constantia" panose="02030602050306030303" pitchFamily="18" charset="0"/>
              </a:rPr>
              <a:t>Регуляция эмоций</a:t>
            </a:r>
            <a:endParaRPr lang="ru-RU" sz="32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BAE3C5C-C25D-4DB8-9806-DB3BDD2E60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i="0" dirty="0">
                <a:solidFill>
                  <a:srgbClr val="000000"/>
                </a:solidFill>
                <a:effectLst/>
                <a:latin typeface="Constantia" panose="02030602050306030303" pitchFamily="18" charset="0"/>
              </a:rPr>
              <a:t>Использование защитных механизмов. </a:t>
            </a:r>
            <a:r>
              <a:rPr lang="ru-RU" b="0" i="0" dirty="0">
                <a:solidFill>
                  <a:srgbClr val="000000"/>
                </a:solidFill>
                <a:effectLst/>
                <a:latin typeface="Constantia" panose="02030602050306030303" pitchFamily="18" charset="0"/>
              </a:rPr>
              <a:t>Нежелательные эмоции можно преодолеть или снизить их выраженность с помощью стратегий, называемых механизмами защиты. </a:t>
            </a:r>
            <a:endParaRPr lang="ru-RU" dirty="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2093172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2F538B-2A80-450A-9291-6242A815F8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0" y="228600"/>
            <a:ext cx="8229600" cy="1143000"/>
          </a:xfrm>
        </p:spPr>
        <p:txBody>
          <a:bodyPr>
            <a:normAutofit/>
          </a:bodyPr>
          <a:lstStyle/>
          <a:p>
            <a:r>
              <a:rPr lang="ru-RU" sz="2400" b="1" dirty="0">
                <a:latin typeface="Constantia" panose="02030602050306030303" pitchFamily="18" charset="0"/>
              </a:rPr>
              <a:t>Регуляция эмоций с помощью психологических защит</a:t>
            </a:r>
            <a:endParaRPr lang="ru-RU" sz="24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BAE3C5C-C25D-4DB8-9806-DB3BDD2E60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" y="1676400"/>
            <a:ext cx="9057640" cy="4525963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ru-RU" sz="8000" b="1" dirty="0">
                <a:solidFill>
                  <a:srgbClr val="000000"/>
                </a:solidFill>
                <a:latin typeface="Constantia" panose="02030602050306030303" pitchFamily="18" charset="0"/>
              </a:rPr>
              <a:t>Уход</a:t>
            </a:r>
            <a:r>
              <a:rPr lang="ru-RU" sz="8000" dirty="0">
                <a:solidFill>
                  <a:srgbClr val="000000"/>
                </a:solidFill>
                <a:latin typeface="Constantia" panose="02030602050306030303" pitchFamily="18" charset="0"/>
              </a:rPr>
              <a:t> — это физическое или мысленное бегство от слишком трудной ситуации. У маленьких детей это наиболее распространенный защитный механизм.</a:t>
            </a:r>
          </a:p>
          <a:p>
            <a:pPr marL="0" indent="0">
              <a:buNone/>
            </a:pPr>
            <a:r>
              <a:rPr lang="ru-RU" sz="8000" b="1" dirty="0">
                <a:solidFill>
                  <a:srgbClr val="000000"/>
                </a:solidFill>
                <a:latin typeface="Constantia" panose="02030602050306030303" pitchFamily="18" charset="0"/>
              </a:rPr>
              <a:t>Идентификация</a:t>
            </a:r>
            <a:r>
              <a:rPr lang="ru-RU" sz="8000" dirty="0">
                <a:solidFill>
                  <a:srgbClr val="000000"/>
                </a:solidFill>
                <a:latin typeface="Constantia" panose="02030602050306030303" pitchFamily="18" charset="0"/>
              </a:rPr>
              <a:t> — процесс присвоения установок и взглядов других людей. Человек перенимает установки могущественных в его глазах людей и, становясь похожим на них, меньше чувствует свою беспомощность, что приводит к снижению тревоги.</a:t>
            </a:r>
          </a:p>
          <a:p>
            <a:pPr marL="0" indent="0">
              <a:buNone/>
            </a:pPr>
            <a:r>
              <a:rPr lang="ru-RU" sz="8000" b="1" dirty="0">
                <a:solidFill>
                  <a:srgbClr val="000000"/>
                </a:solidFill>
                <a:latin typeface="Constantia" panose="02030602050306030303" pitchFamily="18" charset="0"/>
              </a:rPr>
              <a:t>Проекция</a:t>
            </a:r>
            <a:r>
              <a:rPr lang="ru-RU" sz="8000" dirty="0">
                <a:solidFill>
                  <a:srgbClr val="000000"/>
                </a:solidFill>
                <a:latin typeface="Constantia" panose="02030602050306030303" pitchFamily="18" charset="0"/>
              </a:rPr>
              <a:t> — это приписывание своих собственных асоциальных мыслей и поступков кому-то другому: «Это сделал он, а не я». По существу, это перекладывание ответственности на другого.</a:t>
            </a:r>
          </a:p>
          <a:p>
            <a:pPr marL="0" indent="0">
              <a:buNone/>
            </a:pPr>
            <a:r>
              <a:rPr lang="ru-RU" sz="8000" b="1" dirty="0">
                <a:solidFill>
                  <a:srgbClr val="000000"/>
                </a:solidFill>
                <a:latin typeface="Constantia" panose="02030602050306030303" pitchFamily="18" charset="0"/>
              </a:rPr>
              <a:t>Смещение</a:t>
            </a:r>
            <a:r>
              <a:rPr lang="ru-RU" sz="8000" dirty="0">
                <a:solidFill>
                  <a:srgbClr val="000000"/>
                </a:solidFill>
                <a:latin typeface="Constantia" panose="02030602050306030303" pitchFamily="18" charset="0"/>
              </a:rPr>
              <a:t> — подмена реального источника гнева или страха кем-то или чем-то. Типичным примером такой защиты является косвенная физическая агрессия (вымещение зла, досады на объекте, не имеющем отношения к ситуации, вызвавшей эти эмоции).</a:t>
            </a:r>
          </a:p>
          <a:p>
            <a:pPr marL="0" indent="0">
              <a:buNone/>
            </a:pPr>
            <a:r>
              <a:rPr lang="ru-RU" sz="8000" b="1" dirty="0">
                <a:solidFill>
                  <a:srgbClr val="000000"/>
                </a:solidFill>
                <a:latin typeface="Constantia" panose="02030602050306030303" pitchFamily="18" charset="0"/>
              </a:rPr>
              <a:t>Отрицание </a:t>
            </a:r>
            <a:r>
              <a:rPr lang="ru-RU" sz="8000" dirty="0">
                <a:solidFill>
                  <a:srgbClr val="000000"/>
                </a:solidFill>
                <a:latin typeface="Constantia" panose="02030602050306030303" pitchFamily="18" charset="0"/>
              </a:rPr>
              <a:t>— это отказ признать, что какая-то ситуация или какие-то события имеют место. Мать отказывается верить, что ее сына убили на войне, ребенок при смерти любимого им домашнего животного делает вид, будто он все еще живет и спит с ними по ночам. Этот вид защиты более характерен для маленьких детей.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791245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082D15-F53C-4498-9208-830DA28160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>
                <a:latin typeface="Constantia" panose="02030602050306030303" pitchFamily="18" charset="0"/>
              </a:rPr>
              <a:t>Нарушения рационального мышления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5664947-4BD8-4935-B9BF-53CEED9FEF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ru-RU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ru-RU" sz="2500" b="1" dirty="0">
                <a:solidFill>
                  <a:srgbClr val="202122"/>
                </a:solidFill>
                <a:latin typeface="Constantia" panose="02030602050306030303" pitchFamily="18" charset="0"/>
              </a:rPr>
              <a:t>Инертность мышления. 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2500" dirty="0">
                <a:solidFill>
                  <a:srgbClr val="202122"/>
                </a:solidFill>
                <a:latin typeface="Constantia" panose="02030602050306030303" pitchFamily="18" charset="0"/>
              </a:rPr>
              <a:t>Характерны замедленность, </a:t>
            </a:r>
            <a:r>
              <a:rPr lang="ru-RU" sz="2500" dirty="0" err="1">
                <a:solidFill>
                  <a:srgbClr val="202122"/>
                </a:solidFill>
                <a:latin typeface="Constantia" panose="02030602050306030303" pitchFamily="18" charset="0"/>
              </a:rPr>
              <a:t>тугоподвижность</a:t>
            </a:r>
            <a:r>
              <a:rPr lang="ru-RU" sz="2500" dirty="0">
                <a:solidFill>
                  <a:srgbClr val="202122"/>
                </a:solidFill>
                <a:latin typeface="Constantia" panose="02030602050306030303" pitchFamily="18" charset="0"/>
              </a:rPr>
              <a:t>, плохая переключаемость. Решение задачи доступно, если выполняется только одним определённым образом. 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2500" dirty="0">
                <a:solidFill>
                  <a:srgbClr val="202122"/>
                </a:solidFill>
                <a:latin typeface="Constantia" panose="02030602050306030303" pitchFamily="18" charset="0"/>
              </a:rPr>
              <a:t>Снижение уровня обобщения.</a:t>
            </a:r>
          </a:p>
        </p:txBody>
      </p:sp>
    </p:spTree>
    <p:extLst>
      <p:ext uri="{BB962C8B-B14F-4D97-AF65-F5344CB8AC3E}">
        <p14:creationId xmlns:p14="http://schemas.microsoft.com/office/powerpoint/2010/main" val="181471280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2F538B-2A80-450A-9291-6242A815F8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0" y="228600"/>
            <a:ext cx="8229600" cy="1143000"/>
          </a:xfrm>
        </p:spPr>
        <p:txBody>
          <a:bodyPr>
            <a:normAutofit/>
          </a:bodyPr>
          <a:lstStyle/>
          <a:p>
            <a:r>
              <a:rPr lang="ru-RU" sz="2400" b="1" dirty="0">
                <a:latin typeface="Constantia" panose="02030602050306030303" pitchFamily="18" charset="0"/>
              </a:rPr>
              <a:t>Регуляция эмоций с помощью психологических защит</a:t>
            </a:r>
            <a:endParaRPr lang="ru-RU" sz="24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BAE3C5C-C25D-4DB8-9806-DB3BDD2E60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" y="1676400"/>
            <a:ext cx="9057640" cy="4525963"/>
          </a:xfrm>
        </p:spPr>
        <p:txBody>
          <a:bodyPr>
            <a:normAutofit fontScale="25000" lnSpcReduction="20000"/>
          </a:bodyPr>
          <a:lstStyle/>
          <a:p>
            <a:r>
              <a:rPr lang="ru-RU" sz="9600" b="1" dirty="0">
                <a:solidFill>
                  <a:srgbClr val="000000"/>
                </a:solidFill>
                <a:latin typeface="Constantia" panose="02030602050306030303" pitchFamily="18" charset="0"/>
              </a:rPr>
              <a:t>Вытеснение </a:t>
            </a:r>
            <a:r>
              <a:rPr lang="ru-RU" sz="9600" dirty="0">
                <a:solidFill>
                  <a:srgbClr val="000000"/>
                </a:solidFill>
                <a:latin typeface="Constantia" panose="02030602050306030303" pitchFamily="18" charset="0"/>
              </a:rPr>
              <a:t>— крайняя форма отрицания, бессознательный акт стирания в памяти пугающего или неприятного события, вызывающего тревогу, отрицательные переживания.</a:t>
            </a:r>
          </a:p>
          <a:p>
            <a:r>
              <a:rPr lang="ru-RU" sz="9600" b="1" dirty="0">
                <a:solidFill>
                  <a:srgbClr val="000000"/>
                </a:solidFill>
                <a:latin typeface="Constantia" panose="02030602050306030303" pitchFamily="18" charset="0"/>
              </a:rPr>
              <a:t>Регрессия</a:t>
            </a:r>
            <a:r>
              <a:rPr lang="ru-RU" sz="9600" dirty="0">
                <a:solidFill>
                  <a:srgbClr val="000000"/>
                </a:solidFill>
                <a:latin typeface="Constantia" panose="02030602050306030303" pitchFamily="18" charset="0"/>
              </a:rPr>
              <a:t> — возвращение к более </a:t>
            </a:r>
            <a:r>
              <a:rPr lang="ru-RU" sz="9600" dirty="0" err="1">
                <a:solidFill>
                  <a:srgbClr val="000000"/>
                </a:solidFill>
                <a:latin typeface="Constantia" panose="02030602050306030303" pitchFamily="18" charset="0"/>
              </a:rPr>
              <a:t>онтогенетически</a:t>
            </a:r>
            <a:r>
              <a:rPr lang="ru-RU" sz="9600" dirty="0">
                <a:solidFill>
                  <a:srgbClr val="000000"/>
                </a:solidFill>
                <a:latin typeface="Constantia" panose="02030602050306030303" pitchFamily="18" charset="0"/>
              </a:rPr>
              <a:t> ранним, примитивным формам реагирования на </a:t>
            </a:r>
            <a:r>
              <a:rPr lang="ru-RU" sz="9600" dirty="0" err="1">
                <a:solidFill>
                  <a:srgbClr val="000000"/>
                </a:solidFill>
                <a:latin typeface="Constantia" panose="02030602050306030303" pitchFamily="18" charset="0"/>
              </a:rPr>
              <a:t>эмоциогенную</a:t>
            </a:r>
            <a:r>
              <a:rPr lang="ru-RU" sz="9600" dirty="0">
                <a:solidFill>
                  <a:srgbClr val="000000"/>
                </a:solidFill>
                <a:latin typeface="Constantia" panose="02030602050306030303" pitchFamily="18" charset="0"/>
              </a:rPr>
              <a:t> ситуацию.</a:t>
            </a:r>
          </a:p>
          <a:p>
            <a:r>
              <a:rPr lang="ru-RU" sz="9600" b="1" dirty="0">
                <a:solidFill>
                  <a:srgbClr val="000000"/>
                </a:solidFill>
                <a:latin typeface="Constantia" panose="02030602050306030303" pitchFamily="18" charset="0"/>
              </a:rPr>
              <a:t>Реактивное образование </a:t>
            </a:r>
            <a:r>
              <a:rPr lang="ru-RU" sz="9600" dirty="0">
                <a:solidFill>
                  <a:srgbClr val="000000"/>
                </a:solidFill>
                <a:latin typeface="Constantia" panose="02030602050306030303" pitchFamily="18" charset="0"/>
              </a:rPr>
              <a:t>— поведение, противоположное имеющимся мыслям и желаниям, вызывающим тревогу, с целью их маскировки. Свойственно более зрелым детям, а также взрослым. Например, желая скрыть свою влюбленность, человек будет проявлять к объекту обожания недружелюбность, а подростки — и агрессивность.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8583492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2F538B-2A80-450A-9291-6242A815F8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0" y="228600"/>
            <a:ext cx="8229600" cy="1143000"/>
          </a:xfrm>
        </p:spPr>
        <p:txBody>
          <a:bodyPr>
            <a:normAutofit/>
          </a:bodyPr>
          <a:lstStyle/>
          <a:p>
            <a:r>
              <a:rPr lang="ru-RU" sz="2400" b="1" dirty="0">
                <a:latin typeface="Constantia" panose="02030602050306030303" pitchFamily="18" charset="0"/>
              </a:rPr>
              <a:t>Использование эмоциональной информации в мышлении и деятельности</a:t>
            </a:r>
            <a:endParaRPr lang="ru-RU" sz="24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BAE3C5C-C25D-4DB8-9806-DB3BDD2E60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>
                <a:solidFill>
                  <a:srgbClr val="000000"/>
                </a:solidFill>
                <a:latin typeface="Constantia" panose="02030602050306030303" pitchFamily="18" charset="0"/>
              </a:rPr>
              <a:t>Настойчивые попытки воздействовать на очень взволнованного человека для его регуляции его эмоций при помощи уговоров, убеждения, внушения, как правило, </a:t>
            </a:r>
            <a:r>
              <a:rPr lang="ru-RU" b="1" dirty="0">
                <a:solidFill>
                  <a:srgbClr val="000000"/>
                </a:solidFill>
                <a:latin typeface="Constantia" panose="02030602050306030303" pitchFamily="18" charset="0"/>
              </a:rPr>
              <a:t>не бывают успешными </a:t>
            </a:r>
            <a:r>
              <a:rPr lang="ru-RU" dirty="0">
                <a:solidFill>
                  <a:srgbClr val="000000"/>
                </a:solidFill>
                <a:latin typeface="Constantia" panose="02030602050306030303" pitchFamily="18" charset="0"/>
              </a:rPr>
              <a:t>из-за того, что из всей информации, которая сообщается волнующемуся, он выбирает, воспринимает и учитывает только то, что соответствует его эмоциональному состоянию. Больше того, эмоционально возбужденный человек может обидеться, посчитав, что его не понимают. Лучше дать такому человеку выговориться и даже поплакать. «Слеза всегда смывает что-то и утешение несет», — писал В. Гюго.</a:t>
            </a:r>
          </a:p>
        </p:txBody>
      </p:sp>
    </p:spTree>
    <p:extLst>
      <p:ext uri="{BB962C8B-B14F-4D97-AF65-F5344CB8AC3E}">
        <p14:creationId xmlns:p14="http://schemas.microsoft.com/office/powerpoint/2010/main" val="2436549615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2F538B-2A80-450A-9291-6242A815F8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0" y="228600"/>
            <a:ext cx="8229600" cy="1143000"/>
          </a:xfrm>
        </p:spPr>
        <p:txBody>
          <a:bodyPr>
            <a:normAutofit/>
          </a:bodyPr>
          <a:lstStyle/>
          <a:p>
            <a:r>
              <a:rPr lang="ru-RU" sz="2400" b="1" dirty="0">
                <a:latin typeface="Constantia" panose="02030602050306030303" pitchFamily="18" charset="0"/>
              </a:rPr>
              <a:t>Использование эмоциональной информации: как общаться с эмоционально-лабильным</a:t>
            </a:r>
            <a:endParaRPr lang="ru-RU" sz="24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BAE3C5C-C25D-4DB8-9806-DB3BDD2E60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524000"/>
            <a:ext cx="8839200" cy="5562600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ru-RU" sz="9600" b="1" dirty="0">
                <a:solidFill>
                  <a:srgbClr val="000000"/>
                </a:solidFill>
                <a:latin typeface="Constantia" panose="02030602050306030303" pitchFamily="18" charset="0"/>
              </a:rPr>
              <a:t>Эмоциональная лабильность </a:t>
            </a:r>
            <a:r>
              <a:rPr lang="ru-RU" sz="9600" dirty="0">
                <a:solidFill>
                  <a:srgbClr val="000000"/>
                </a:solidFill>
                <a:latin typeface="Constantia" panose="02030602050306030303" pitchFamily="18" charset="0"/>
              </a:rPr>
              <a:t>– это частые неконтролируемые изменения эмоционального состояния. Например, ваш сын-подросток проснулся утром в хорошем расположении духа. Он спокойно готовится к школе, вовремя завтракает, собирается без проблем. Но возвращается из школы он совершенно другим: кричит, швыряет вещи, хлопает дверью и огрызается. Жена признается в любви и окружает вас нежной заботой, а на следующий день отстраняется, держась холодно и неприветливо. </a:t>
            </a:r>
            <a:r>
              <a:rPr lang="ru-RU" sz="9600" b="1" dirty="0">
                <a:solidFill>
                  <a:srgbClr val="000000"/>
                </a:solidFill>
                <a:latin typeface="Constantia" panose="02030602050306030303" pitchFamily="18" charset="0"/>
              </a:rPr>
              <a:t>Эмоциональная лабильность </a:t>
            </a:r>
            <a:r>
              <a:rPr lang="ru-RU" sz="9600" dirty="0">
                <a:solidFill>
                  <a:srgbClr val="000000"/>
                </a:solidFill>
                <a:latin typeface="Constantia" panose="02030602050306030303" pitchFamily="18" charset="0"/>
              </a:rPr>
              <a:t>сбивает с толку, озадачивает и требует объяснений.</a:t>
            </a:r>
          </a:p>
          <a:p>
            <a:pPr marL="0" indent="0">
              <a:buNone/>
            </a:pPr>
            <a:r>
              <a:rPr lang="ru-RU" sz="9600" b="1" dirty="0">
                <a:solidFill>
                  <a:srgbClr val="000000"/>
                </a:solidFill>
                <a:latin typeface="Constantia" panose="02030602050306030303" pitchFamily="18" charset="0"/>
              </a:rPr>
              <a:t>Эмоциональная лабильность </a:t>
            </a:r>
            <a:r>
              <a:rPr lang="ru-RU" sz="9600" dirty="0">
                <a:solidFill>
                  <a:srgbClr val="000000"/>
                </a:solidFill>
                <a:latin typeface="Constantia" panose="02030602050306030303" pitchFamily="18" charset="0"/>
              </a:rPr>
              <a:t>часто является симптомом более серьезных проблем, например, пограничного или биполярного личностного расстройства, депрессии или генерализованной тревожности. Некоторые проблемы со здоровьем, например, заболевания щитовидной железы, вызывают частые и резкие перепады настроения.</a:t>
            </a:r>
            <a:br>
              <a:rPr lang="ru-RU" dirty="0"/>
            </a:br>
            <a:br>
              <a:rPr lang="ru-RU" dirty="0"/>
            </a:b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1817166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2F538B-2A80-450A-9291-6242A815F8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0" y="228600"/>
            <a:ext cx="8229600" cy="1143000"/>
          </a:xfrm>
        </p:spPr>
        <p:txBody>
          <a:bodyPr>
            <a:normAutofit/>
          </a:bodyPr>
          <a:lstStyle/>
          <a:p>
            <a:r>
              <a:rPr lang="ru-RU" sz="2400" b="1" dirty="0">
                <a:latin typeface="Constantia" panose="02030602050306030303" pitchFamily="18" charset="0"/>
              </a:rPr>
              <a:t>Использование эмоциональной информации: как общаться с эмоционально-лабильным</a:t>
            </a:r>
            <a:endParaRPr lang="ru-RU" sz="24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BAE3C5C-C25D-4DB8-9806-DB3BDD2E60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2440" y="1219200"/>
            <a:ext cx="8610600" cy="5257800"/>
          </a:xfrm>
        </p:spPr>
        <p:txBody>
          <a:bodyPr>
            <a:normAutofit fontScale="25000" lnSpcReduction="20000"/>
          </a:bodyPr>
          <a:lstStyle/>
          <a:p>
            <a:r>
              <a:rPr lang="ru-RU" sz="7700" b="1" dirty="0">
                <a:solidFill>
                  <a:srgbClr val="000000"/>
                </a:solidFill>
                <a:latin typeface="Constantia" panose="02030602050306030303" pitchFamily="18" charset="0"/>
              </a:rPr>
              <a:t>Для эмоциональной лабильности - не менее пяти следующих симптомов:</a:t>
            </a:r>
          </a:p>
          <a:p>
            <a:pPr marL="216000" indent="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8000" dirty="0">
                <a:solidFill>
                  <a:srgbClr val="000000"/>
                </a:solidFill>
                <a:latin typeface="Constantia" panose="02030602050306030303" pitchFamily="18" charset="0"/>
              </a:rPr>
              <a:t>Сильный страх быть покинутым.</a:t>
            </a:r>
          </a:p>
          <a:p>
            <a:pPr marL="216000" indent="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8000" dirty="0">
                <a:solidFill>
                  <a:srgbClr val="000000"/>
                </a:solidFill>
                <a:latin typeface="Constantia" panose="02030602050306030303" pitchFamily="18" charset="0"/>
              </a:rPr>
              <a:t>Повторяющееся чувство пустоты.</a:t>
            </a:r>
          </a:p>
          <a:p>
            <a:pPr marL="216000" indent="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8000" dirty="0">
                <a:solidFill>
                  <a:srgbClr val="000000"/>
                </a:solidFill>
                <a:latin typeface="Constantia" panose="02030602050306030303" pitchFamily="18" charset="0"/>
              </a:rPr>
              <a:t>Смутная или неустойчивая картина собственной личности.</a:t>
            </a:r>
          </a:p>
          <a:p>
            <a:pPr marL="216000" indent="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8000" dirty="0">
                <a:solidFill>
                  <a:srgbClr val="000000"/>
                </a:solidFill>
                <a:latin typeface="Constantia" panose="02030602050306030303" pitchFamily="18" charset="0"/>
              </a:rPr>
              <a:t>Сильное колебание между различными эмоциональными состояниями: сильное раздражение, тревожность или подавленность, которые могут длиться несколько часов, не превышая периода в несколько дней.</a:t>
            </a:r>
          </a:p>
          <a:p>
            <a:pPr marL="216000" indent="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8000" dirty="0">
                <a:solidFill>
                  <a:srgbClr val="000000"/>
                </a:solidFill>
                <a:latin typeface="Constantia" panose="02030602050306030303" pitchFamily="18" charset="0"/>
              </a:rPr>
              <a:t>Бурные отношения, которые меняются между интенсивным восхищением и крайним презрением.</a:t>
            </a:r>
          </a:p>
          <a:p>
            <a:pPr marL="216000" indent="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8000" dirty="0">
                <a:solidFill>
                  <a:srgbClr val="000000"/>
                </a:solidFill>
                <a:latin typeface="Constantia" panose="02030602050306030303" pitchFamily="18" charset="0"/>
              </a:rPr>
              <a:t>Интенсивный, глубокий гнев, не пропорциональный причине.</a:t>
            </a:r>
          </a:p>
          <a:p>
            <a:pPr marL="216000" indent="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8000" dirty="0">
                <a:solidFill>
                  <a:srgbClr val="000000"/>
                </a:solidFill>
                <a:latin typeface="Constantia" panose="02030602050306030303" pitchFamily="18" charset="0"/>
              </a:rPr>
              <a:t>Краткосрочные, чрезмерно подозрительные убеждения или временные чувства нереальности происходящего.</a:t>
            </a:r>
          </a:p>
          <a:p>
            <a:pPr marL="216000" indent="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8000" dirty="0">
                <a:solidFill>
                  <a:srgbClr val="000000"/>
                </a:solidFill>
                <a:latin typeface="Constantia" panose="02030602050306030303" pitchFamily="18" charset="0"/>
              </a:rPr>
              <a:t>Импульсивность, вызывающая, например, злоупотребление наркотиками, сексом, пищей или денежными средствами.</a:t>
            </a:r>
          </a:p>
          <a:p>
            <a:pPr marL="216000" indent="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8000" dirty="0">
                <a:solidFill>
                  <a:srgbClr val="000000"/>
                </a:solidFill>
                <a:latin typeface="Constantia" panose="02030602050306030303" pitchFamily="18" charset="0"/>
              </a:rPr>
              <a:t>Вы наносите себе вред, у вас есть суицидальные мысли, вы говорите о самоубийстве или планируете покончить с собой.</a:t>
            </a:r>
          </a:p>
          <a:p>
            <a:br>
              <a:rPr lang="ru-RU" dirty="0"/>
            </a:b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5929584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2F538B-2A80-450A-9291-6242A815F8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0" y="228600"/>
            <a:ext cx="8229600" cy="1143000"/>
          </a:xfrm>
        </p:spPr>
        <p:txBody>
          <a:bodyPr>
            <a:normAutofit/>
          </a:bodyPr>
          <a:lstStyle/>
          <a:p>
            <a:r>
              <a:rPr lang="ru-RU" sz="2400" b="1" dirty="0">
                <a:latin typeface="Constantia" panose="02030602050306030303" pitchFamily="18" charset="0"/>
              </a:rPr>
              <a:t>Использование эмоциональной информации: как общаться с эмоционально-лабильным</a:t>
            </a:r>
            <a:endParaRPr lang="ru-RU" sz="24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BAE3C5C-C25D-4DB8-9806-DB3BDD2E60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181600"/>
          </a:xfrm>
        </p:spPr>
        <p:txBody>
          <a:bodyPr>
            <a:normAutofit fontScale="25000" lnSpcReduction="20000"/>
          </a:bodyPr>
          <a:lstStyle/>
          <a:p>
            <a:r>
              <a:rPr lang="ru-RU" sz="7200" b="1" dirty="0">
                <a:solidFill>
                  <a:srgbClr val="000000"/>
                </a:solidFill>
                <a:latin typeface="Constantia" panose="02030602050306030303" pitchFamily="18" charset="0"/>
              </a:rPr>
              <a:t>Советы:</a:t>
            </a:r>
          </a:p>
          <a:p>
            <a:pPr marL="0" indent="0">
              <a:buNone/>
            </a:pPr>
            <a:r>
              <a:rPr lang="ru-RU" sz="8000" b="1" dirty="0">
                <a:solidFill>
                  <a:srgbClr val="000000"/>
                </a:solidFill>
                <a:latin typeface="Constantia" panose="02030602050306030303" pitchFamily="18" charset="0"/>
              </a:rPr>
              <a:t>Не поддавайтесь на провокации. </a:t>
            </a:r>
            <a:r>
              <a:rPr lang="ru-RU" sz="8000" dirty="0">
                <a:solidFill>
                  <a:srgbClr val="000000"/>
                </a:solidFill>
                <a:latin typeface="Constantia" panose="02030602050306030303" pitchFamily="18" charset="0"/>
              </a:rPr>
              <a:t>Эмоционально нестабильные личности – это ходячая буря. Они выкрикивают оскорбления, вспыхивают от мелочей, ссорятся и конфликтуют со всеми подряд, мало задумываясь о последствиях. </a:t>
            </a:r>
          </a:p>
          <a:p>
            <a:pPr marL="0" indent="0">
              <a:buNone/>
            </a:pPr>
            <a:r>
              <a:rPr lang="ru-RU" sz="8000" b="1" dirty="0">
                <a:solidFill>
                  <a:srgbClr val="000000"/>
                </a:solidFill>
                <a:latin typeface="Constantia" panose="02030602050306030303" pitchFamily="18" charset="0"/>
              </a:rPr>
              <a:t>Не позволяйте втянуть себя в конфликт</a:t>
            </a:r>
            <a:r>
              <a:rPr lang="ru-RU" sz="8000" dirty="0">
                <a:solidFill>
                  <a:srgbClr val="000000"/>
                </a:solidFill>
                <a:latin typeface="Constantia" panose="02030602050306030303" pitchFamily="18" charset="0"/>
              </a:rPr>
              <a:t>, потому что эмоционально лабильная личность легко теряет контроль и выходит из себя. А вы, напротив, должны контролировать и себя, и ситуацию. </a:t>
            </a:r>
          </a:p>
          <a:p>
            <a:pPr marL="0" indent="0">
              <a:buNone/>
            </a:pPr>
            <a:r>
              <a:rPr lang="ru-RU" sz="8000" b="1" dirty="0">
                <a:solidFill>
                  <a:srgbClr val="000000"/>
                </a:solidFill>
                <a:latin typeface="Constantia" panose="02030602050306030303" pitchFamily="18" charset="0"/>
              </a:rPr>
              <a:t>Установите эмоциональные барьеры. </a:t>
            </a:r>
            <a:r>
              <a:rPr lang="ru-RU" sz="8000" dirty="0">
                <a:solidFill>
                  <a:srgbClr val="000000"/>
                </a:solidFill>
                <a:latin typeface="Constantia" panose="02030602050306030303" pitchFamily="18" charset="0"/>
              </a:rPr>
              <a:t>Часто становясь мишенью для гнева, вы представляете, чего ожидать. </a:t>
            </a:r>
          </a:p>
          <a:p>
            <a:pPr marL="0" indent="0">
              <a:buNone/>
            </a:pPr>
            <a:r>
              <a:rPr lang="ru-RU" sz="8000" b="1" dirty="0">
                <a:solidFill>
                  <a:srgbClr val="000000"/>
                </a:solidFill>
                <a:latin typeface="Constantia" panose="02030602050306030303" pitchFamily="18" charset="0"/>
              </a:rPr>
              <a:t>Укрепите эмоциональную устойчивость, </a:t>
            </a:r>
            <a:r>
              <a:rPr lang="ru-RU" sz="8000" dirty="0">
                <a:solidFill>
                  <a:srgbClr val="000000"/>
                </a:solidFill>
                <a:latin typeface="Constantia" panose="02030602050306030303" pitchFamily="18" charset="0"/>
              </a:rPr>
              <a:t>например, придумайте мантру, которая поможет вам успокоиться, или ведите дневник. Записывая все конфликты и ваши реакции, вы найдете способ противостоять деструктивному поведению. Эмоциональные барьеры подобны щитам: без них невозможно сражаться. </a:t>
            </a:r>
          </a:p>
          <a:p>
            <a:pPr marL="0" indent="0">
              <a:buNone/>
            </a:pPr>
            <a:r>
              <a:rPr lang="ru-RU" sz="8000" b="1" dirty="0">
                <a:solidFill>
                  <a:srgbClr val="000000"/>
                </a:solidFill>
                <a:latin typeface="Constantia" panose="02030602050306030303" pitchFamily="18" charset="0"/>
              </a:rPr>
              <a:t>Развивайте самооценку, </a:t>
            </a:r>
            <a:r>
              <a:rPr lang="ru-RU" sz="8000" dirty="0">
                <a:solidFill>
                  <a:srgbClr val="000000"/>
                </a:solidFill>
                <a:latin typeface="Constantia" panose="02030602050306030303" pitchFamily="18" charset="0"/>
              </a:rPr>
              <a:t>она очень важна, когда вы имеете дело с эмоционально нестабильной личностью. Будучи расстроенными, эти люди делают уничижительные замечания и бросаются злобными словами в ваш адрес. </a:t>
            </a:r>
            <a:br>
              <a:rPr lang="ru-RU" dirty="0"/>
            </a:b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51579977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2F538B-2A80-450A-9291-6242A815F8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0" y="228600"/>
            <a:ext cx="8229600" cy="1143000"/>
          </a:xfrm>
        </p:spPr>
        <p:txBody>
          <a:bodyPr>
            <a:normAutofit/>
          </a:bodyPr>
          <a:lstStyle/>
          <a:p>
            <a:r>
              <a:rPr lang="ru-RU" sz="2400" b="1" dirty="0">
                <a:latin typeface="Constantia" panose="02030602050306030303" pitchFamily="18" charset="0"/>
              </a:rPr>
              <a:t>Использование эмоциональной информации в мышлении и деятельности</a:t>
            </a:r>
            <a:endParaRPr lang="ru-RU" sz="24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BAE3C5C-C25D-4DB8-9806-DB3BDD2E60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2120" y="1346200"/>
            <a:ext cx="8610600" cy="5410200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ru-RU" sz="6300" b="1" dirty="0">
                <a:solidFill>
                  <a:srgbClr val="000000"/>
                </a:solidFill>
                <a:latin typeface="Constantia" panose="02030602050306030303" pitchFamily="18" charset="0"/>
              </a:rPr>
              <a:t>Советы: </a:t>
            </a:r>
          </a:p>
          <a:p>
            <a:pPr marL="0" indent="0">
              <a:buNone/>
            </a:pPr>
            <a:r>
              <a:rPr lang="ru-RU" sz="6300" b="1" dirty="0">
                <a:solidFill>
                  <a:srgbClr val="000000"/>
                </a:solidFill>
                <a:latin typeface="Constantia" panose="02030602050306030303" pitchFamily="18" charset="0"/>
              </a:rPr>
              <a:t>Подготовьтесь. </a:t>
            </a:r>
            <a:r>
              <a:rPr lang="ru-RU" sz="6300" dirty="0">
                <a:solidFill>
                  <a:srgbClr val="000000"/>
                </a:solidFill>
                <a:latin typeface="Constantia" panose="02030602050306030303" pitchFamily="18" charset="0"/>
              </a:rPr>
              <a:t>Будьте готовы к гневным вспышкам и взрывам эмоций. Постарайтесь свести на нет театральное поведение, направленное на поиск внимания. Лучший инструмент для этого «запланированный игнор». </a:t>
            </a:r>
          </a:p>
          <a:p>
            <a:pPr marL="0" indent="0">
              <a:buNone/>
            </a:pPr>
            <a:r>
              <a:rPr lang="ru-RU" sz="6300" b="1" dirty="0">
                <a:solidFill>
                  <a:srgbClr val="000000"/>
                </a:solidFill>
                <a:latin typeface="Constantia" panose="02030602050306030303" pitchFamily="18" charset="0"/>
              </a:rPr>
              <a:t>Ищите причины. </a:t>
            </a:r>
            <a:r>
              <a:rPr lang="ru-RU" sz="6300" dirty="0">
                <a:solidFill>
                  <a:srgbClr val="000000"/>
                </a:solidFill>
                <a:latin typeface="Constantia" panose="02030602050306030303" pitchFamily="18" charset="0"/>
              </a:rPr>
              <a:t>Постарайтесь разобраться, почему человек ведет себя именно так. Например, вашу жену в детстве игнорировала мать и бросил отец. Поэтому теперь, став взрослой, она делает попытки привлечь внимание с помощью истерик. Скажите, что понимаете ее состояние. Дайте понять, что любите ее, хотя не всегда одобряете ее поведение.</a:t>
            </a:r>
          </a:p>
          <a:p>
            <a:pPr marL="0" indent="0">
              <a:buNone/>
            </a:pPr>
            <a:r>
              <a:rPr lang="ru-RU" sz="6300" b="1" dirty="0">
                <a:solidFill>
                  <a:srgbClr val="000000"/>
                </a:solidFill>
                <a:latin typeface="Constantia" panose="02030602050306030303" pitchFamily="18" charset="0"/>
              </a:rPr>
              <a:t>Конфронтация. </a:t>
            </a:r>
            <a:r>
              <a:rPr lang="ru-RU" sz="6300" dirty="0">
                <a:solidFill>
                  <a:srgbClr val="000000"/>
                </a:solidFill>
                <a:latin typeface="Constantia" panose="02030602050306030303" pitchFamily="18" charset="0"/>
              </a:rPr>
              <a:t>Взрывоопасных личностей непросто укротить. Некоторые из них настолько токсичны, что единственным выходом является открытое противостояние. </a:t>
            </a:r>
          </a:p>
          <a:p>
            <a:pPr marL="0" indent="0">
              <a:buNone/>
            </a:pPr>
            <a:r>
              <a:rPr lang="ru-RU" sz="6300" b="1" dirty="0">
                <a:solidFill>
                  <a:srgbClr val="000000"/>
                </a:solidFill>
                <a:latin typeface="Constantia" panose="02030602050306030303" pitchFamily="18" charset="0"/>
              </a:rPr>
              <a:t>Уходите</a:t>
            </a:r>
            <a:r>
              <a:rPr lang="ru-RU" sz="6300" dirty="0">
                <a:solidFill>
                  <a:srgbClr val="000000"/>
                </a:solidFill>
                <a:latin typeface="Constantia" panose="02030602050306030303" pitchFamily="18" charset="0"/>
              </a:rPr>
              <a:t>. Некоторые отношения просто не стоят того, чтобы их поддерживать. Если существует угроза вербального, физического или сексуального насилия, подумайте, стоят ли отношения этого?</a:t>
            </a:r>
          </a:p>
          <a:p>
            <a:pPr marL="0" indent="0">
              <a:buNone/>
            </a:pPr>
            <a:r>
              <a:rPr lang="ru-RU" sz="6300" dirty="0">
                <a:solidFill>
                  <a:srgbClr val="000000"/>
                </a:solidFill>
                <a:latin typeface="Constantia" panose="02030602050306030303" pitchFamily="18" charset="0"/>
              </a:rPr>
              <a:t> </a:t>
            </a:r>
            <a:r>
              <a:rPr lang="ru-RU" sz="6300" b="1" dirty="0">
                <a:solidFill>
                  <a:srgbClr val="000000"/>
                </a:solidFill>
                <a:latin typeface="Constantia" panose="02030602050306030303" pitchFamily="18" charset="0"/>
              </a:rPr>
              <a:t>Предложите партнеру обратиться к психотерапевту. </a:t>
            </a:r>
            <a:r>
              <a:rPr lang="ru-RU" sz="6300" dirty="0">
                <a:solidFill>
                  <a:srgbClr val="000000"/>
                </a:solidFill>
                <a:latin typeface="Constantia" panose="02030602050306030303" pitchFamily="18" charset="0"/>
              </a:rPr>
              <a:t>К сожалению, большинство людей рассматривает терапию как среду, где их будут осуждать и контролировать. Им трудно доверять окружающим и говорить о своих мыслях и чувствах открыто. Однако, если близкий человек открыт к общению, психотерапия позволит ему почувствовать себя услышанным, а не атакованным. Терапия помогает развить навыки, необходимые для преодоления гнева. </a:t>
            </a:r>
          </a:p>
          <a:p>
            <a:pPr marL="0" indent="0">
              <a:buNone/>
            </a:pPr>
            <a:r>
              <a:rPr lang="ru-RU" sz="6300" b="1" dirty="0">
                <a:solidFill>
                  <a:srgbClr val="000000"/>
                </a:solidFill>
                <a:latin typeface="Constantia" panose="02030602050306030303" pitchFamily="18" charset="0"/>
              </a:rPr>
              <a:t>Медикаментозное лечение. </a:t>
            </a:r>
            <a:r>
              <a:rPr lang="ru-RU" sz="6300" dirty="0">
                <a:solidFill>
                  <a:srgbClr val="000000"/>
                </a:solidFill>
                <a:latin typeface="Constantia" panose="02030602050306030303" pitchFamily="18" charset="0"/>
              </a:rPr>
              <a:t>Некоторые лекарства помогают контролировать вспышки гнева. Это, в первую очередь, антипсихотические препараты или регуляторы настроения. Комбинация психотерапии и медикаментов помогает справляться с агрессией. </a:t>
            </a:r>
          </a:p>
          <a:p>
            <a:pPr marL="0" indent="0">
              <a:buNone/>
            </a:pPr>
            <a:r>
              <a:rPr lang="ru-RU" sz="6300" b="1" dirty="0">
                <a:solidFill>
                  <a:srgbClr val="000000"/>
                </a:solidFill>
                <a:latin typeface="Constantia" panose="02030602050306030303" pitchFamily="18" charset="0"/>
              </a:rPr>
              <a:t>Создайте пространство между вами и близким человеком. </a:t>
            </a:r>
            <a:r>
              <a:rPr lang="ru-RU" sz="6300" dirty="0">
                <a:solidFill>
                  <a:srgbClr val="000000"/>
                </a:solidFill>
                <a:latin typeface="Constantia" panose="02030602050306030303" pitchFamily="18" charset="0"/>
              </a:rPr>
              <a:t>Иногда достаточно установить дистанцию, чтобы улучшить отношения, по крайней мере, временно. Расстояние поможет вам переосмыслить свое поведение, решить проблемы взаимодействия или просто остыть, отдохнув друг от друга.</a:t>
            </a:r>
            <a:br>
              <a:rPr lang="ru-RU" dirty="0">
                <a:latin typeface="Constantia" panose="02030602050306030303" pitchFamily="18" charset="0"/>
              </a:rPr>
            </a:br>
            <a:br>
              <a:rPr lang="ru-RU" dirty="0"/>
            </a:br>
            <a:endParaRPr lang="ru-RU" b="0" i="0" dirty="0">
              <a:solidFill>
                <a:srgbClr val="404040"/>
              </a:solidFill>
              <a:effectLst/>
              <a:latin typeface="Lato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3648135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2F538B-2A80-450A-9291-6242A815F8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0" y="228600"/>
            <a:ext cx="8229600" cy="1143000"/>
          </a:xfrm>
        </p:spPr>
        <p:txBody>
          <a:bodyPr>
            <a:normAutofit/>
          </a:bodyPr>
          <a:lstStyle/>
          <a:p>
            <a:r>
              <a:rPr lang="ru-RU" sz="2400" b="1" dirty="0">
                <a:latin typeface="Constantia" panose="02030602050306030303" pitchFamily="18" charset="0"/>
              </a:rPr>
              <a:t>Использование эмоциональной информации: отношения с эмоционально-незрелыми людьми</a:t>
            </a:r>
            <a:endParaRPr lang="ru-RU" sz="24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BAE3C5C-C25D-4DB8-9806-DB3BDD2E60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295400"/>
            <a:ext cx="8229600" cy="5715000"/>
          </a:xfrm>
        </p:spPr>
        <p:txBody>
          <a:bodyPr>
            <a:normAutofit fontScale="62500" lnSpcReduction="20000"/>
          </a:bodyPr>
          <a:lstStyle/>
          <a:p>
            <a:br>
              <a:rPr lang="ru-RU" sz="1900" dirty="0">
                <a:solidFill>
                  <a:srgbClr val="000000"/>
                </a:solidFill>
                <a:latin typeface="Constantia" panose="02030602050306030303" pitchFamily="18" charset="0"/>
              </a:rPr>
            </a:br>
            <a:r>
              <a:rPr lang="ru-RU" b="1" dirty="0">
                <a:solidFill>
                  <a:srgbClr val="000000"/>
                </a:solidFill>
                <a:latin typeface="Constantia" panose="02030602050306030303" pitchFamily="18" charset="0"/>
              </a:rPr>
              <a:t>Эмоциональная зрелость </a:t>
            </a:r>
            <a:r>
              <a:rPr lang="ru-RU" dirty="0">
                <a:solidFill>
                  <a:srgbClr val="000000"/>
                </a:solidFill>
                <a:latin typeface="Constantia" panose="02030602050306030303" pitchFamily="18" charset="0"/>
              </a:rPr>
              <a:t>– способность контролировать свои эмоции и принимать на себя полную ответственность за свою жизнь вместе с ее возможностями и драмами . Большая часть эмоциональной зрелости - это способность соответствующим образом справляться с гневом, разочарованием , чувством вины, обидой, страхом, ревностью , разочарованием , печалью , неуверенностью , и множеством других чувств. </a:t>
            </a:r>
          </a:p>
          <a:p>
            <a:r>
              <a:rPr lang="ru-RU" b="1" dirty="0">
                <a:solidFill>
                  <a:srgbClr val="000000"/>
                </a:solidFill>
                <a:latin typeface="Constantia" panose="02030602050306030303" pitchFamily="18" charset="0"/>
              </a:rPr>
              <a:t>Эмоциональная зрелость </a:t>
            </a:r>
            <a:r>
              <a:rPr lang="ru-RU" dirty="0">
                <a:solidFill>
                  <a:srgbClr val="000000"/>
                </a:solidFill>
                <a:latin typeface="Constantia" panose="02030602050306030303" pitchFamily="18" charset="0"/>
              </a:rPr>
              <a:t>проявляется в том, что у вас есть способность испытывать эти эмоции, а затем быстро отпустить их. </a:t>
            </a:r>
          </a:p>
          <a:p>
            <a:r>
              <a:rPr lang="ru-RU" b="1" dirty="0">
                <a:solidFill>
                  <a:srgbClr val="000000"/>
                </a:solidFill>
                <a:latin typeface="Constantia" panose="02030602050306030303" pitchFamily="18" charset="0"/>
              </a:rPr>
              <a:t>Незрелые люди </a:t>
            </a:r>
            <a:r>
              <a:rPr lang="ru-RU" dirty="0">
                <a:solidFill>
                  <a:srgbClr val="000000"/>
                </a:solidFill>
                <a:latin typeface="Constantia" panose="02030602050306030303" pitchFamily="18" charset="0"/>
              </a:rPr>
              <a:t>- те, которые застревают в этих отрицательных эмоциях , неспособные двигаться дальше.</a:t>
            </a:r>
          </a:p>
          <a:p>
            <a:r>
              <a:rPr lang="ru-RU" b="1" dirty="0">
                <a:solidFill>
                  <a:srgbClr val="000000"/>
                </a:solidFill>
                <a:latin typeface="Constantia" panose="02030602050306030303" pitchFamily="18" charset="0"/>
              </a:rPr>
              <a:t>Эмоционально незрелые люди эмоционально зависимы. </a:t>
            </a:r>
            <a:r>
              <a:rPr lang="ru-RU" dirty="0">
                <a:solidFill>
                  <a:srgbClr val="000000"/>
                </a:solidFill>
                <a:latin typeface="Constantia" panose="02030602050306030303" pitchFamily="18" charset="0"/>
              </a:rPr>
              <a:t>Они стремятся найти причины , чтобы оправдать свои чувства, и часто умело манипулируют другим . Вместо того, чтобы принять то, что есть, эмоционально незрелые люди , как правило, одержимы тем, как заставить других думать как они . Они будут прибегать к нездоровым методам, чтобы всё было по-ихнему, даже если это стоит им того, что когда-то было любовными отношениями.</a:t>
            </a:r>
            <a:br>
              <a:rPr lang="ru-RU" dirty="0"/>
            </a:br>
            <a:endParaRPr lang="ru-RU" b="0" i="0" dirty="0">
              <a:solidFill>
                <a:srgbClr val="404040"/>
              </a:solidFill>
              <a:effectLst/>
              <a:latin typeface="Lato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99175507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2F538B-2A80-450A-9291-6242A815F8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0" y="228600"/>
            <a:ext cx="8229600" cy="1143000"/>
          </a:xfrm>
        </p:spPr>
        <p:txBody>
          <a:bodyPr>
            <a:normAutofit/>
          </a:bodyPr>
          <a:lstStyle/>
          <a:p>
            <a:r>
              <a:rPr lang="ru-RU" sz="2400" b="1" dirty="0">
                <a:latin typeface="Constantia" panose="02030602050306030303" pitchFamily="18" charset="0"/>
              </a:rPr>
              <a:t>Использование эмоциональной информации: отношения с эмоционально-незрелыми людьми</a:t>
            </a:r>
            <a:endParaRPr lang="ru-RU" sz="24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BAE3C5C-C25D-4DB8-9806-DB3BDD2E60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524000"/>
            <a:ext cx="7493000" cy="541020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sz="3600" b="1" dirty="0">
                <a:solidFill>
                  <a:srgbClr val="000000"/>
                </a:solidFill>
                <a:latin typeface="Constantia" panose="02030602050306030303" pitchFamily="18" charset="0"/>
              </a:rPr>
              <a:t>Признаки эмоциональной незрелости: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ru-RU" sz="3600" b="1" dirty="0">
              <a:solidFill>
                <a:srgbClr val="000000"/>
              </a:solidFill>
              <a:latin typeface="Constantia" panose="02030602050306030303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3600" dirty="0">
                <a:solidFill>
                  <a:srgbClr val="000000"/>
                </a:solidFill>
                <a:latin typeface="Constantia" panose="02030602050306030303" pitchFamily="18" charset="0"/>
              </a:rPr>
              <a:t>Когда дела идут плохо , это всегда по чужой вине.</a:t>
            </a:r>
            <a:br>
              <a:rPr lang="ru-RU" sz="3600" dirty="0">
                <a:solidFill>
                  <a:srgbClr val="000000"/>
                </a:solidFill>
                <a:latin typeface="Constantia" panose="02030602050306030303" pitchFamily="18" charset="0"/>
              </a:rPr>
            </a:br>
            <a:r>
              <a:rPr lang="ru-RU" sz="3600" dirty="0">
                <a:solidFill>
                  <a:srgbClr val="000000"/>
                </a:solidFill>
                <a:latin typeface="Constantia" panose="02030602050306030303" pitchFamily="18" charset="0"/>
              </a:rPr>
              <a:t>Эмоционально незрелые люди очень чувствительны к вещам, направленным на них, но слепы к вещам , которые они делают другим.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3600" dirty="0">
                <a:solidFill>
                  <a:srgbClr val="000000"/>
                </a:solidFill>
                <a:latin typeface="Constantia" panose="02030602050306030303" pitchFamily="18" charset="0"/>
              </a:rPr>
              <a:t>Эмоционально незрелые люди любят играть роль жертвы. 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3600" dirty="0">
                <a:solidFill>
                  <a:srgbClr val="000000"/>
                </a:solidFill>
                <a:latin typeface="Constantia" panose="02030602050306030303" pitchFamily="18" charset="0"/>
              </a:rPr>
              <a:t>Краткосрочные отношения. Для эмоционально незрелых людей сложно поддерживать отношения любого рода. Такие люди часто обращаются своих друзей во врагов.</a:t>
            </a:r>
          </a:p>
          <a:p>
            <a:endParaRPr lang="ru-RU" b="0" i="0" dirty="0">
              <a:solidFill>
                <a:srgbClr val="000000"/>
              </a:solidFill>
              <a:effectLst/>
              <a:latin typeface="YS Text Fallback"/>
            </a:endParaRPr>
          </a:p>
          <a:p>
            <a:pPr marL="0" indent="0">
              <a:buNone/>
            </a:pPr>
            <a:br>
              <a:rPr lang="ru-RU" dirty="0"/>
            </a:br>
            <a:br>
              <a:rPr lang="ru-RU" dirty="0"/>
            </a:br>
            <a:endParaRPr lang="ru-RU" b="0" i="0" dirty="0">
              <a:solidFill>
                <a:srgbClr val="404040"/>
              </a:solidFill>
              <a:effectLst/>
              <a:latin typeface="Lato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03894966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2F538B-2A80-450A-9291-6242A815F8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0" y="228600"/>
            <a:ext cx="8229600" cy="1143000"/>
          </a:xfrm>
        </p:spPr>
        <p:txBody>
          <a:bodyPr>
            <a:normAutofit/>
          </a:bodyPr>
          <a:lstStyle/>
          <a:p>
            <a:r>
              <a:rPr lang="ru-RU" sz="2400" b="1" dirty="0">
                <a:latin typeface="Constantia" panose="02030602050306030303" pitchFamily="18" charset="0"/>
              </a:rPr>
              <a:t>Использование эмоциональной информации: отношения с эмоционально-незрелыми людьми</a:t>
            </a:r>
            <a:endParaRPr lang="ru-RU" sz="24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BAE3C5C-C25D-4DB8-9806-DB3BDD2E60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295400"/>
            <a:ext cx="8229600" cy="5410200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ru-RU" sz="7200" b="1" dirty="0">
                <a:solidFill>
                  <a:srgbClr val="000000"/>
                </a:solidFill>
                <a:latin typeface="Constantia" panose="02030602050306030303" pitchFamily="18" charset="0"/>
              </a:rPr>
              <a:t>Советы: </a:t>
            </a:r>
          </a:p>
          <a:p>
            <a:pPr marL="1143000" marR="0" lvl="0" indent="-1143000" fontAlgn="base">
              <a:spcAft>
                <a:spcPct val="0"/>
              </a:spcAft>
              <a:buClrTx/>
              <a:buSzTx/>
              <a:buFont typeface="+mj-lt"/>
              <a:buAutoNum type="arabicPeriod" startAt="4"/>
              <a:tabLst/>
            </a:pPr>
            <a:r>
              <a:rPr lang="ru-RU" altLang="ru-RU" sz="7200" b="1" dirty="0">
                <a:solidFill>
                  <a:srgbClr val="000000"/>
                </a:solidFill>
                <a:latin typeface="Constantia" panose="02030602050306030303" pitchFamily="18" charset="0"/>
              </a:rPr>
              <a:t>Примите как факт, что эмоционально незрелый человек не окажет вам эмоциональной поддержки, </a:t>
            </a:r>
            <a:r>
              <a:rPr lang="ru-RU" altLang="ru-RU" sz="7200" dirty="0">
                <a:solidFill>
                  <a:srgbClr val="000000"/>
                </a:solidFill>
                <a:latin typeface="Constantia" panose="02030602050306030303" pitchFamily="18" charset="0"/>
              </a:rPr>
              <a:t>что каждый ваш поступок, как бы вы ни старались, подвергнется жесточайшей критике.</a:t>
            </a:r>
          </a:p>
          <a:p>
            <a:pPr marL="1143000" marR="0" lvl="0" indent="-1143000" fontAlgn="base">
              <a:spcAft>
                <a:spcPct val="0"/>
              </a:spcAft>
              <a:buClrTx/>
              <a:buSzTx/>
              <a:buFont typeface="+mj-lt"/>
              <a:buAutoNum type="arabicPeriod" startAt="4"/>
              <a:tabLst/>
            </a:pPr>
            <a:r>
              <a:rPr lang="ru-RU" altLang="ru-RU" sz="7200" b="1" dirty="0">
                <a:solidFill>
                  <a:srgbClr val="000000"/>
                </a:solidFill>
                <a:latin typeface="Constantia" panose="02030602050306030303" pitchFamily="18" charset="0"/>
              </a:rPr>
              <a:t>Не  ждите, что эмоционально незрелый </a:t>
            </a:r>
            <a:r>
              <a:rPr lang="ru-RU" altLang="ru-RU" sz="7200" dirty="0">
                <a:solidFill>
                  <a:srgbClr val="000000"/>
                </a:solidFill>
                <a:latin typeface="Constantia" panose="02030602050306030303" pitchFamily="18" charset="0"/>
              </a:rPr>
              <a:t>поймет ваши чувства и эмоции, поддержит в сложной ситуации. Лучше сразу обратиться к другим людям – друзьям, родным, коллегам, которые смогут дать адекватную и поддерживающую «обратную связь».</a:t>
            </a:r>
          </a:p>
          <a:p>
            <a:pPr marL="1143000" marR="0" lvl="0" indent="-1143000" fontAlgn="base">
              <a:spcAft>
                <a:spcPct val="0"/>
              </a:spcAft>
              <a:buClrTx/>
              <a:buSzTx/>
              <a:buFont typeface="+mj-lt"/>
              <a:buAutoNum type="arabicPeriod" startAt="4"/>
              <a:tabLst/>
            </a:pPr>
            <a:r>
              <a:rPr lang="ru-RU" altLang="ru-RU" sz="7200" b="1" dirty="0">
                <a:solidFill>
                  <a:srgbClr val="000000"/>
                </a:solidFill>
                <a:latin typeface="Constantia" panose="02030602050306030303" pitchFamily="18" charset="0"/>
              </a:rPr>
              <a:t>Не обращайте внимания на обидные слова</a:t>
            </a:r>
            <a:r>
              <a:rPr lang="ru-RU" altLang="ru-RU" sz="7200" dirty="0">
                <a:solidFill>
                  <a:srgbClr val="000000"/>
                </a:solidFill>
                <a:latin typeface="Constantia" panose="02030602050306030303" pitchFamily="18" charset="0"/>
              </a:rPr>
              <a:t>, вспоминайте о том, что он сам не понимает, что говорит, что он будто отравлен собственным ядом.</a:t>
            </a:r>
          </a:p>
          <a:p>
            <a:pPr marL="1143000" marR="0" lvl="0" indent="-1143000" fontAlgn="base">
              <a:spcAft>
                <a:spcPct val="0"/>
              </a:spcAft>
              <a:buClrTx/>
              <a:buSzTx/>
              <a:buFont typeface="+mj-lt"/>
              <a:buAutoNum type="arabicPeriod" startAt="4"/>
              <a:tabLst/>
            </a:pPr>
            <a:r>
              <a:rPr lang="ru-RU" altLang="ru-RU" sz="7200" b="1" dirty="0">
                <a:solidFill>
                  <a:srgbClr val="000000"/>
                </a:solidFill>
                <a:latin typeface="Constantia" panose="02030602050306030303" pitchFamily="18" charset="0"/>
              </a:rPr>
              <a:t>Изучите собеседника. </a:t>
            </a:r>
            <a:r>
              <a:rPr lang="ru-RU" altLang="ru-RU" sz="7200" dirty="0">
                <a:solidFill>
                  <a:srgbClr val="000000"/>
                </a:solidFill>
                <a:latin typeface="Constantia" panose="02030602050306030303" pitchFamily="18" charset="0"/>
              </a:rPr>
              <a:t>Вероятно, он действует по определенным шаблонам, а поняв их, вы будете знать, чего ожидать. Например, типичная ситуация: ваш друг всегда критикует ваши планы. «Зачем тебе второе образование? Это глупость!», «Работу сменить? Да ты ничего лучше не найдешь!», «На фитнес записаться? Ты же два раза сходишь и забросишь!» Проанализировав эти слова, вы поймете: эмоционально незрелый  одинаково реагирует на любые ваши планы – обесценивает их. Соответственно, с ним не стоит делиться своими идеями и задумками.</a:t>
            </a:r>
          </a:p>
          <a:p>
            <a:endParaRPr lang="ru-RU" b="0" i="0" dirty="0">
              <a:solidFill>
                <a:srgbClr val="000000"/>
              </a:solidFill>
              <a:effectLst/>
              <a:latin typeface="YS Text Fallback"/>
            </a:endParaRPr>
          </a:p>
          <a:p>
            <a:br>
              <a:rPr lang="ru-RU" dirty="0"/>
            </a:br>
            <a:br>
              <a:rPr lang="ru-RU" dirty="0"/>
            </a:br>
            <a:endParaRPr lang="ru-RU" b="0" i="0" dirty="0">
              <a:solidFill>
                <a:srgbClr val="404040"/>
              </a:solidFill>
              <a:effectLst/>
              <a:latin typeface="Lato"/>
            </a:endParaRPr>
          </a:p>
          <a:p>
            <a:endParaRPr lang="ru-RU" dirty="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93B88756-D310-46FB-9530-76A37F863B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7736294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2F538B-2A80-450A-9291-6242A815F8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0" y="228600"/>
            <a:ext cx="8229600" cy="1143000"/>
          </a:xfrm>
        </p:spPr>
        <p:txBody>
          <a:bodyPr>
            <a:normAutofit/>
          </a:bodyPr>
          <a:lstStyle/>
          <a:p>
            <a:r>
              <a:rPr lang="ru-RU" sz="2400" b="1" dirty="0">
                <a:latin typeface="Constantia" panose="02030602050306030303" pitchFamily="18" charset="0"/>
              </a:rPr>
              <a:t>Использование эмоциональной информации: отношения с эмоционально-незрелыми людьми</a:t>
            </a:r>
            <a:endParaRPr lang="ru-RU" sz="24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BAE3C5C-C25D-4DB8-9806-DB3BDD2E60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295400"/>
            <a:ext cx="8229600" cy="5410200"/>
          </a:xfrm>
        </p:spPr>
        <p:txBody>
          <a:bodyPr>
            <a:normAutofit fontScale="47500" lnSpcReduction="20000"/>
          </a:bodyPr>
          <a:lstStyle/>
          <a:p>
            <a:endParaRPr lang="ru-RU" sz="5300" dirty="0">
              <a:solidFill>
                <a:srgbClr val="000000"/>
              </a:solidFill>
              <a:latin typeface="Constantia" panose="02030602050306030303" pitchFamily="18" charset="0"/>
            </a:endParaRPr>
          </a:p>
          <a:p>
            <a:pPr marL="914400" indent="-914400">
              <a:buFont typeface="+mj-lt"/>
              <a:buAutoNum type="arabicPeriod" startAt="8"/>
            </a:pPr>
            <a:r>
              <a:rPr lang="ru-RU" sz="5300" dirty="0">
                <a:solidFill>
                  <a:srgbClr val="000000"/>
                </a:solidFill>
                <a:latin typeface="Constantia" panose="02030602050306030303" pitchFamily="18" charset="0"/>
              </a:rPr>
              <a:t>Если такие отношения станут совсем невыносимыми, то можно попробовать поговорить начистоту. Однако не факт, что это сработает, и тогда выход только один – перестать общаться.</a:t>
            </a:r>
          </a:p>
          <a:p>
            <a:pPr marL="914400" indent="-914400">
              <a:buFont typeface="+mj-lt"/>
              <a:buAutoNum type="arabicPeriod" startAt="8"/>
            </a:pPr>
            <a:r>
              <a:rPr lang="ru-RU" sz="5300" dirty="0">
                <a:solidFill>
                  <a:srgbClr val="000000"/>
                </a:solidFill>
                <a:latin typeface="Constantia" panose="02030602050306030303" pitchFamily="18" charset="0"/>
              </a:rPr>
              <a:t>Если выбора нет и окончательно вырваться из сетей эмоционально незрелого не представляется возможным, сводите общение к минимуму, даже если вы живете в одной квартире. Попытки поговорить и разобраться в ситуации чаще всего неуспешны, но можно попробовать заявить о проблеме и предложить обратиться к специалисту.</a:t>
            </a:r>
          </a:p>
          <a:p>
            <a:endParaRPr lang="ru-RU" b="0" i="0" dirty="0">
              <a:solidFill>
                <a:srgbClr val="000000"/>
              </a:solidFill>
              <a:effectLst/>
              <a:latin typeface="YS Text Fallback"/>
            </a:endParaRPr>
          </a:p>
          <a:p>
            <a:br>
              <a:rPr lang="ru-RU" dirty="0"/>
            </a:br>
            <a:br>
              <a:rPr lang="ru-RU" dirty="0"/>
            </a:br>
            <a:endParaRPr lang="ru-RU" b="0" i="0" dirty="0">
              <a:solidFill>
                <a:srgbClr val="404040"/>
              </a:solidFill>
              <a:effectLst/>
              <a:latin typeface="Lato"/>
            </a:endParaRPr>
          </a:p>
          <a:p>
            <a:endParaRPr lang="ru-RU" dirty="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93B88756-D310-46FB-9530-76A37F863B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12743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082D15-F53C-4498-9208-830DA28160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>
                <a:latin typeface="Constantia" panose="02030602050306030303" pitchFamily="18" charset="0"/>
              </a:rPr>
              <a:t>Нарушения рационального мышления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5664947-4BD8-4935-B9BF-53CEED9FEF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2040466"/>
            <a:ext cx="7772400" cy="4525963"/>
          </a:xfrm>
        </p:spPr>
        <p:txBody>
          <a:bodyPr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ru-RU" sz="2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Разорванное мышление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характеризуется отсутствием в речи логических согласований между словами, грамматические связи при этом могут быть сохранены. Тем не менее речь может быть совершенно непонятной, лишенной всякого смысла, например: «Кто может выделить временное расхождение относительности понятий, включенных в структуру 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миробытия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» и т.п.</a:t>
            </a:r>
            <a:endParaRPr lang="ru-RU" sz="2800" dirty="0">
              <a:solidFill>
                <a:srgbClr val="202122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8436433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7BAAC1-7361-4E98-ACBC-081C6D6C9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>
                <a:latin typeface="Constantia" panose="02030602050306030303" pitchFamily="18" charset="0"/>
              </a:rPr>
              <a:t>Использование эмоциональной информации: общение с </a:t>
            </a:r>
            <a:r>
              <a:rPr lang="ru-RU" sz="2800" b="1" dirty="0" err="1">
                <a:latin typeface="Constantia" panose="02030602050306030303" pitchFamily="18" charset="0"/>
              </a:rPr>
              <a:t>алекситимиками</a:t>
            </a:r>
            <a:r>
              <a:rPr lang="ru-RU" sz="2800" b="1" dirty="0">
                <a:latin typeface="Constantia" panose="02030602050306030303" pitchFamily="18" charset="0"/>
              </a:rPr>
              <a:t> (эмоциональными дальтониками)</a:t>
            </a:r>
            <a:endParaRPr lang="ru-RU" sz="28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645208C-AD12-43AA-95EF-5DD527CB07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362200"/>
            <a:ext cx="8229600" cy="37639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500" dirty="0">
                <a:solidFill>
                  <a:srgbClr val="000000"/>
                </a:solidFill>
                <a:latin typeface="Constantia" panose="02030602050306030303" pitchFamily="18" charset="0"/>
              </a:rPr>
              <a:t>Термин «</a:t>
            </a:r>
            <a:r>
              <a:rPr lang="ru-RU" sz="2500" dirty="0" err="1">
                <a:solidFill>
                  <a:srgbClr val="000000"/>
                </a:solidFill>
                <a:latin typeface="Constantia" panose="02030602050306030303" pitchFamily="18" charset="0"/>
              </a:rPr>
              <a:t>алекситимик</a:t>
            </a:r>
            <a:r>
              <a:rPr lang="ru-RU" sz="2500" dirty="0">
                <a:solidFill>
                  <a:srgbClr val="000000"/>
                </a:solidFill>
                <a:latin typeface="Constantia" panose="02030602050306030303" pitchFamily="18" charset="0"/>
              </a:rPr>
              <a:t>» в 1973 году предложил гарвардский психиатр и психоаналитик Питер </a:t>
            </a:r>
            <a:r>
              <a:rPr lang="ru-RU" sz="2500" dirty="0" err="1">
                <a:solidFill>
                  <a:srgbClr val="000000"/>
                </a:solidFill>
                <a:latin typeface="Constantia" panose="02030602050306030303" pitchFamily="18" charset="0"/>
              </a:rPr>
              <a:t>Сифнеос</a:t>
            </a:r>
            <a:r>
              <a:rPr lang="ru-RU" sz="2500" dirty="0">
                <a:solidFill>
                  <a:srgbClr val="000000"/>
                </a:solidFill>
                <a:latin typeface="Constantia" panose="02030602050306030303" pitchFamily="18" charset="0"/>
              </a:rPr>
              <a:t>, подметивший ряд специфических особенностей у пациентов психосоматической клиники. </a:t>
            </a:r>
          </a:p>
          <a:p>
            <a:pPr>
              <a:lnSpc>
                <a:spcPct val="80000"/>
              </a:lnSpc>
            </a:pPr>
            <a:r>
              <a:rPr lang="ru-RU" sz="2500" dirty="0" err="1">
                <a:solidFill>
                  <a:srgbClr val="000000"/>
                </a:solidFill>
                <a:latin typeface="Constantia" panose="02030602050306030303" pitchFamily="18" charset="0"/>
              </a:rPr>
              <a:t>Алекситимия</a:t>
            </a:r>
            <a:r>
              <a:rPr lang="ru-RU" sz="2500" dirty="0">
                <a:solidFill>
                  <a:srgbClr val="000000"/>
                </a:solidFill>
                <a:latin typeface="Constantia" panose="02030602050306030303" pitchFamily="18" charset="0"/>
              </a:rPr>
              <a:t> буквально означает «без слов для чувств».</a:t>
            </a:r>
          </a:p>
        </p:txBody>
      </p:sp>
    </p:spTree>
    <p:extLst>
      <p:ext uri="{BB962C8B-B14F-4D97-AF65-F5344CB8AC3E}">
        <p14:creationId xmlns:p14="http://schemas.microsoft.com/office/powerpoint/2010/main" val="389878162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7BAAC1-7361-4E98-ACBC-081C6D6C9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>
                <a:latin typeface="Constantia" panose="02030602050306030303" pitchFamily="18" charset="0"/>
              </a:rPr>
              <a:t>Использование эмоциональной информации: общение с </a:t>
            </a:r>
            <a:r>
              <a:rPr lang="ru-RU" sz="2800" b="1" dirty="0" err="1">
                <a:latin typeface="Constantia" panose="02030602050306030303" pitchFamily="18" charset="0"/>
              </a:rPr>
              <a:t>алекситимиками</a:t>
            </a:r>
            <a:r>
              <a:rPr lang="ru-RU" sz="2800" b="1" dirty="0">
                <a:latin typeface="Constantia" panose="02030602050306030303" pitchFamily="18" charset="0"/>
              </a:rPr>
              <a:t> (эмоциональными дальтониками(</a:t>
            </a:r>
            <a:endParaRPr lang="ru-RU" sz="28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645208C-AD12-43AA-95EF-5DD527CB07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fontAlgn="base">
              <a:buNone/>
            </a:pPr>
            <a:r>
              <a:rPr lang="ru-RU" sz="2500" dirty="0" err="1">
                <a:solidFill>
                  <a:srgbClr val="000000"/>
                </a:solidFill>
                <a:latin typeface="Constantia" panose="02030602050306030303" pitchFamily="18" charset="0"/>
              </a:rPr>
              <a:t>Алекситимия</a:t>
            </a:r>
            <a:r>
              <a:rPr lang="ru-RU" sz="2500" dirty="0">
                <a:solidFill>
                  <a:srgbClr val="000000"/>
                </a:solidFill>
                <a:latin typeface="Constantia" panose="02030602050306030303" pitchFamily="18" charset="0"/>
              </a:rPr>
              <a:t> включает следующие качества:</a:t>
            </a:r>
          </a:p>
          <a:p>
            <a:pPr marL="0" indent="0" fontAlgn="base">
              <a:buNone/>
            </a:pPr>
            <a:r>
              <a:rPr lang="ru-RU" sz="2500" dirty="0">
                <a:solidFill>
                  <a:srgbClr val="000000"/>
                </a:solidFill>
                <a:latin typeface="Constantia" panose="02030602050306030303" pitchFamily="18" charset="0"/>
              </a:rPr>
              <a:t>— трудности в определении и описании (вербализации) собственных эмоций и эмоций других людей;</a:t>
            </a:r>
            <a:br>
              <a:rPr lang="ru-RU" sz="2500" dirty="0">
                <a:solidFill>
                  <a:srgbClr val="000000"/>
                </a:solidFill>
                <a:latin typeface="Constantia" panose="02030602050306030303" pitchFamily="18" charset="0"/>
              </a:rPr>
            </a:br>
            <a:r>
              <a:rPr lang="ru-RU" sz="2500" dirty="0">
                <a:solidFill>
                  <a:srgbClr val="000000"/>
                </a:solidFill>
                <a:latin typeface="Constantia" panose="02030602050306030303" pitchFamily="18" charset="0"/>
              </a:rPr>
              <a:t>— трудности в различении эмоций и телесных ощущений;</a:t>
            </a:r>
            <a:br>
              <a:rPr lang="ru-RU" sz="2500" dirty="0">
                <a:solidFill>
                  <a:srgbClr val="000000"/>
                </a:solidFill>
                <a:latin typeface="Constantia" panose="02030602050306030303" pitchFamily="18" charset="0"/>
              </a:rPr>
            </a:br>
            <a:r>
              <a:rPr lang="ru-RU" sz="2500" dirty="0">
                <a:solidFill>
                  <a:srgbClr val="000000"/>
                </a:solidFill>
                <a:latin typeface="Constantia" panose="02030602050306030303" pitchFamily="18" charset="0"/>
              </a:rPr>
              <a:t>— сниженная способность к символизации, в частности, к фантазии;</a:t>
            </a:r>
            <a:br>
              <a:rPr lang="ru-RU" sz="2500" dirty="0">
                <a:solidFill>
                  <a:srgbClr val="000000"/>
                </a:solidFill>
                <a:latin typeface="Constantia" panose="02030602050306030303" pitchFamily="18" charset="0"/>
              </a:rPr>
            </a:br>
            <a:r>
              <a:rPr lang="ru-RU" sz="2500" dirty="0">
                <a:solidFill>
                  <a:srgbClr val="000000"/>
                </a:solidFill>
                <a:latin typeface="Constantia" panose="02030602050306030303" pitchFamily="18" charset="0"/>
              </a:rPr>
              <a:t>— стремление фокусироваться прежде всего на внешних событиях в ущерб внутренним переживаниям;</a:t>
            </a:r>
            <a:br>
              <a:rPr lang="ru-RU" sz="2500" dirty="0">
                <a:solidFill>
                  <a:srgbClr val="000000"/>
                </a:solidFill>
                <a:latin typeface="Constantia" panose="02030602050306030303" pitchFamily="18" charset="0"/>
              </a:rPr>
            </a:br>
            <a:r>
              <a:rPr lang="ru-RU" sz="2500" dirty="0">
                <a:solidFill>
                  <a:srgbClr val="000000"/>
                </a:solidFill>
                <a:latin typeface="Constantia" panose="02030602050306030303" pitchFamily="18" charset="0"/>
              </a:rPr>
              <a:t>— склонность к очень конкретному, логическому и утилитарному мышлению при дефиците эмоциональных реакций. </a:t>
            </a:r>
          </a:p>
          <a:p>
            <a:pPr marL="0" indent="0" algn="ctr" fontAlgn="base">
              <a:buNone/>
            </a:pPr>
            <a:r>
              <a:rPr lang="ru-RU" sz="2500" b="1" i="1" dirty="0" err="1">
                <a:solidFill>
                  <a:srgbClr val="000000"/>
                </a:solidFill>
                <a:latin typeface="Constantia" panose="02030602050306030303" pitchFamily="18" charset="0"/>
              </a:rPr>
              <a:t>Алекситимик</a:t>
            </a:r>
            <a:r>
              <a:rPr lang="ru-RU" sz="2500" b="1" i="1" dirty="0">
                <a:solidFill>
                  <a:srgbClr val="000000"/>
                </a:solidFill>
                <a:latin typeface="Constantia" panose="02030602050306030303" pitchFamily="18" charset="0"/>
              </a:rPr>
              <a:t>, скорее всего, будет принимать решения, не пытаясь докопаться до своих сокровенных желаний и мотиваций.</a:t>
            </a:r>
          </a:p>
        </p:txBody>
      </p:sp>
    </p:spTree>
    <p:extLst>
      <p:ext uri="{BB962C8B-B14F-4D97-AF65-F5344CB8AC3E}">
        <p14:creationId xmlns:p14="http://schemas.microsoft.com/office/powerpoint/2010/main" val="436388914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7BAAC1-7361-4E98-ACBC-081C6D6C9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>
                <a:latin typeface="Constantia" panose="02030602050306030303" pitchFamily="18" charset="0"/>
              </a:rPr>
              <a:t>Использование эмоциональной информации: общение с </a:t>
            </a:r>
            <a:r>
              <a:rPr lang="ru-RU" sz="2800" b="1" dirty="0" err="1">
                <a:latin typeface="Constantia" panose="02030602050306030303" pitchFamily="18" charset="0"/>
              </a:rPr>
              <a:t>алекситимиками</a:t>
            </a:r>
            <a:r>
              <a:rPr lang="ru-RU" sz="2800" b="1" dirty="0">
                <a:latin typeface="Constantia" panose="02030602050306030303" pitchFamily="18" charset="0"/>
              </a:rPr>
              <a:t> (эмоциональными дальтониками)</a:t>
            </a:r>
            <a:endParaRPr lang="ru-RU" sz="28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645208C-AD12-43AA-95EF-5DD527CB07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fontAlgn="base"/>
            <a:r>
              <a:rPr lang="ru-RU" sz="2500" dirty="0">
                <a:solidFill>
                  <a:srgbClr val="000000"/>
                </a:solidFill>
                <a:latin typeface="Constantia" panose="02030602050306030303" pitchFamily="18" charset="0"/>
              </a:rPr>
              <a:t>Некоторые исследователи также полагают, что люди с </a:t>
            </a:r>
            <a:r>
              <a:rPr lang="ru-RU" sz="2500" dirty="0" err="1">
                <a:solidFill>
                  <a:srgbClr val="000000"/>
                </a:solidFill>
                <a:latin typeface="Constantia" panose="02030602050306030303" pitchFamily="18" charset="0"/>
              </a:rPr>
              <a:t>алекситимией</a:t>
            </a:r>
            <a:r>
              <a:rPr lang="ru-RU" sz="2500" dirty="0">
                <a:solidFill>
                  <a:srgbClr val="000000"/>
                </a:solidFill>
                <a:latin typeface="Constantia" panose="02030602050306030303" pitchFamily="18" charset="0"/>
              </a:rPr>
              <a:t> редко видят яркие, красочные сны, либо их сны полны событий из повседневной жизни и отличаются бедностью сюжета. Впрочем, человек с </a:t>
            </a:r>
            <a:r>
              <a:rPr lang="ru-RU" sz="2500" dirty="0" err="1">
                <a:solidFill>
                  <a:srgbClr val="000000"/>
                </a:solidFill>
                <a:latin typeface="Constantia" panose="02030602050306030303" pitchFamily="18" charset="0"/>
              </a:rPr>
              <a:t>ярковыраженными</a:t>
            </a:r>
            <a:r>
              <a:rPr lang="ru-RU" sz="2500" dirty="0">
                <a:solidFill>
                  <a:srgbClr val="000000"/>
                </a:solidFill>
                <a:latin typeface="Constantia" panose="02030602050306030303" pitchFamily="18" charset="0"/>
              </a:rPr>
              <a:t> </a:t>
            </a:r>
            <a:r>
              <a:rPr lang="ru-RU" sz="2500" dirty="0" err="1">
                <a:solidFill>
                  <a:srgbClr val="000000"/>
                </a:solidFill>
                <a:latin typeface="Constantia" panose="02030602050306030303" pitchFamily="18" charset="0"/>
              </a:rPr>
              <a:t>алекситимическими</a:t>
            </a:r>
            <a:r>
              <a:rPr lang="ru-RU" sz="2500" dirty="0">
                <a:solidFill>
                  <a:srgbClr val="000000"/>
                </a:solidFill>
                <a:latin typeface="Constantia" panose="02030602050306030303" pitchFamily="18" charset="0"/>
              </a:rPr>
              <a:t> чертами не обязательно должен соответствовать всем пунктам из списка — эти черты можно поделить на группы, связанные с нарушениями в когнитивной и аффективной сферах. К первым, например, относятся утилитарное мышление, бедность фантазии и недостаточная способность к творчеству. Ко вторым — собственно проблемы с различением эмоций.</a:t>
            </a:r>
          </a:p>
        </p:txBody>
      </p:sp>
    </p:spTree>
    <p:extLst>
      <p:ext uri="{BB962C8B-B14F-4D97-AF65-F5344CB8AC3E}">
        <p14:creationId xmlns:p14="http://schemas.microsoft.com/office/powerpoint/2010/main" val="2954797206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7BAAC1-7361-4E98-ACBC-081C6D6C9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>
                <a:latin typeface="Constantia" panose="02030602050306030303" pitchFamily="18" charset="0"/>
              </a:rPr>
              <a:t>Использование эмоциональной информации: общение с </a:t>
            </a:r>
            <a:r>
              <a:rPr lang="ru-RU" sz="2800" b="1" dirty="0" err="1">
                <a:latin typeface="Constantia" panose="02030602050306030303" pitchFamily="18" charset="0"/>
              </a:rPr>
              <a:t>алекситимиками</a:t>
            </a:r>
            <a:r>
              <a:rPr lang="ru-RU" sz="2800" b="1" dirty="0">
                <a:latin typeface="Constantia" panose="02030602050306030303" pitchFamily="18" charset="0"/>
              </a:rPr>
              <a:t> (эмоциональными дальтониками)</a:t>
            </a:r>
            <a:endParaRPr lang="ru-RU" sz="28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645208C-AD12-43AA-95EF-5DD527CB07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>
              <a:lnSpc>
                <a:spcPct val="90000"/>
              </a:lnSpc>
            </a:pPr>
            <a:r>
              <a:rPr lang="ru-RU" sz="2500" dirty="0">
                <a:solidFill>
                  <a:srgbClr val="000000"/>
                </a:solidFill>
                <a:latin typeface="Constantia" panose="02030602050306030303" pitchFamily="18" charset="0"/>
              </a:rPr>
              <a:t>А </a:t>
            </a:r>
            <a:r>
              <a:rPr lang="ru-RU" sz="2500" dirty="0" err="1">
                <a:solidFill>
                  <a:srgbClr val="000000"/>
                </a:solidFill>
                <a:latin typeface="Constantia" panose="02030602050306030303" pitchFamily="18" charset="0"/>
              </a:rPr>
              <a:t>алекситимик</a:t>
            </a:r>
            <a:r>
              <a:rPr lang="ru-RU" sz="2500" dirty="0">
                <a:solidFill>
                  <a:srgbClr val="000000"/>
                </a:solidFill>
                <a:latin typeface="Constantia" panose="02030602050306030303" pitchFamily="18" charset="0"/>
              </a:rPr>
              <a:t>, даже если ему удастся понять (часто по физическим ощущениям), что он испытывает какие-то негативные эмоции, часто не может различить, гнев это, тоска или страх. </a:t>
            </a:r>
          </a:p>
          <a:p>
            <a:pPr fontAlgn="base">
              <a:lnSpc>
                <a:spcPct val="90000"/>
              </a:lnSpc>
            </a:pPr>
            <a:r>
              <a:rPr lang="ru-RU" sz="2500" dirty="0">
                <a:solidFill>
                  <a:srgbClr val="000000"/>
                </a:solidFill>
                <a:latin typeface="Constantia" panose="02030602050306030303" pitchFamily="18" charset="0"/>
              </a:rPr>
              <a:t>Не всегда способен отличить позитивное эмоциональное возбуждение от негативного.</a:t>
            </a:r>
          </a:p>
        </p:txBody>
      </p:sp>
    </p:spTree>
    <p:extLst>
      <p:ext uri="{BB962C8B-B14F-4D97-AF65-F5344CB8AC3E}">
        <p14:creationId xmlns:p14="http://schemas.microsoft.com/office/powerpoint/2010/main" val="363086944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7BAAC1-7361-4E98-ACBC-081C6D6C9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>
                <a:latin typeface="Constantia" panose="02030602050306030303" pitchFamily="18" charset="0"/>
              </a:rPr>
              <a:t>Использование эмоциональной информации: общение с </a:t>
            </a:r>
            <a:r>
              <a:rPr lang="ru-RU" sz="2800" b="1" dirty="0" err="1">
                <a:latin typeface="Constantia" panose="02030602050306030303" pitchFamily="18" charset="0"/>
              </a:rPr>
              <a:t>алекситимиками</a:t>
            </a:r>
            <a:r>
              <a:rPr lang="ru-RU" sz="2800" b="1" dirty="0">
                <a:latin typeface="Constantia" panose="02030602050306030303" pitchFamily="18" charset="0"/>
              </a:rPr>
              <a:t> (эмоциональными дальтониками)</a:t>
            </a:r>
            <a:endParaRPr lang="ru-RU" sz="28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645208C-AD12-43AA-95EF-5DD527CB07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160" y="1676400"/>
            <a:ext cx="8229600" cy="4525963"/>
          </a:xfrm>
        </p:spPr>
        <p:txBody>
          <a:bodyPr>
            <a:normAutofit lnSpcReduction="10000"/>
          </a:bodyPr>
          <a:lstStyle/>
          <a:p>
            <a:pPr fontAlgn="base">
              <a:lnSpc>
                <a:spcPct val="90000"/>
              </a:lnSpc>
            </a:pPr>
            <a:r>
              <a:rPr lang="ru-RU" sz="2500" dirty="0" err="1">
                <a:solidFill>
                  <a:srgbClr val="000000"/>
                </a:solidFill>
                <a:latin typeface="Constantia" panose="02030602050306030303" pitchFamily="18" charset="0"/>
              </a:rPr>
              <a:t>Алекситимия</a:t>
            </a:r>
            <a:r>
              <a:rPr lang="ru-RU" sz="2500" dirty="0">
                <a:solidFill>
                  <a:srgbClr val="000000"/>
                </a:solidFill>
                <a:latin typeface="Constantia" panose="02030602050306030303" pitchFamily="18" charset="0"/>
              </a:rPr>
              <a:t> может быть как врожденной, так и приобретенной. </a:t>
            </a:r>
          </a:p>
          <a:p>
            <a:pPr fontAlgn="base">
              <a:lnSpc>
                <a:spcPct val="90000"/>
              </a:lnSpc>
            </a:pPr>
            <a:r>
              <a:rPr lang="ru-RU" sz="2500" dirty="0">
                <a:solidFill>
                  <a:srgbClr val="000000"/>
                </a:solidFill>
                <a:latin typeface="Constantia" panose="02030602050306030303" pitchFamily="18" charset="0"/>
              </a:rPr>
              <a:t>Врожденная связана с физическими причинами — это могут быть незначительные пороки развития, последствия гипоксии во время беременности или при родах, заболевания, перенесенные в младенчестве. Эта форма </a:t>
            </a:r>
            <a:r>
              <a:rPr lang="ru-RU" sz="2500" dirty="0" err="1">
                <a:solidFill>
                  <a:srgbClr val="000000"/>
                </a:solidFill>
                <a:latin typeface="Constantia" panose="02030602050306030303" pitchFamily="18" charset="0"/>
              </a:rPr>
              <a:t>алекситимии</a:t>
            </a:r>
            <a:r>
              <a:rPr lang="ru-RU" sz="2500" dirty="0">
                <a:solidFill>
                  <a:srgbClr val="000000"/>
                </a:solidFill>
                <a:latin typeface="Constantia" panose="02030602050306030303" pitchFamily="18" charset="0"/>
              </a:rPr>
              <a:t> плохо поддается лечению.</a:t>
            </a:r>
          </a:p>
          <a:p>
            <a:pPr fontAlgn="base">
              <a:lnSpc>
                <a:spcPct val="90000"/>
              </a:lnSpc>
            </a:pPr>
            <a:r>
              <a:rPr lang="ru-RU" sz="2500" dirty="0">
                <a:solidFill>
                  <a:srgbClr val="000000"/>
                </a:solidFill>
                <a:latin typeface="Constantia" panose="02030602050306030303" pitchFamily="18" charset="0"/>
              </a:rPr>
              <a:t>Приобретенная, или вторичная </a:t>
            </a:r>
            <a:r>
              <a:rPr lang="ru-RU" sz="2500" dirty="0" err="1">
                <a:solidFill>
                  <a:srgbClr val="000000"/>
                </a:solidFill>
                <a:latin typeface="Constantia" panose="02030602050306030303" pitchFamily="18" charset="0"/>
              </a:rPr>
              <a:t>алекситимия</a:t>
            </a:r>
            <a:r>
              <a:rPr lang="ru-RU" sz="2500" dirty="0">
                <a:solidFill>
                  <a:srgbClr val="000000"/>
                </a:solidFill>
                <a:latin typeface="Constantia" panose="02030602050306030303" pitchFamily="18" charset="0"/>
              </a:rPr>
              <a:t>, появляется в старшем возрасте у физически здоровых людей — как следствие серьезных нервных потрясений, стрессов, различных психотравм, неврологических заболеваний. </a:t>
            </a:r>
          </a:p>
          <a:p>
            <a:pPr fontAlgn="base">
              <a:lnSpc>
                <a:spcPct val="90000"/>
              </a:lnSpc>
            </a:pPr>
            <a:endParaRPr lang="ru-RU" sz="2500" dirty="0">
              <a:solidFill>
                <a:srgbClr val="000000"/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5623359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7BAAC1-7361-4E98-ACBC-081C6D6C9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>
                <a:latin typeface="Constantia" panose="02030602050306030303" pitchFamily="18" charset="0"/>
              </a:rPr>
              <a:t>Использование эмоциональной информации: общение с </a:t>
            </a:r>
            <a:r>
              <a:rPr lang="ru-RU" sz="2800" b="1" dirty="0" err="1">
                <a:latin typeface="Constantia" panose="02030602050306030303" pitchFamily="18" charset="0"/>
              </a:rPr>
              <a:t>алекситимиками</a:t>
            </a:r>
            <a:r>
              <a:rPr lang="ru-RU" sz="2800" b="1" dirty="0">
                <a:latin typeface="Constantia" panose="02030602050306030303" pitchFamily="18" charset="0"/>
              </a:rPr>
              <a:t> (эмоциональными дальтониками(</a:t>
            </a:r>
            <a:endParaRPr lang="ru-RU" sz="28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645208C-AD12-43AA-95EF-5DD527CB07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3916363"/>
          </a:xfrm>
        </p:spPr>
        <p:txBody>
          <a:bodyPr>
            <a:normAutofit/>
          </a:bodyPr>
          <a:lstStyle/>
          <a:p>
            <a:pPr fontAlgn="base"/>
            <a:r>
              <a:rPr lang="ru-RU" sz="2500" dirty="0">
                <a:solidFill>
                  <a:srgbClr val="000000"/>
                </a:solidFill>
                <a:latin typeface="Constantia" panose="02030602050306030303" pitchFamily="18" charset="0"/>
              </a:rPr>
              <a:t>На развитие </a:t>
            </a:r>
            <a:r>
              <a:rPr lang="ru-RU" sz="2500" dirty="0" err="1">
                <a:solidFill>
                  <a:srgbClr val="000000"/>
                </a:solidFill>
                <a:latin typeface="Constantia" panose="02030602050306030303" pitchFamily="18" charset="0"/>
              </a:rPr>
              <a:t>алекситимии</a:t>
            </a:r>
            <a:r>
              <a:rPr lang="ru-RU" sz="2500" dirty="0">
                <a:solidFill>
                  <a:srgbClr val="000000"/>
                </a:solidFill>
                <a:latin typeface="Constantia" panose="02030602050306030303" pitchFamily="18" charset="0"/>
              </a:rPr>
              <a:t> может влиять воспитание. </a:t>
            </a:r>
            <a:r>
              <a:rPr lang="ru-RU" sz="2500" dirty="0" err="1">
                <a:solidFill>
                  <a:srgbClr val="000000"/>
                </a:solidFill>
                <a:latin typeface="Constantia" panose="02030602050306030303" pitchFamily="18" charset="0"/>
              </a:rPr>
              <a:t>Малоэмоциональные</a:t>
            </a:r>
            <a:r>
              <a:rPr lang="ru-RU" sz="2500" dirty="0">
                <a:solidFill>
                  <a:srgbClr val="000000"/>
                </a:solidFill>
                <a:latin typeface="Constantia" panose="02030602050306030303" pitchFamily="18" charset="0"/>
              </a:rPr>
              <a:t> родители, табу на выражение эмоций на людях или, наоборот, отрицательный опыт общения с </a:t>
            </a:r>
            <a:r>
              <a:rPr lang="ru-RU" sz="2500" dirty="0" err="1">
                <a:solidFill>
                  <a:srgbClr val="000000"/>
                </a:solidFill>
                <a:latin typeface="Constantia" panose="02030602050306030303" pitchFamily="18" charset="0"/>
              </a:rPr>
              <a:t>гиперэмоциональными</a:t>
            </a:r>
            <a:r>
              <a:rPr lang="ru-RU" sz="2500" dirty="0">
                <a:solidFill>
                  <a:srgbClr val="000000"/>
                </a:solidFill>
                <a:latin typeface="Constantia" panose="02030602050306030303" pitchFamily="18" charset="0"/>
              </a:rPr>
              <a:t> личностями приводят к неспособности различать и описывать чувства во взрослом возрасте.</a:t>
            </a:r>
          </a:p>
          <a:p>
            <a:pPr fontAlgn="base"/>
            <a:endParaRPr lang="ru-RU" sz="2500" dirty="0">
              <a:solidFill>
                <a:srgbClr val="000000"/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2223210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7BAAC1-7361-4E98-ACBC-081C6D6C9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>
                <a:latin typeface="Constantia" panose="02030602050306030303" pitchFamily="18" charset="0"/>
              </a:rPr>
              <a:t>Использование эмоциональной информации: общение с </a:t>
            </a:r>
            <a:r>
              <a:rPr lang="ru-RU" sz="2800" b="1" dirty="0" err="1">
                <a:latin typeface="Constantia" panose="02030602050306030303" pitchFamily="18" charset="0"/>
              </a:rPr>
              <a:t>алекситимиками</a:t>
            </a:r>
            <a:r>
              <a:rPr lang="ru-RU" sz="2800" b="1" dirty="0">
                <a:latin typeface="Constantia" panose="02030602050306030303" pitchFamily="18" charset="0"/>
              </a:rPr>
              <a:t> (эмоциональными дальтониками(</a:t>
            </a:r>
            <a:endParaRPr lang="ru-RU" sz="28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645208C-AD12-43AA-95EF-5DD527CB07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>
              <a:lnSpc>
                <a:spcPct val="80000"/>
              </a:lnSpc>
            </a:pPr>
            <a:r>
              <a:rPr lang="ru-RU" sz="2500" dirty="0">
                <a:solidFill>
                  <a:srgbClr val="000000"/>
                </a:solidFill>
                <a:latin typeface="Constantia" panose="02030602050306030303" pitchFamily="18" charset="0"/>
              </a:rPr>
              <a:t>Даже если </a:t>
            </a:r>
            <a:r>
              <a:rPr lang="ru-RU" sz="2500" dirty="0" err="1">
                <a:solidFill>
                  <a:srgbClr val="000000"/>
                </a:solidFill>
                <a:latin typeface="Constantia" panose="02030602050306030303" pitchFamily="18" charset="0"/>
              </a:rPr>
              <a:t>алекситимик</a:t>
            </a:r>
            <a:r>
              <a:rPr lang="ru-RU" sz="2500" dirty="0">
                <a:solidFill>
                  <a:srgbClr val="000000"/>
                </a:solidFill>
                <a:latin typeface="Constantia" panose="02030602050306030303" pitchFamily="18" charset="0"/>
              </a:rPr>
              <a:t> внешне выглядит бесстрастным, это не означает, что он испытывает меньший спектр эмоций, чем обычный человек. Куда же деваются эти неосознанные эмоции?</a:t>
            </a:r>
          </a:p>
          <a:p>
            <a:pPr fontAlgn="base">
              <a:lnSpc>
                <a:spcPct val="80000"/>
              </a:lnSpc>
            </a:pPr>
            <a:r>
              <a:rPr lang="ru-RU" sz="2500" dirty="0">
                <a:solidFill>
                  <a:srgbClr val="000000"/>
                </a:solidFill>
                <a:latin typeface="Constantia" panose="02030602050306030303" pitchFamily="18" charset="0"/>
              </a:rPr>
              <a:t>В некоторых случаях они накапливаются, что приводит к так называемым аффективным реакциям, когда человек на незначительное событие вдруг выдает фонтан чувств, явно неадекватных ситуации, — например, ломает мебель или бьет посуду во время спора из-за зубной пасты.</a:t>
            </a:r>
          </a:p>
          <a:p>
            <a:pPr fontAlgn="base">
              <a:lnSpc>
                <a:spcPct val="80000"/>
              </a:lnSpc>
            </a:pPr>
            <a:endParaRPr lang="ru-RU" sz="2500" dirty="0">
              <a:solidFill>
                <a:srgbClr val="000000"/>
              </a:solidFill>
              <a:latin typeface="Constantia" panose="02030602050306030303" pitchFamily="18" charset="0"/>
            </a:endParaRPr>
          </a:p>
          <a:p>
            <a:pPr fontAlgn="base">
              <a:lnSpc>
                <a:spcPct val="80000"/>
              </a:lnSpc>
            </a:pPr>
            <a:endParaRPr lang="ru-RU" sz="2500" dirty="0">
              <a:solidFill>
                <a:srgbClr val="000000"/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4222816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7BAAC1-7361-4E98-ACBC-081C6D6C9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>
                <a:latin typeface="Constantia" panose="02030602050306030303" pitchFamily="18" charset="0"/>
              </a:rPr>
              <a:t>Использование эмоциональной информации: общение с </a:t>
            </a:r>
            <a:r>
              <a:rPr lang="ru-RU" sz="2800" b="1" dirty="0" err="1">
                <a:latin typeface="Constantia" panose="02030602050306030303" pitchFamily="18" charset="0"/>
              </a:rPr>
              <a:t>алекситимиками</a:t>
            </a:r>
            <a:r>
              <a:rPr lang="ru-RU" sz="2800" b="1" dirty="0">
                <a:latin typeface="Constantia" panose="02030602050306030303" pitchFamily="18" charset="0"/>
              </a:rPr>
              <a:t> (эмоциональными дальтониками(</a:t>
            </a:r>
            <a:endParaRPr lang="ru-RU" sz="28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645208C-AD12-43AA-95EF-5DD527CB07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l" fontAlgn="base"/>
            <a:r>
              <a:rPr lang="ru-RU" dirty="0">
                <a:solidFill>
                  <a:srgbClr val="000000"/>
                </a:solidFill>
                <a:latin typeface="Constantia" panose="02030602050306030303" pitchFamily="18" charset="0"/>
              </a:rPr>
              <a:t>В других случаях невысказанные эмоции находят выход в физических недомоганиях — собственно, именно поэтому доктор </a:t>
            </a:r>
            <a:r>
              <a:rPr lang="ru-RU" dirty="0" err="1">
                <a:solidFill>
                  <a:srgbClr val="000000"/>
                </a:solidFill>
                <a:latin typeface="Constantia" panose="02030602050306030303" pitchFamily="18" charset="0"/>
              </a:rPr>
              <a:t>Сифнеос</a:t>
            </a:r>
            <a:r>
              <a:rPr lang="ru-RU" dirty="0">
                <a:solidFill>
                  <a:srgbClr val="000000"/>
                </a:solidFill>
                <a:latin typeface="Constantia" panose="02030602050306030303" pitchFamily="18" charset="0"/>
              </a:rPr>
              <a:t> обнаружил этот феномен именно в клинике для людей с психосоматическими расстройствами. </a:t>
            </a:r>
          </a:p>
          <a:p>
            <a:pPr algn="l" fontAlgn="base"/>
            <a:r>
              <a:rPr lang="ru-RU" dirty="0">
                <a:solidFill>
                  <a:srgbClr val="000000"/>
                </a:solidFill>
                <a:latin typeface="Constantia" panose="02030602050306030303" pitchFamily="18" charset="0"/>
              </a:rPr>
              <a:t>Типичный пример — так называемая маскированная депрессия: когда человек не осознает своего недовольства жизнью или не позволяет себе его проявлять, у него не обнаруживаются типичные признаки депрессии (сниженное настроение, ощущение бессмысленности жизни, апатия и так далее), но зато негативные эмоции проявляются в слабости, болях, проблемах с дыханием и сердцебиением и так далее.</a:t>
            </a:r>
          </a:p>
        </p:txBody>
      </p:sp>
    </p:spTree>
    <p:extLst>
      <p:ext uri="{BB962C8B-B14F-4D97-AF65-F5344CB8AC3E}">
        <p14:creationId xmlns:p14="http://schemas.microsoft.com/office/powerpoint/2010/main" val="1590552619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7BAAC1-7361-4E98-ACBC-081C6D6C9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>
                <a:latin typeface="Constantia" panose="02030602050306030303" pitchFamily="18" charset="0"/>
              </a:rPr>
              <a:t>Использование эмоциональной информации: общение с </a:t>
            </a:r>
            <a:r>
              <a:rPr lang="ru-RU" sz="2800" b="1" dirty="0" err="1">
                <a:latin typeface="Constantia" panose="02030602050306030303" pitchFamily="18" charset="0"/>
              </a:rPr>
              <a:t>алекситимиками</a:t>
            </a:r>
            <a:r>
              <a:rPr lang="ru-RU" sz="2800" b="1" dirty="0">
                <a:latin typeface="Constantia" panose="02030602050306030303" pitchFamily="18" charset="0"/>
              </a:rPr>
              <a:t> (эмоциональными дальтониками(</a:t>
            </a:r>
            <a:endParaRPr lang="ru-RU" sz="28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645208C-AD12-43AA-95EF-5DD527CB07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fontAlgn="base">
              <a:buNone/>
            </a:pPr>
            <a:r>
              <a:rPr lang="ru-RU" sz="2500" b="1" dirty="0">
                <a:solidFill>
                  <a:srgbClr val="000000"/>
                </a:solidFill>
                <a:latin typeface="Constantia" panose="02030602050306030303" pitchFamily="18" charset="0"/>
              </a:rPr>
              <a:t>Навыки, которые нужно развивать у </a:t>
            </a:r>
            <a:r>
              <a:rPr lang="ru-RU" sz="2500" b="1" dirty="0" err="1">
                <a:solidFill>
                  <a:srgbClr val="000000"/>
                </a:solidFill>
                <a:latin typeface="Constantia" panose="02030602050306030303" pitchFamily="18" charset="0"/>
              </a:rPr>
              <a:t>алекситимиков</a:t>
            </a:r>
            <a:r>
              <a:rPr lang="ru-RU" sz="2500" b="1" dirty="0">
                <a:solidFill>
                  <a:srgbClr val="000000"/>
                </a:solidFill>
                <a:latin typeface="Constantia" panose="02030602050306030303" pitchFamily="18" charset="0"/>
              </a:rPr>
              <a:t>:</a:t>
            </a:r>
          </a:p>
          <a:p>
            <a:pPr marL="0" indent="0" fontAlgn="base">
              <a:buNone/>
            </a:pPr>
            <a:endParaRPr lang="ru-RU" sz="2500" dirty="0">
              <a:solidFill>
                <a:srgbClr val="000000"/>
              </a:solidFill>
              <a:latin typeface="Constantia" panose="02030602050306030303" pitchFamily="18" charset="0"/>
            </a:endParaRPr>
          </a:p>
          <a:p>
            <a:pPr marL="0" indent="0" fontAlgn="base">
              <a:buNone/>
            </a:pPr>
            <a:r>
              <a:rPr lang="ru-RU" sz="2500" dirty="0">
                <a:solidFill>
                  <a:srgbClr val="000000"/>
                </a:solidFill>
                <a:latin typeface="Constantia" panose="02030602050306030303" pitchFamily="18" charset="0"/>
              </a:rPr>
              <a:t>1) Дневник. Исследования показывают, что экспрессивное письмо может помочь развить способность человека распознавать эмоции. Рекомендуется вести дневник каждый день, описывая более-менее значимые события.</a:t>
            </a:r>
          </a:p>
          <a:p>
            <a:pPr marL="0" indent="0" fontAlgn="base">
              <a:buNone/>
            </a:pPr>
            <a:r>
              <a:rPr lang="ru-RU" sz="2500" dirty="0">
                <a:solidFill>
                  <a:srgbClr val="000000"/>
                </a:solidFill>
                <a:latin typeface="Constantia" panose="02030602050306030303" pitchFamily="18" charset="0"/>
              </a:rPr>
              <a:t>2) Чтение романов. Язык описания мыслей, чувств, моментов и опытов буквально живет в романах. Исследования показывают, что это отличный способ научиться выражать накопившиеся чувства.</a:t>
            </a:r>
          </a:p>
          <a:p>
            <a:pPr marL="0" indent="0" fontAlgn="base">
              <a:buNone/>
            </a:pPr>
            <a:r>
              <a:rPr lang="ru-RU" sz="2500" dirty="0">
                <a:solidFill>
                  <a:srgbClr val="000000"/>
                </a:solidFill>
                <a:latin typeface="Constantia" panose="02030602050306030303" pitchFamily="18" charset="0"/>
              </a:rPr>
              <a:t>3) Экспрессивные искусства. Уроки актерского мастерства, танцев, изобразительного искусства или класс терапии через движение помогают людям с </a:t>
            </a:r>
            <a:r>
              <a:rPr lang="ru-RU" sz="2500" dirty="0" err="1">
                <a:solidFill>
                  <a:srgbClr val="000000"/>
                </a:solidFill>
                <a:latin typeface="Constantia" panose="02030602050306030303" pitchFamily="18" charset="0"/>
              </a:rPr>
              <a:t>алекситимией</a:t>
            </a:r>
            <a:r>
              <a:rPr lang="ru-RU" sz="2500" dirty="0">
                <a:solidFill>
                  <a:srgbClr val="000000"/>
                </a:solidFill>
                <a:latin typeface="Constantia" panose="02030602050306030303" pitchFamily="18" charset="0"/>
              </a:rPr>
              <a:t> распознать и выразить свои эмоции.</a:t>
            </a:r>
          </a:p>
        </p:txBody>
      </p:sp>
    </p:spTree>
    <p:extLst>
      <p:ext uri="{BB962C8B-B14F-4D97-AF65-F5344CB8AC3E}">
        <p14:creationId xmlns:p14="http://schemas.microsoft.com/office/powerpoint/2010/main" val="35767319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7BAAC1-7361-4E98-ACBC-081C6D6C9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>
                <a:latin typeface="Constantia" panose="02030602050306030303" pitchFamily="18" charset="0"/>
              </a:rPr>
              <a:t>Использование эмоциональной информации: общение с </a:t>
            </a:r>
            <a:r>
              <a:rPr lang="ru-RU" sz="2800" b="1" dirty="0" err="1">
                <a:latin typeface="Constantia" panose="02030602050306030303" pitchFamily="18" charset="0"/>
              </a:rPr>
              <a:t>алекситимиками</a:t>
            </a:r>
            <a:r>
              <a:rPr lang="ru-RU" sz="2800" b="1" dirty="0">
                <a:latin typeface="Constantia" panose="02030602050306030303" pitchFamily="18" charset="0"/>
              </a:rPr>
              <a:t> (эмоциональными дальтониками(</a:t>
            </a:r>
            <a:endParaRPr lang="ru-RU" sz="28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645208C-AD12-43AA-95EF-5DD527CB07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1905000"/>
            <a:ext cx="8229600" cy="4525963"/>
          </a:xfrm>
        </p:spPr>
        <p:txBody>
          <a:bodyPr>
            <a:normAutofit fontScale="85000" lnSpcReduction="20000"/>
          </a:bodyPr>
          <a:lstStyle/>
          <a:p>
            <a:pPr algn="l" fontAlgn="base"/>
            <a:r>
              <a:rPr lang="ru-RU" b="0" i="0" dirty="0">
                <a:solidFill>
                  <a:srgbClr val="222222"/>
                </a:solidFill>
                <a:effectLst/>
                <a:latin typeface="Constantia" panose="02030602050306030303" pitchFamily="18" charset="0"/>
              </a:rPr>
              <a:t>4) </a:t>
            </a:r>
            <a:r>
              <a:rPr lang="ru-RU" b="1" i="0" dirty="0">
                <a:solidFill>
                  <a:srgbClr val="222222"/>
                </a:solidFill>
                <a:effectLst/>
                <a:latin typeface="Constantia" panose="02030602050306030303" pitchFamily="18" charset="0"/>
              </a:rPr>
              <a:t>Групповая психотерапия. </a:t>
            </a:r>
            <a:r>
              <a:rPr lang="ru-RU" b="0" i="0" dirty="0">
                <a:solidFill>
                  <a:srgbClr val="222222"/>
                </a:solidFill>
                <a:effectLst/>
                <a:latin typeface="Constantia" panose="02030602050306030303" pitchFamily="18" charset="0"/>
              </a:rPr>
              <a:t>Интерактивный аспект групповой терапии позволяет детям и взрослым как исследовать собственные мысли и чувства, так и переживать обмен эмоциональным опытом с другими людьми.</a:t>
            </a:r>
          </a:p>
          <a:p>
            <a:pPr algn="l" fontAlgn="base"/>
            <a:r>
              <a:rPr lang="ru-RU" b="0" i="0" dirty="0">
                <a:solidFill>
                  <a:srgbClr val="222222"/>
                </a:solidFill>
                <a:effectLst/>
                <a:latin typeface="Constantia" panose="02030602050306030303" pitchFamily="18" charset="0"/>
              </a:rPr>
              <a:t>5) </a:t>
            </a:r>
            <a:r>
              <a:rPr lang="ru-RU" b="1" i="0" dirty="0">
                <a:solidFill>
                  <a:srgbClr val="222222"/>
                </a:solidFill>
                <a:effectLst/>
                <a:latin typeface="Constantia" panose="02030602050306030303" pitchFamily="18" charset="0"/>
              </a:rPr>
              <a:t>Гипноз и уроки релаксации. </a:t>
            </a:r>
            <a:r>
              <a:rPr lang="ru-RU" b="0" i="0" dirty="0">
                <a:solidFill>
                  <a:srgbClr val="222222"/>
                </a:solidFill>
                <a:effectLst/>
                <a:latin typeface="Constantia" panose="02030602050306030303" pitchFamily="18" charset="0"/>
              </a:rPr>
              <a:t>Пока большинство видов психотерапии используют разговор как основной способ уменьшить симптомы </a:t>
            </a:r>
            <a:r>
              <a:rPr lang="ru-RU" b="0" i="0" dirty="0" err="1">
                <a:solidFill>
                  <a:srgbClr val="222222"/>
                </a:solidFill>
                <a:effectLst/>
                <a:latin typeface="Constantia" panose="02030602050306030303" pitchFamily="18" charset="0"/>
              </a:rPr>
              <a:t>алекситимии</a:t>
            </a:r>
            <a:r>
              <a:rPr lang="ru-RU" b="0" i="0" dirty="0">
                <a:solidFill>
                  <a:srgbClr val="222222"/>
                </a:solidFill>
                <a:effectLst/>
                <a:latin typeface="Constantia" panose="02030602050306030303" pitchFamily="18" charset="0"/>
              </a:rPr>
              <a:t>, гипноз и уроки релаксации развивают воображение и навыки </a:t>
            </a:r>
            <a:r>
              <a:rPr lang="ru-RU" b="0" i="0" dirty="0" err="1">
                <a:solidFill>
                  <a:srgbClr val="222222"/>
                </a:solidFill>
                <a:effectLst/>
                <a:latin typeface="Constantia" panose="02030602050306030303" pitchFamily="18" charset="0"/>
              </a:rPr>
              <a:t>ментализации</a:t>
            </a:r>
            <a:r>
              <a:rPr lang="ru-RU" b="0" i="0" dirty="0">
                <a:solidFill>
                  <a:srgbClr val="222222"/>
                </a:solidFill>
                <a:effectLst/>
                <a:latin typeface="Constantia" panose="02030602050306030303" pitchFamily="18" charset="0"/>
              </a:rPr>
              <a:t> (способности вообразить психическое состояние другого человека.</a:t>
            </a:r>
          </a:p>
        </p:txBody>
      </p:sp>
    </p:spTree>
    <p:extLst>
      <p:ext uri="{BB962C8B-B14F-4D97-AF65-F5344CB8AC3E}">
        <p14:creationId xmlns:p14="http://schemas.microsoft.com/office/powerpoint/2010/main" val="17957891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919</TotalTime>
  <Words>7547</Words>
  <Application>Microsoft Office PowerPoint</Application>
  <PresentationFormat>Экран (4:3)</PresentationFormat>
  <Paragraphs>597</Paragraphs>
  <Slides>101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101</vt:i4>
      </vt:variant>
    </vt:vector>
  </HeadingPairs>
  <TitlesOfParts>
    <vt:vector size="109" baseType="lpstr">
      <vt:lpstr>Arial</vt:lpstr>
      <vt:lpstr>Calibri</vt:lpstr>
      <vt:lpstr>Constantia</vt:lpstr>
      <vt:lpstr>Lato</vt:lpstr>
      <vt:lpstr>Times New Roman</vt:lpstr>
      <vt:lpstr>Wingdings</vt:lpstr>
      <vt:lpstr>YS Text Fallback</vt:lpstr>
      <vt:lpstr>Office Theme</vt:lpstr>
      <vt:lpstr>Презентация PowerPoint</vt:lpstr>
      <vt:lpstr>Содержание семинара</vt:lpstr>
      <vt:lpstr>Интеллект: основные характеристики</vt:lpstr>
      <vt:lpstr>Интеллект: основные характеристики</vt:lpstr>
      <vt:lpstr>Мышление</vt:lpstr>
      <vt:lpstr>Мышление: виды</vt:lpstr>
      <vt:lpstr>Нарушения рационального мышления</vt:lpstr>
      <vt:lpstr>Нарушения рационального мышления</vt:lpstr>
      <vt:lpstr>Нарушения рационального мышления</vt:lpstr>
      <vt:lpstr>Нарушения рационального мышления</vt:lpstr>
      <vt:lpstr>Нарушения рационального мышления</vt:lpstr>
      <vt:lpstr>Нарушения рационального мышления</vt:lpstr>
      <vt:lpstr>Нарушения рационального мышления</vt:lpstr>
      <vt:lpstr>Ощущения</vt:lpstr>
      <vt:lpstr>Ощущения: основные свойства</vt:lpstr>
      <vt:lpstr>Восприятие</vt:lpstr>
      <vt:lpstr>Восприятие</vt:lpstr>
      <vt:lpstr>Представления</vt:lpstr>
      <vt:lpstr>Мыслительные операции</vt:lpstr>
      <vt:lpstr>Мыслительные операции</vt:lpstr>
      <vt:lpstr>Мыслительные операции</vt:lpstr>
      <vt:lpstr>Внимание </vt:lpstr>
      <vt:lpstr>Память </vt:lpstr>
      <vt:lpstr>Память </vt:lpstr>
      <vt:lpstr>Интеллект рациональный</vt:lpstr>
      <vt:lpstr>Интеллект эмоциональный</vt:lpstr>
      <vt:lpstr>Модель ЭИ</vt:lpstr>
      <vt:lpstr>Разница между рациональным и эмоциональным интеллектом</vt:lpstr>
      <vt:lpstr>Идентификация эмоций</vt:lpstr>
      <vt:lpstr>Идентификация эмоций</vt:lpstr>
      <vt:lpstr>Идентификация эмоций</vt:lpstr>
      <vt:lpstr>Идентификация эмоций</vt:lpstr>
      <vt:lpstr>Идентификация эмоций</vt:lpstr>
      <vt:lpstr>Идентификация эмоций</vt:lpstr>
      <vt:lpstr>Идентификация эмоций</vt:lpstr>
      <vt:lpstr>Идентификация эмоций</vt:lpstr>
      <vt:lpstr>Идентификация эмоций</vt:lpstr>
      <vt:lpstr>Идентификация эмоций</vt:lpstr>
      <vt:lpstr>Идентификация эмоций</vt:lpstr>
      <vt:lpstr>Идентификация эмоций</vt:lpstr>
      <vt:lpstr>Идентификация эмоций</vt:lpstr>
      <vt:lpstr>Идентификация эмоций</vt:lpstr>
      <vt:lpstr>Мимические и пантомимические показатели  эмоциональных состояний</vt:lpstr>
      <vt:lpstr>Мимические и пантомимические показатели  эмоциональных состояний</vt:lpstr>
      <vt:lpstr>Мимические и пантомимические показатели  эмоциональных состояний</vt:lpstr>
      <vt:lpstr>Мимические и пантомимические показатели  эмоциональных состояний</vt:lpstr>
      <vt:lpstr>Мимические и пантомимические показатели  эмоциональных состояний</vt:lpstr>
      <vt:lpstr>Сколько эмоций существует?</vt:lpstr>
      <vt:lpstr>Сколько эмоций существует?</vt:lpstr>
      <vt:lpstr>Сколько эмоций существует?</vt:lpstr>
      <vt:lpstr>Сколько эмоций существует?</vt:lpstr>
      <vt:lpstr>Сколько эмоций существует?</vt:lpstr>
      <vt:lpstr>Сколько эмоций существует?</vt:lpstr>
      <vt:lpstr>Сколько эмоций существует?</vt:lpstr>
      <vt:lpstr>Таблица наблюдений </vt:lpstr>
      <vt:lpstr>Таблица наблюдений </vt:lpstr>
      <vt:lpstr>Упражнение на понимание своего эмоционального состояния</vt:lpstr>
      <vt:lpstr>Регуляция эмоций</vt:lpstr>
      <vt:lpstr>Регуляция эмоций</vt:lpstr>
      <vt:lpstr>Регуляция эмоций</vt:lpstr>
      <vt:lpstr>Регуляция эмоций</vt:lpstr>
      <vt:lpstr>Регуляция эмоций: аутогенная тренировка</vt:lpstr>
      <vt:lpstr>Регуляция эмоций</vt:lpstr>
      <vt:lpstr>Регуляция эмоций</vt:lpstr>
      <vt:lpstr>Регуляция эмоций</vt:lpstr>
      <vt:lpstr>Регуляция эмоций</vt:lpstr>
      <vt:lpstr>Регуляция эмоций: изменение направленности сознания </vt:lpstr>
      <vt:lpstr>Регуляция эмоций</vt:lpstr>
      <vt:lpstr>Регуляция эмоций: снижение значимости</vt:lpstr>
      <vt:lpstr>Регуляция эмоций: контрфактическое мышление</vt:lpstr>
      <vt:lpstr>Регуляция эмоций</vt:lpstr>
      <vt:lpstr>Регуляция эмоций: релаксация</vt:lpstr>
      <vt:lpstr>Регуляция эмоций: релаксация</vt:lpstr>
      <vt:lpstr>Регуляция эмоций: релаксация</vt:lpstr>
      <vt:lpstr>Регуляция эмоций: релаксация</vt:lpstr>
      <vt:lpstr>Регуляция эмоций: снятие эмоционального напряжения</vt:lpstr>
      <vt:lpstr>Регуляция эмоций: снятие эмоционального напряжения</vt:lpstr>
      <vt:lpstr>Регуляция эмоций</vt:lpstr>
      <vt:lpstr>Регуляция эмоций с помощью психологических защит</vt:lpstr>
      <vt:lpstr>Регуляция эмоций с помощью психологических защит</vt:lpstr>
      <vt:lpstr>Использование эмоциональной информации в мышлении и деятельности</vt:lpstr>
      <vt:lpstr>Использование эмоциональной информации: как общаться с эмоционально-лабильным</vt:lpstr>
      <vt:lpstr>Использование эмоциональной информации: как общаться с эмоционально-лабильным</vt:lpstr>
      <vt:lpstr>Использование эмоциональной информации: как общаться с эмоционально-лабильным</vt:lpstr>
      <vt:lpstr>Использование эмоциональной информации в мышлении и деятельности</vt:lpstr>
      <vt:lpstr>Использование эмоциональной информации: отношения с эмоционально-незрелыми людьми</vt:lpstr>
      <vt:lpstr>Использование эмоциональной информации: отношения с эмоционально-незрелыми людьми</vt:lpstr>
      <vt:lpstr>Использование эмоциональной информации: отношения с эмоционально-незрелыми людьми</vt:lpstr>
      <vt:lpstr>Использование эмоциональной информации: отношения с эмоционально-незрелыми людьми</vt:lpstr>
      <vt:lpstr>Использование эмоциональной информации: общение с алекситимиками (эмоциональными дальтониками)</vt:lpstr>
      <vt:lpstr>Использование эмоциональной информации: общение с алекситимиками (эмоциональными дальтониками(</vt:lpstr>
      <vt:lpstr>Использование эмоциональной информации: общение с алекситимиками (эмоциональными дальтониками)</vt:lpstr>
      <vt:lpstr>Использование эмоциональной информации: общение с алекситимиками (эмоциональными дальтониками)</vt:lpstr>
      <vt:lpstr>Использование эмоциональной информации: общение с алекситимиками (эмоциональными дальтониками)</vt:lpstr>
      <vt:lpstr>Использование эмоциональной информации: общение с алекситимиками (эмоциональными дальтониками(</vt:lpstr>
      <vt:lpstr>Использование эмоциональной информации: общение с алекситимиками (эмоциональными дальтониками(</vt:lpstr>
      <vt:lpstr>Использование эмоциональной информации: общение с алекситимиками (эмоциональными дальтониками(</vt:lpstr>
      <vt:lpstr>Использование эмоциональной информации: общение с алекситимиками (эмоциональными дальтониками(</vt:lpstr>
      <vt:lpstr>Использование эмоциональной информации: общение с алекситимиками (эмоциональными дальтониками(</vt:lpstr>
      <vt:lpstr>РЕЗЮМЕ</vt:lpstr>
      <vt:lpstr>Презентация PowerPoint</vt:lpstr>
    </vt:vector>
  </TitlesOfParts>
  <Company>Fairmont Raffles Hotels International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pmarkasian</dc:creator>
  <cp:lastModifiedBy>123</cp:lastModifiedBy>
  <cp:revision>64</cp:revision>
  <dcterms:created xsi:type="dcterms:W3CDTF">2014-08-27T13:17:30Z</dcterms:created>
  <dcterms:modified xsi:type="dcterms:W3CDTF">2020-10-05T06:26:20Z</dcterms:modified>
</cp:coreProperties>
</file>