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262"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12/4/2014</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12/4/2014</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sz="2800" dirty="0" smtClean="0">
                <a:solidFill>
                  <a:schemeClr val="tx1"/>
                </a:solidFill>
                <a:latin typeface="Times New Roman" pitchFamily="18" charset="0"/>
                <a:cs typeface="Times New Roman" pitchFamily="18" charset="0"/>
              </a:rPr>
              <a:t>ГБОУ ВПО «Красноярский государственный медицинский университет им. Проф. В.Ф. </a:t>
            </a:r>
            <a:r>
              <a:rPr lang="ru-RU" sz="2800" dirty="0" err="1" smtClean="0">
                <a:solidFill>
                  <a:schemeClr val="tx1"/>
                </a:solidFill>
                <a:latin typeface="Times New Roman" pitchFamily="18" charset="0"/>
                <a:cs typeface="Times New Roman" pitchFamily="18" charset="0"/>
              </a:rPr>
              <a:t>Войно-Ясенецкого</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00200" y="2819400"/>
            <a:ext cx="7406640" cy="3200400"/>
          </a:xfrm>
        </p:spPr>
        <p:txBody>
          <a:bodyPr>
            <a:normAutofit/>
          </a:bodyPr>
          <a:lstStyle/>
          <a:p>
            <a:r>
              <a:rPr lang="ru-RU" sz="3200" dirty="0" smtClean="0">
                <a:solidFill>
                  <a:schemeClr val="tx1"/>
                </a:solidFill>
                <a:latin typeface="Times New Roman" pitchFamily="18" charset="0"/>
                <a:cs typeface="Times New Roman" pitchFamily="18" charset="0"/>
              </a:rPr>
              <a:t>Профилактическая беседа с подростками о вреде алкоголизма</a:t>
            </a:r>
            <a:r>
              <a:rPr lang="ru-RU" dirty="0" smtClean="0">
                <a:solidFill>
                  <a:schemeClr val="tx1"/>
                </a:solidFill>
                <a:latin typeface="Times New Roman" pitchFamily="18" charset="0"/>
                <a:cs typeface="Times New Roman" pitchFamily="18" charset="0"/>
              </a:rPr>
              <a:t>.</a:t>
            </a:r>
          </a:p>
          <a:p>
            <a:endParaRPr lang="ru-RU" dirty="0" smtClean="0">
              <a:solidFill>
                <a:schemeClr val="tx1"/>
              </a:solidFill>
              <a:latin typeface="Times New Roman" pitchFamily="18" charset="0"/>
              <a:cs typeface="Times New Roman" pitchFamily="18" charset="0"/>
            </a:endParaRPr>
          </a:p>
          <a:p>
            <a:pPr algn="r"/>
            <a:r>
              <a:rPr lang="ru-RU" sz="2200" dirty="0" smtClean="0">
                <a:solidFill>
                  <a:schemeClr val="tx1"/>
                </a:solidFill>
                <a:latin typeface="Times New Roman" pitchFamily="18" charset="0"/>
                <a:cs typeface="Times New Roman" pitchFamily="18" charset="0"/>
              </a:rPr>
              <a:t>\.</a:t>
            </a:r>
            <a:endParaRPr lang="ru-RU" sz="2200" dirty="0" smtClean="0">
              <a:solidFill>
                <a:schemeClr val="tx1"/>
              </a:solidFill>
              <a:latin typeface="Times New Roman" pitchFamily="18" charset="0"/>
              <a:cs typeface="Times New Roman" pitchFamily="18" charset="0"/>
            </a:endParaRPr>
          </a:p>
          <a:p>
            <a:pPr algn="ctr"/>
            <a:endParaRPr lang="ru-RU" sz="1800" dirty="0" smtClean="0">
              <a:solidFill>
                <a:schemeClr val="tx1"/>
              </a:solidFill>
              <a:latin typeface="Times New Roman" pitchFamily="18" charset="0"/>
              <a:cs typeface="Times New Roman" pitchFamily="18" charset="0"/>
            </a:endParaRPr>
          </a:p>
          <a:p>
            <a:pPr algn="ctr"/>
            <a:endParaRPr lang="ru-RU" sz="1800" dirty="0">
              <a:solidFill>
                <a:schemeClr val="tx1"/>
              </a:solidFill>
              <a:latin typeface="Times New Roman" pitchFamily="18" charset="0"/>
              <a:cs typeface="Times New Roman" pitchFamily="18" charset="0"/>
            </a:endParaRPr>
          </a:p>
          <a:p>
            <a:pPr algn="ctr"/>
            <a:r>
              <a:rPr lang="ru-RU" sz="1800" dirty="0" smtClean="0">
                <a:solidFill>
                  <a:schemeClr val="tx1"/>
                </a:solidFill>
                <a:latin typeface="Times New Roman" pitchFamily="18" charset="0"/>
                <a:cs typeface="Times New Roman" pitchFamily="18" charset="0"/>
              </a:rPr>
              <a:t>Красноярск </a:t>
            </a:r>
            <a:r>
              <a:rPr lang="ru-RU" sz="1800" dirty="0" smtClean="0">
                <a:solidFill>
                  <a:schemeClr val="tx1"/>
                </a:solidFill>
                <a:latin typeface="Times New Roman" pitchFamily="18" charset="0"/>
                <a:cs typeface="Times New Roman" pitchFamily="18" charset="0"/>
              </a:rPr>
              <a:t>2013.</a:t>
            </a:r>
            <a:endParaRPr lang="ru-RU" sz="1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i="1" dirty="0" smtClean="0">
                <a:solidFill>
                  <a:schemeClr val="tx1"/>
                </a:solidFill>
                <a:latin typeface="Times New Roman" pitchFamily="18" charset="0"/>
                <a:cs typeface="Times New Roman" pitchFamily="18" charset="0"/>
              </a:rPr>
              <a:t>Как не стать алкоголиком?</a:t>
            </a:r>
            <a:r>
              <a:rPr lang="ru-RU" sz="2000" dirty="0" smtClean="0"/>
              <a:t/>
            </a:r>
            <a:br>
              <a:rPr lang="ru-RU" sz="2000" dirty="0" smtClean="0"/>
            </a:br>
            <a:endParaRPr lang="ru-RU" sz="2000" dirty="0"/>
          </a:p>
        </p:txBody>
      </p:sp>
      <p:sp>
        <p:nvSpPr>
          <p:cNvPr id="5" name="Содержимое 4"/>
          <p:cNvSpPr>
            <a:spLocks noGrp="1"/>
          </p:cNvSpPr>
          <p:nvPr>
            <p:ph sz="half" idx="1"/>
          </p:nvPr>
        </p:nvSpPr>
        <p:spPr>
          <a:xfrm>
            <a:off x="457200" y="1143000"/>
            <a:ext cx="8153400" cy="4983163"/>
          </a:xfrm>
        </p:spPr>
        <p:txBody>
          <a:bodyPr>
            <a:normAutofit fontScale="32500" lnSpcReduction="20000"/>
          </a:bodyPr>
          <a:lstStyle/>
          <a:p>
            <a:r>
              <a:rPr lang="ru-RU" sz="4300" dirty="0" smtClean="0"/>
              <a:t>Необходимо помнить четыре вещи: </a:t>
            </a:r>
            <a:r>
              <a:rPr lang="ru-RU" sz="4300" b="1" i="1" dirty="0" smtClean="0"/>
              <a:t>возраст, свобода, досуг</a:t>
            </a:r>
            <a:r>
              <a:rPr lang="ru-RU" sz="4300" i="1" dirty="0" smtClean="0"/>
              <a:t>, </a:t>
            </a:r>
            <a:r>
              <a:rPr lang="ru-RU" sz="4300" b="1" i="1" dirty="0" smtClean="0"/>
              <a:t>партнер.</a:t>
            </a:r>
            <a:endParaRPr lang="ru-RU" sz="4300" dirty="0" smtClean="0"/>
          </a:p>
          <a:p>
            <a:r>
              <a:rPr lang="ru-RU" sz="4300" dirty="0" smtClean="0"/>
              <a:t>Первое – это </a:t>
            </a:r>
            <a:r>
              <a:rPr lang="ru-RU" sz="4300" b="1" dirty="0" smtClean="0"/>
              <a:t>возраст</a:t>
            </a:r>
            <a:r>
              <a:rPr lang="ru-RU" sz="4300" dirty="0" smtClean="0"/>
              <a:t>. Запомним следующее: важный возраст в жизни человека – 21–24 года, именно в это время окончательно формируются («созревают») лобные доли мозга, ответственные за интеллектуальные способности. Поэтому в 25 лет мозг более устойчив к разрушающему воздействию яда (в том числе и алкоголя, который таковым является), чем в более молодом возрасте. Не зря в США запрещено продавать алкоголь людям младше 21 года!</a:t>
            </a:r>
          </a:p>
          <a:p>
            <a:r>
              <a:rPr lang="ru-RU" sz="4300" dirty="0" smtClean="0"/>
              <a:t>В разном возрасте алкоголизм развивается с разной скоростью. Чем младше человек, тем быстрее это происходит!</a:t>
            </a:r>
          </a:p>
          <a:p>
            <a:r>
              <a:rPr lang="ru-RU" sz="4300" dirty="0" smtClean="0"/>
              <a:t>	Если в 25–27 лет человек поставил себе задачу научиться много пить и не пьянеть, то через год эта задача будет выполнена. Он станет алкоголиком первой стадии, что позволит ему «свысока» смотреть на «слабаков», плохо переносящих уже привычные для него дозы алкоголя. Алкоголиком третьей стадии (с тягой к опохмелению, с запоями, с красным носом и т.п.) он будет только к 35–45 годам. </a:t>
            </a:r>
          </a:p>
          <a:p>
            <a:r>
              <a:rPr lang="ru-RU" sz="4300" dirty="0" smtClean="0"/>
              <a:t>Если человек подобное «закаливание» начнет с 18–20 лет, то алкоголиком третьей стадии он станет уже к 22–24 годам. </a:t>
            </a:r>
          </a:p>
          <a:p>
            <a:r>
              <a:rPr lang="ru-RU" sz="4300" dirty="0" smtClean="0"/>
              <a:t>В подростковом возрасте алкоголизм первой стадии сформируется за полгода. При продолжении употребления больших количеств алкоголя через 2–3 года молодой человек дойдёт до заключительной стадии алкоголизма.</a:t>
            </a:r>
          </a:p>
          <a:p>
            <a:r>
              <a:rPr lang="ru-RU" sz="4300" dirty="0" smtClean="0"/>
              <a:t>От взрослых часто можно услышать, что если у человека сильная воля, то он может в любой момент прекратить пить, «завязать». Да, может. Но проблема в том, что </a:t>
            </a:r>
            <a:r>
              <a:rPr lang="ru-RU" sz="4300" i="1" dirty="0" smtClean="0"/>
              <a:t>эта</a:t>
            </a:r>
            <a:r>
              <a:rPr lang="ru-RU" sz="4300" dirty="0" smtClean="0"/>
              <a:t> болезнь (алкоголизм) не имеет обратного хода. Человек останется на той стадии, на которой остановился. И все изменения, которые претерпели его интеллект, память, его внутренние органы, останутся неизменными. Более того, если этот человек вновь начнет употреблять алкоголь, болезнь будет продолжать своё логическое развитие с той стадии, на которой она была остановлена.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81000" y="228600"/>
            <a:ext cx="8153400" cy="3992563"/>
          </a:xfrm>
        </p:spPr>
        <p:txBody>
          <a:bodyPr>
            <a:normAutofit fontScale="92500" lnSpcReduction="10000"/>
          </a:bodyPr>
          <a:lstStyle/>
          <a:p>
            <a:pPr>
              <a:buFont typeface="Arial" pitchFamily="34" charset="0"/>
              <a:buChar char="•"/>
            </a:pPr>
            <a:r>
              <a:rPr lang="ru-RU" dirty="0" smtClean="0">
                <a:latin typeface="Times New Roman" pitchFamily="18" charset="0"/>
                <a:cs typeface="Times New Roman" pitchFamily="18" charset="0"/>
              </a:rPr>
              <a:t>Третий момент – досуг . Практика показывает, что в алкогольные  сети попадают те, кому «нечего делать», «нечем себя занять». Организуйте свой досуг: посещайте секцию или кружок, имейте хобби. </a:t>
            </a:r>
          </a:p>
          <a:p>
            <a:pPr>
              <a:buFont typeface="Arial" pitchFamily="34" charset="0"/>
              <a:buChar char="•"/>
            </a:pPr>
            <a:r>
              <a:rPr lang="ru-RU" dirty="0" smtClean="0">
                <a:latin typeface="Times New Roman" pitchFamily="18" charset="0"/>
                <a:cs typeface="Times New Roman" pitchFamily="18" charset="0"/>
              </a:rPr>
              <a:t>И наконец, - партнер. Если вы не станете алкоголиком, но им окажется ваш партнер и у вас и у ваших детей будет много дополнительных проблем.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4000" b="1" dirty="0" smtClean="0">
                <a:solidFill>
                  <a:schemeClr val="tx1"/>
                </a:solidFill>
                <a:latin typeface="Times New Roman" pitchFamily="18" charset="0"/>
                <a:cs typeface="Times New Roman" pitchFamily="18" charset="0"/>
              </a:rPr>
              <a:t>Важные моменты</a:t>
            </a:r>
            <a:endParaRPr lang="ru-RU" sz="4000" dirty="0">
              <a:solidFill>
                <a:schemeClr val="tx1"/>
              </a:solidFill>
              <a:latin typeface="Times New Roman" pitchFamily="18" charset="0"/>
              <a:cs typeface="Times New Roman" pitchFamily="18" charset="0"/>
            </a:endParaRPr>
          </a:p>
        </p:txBody>
      </p:sp>
      <p:sp>
        <p:nvSpPr>
          <p:cNvPr id="8" name="Содержимое 7"/>
          <p:cNvSpPr>
            <a:spLocks noGrp="1"/>
          </p:cNvSpPr>
          <p:nvPr>
            <p:ph idx="1"/>
          </p:nvPr>
        </p:nvSpPr>
        <p:spPr/>
        <p:txBody>
          <a:bodyPr>
            <a:normAutofit fontScale="40000" lnSpcReduction="20000"/>
          </a:bodyPr>
          <a:lstStyle/>
          <a:p>
            <a:pPr lvl="0"/>
            <a:r>
              <a:rPr lang="ru-RU" sz="3500" dirty="0" smtClean="0"/>
              <a:t>Постараться жить без употребления алкоголя как можно дольше (до 21 года, лучше до 24 лет).	</a:t>
            </a:r>
          </a:p>
          <a:p>
            <a:pPr lvl="0"/>
            <a:r>
              <a:rPr lang="ru-RU" sz="3500" dirty="0" smtClean="0"/>
              <a:t>Если употребление алкоголя в вашей компании уже обычное дело, постарайтесь пить мало, очень мало и только слабоалкогольные напитки.</a:t>
            </a:r>
          </a:p>
          <a:p>
            <a:pPr lvl="0"/>
            <a:r>
              <a:rPr lang="ru-RU" sz="3500" dirty="0" smtClean="0"/>
              <a:t>Если употребление больших доз алкоголя в вашей компании обычное дело (причем не важно, частое или не очень, так как частое употребление больших доз сформирует алкоголизм, а редкое употребление больших доз «посадит» вашу печень) – может быть, вам сменить компанию?</a:t>
            </a:r>
          </a:p>
          <a:p>
            <a:pPr lvl="0"/>
            <a:r>
              <a:rPr lang="ru-RU" sz="3500" dirty="0" smtClean="0"/>
              <a:t>Если употребление больших доз алкоголя в вашей компании обычное дело, но они хорошие ребята и не виноваты в том, что не знают симптомов первой стадии алкоголизма, может быть, вы им об этом расскажете? Не умирать же им, в конце концов, от наркологической неграмотности?</a:t>
            </a:r>
          </a:p>
          <a:p>
            <a:r>
              <a:rPr lang="ru-RU" sz="3500" dirty="0" smtClean="0"/>
              <a:t>Второе – это свобода</a:t>
            </a:r>
            <a:r>
              <a:rPr lang="ru-RU" sz="3500" b="1" dirty="0" smtClean="0"/>
              <a:t>.</a:t>
            </a:r>
            <a:r>
              <a:rPr lang="ru-RU" sz="3500" dirty="0" smtClean="0"/>
              <a:t> Помните о том, что у вас всегда есть свобода выбора: пить или не пить и сколько пить.</a:t>
            </a:r>
          </a:p>
          <a:p>
            <a:r>
              <a:rPr lang="ru-RU" sz="3500" dirty="0" smtClean="0"/>
              <a:t>Если бы в смоделированной нами ситуации с четырьмя мужчинами  здоровый  мужчина  не  пил  или  выпил  бы  не  более   50–100 мл алкоголя, он чувствовал бы себя достаточно нормально, поддерживал беседу, танцевал, провёл бы хорошую ночь с женой, а наутро отправился на работу. Неужели пить </a:t>
            </a:r>
            <a:r>
              <a:rPr lang="ru-RU" sz="3500" i="1" dirty="0" smtClean="0"/>
              <a:t>много </a:t>
            </a:r>
            <a:r>
              <a:rPr lang="ru-RU" sz="3500" dirty="0" smtClean="0"/>
              <a:t>было так необходимо? Неужели </a:t>
            </a:r>
            <a:r>
              <a:rPr lang="ru-RU" sz="3500" i="1" dirty="0" smtClean="0"/>
              <a:t>обстоятельства</a:t>
            </a:r>
            <a:r>
              <a:rPr lang="ru-RU" sz="3500" dirty="0" smtClean="0"/>
              <a:t> были таковы, что ему никак нельзя было поступить по-другому? Выбор есть всегда. Хотя, конечно, это не простая проблема – </a:t>
            </a:r>
            <a:r>
              <a:rPr lang="ru-RU" sz="3500" i="1" dirty="0" smtClean="0"/>
              <a:t>принуждение к употреблению алкоголя, тем более  в тинэйджеркой группе.</a:t>
            </a:r>
            <a:endParaRPr lang="ru-RU" sz="3500" dirty="0" smtClean="0"/>
          </a:p>
          <a:p>
            <a:r>
              <a:rPr lang="ru-RU" sz="3500" i="1" dirty="0" smtClean="0"/>
              <a:t> </a:t>
            </a:r>
            <a:endParaRPr lang="ru-RU" sz="3500" dirty="0" smtClean="0"/>
          </a:p>
          <a:p>
            <a:r>
              <a:rPr lang="ru-RU" sz="3500" b="1" i="1" dirty="0" smtClean="0"/>
              <a:t> </a:t>
            </a:r>
            <a:endParaRPr lang="ru-RU" sz="3500"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iza\Desktop\x_06e0fad9.jpg"/>
          <p:cNvPicPr>
            <a:picLocks noChangeAspect="1" noChangeArrowheads="1"/>
          </p:cNvPicPr>
          <p:nvPr/>
        </p:nvPicPr>
        <p:blipFill>
          <a:blip r:embed="rId2" cstate="print"/>
          <a:srcRect/>
          <a:stretch>
            <a:fillRect/>
          </a:stretch>
        </p:blipFill>
        <p:spPr bwMode="auto">
          <a:xfrm>
            <a:off x="990600" y="381000"/>
            <a:ext cx="3449781" cy="5334000"/>
          </a:xfrm>
          <a:prstGeom prst="rect">
            <a:avLst/>
          </a:prstGeom>
          <a:noFill/>
        </p:spPr>
      </p:pic>
      <p:pic>
        <p:nvPicPr>
          <p:cNvPr id="3077" name="Picture 5" descr="C:\Users\Liza\Desktop\1286267682_2.jpg"/>
          <p:cNvPicPr>
            <a:picLocks noChangeAspect="1" noChangeArrowheads="1"/>
          </p:cNvPicPr>
          <p:nvPr/>
        </p:nvPicPr>
        <p:blipFill>
          <a:blip r:embed="rId3" cstate="print"/>
          <a:srcRect/>
          <a:stretch>
            <a:fillRect/>
          </a:stretch>
        </p:blipFill>
        <p:spPr bwMode="auto">
          <a:xfrm>
            <a:off x="4686300" y="4276725"/>
            <a:ext cx="4457700" cy="2581275"/>
          </a:xfrm>
          <a:prstGeom prst="rect">
            <a:avLst/>
          </a:prstGeom>
          <a:noFill/>
        </p:spPr>
      </p:pic>
      <p:pic>
        <p:nvPicPr>
          <p:cNvPr id="3078" name="Picture 6" descr="C:\Users\Liza\Desktop\bigstock_Alcoholism_4207085.jpg"/>
          <p:cNvPicPr>
            <a:picLocks noChangeAspect="1" noChangeArrowheads="1"/>
          </p:cNvPicPr>
          <p:nvPr/>
        </p:nvPicPr>
        <p:blipFill>
          <a:blip r:embed="rId4" cstate="print"/>
          <a:srcRect/>
          <a:stretch>
            <a:fillRect/>
          </a:stretch>
        </p:blipFill>
        <p:spPr bwMode="auto">
          <a:xfrm>
            <a:off x="5943600" y="152400"/>
            <a:ext cx="3200400" cy="411251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iza\Desktop\825b59b88cbd2b23b875d6d3aa16426a_0b3ae8ea9bef28cb2eccb5c623973798.jpg"/>
          <p:cNvPicPr>
            <a:picLocks noChangeAspect="1" noChangeArrowheads="1"/>
          </p:cNvPicPr>
          <p:nvPr/>
        </p:nvPicPr>
        <p:blipFill>
          <a:blip r:embed="rId2" cstate="print"/>
          <a:srcRect/>
          <a:stretch>
            <a:fillRect/>
          </a:stretch>
        </p:blipFill>
        <p:spPr bwMode="auto">
          <a:xfrm>
            <a:off x="990600" y="3581400"/>
            <a:ext cx="4114800" cy="3124200"/>
          </a:xfrm>
          <a:prstGeom prst="rect">
            <a:avLst/>
          </a:prstGeom>
          <a:noFill/>
        </p:spPr>
      </p:pic>
      <p:pic>
        <p:nvPicPr>
          <p:cNvPr id="7" name="Picture 7" descr="C:\Users\Liza\Desktop\1281202787_f_4a68fd0ecd3ef.jpg"/>
          <p:cNvPicPr>
            <a:picLocks noChangeAspect="1" noChangeArrowheads="1"/>
          </p:cNvPicPr>
          <p:nvPr/>
        </p:nvPicPr>
        <p:blipFill>
          <a:blip r:embed="rId3" cstate="print"/>
          <a:srcRect/>
          <a:stretch>
            <a:fillRect/>
          </a:stretch>
        </p:blipFill>
        <p:spPr bwMode="auto">
          <a:xfrm>
            <a:off x="990600" y="-1"/>
            <a:ext cx="6553200" cy="3581401"/>
          </a:xfrm>
          <a:prstGeom prst="rect">
            <a:avLst/>
          </a:prstGeom>
          <a:noFill/>
        </p:spPr>
      </p:pic>
      <p:pic>
        <p:nvPicPr>
          <p:cNvPr id="4098" name="Picture 2" descr="C:\Users\Liza\Desktop\image5.png"/>
          <p:cNvPicPr>
            <a:picLocks noChangeAspect="1" noChangeArrowheads="1"/>
          </p:cNvPicPr>
          <p:nvPr/>
        </p:nvPicPr>
        <p:blipFill>
          <a:blip r:embed="rId4" cstate="print"/>
          <a:srcRect/>
          <a:stretch>
            <a:fillRect/>
          </a:stretch>
        </p:blipFill>
        <p:spPr bwMode="auto">
          <a:xfrm>
            <a:off x="5029200" y="3581400"/>
            <a:ext cx="3962400" cy="297321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dirty="0" smtClean="0">
                <a:solidFill>
                  <a:schemeClr val="tx1"/>
                </a:solidFill>
                <a:latin typeface="Times New Roman" pitchFamily="18" charset="0"/>
                <a:cs typeface="Times New Roman" pitchFamily="18" charset="0"/>
              </a:rPr>
              <a:t>Источники литературы</a:t>
            </a:r>
            <a:endParaRPr lang="ru-RU" sz="3600" dirty="0">
              <a:solidFill>
                <a:schemeClr val="tx1"/>
              </a:solidFill>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a:bodyPr>
          <a:lstStyle/>
          <a:p>
            <a:r>
              <a:rPr lang="en-US" dirty="0" smtClean="0">
                <a:latin typeface="Times New Roman" pitchFamily="18" charset="0"/>
                <a:cs typeface="Times New Roman" pitchFamily="18" charset="0"/>
              </a:rPr>
              <a:t>http://prozavisimost.ru/alkogolizm/profilaktika-alkogolizma.htm</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Беседа на тему «Как здоровый человек становится алкоголиком?»</a:t>
            </a:r>
          </a:p>
          <a:p>
            <a:r>
              <a:rPr lang="en-US" dirty="0" smtClean="0">
                <a:latin typeface="Times New Roman" pitchFamily="18" charset="0"/>
                <a:cs typeface="Times New Roman" pitchFamily="18" charset="0"/>
              </a:rPr>
              <a:t>http://images.yandex.ru/</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Содержание</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 typeface="Wingdings" pitchFamily="2" charset="2"/>
              <a:buChar char="§"/>
            </a:pPr>
            <a:r>
              <a:rPr lang="ru-RU" dirty="0" smtClean="0">
                <a:latin typeface="Times New Roman" pitchFamily="18" charset="0"/>
                <a:cs typeface="Times New Roman" pitchFamily="18" charset="0"/>
              </a:rPr>
              <a:t>Введение</a:t>
            </a:r>
          </a:p>
          <a:p>
            <a:pPr>
              <a:buFont typeface="Wingdings" pitchFamily="2" charset="2"/>
              <a:buChar char="§"/>
            </a:pPr>
            <a:r>
              <a:rPr lang="ru-RU" dirty="0" smtClean="0">
                <a:latin typeface="Times New Roman" pitchFamily="18" charset="0"/>
                <a:cs typeface="Times New Roman" pitchFamily="18" charset="0"/>
              </a:rPr>
              <a:t>Задачи государства</a:t>
            </a:r>
          </a:p>
          <a:p>
            <a:pPr>
              <a:buFont typeface="Wingdings" pitchFamily="2" charset="2"/>
              <a:buChar char="§"/>
            </a:pPr>
            <a:r>
              <a:rPr lang="ru-RU" dirty="0" smtClean="0">
                <a:latin typeface="Times New Roman" pitchFamily="18" charset="0"/>
                <a:cs typeface="Times New Roman" pitchFamily="18" charset="0"/>
              </a:rPr>
              <a:t>Путь формирования раннего алкоголизма</a:t>
            </a:r>
          </a:p>
          <a:p>
            <a:pPr>
              <a:buFont typeface="Wingdings" pitchFamily="2" charset="2"/>
              <a:buChar char="§"/>
            </a:pPr>
            <a:r>
              <a:rPr lang="ru-RU" dirty="0" smtClean="0">
                <a:latin typeface="Times New Roman" pitchFamily="18" charset="0"/>
                <a:cs typeface="Times New Roman" pitchFamily="18" charset="0"/>
              </a:rPr>
              <a:t>Специфика подросткового возраста </a:t>
            </a:r>
          </a:p>
          <a:p>
            <a:pPr>
              <a:buFont typeface="Wingdings" pitchFamily="2" charset="2"/>
              <a:buChar char="§"/>
            </a:pPr>
            <a:r>
              <a:rPr lang="ru-RU" dirty="0" smtClean="0">
                <a:latin typeface="Times New Roman" pitchFamily="18" charset="0"/>
                <a:cs typeface="Times New Roman" pitchFamily="18" charset="0"/>
              </a:rPr>
              <a:t>Специфика воспитания</a:t>
            </a:r>
          </a:p>
          <a:p>
            <a:pPr>
              <a:buFont typeface="Wingdings" pitchFamily="2" charset="2"/>
              <a:buChar char="§"/>
            </a:pPr>
            <a:r>
              <a:rPr lang="ru-RU" dirty="0" smtClean="0">
                <a:latin typeface="Times New Roman" pitchFamily="18" charset="0"/>
                <a:cs typeface="Times New Roman" pitchFamily="18" charset="0"/>
              </a:rPr>
              <a:t>Как не стать алкоголиком?</a:t>
            </a:r>
          </a:p>
          <a:p>
            <a:pPr>
              <a:buFont typeface="Wingdings" pitchFamily="2" charset="2"/>
              <a:buChar char="§"/>
            </a:pPr>
            <a:r>
              <a:rPr lang="ru-RU" dirty="0" smtClean="0">
                <a:latin typeface="Times New Roman" pitchFamily="18" charset="0"/>
                <a:cs typeface="Times New Roman" pitchFamily="18" charset="0"/>
              </a:rPr>
              <a:t>Важные моменты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latin typeface="Times New Roman" pitchFamily="18" charset="0"/>
                <a:cs typeface="Times New Roman" pitchFamily="18" charset="0"/>
              </a:rPr>
              <a:t>Введение</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r>
              <a:rPr lang="ru-RU" sz="2900" dirty="0" smtClean="0">
                <a:latin typeface="Times New Roman" pitchFamily="18" charset="0"/>
                <a:cs typeface="Times New Roman" pitchFamily="18" charset="0"/>
              </a:rPr>
              <a:t>Всем известно, что болезнь намного легче предупредить, чем потом ее лечить. Алкоголизм – это заболевание, поэтому его профилактика имеет в современном обществе большое значение. Профилактика алкоголизма – это комплекс мер, направленных на искоренение у людей патологической зависимости от спиртного.</a:t>
            </a:r>
          </a:p>
          <a:p>
            <a:r>
              <a:rPr lang="ru-RU" sz="2900" dirty="0" smtClean="0">
                <a:latin typeface="Times New Roman" pitchFamily="18" charset="0"/>
                <a:cs typeface="Times New Roman" pitchFamily="18" charset="0"/>
              </a:rPr>
              <a:t>Основные методы такой профилактики — это разъяснительная работа по действию алкоголя на организм и причинам развития алкогольной зависимости, симптомах алкоголизма, а также формирование у людей отрицательного отношения к спиртному. К профилактическим относятся и меры по ограничению выпуска, продажи и употребления спиртных напитков, а также меры со стороны государства, медицинских учреждений, психологов, семьи и школы, направленные на борьбу с развитием алкоголизма.</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chemeClr val="tx1"/>
                </a:solidFill>
                <a:latin typeface="Times New Roman" pitchFamily="18" charset="0"/>
                <a:cs typeface="Times New Roman" pitchFamily="18" charset="0"/>
              </a:rPr>
              <a:t>Задачи государства</a:t>
            </a:r>
            <a:endParaRPr lang="ru-RU" sz="4000" dirty="0">
              <a:solidFill>
                <a:schemeClr val="tx1"/>
              </a:solidFill>
            </a:endParaRPr>
          </a:p>
        </p:txBody>
      </p:sp>
      <p:sp>
        <p:nvSpPr>
          <p:cNvPr id="3" name="Содержимое 2"/>
          <p:cNvSpPr>
            <a:spLocks noGrp="1"/>
          </p:cNvSpPr>
          <p:nvPr>
            <p:ph idx="1"/>
          </p:nvPr>
        </p:nvSpPr>
        <p:spPr/>
        <p:txBody>
          <a:bodyPr>
            <a:normAutofit fontScale="62500" lnSpcReduction="20000"/>
          </a:bodyPr>
          <a:lstStyle/>
          <a:p>
            <a:r>
              <a:rPr lang="ru-RU" dirty="0" smtClean="0">
                <a:latin typeface="Times New Roman" pitchFamily="18" charset="0"/>
                <a:cs typeface="Times New Roman" pitchFamily="18" charset="0"/>
              </a:rPr>
              <a:t>Задачей государства является формирование у граждан такого стиля жизни, чтобы употребление алкоголя уходило на второй план, а злоупотребление даже было неприемлемым. Для этого:</a:t>
            </a:r>
          </a:p>
          <a:p>
            <a:r>
              <a:rPr lang="ru-RU" dirty="0" smtClean="0">
                <a:latin typeface="Times New Roman" pitchFamily="18" charset="0"/>
                <a:cs typeface="Times New Roman" pitchFamily="18" charset="0"/>
              </a:rPr>
              <a:t>проводится контроль качества выпускаемого алкоголя;</a:t>
            </a:r>
          </a:p>
          <a:p>
            <a:r>
              <a:rPr lang="ru-RU" dirty="0" smtClean="0">
                <a:latin typeface="Times New Roman" pitchFamily="18" charset="0"/>
                <a:cs typeface="Times New Roman" pitchFamily="18" charset="0"/>
              </a:rPr>
              <a:t>накладывается запрет на продажу алкогольных напитков несовершеннолетним;</a:t>
            </a:r>
          </a:p>
          <a:p>
            <a:r>
              <a:rPr lang="ru-RU" dirty="0" smtClean="0">
                <a:latin typeface="Times New Roman" pitchFamily="18" charset="0"/>
                <a:cs typeface="Times New Roman" pitchFamily="18" charset="0"/>
              </a:rPr>
              <a:t>строго лимитируются места продажи и употребления алкоголя;</a:t>
            </a:r>
          </a:p>
          <a:p>
            <a:r>
              <a:rPr lang="ru-RU" dirty="0" smtClean="0">
                <a:latin typeface="Times New Roman" pitchFamily="18" charset="0"/>
                <a:cs typeface="Times New Roman" pitchFamily="18" charset="0"/>
              </a:rPr>
              <a:t>создаются условия для исключения алкоголя в производственных коллективах;</a:t>
            </a:r>
          </a:p>
          <a:p>
            <a:r>
              <a:rPr lang="ru-RU" dirty="0" smtClean="0">
                <a:latin typeface="Times New Roman" pitchFamily="18" charset="0"/>
                <a:cs typeface="Times New Roman" pitchFamily="18" charset="0"/>
              </a:rPr>
              <a:t>вводятся административное и уголовное наказание граждан, появляющихся в общественных местах в нетрезвом виде;</a:t>
            </a:r>
          </a:p>
          <a:p>
            <a:r>
              <a:rPr lang="ru-RU" dirty="0" smtClean="0">
                <a:latin typeface="Times New Roman" pitchFamily="18" charset="0"/>
                <a:cs typeface="Times New Roman" pitchFamily="18" charset="0"/>
              </a:rPr>
              <a:t>рекламируется пагубное действие алкоголя на здоровье и психику;</a:t>
            </a:r>
          </a:p>
          <a:p>
            <a:r>
              <a:rPr lang="ru-RU" dirty="0" smtClean="0">
                <a:latin typeface="Times New Roman" pitchFamily="18" charset="0"/>
                <a:cs typeface="Times New Roman" pitchFamily="18" charset="0"/>
              </a:rPr>
              <a:t>в производственных коллективах выявляются пьющие люди, которые являются потенциальными алкоголиками, и для каждого из них применяются индивидуальные меры воздействия.</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rPr>
              <a:t>Путь формирования раннего алкоголизма</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1850" dirty="0" smtClean="0">
                <a:latin typeface="Times New Roman" pitchFamily="18" charset="0"/>
                <a:cs typeface="Times New Roman" pitchFamily="18" charset="0"/>
              </a:rPr>
              <a:t>Традиционная ошибка – алкоголиком считают «бывшего» алкоголика или алкоголика третьей, заключительной стадии. Над ним насмехаются, рисуют его на плакатах с красным носом или сидящим в бутылке. Объясняют детям, что таким быть нехорошо, стыдно. Но ведь таким никто и не собирается быть! Вряд ли кто-либо из вас или ваших сверстников когда-либо «мечтал» им стать. </a:t>
            </a:r>
          </a:p>
          <a:p>
            <a:r>
              <a:rPr lang="ru-RU" sz="1850" dirty="0" smtClean="0">
                <a:latin typeface="Times New Roman" pitchFamily="18" charset="0"/>
                <a:cs typeface="Times New Roman" pitchFamily="18" charset="0"/>
              </a:rPr>
              <a:t>В то же время проявления </a:t>
            </a:r>
            <a:r>
              <a:rPr lang="ru-RU" sz="1850" i="1" dirty="0" smtClean="0">
                <a:latin typeface="Times New Roman" pitchFamily="18" charset="0"/>
                <a:cs typeface="Times New Roman" pitchFamily="18" charset="0"/>
              </a:rPr>
              <a:t>сформированного</a:t>
            </a:r>
            <a:r>
              <a:rPr lang="ru-RU" sz="1850" dirty="0" smtClean="0">
                <a:latin typeface="Times New Roman" pitchFamily="18" charset="0"/>
                <a:cs typeface="Times New Roman" pitchFamily="18" charset="0"/>
              </a:rPr>
              <a:t>, но не запущенного </a:t>
            </a:r>
            <a:r>
              <a:rPr lang="ru-RU" sz="1850" i="1" dirty="0" smtClean="0">
                <a:latin typeface="Times New Roman" pitchFamily="18" charset="0"/>
                <a:cs typeface="Times New Roman" pitchFamily="18" charset="0"/>
              </a:rPr>
              <a:t>алкоголизма </a:t>
            </a:r>
            <a:r>
              <a:rPr lang="ru-RU" sz="1850" dirty="0" smtClean="0">
                <a:latin typeface="Times New Roman" pitchFamily="18" charset="0"/>
                <a:cs typeface="Times New Roman" pitchFamily="18" charset="0"/>
              </a:rPr>
              <a:t>(в виде хорошей переносимости больших количеств алкоголя и приподнятости настроения после употребления) большинство людей считают показателями здоровья, силы, престижности. Это увеличивает риск развития алкоголизма из-за наркологической безграмотности населения: настоящий алкоголик становится кумиром, объектом для подражания. Эта ошибка – основной путь формирования раннего алкоголизма.</a:t>
            </a:r>
            <a:endParaRPr lang="ru-RU" sz="18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76389730_1376379335176.jpg"/>
          <p:cNvPicPr>
            <a:picLocks noGrp="1" noChangeAspect="1"/>
          </p:cNvPicPr>
          <p:nvPr>
            <p:ph sz="quarter" idx="2"/>
          </p:nvPr>
        </p:nvPicPr>
        <p:blipFill>
          <a:blip r:embed="rId2" cstate="print"/>
          <a:stretch>
            <a:fillRect/>
          </a:stretch>
        </p:blipFill>
        <p:spPr>
          <a:xfrm>
            <a:off x="76200" y="0"/>
            <a:ext cx="3962400" cy="4038600"/>
          </a:xfrm>
        </p:spPr>
      </p:pic>
      <p:pic>
        <p:nvPicPr>
          <p:cNvPr id="9" name="Содержимое 8" descr="h_YCFJbEkZi04D1SBMUL6AgKcy2alr3mwh_.jpg"/>
          <p:cNvPicPr>
            <a:picLocks noGrp="1" noChangeAspect="1"/>
          </p:cNvPicPr>
          <p:nvPr>
            <p:ph sz="quarter" idx="4"/>
          </p:nvPr>
        </p:nvPicPr>
        <p:blipFill>
          <a:blip r:embed="rId3" cstate="print"/>
          <a:stretch>
            <a:fillRect/>
          </a:stretch>
        </p:blipFill>
        <p:spPr>
          <a:xfrm>
            <a:off x="4064000" y="1371600"/>
            <a:ext cx="5080000" cy="4038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3200" b="1" i="1" dirty="0" smtClean="0">
                <a:solidFill>
                  <a:schemeClr val="tx1"/>
                </a:solidFill>
                <a:latin typeface="Times New Roman" pitchFamily="18" charset="0"/>
                <a:cs typeface="Times New Roman" pitchFamily="18" charset="0"/>
              </a:rPr>
              <a:t>Специфика подросткового возраста</a:t>
            </a:r>
            <a:r>
              <a:rPr lang="ru-RU" sz="3200" b="1" dirty="0" smtClean="0">
                <a:solidFill>
                  <a:schemeClr val="tx1"/>
                </a:solidFill>
                <a:latin typeface="Times New Roman" pitchFamily="18" charset="0"/>
                <a:cs typeface="Times New Roman" pitchFamily="18" charset="0"/>
              </a:rPr>
              <a:t> </a:t>
            </a:r>
            <a:endParaRPr lang="ru-RU" sz="3200" dirty="0">
              <a:solidFill>
                <a:schemeClr val="tx1"/>
              </a:solidFill>
              <a:latin typeface="Times New Roman" pitchFamily="18" charset="0"/>
              <a:cs typeface="Times New Roman" pitchFamily="18" charset="0"/>
            </a:endParaRPr>
          </a:p>
        </p:txBody>
      </p:sp>
      <p:sp>
        <p:nvSpPr>
          <p:cNvPr id="8" name="Содержимое 7"/>
          <p:cNvSpPr>
            <a:spLocks noGrp="1"/>
          </p:cNvSpPr>
          <p:nvPr>
            <p:ph sz="half" idx="1"/>
          </p:nvPr>
        </p:nvSpPr>
        <p:spPr/>
        <p:txBody>
          <a:bodyPr>
            <a:normAutofit fontScale="47500" lnSpcReduction="20000"/>
          </a:bodyPr>
          <a:lstStyle/>
          <a:p>
            <a:r>
              <a:rPr lang="ru-RU" sz="2900" dirty="0" smtClean="0">
                <a:latin typeface="Times New Roman" pitchFamily="18" charset="0"/>
                <a:cs typeface="Times New Roman" pitchFamily="18" charset="0"/>
              </a:rPr>
              <a:t>Наркологи считают, что около 30 % старшеклассников являются «потенциальными алкоголиками». Они, возможно, и не употребляют спиртное, пьющими могут и не стать, но готовность к «алкогольным тренировкам» у них уже сформирована.</a:t>
            </a:r>
          </a:p>
          <a:p>
            <a:r>
              <a:rPr lang="ru-RU" sz="2900" dirty="0" smtClean="0">
                <a:latin typeface="Times New Roman" pitchFamily="18" charset="0"/>
                <a:cs typeface="Times New Roman" pitchFamily="18" charset="0"/>
              </a:rPr>
              <a:t>Такая готовность становится заметной с 10–12 лет, т.е. со времени учебы в 5–7 классе. У детей снижается успеваемость. Учителя их характеризует как способных, но ленивых. Под любым предлогом такие дети уклоняются от участия в кружках и секциях, прекращают учебу в музыкальных, спортивных и им подобных школах. Часто пропускают занятия. В это время днями бесцельно бродят по улице, смотрят подряд все телепередачи, кино- и видеофильмы, читают только «про мафию» и комиксы в журналах. Уже к 14 годам такие школьники отстают в развитии от остальных своих сверстников</a:t>
            </a:r>
            <a:r>
              <a:rPr lang="ru-RU" dirty="0" smtClean="0">
                <a:latin typeface="Times New Roman" pitchFamily="18" charset="0"/>
                <a:cs typeface="Times New Roman" pitchFamily="18" charset="0"/>
              </a:rPr>
              <a:t>.</a:t>
            </a:r>
          </a:p>
        </p:txBody>
      </p:sp>
      <p:pic>
        <p:nvPicPr>
          <p:cNvPr id="10" name="Содержимое 9" descr="44818.jpg"/>
          <p:cNvPicPr>
            <a:picLocks noGrp="1" noChangeAspect="1"/>
          </p:cNvPicPr>
          <p:nvPr>
            <p:ph sz="half" idx="2"/>
          </p:nvPr>
        </p:nvPicPr>
        <p:blipFill>
          <a:blip r:embed="rId2" cstate="print"/>
          <a:stretch>
            <a:fillRect/>
          </a:stretch>
        </p:blipFill>
        <p:spPr>
          <a:xfrm>
            <a:off x="5181600" y="1676400"/>
            <a:ext cx="3581400" cy="3962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990600" y="0"/>
            <a:ext cx="3657600" cy="3352800"/>
          </a:xfrm>
        </p:spPr>
        <p:txBody>
          <a:bodyPr>
            <a:noAutofit/>
          </a:bodyPr>
          <a:lstStyle/>
          <a:p>
            <a:r>
              <a:rPr lang="ru-RU" sz="1400" dirty="0" smtClean="0">
                <a:latin typeface="Times New Roman" pitchFamily="18" charset="0"/>
                <a:cs typeface="Times New Roman" pitchFamily="18" charset="0"/>
              </a:rPr>
              <a:t>Но в 14–16 лет «выделиться», «занять достойное место» – внутренняя необходимость для подростка. Такие подростки объединяются в асоциально ориентированные группы. Здесь не нужны успехи в учебе, спорте, музыке. Более важно демонстрировать свое отрицательное отноше­ние к знаниям, к однообразному труду, которым является учеба: «Пусть он отличник, но маменькин сынок, и выпить бутылку водки для него – слабо!»</a:t>
            </a:r>
          </a:p>
          <a:p>
            <a:pPr>
              <a:buNone/>
            </a:pPr>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25000" lnSpcReduction="20000"/>
          </a:bodyPr>
          <a:lstStyle/>
          <a:p>
            <a:r>
              <a:rPr lang="ru-RU" sz="5600" dirty="0" smtClean="0">
                <a:latin typeface="Times New Roman" pitchFamily="18" charset="0"/>
                <a:cs typeface="Times New Roman" pitchFamily="18" charset="0"/>
              </a:rPr>
              <a:t>Одним из важнейших показателей для вступления в асоциально ориентированную группу и «полноценного» существова­ния в ней служит такой престижный признак, как физическая сила и ее проявления. В асоциальных группах подростки, как правило, </a:t>
            </a:r>
            <a:r>
              <a:rPr lang="ru-RU" sz="5600" dirty="0" err="1" smtClean="0">
                <a:latin typeface="Times New Roman" pitchFamily="18" charset="0"/>
                <a:cs typeface="Times New Roman" pitchFamily="18" charset="0"/>
              </a:rPr>
              <a:t>алкоголизируются</a:t>
            </a:r>
            <a:r>
              <a:rPr lang="ru-RU" sz="5600" dirty="0" smtClean="0">
                <a:latin typeface="Times New Roman" pitchFamily="18" charset="0"/>
                <a:cs typeface="Times New Roman" pitchFamily="18" charset="0"/>
              </a:rPr>
              <a:t>. Уважением пользуется тот, кто мо­жет выпить 1–2 стакана водки и не опьянеть. Алкогольные тренировки через полгода-год позволят «начинающим» выпивать без заметных последствий достаточно большое количество алкоголя. С этого времени появится возможность «смотреть свысока» на «хилых» и «слабаков», стать объектом подражания, кумиром среди себе подобных. Таких кумиров формирует не улица. Асоциально ориентированные подростки сами активно ищут себе подобных. Готовность стать «алкогольным кумиром» закладывается воспитанием в семье, в группе друзей и даже (как это ни парадоксально) в школе.</a:t>
            </a:r>
          </a:p>
          <a:p>
            <a:endParaRPr lang="ru-RU" dirty="0"/>
          </a:p>
        </p:txBody>
      </p:sp>
      <p:pic>
        <p:nvPicPr>
          <p:cNvPr id="1027" name="Picture 3" descr="C:\Users\Liza\Desktop\alcohol_night.jpg"/>
          <p:cNvPicPr>
            <a:picLocks noChangeAspect="1" noChangeArrowheads="1"/>
          </p:cNvPicPr>
          <p:nvPr/>
        </p:nvPicPr>
        <p:blipFill>
          <a:blip r:embed="rId2" cstate="print"/>
          <a:srcRect/>
          <a:stretch>
            <a:fillRect/>
          </a:stretch>
        </p:blipFill>
        <p:spPr bwMode="auto">
          <a:xfrm>
            <a:off x="1066800" y="3276600"/>
            <a:ext cx="4572000" cy="34398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solidFill>
                  <a:schemeClr val="tx1"/>
                </a:solidFill>
                <a:latin typeface="Times New Roman" pitchFamily="18" charset="0"/>
                <a:cs typeface="Times New Roman" pitchFamily="18" charset="0"/>
              </a:rPr>
              <a:t>Специфика воспитания</a:t>
            </a:r>
            <a:endParaRPr lang="ru-RU" sz="36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62500" lnSpcReduction="20000"/>
          </a:bodyPr>
          <a:lstStyle/>
          <a:p>
            <a:r>
              <a:rPr lang="ru-RU" sz="2900" dirty="0" smtClean="0">
                <a:latin typeface="Times New Roman" pitchFamily="18" charset="0"/>
                <a:cs typeface="Times New Roman" pitchFamily="18" charset="0"/>
              </a:rPr>
              <a:t>Много семей, где отцы – алкоголики второй и третьей стадий. Преобладают же среди родителей алкоголики первой стадии, которые хорошую переносимость больших количеств спиртного считают показателем здоровья, престижности. Раньше или позже такой точки зрения начинают придерживаться и их дети.</a:t>
            </a:r>
          </a:p>
          <a:p>
            <a:r>
              <a:rPr lang="ru-RU" sz="2900" dirty="0" smtClean="0">
                <a:latin typeface="Times New Roman" pitchFamily="18" charset="0"/>
                <a:cs typeface="Times New Roman" pitchFamily="18" charset="0"/>
              </a:rPr>
              <a:t>Если отец с похмелья шантажирует мать, требуя денег; если он каждый вечер «приползает» домой, – объектом для подражания он не станет. Более опасно наличие в семье алкоголика первой стадии. </a:t>
            </a:r>
          </a:p>
          <a:p>
            <a:endParaRPr lang="ru-RU" dirty="0"/>
          </a:p>
        </p:txBody>
      </p:sp>
      <p:pic>
        <p:nvPicPr>
          <p:cNvPr id="2050" name="Picture 2" descr="C:\Users\Liza\Desktop\99403062_large_97511_640.jpg"/>
          <p:cNvPicPr>
            <a:picLocks noChangeAspect="1" noChangeArrowheads="1"/>
          </p:cNvPicPr>
          <p:nvPr/>
        </p:nvPicPr>
        <p:blipFill>
          <a:blip r:embed="rId2" cstate="print"/>
          <a:srcRect/>
          <a:stretch>
            <a:fillRect/>
          </a:stretch>
        </p:blipFill>
        <p:spPr bwMode="auto">
          <a:xfrm>
            <a:off x="5257800" y="1066800"/>
            <a:ext cx="3759200" cy="2819400"/>
          </a:xfrm>
          <a:prstGeom prst="rect">
            <a:avLst/>
          </a:prstGeom>
          <a:noFill/>
        </p:spPr>
      </p:pic>
      <p:pic>
        <p:nvPicPr>
          <p:cNvPr id="2051" name="Picture 3" descr="C:\Users\Liza\Desktop\48b3ca3397fa13a2e24df95bd98cac99.jpg"/>
          <p:cNvPicPr>
            <a:picLocks noChangeAspect="1" noChangeArrowheads="1"/>
          </p:cNvPicPr>
          <p:nvPr/>
        </p:nvPicPr>
        <p:blipFill>
          <a:blip r:embed="rId3" cstate="print"/>
          <a:srcRect/>
          <a:stretch>
            <a:fillRect/>
          </a:stretch>
        </p:blipFill>
        <p:spPr bwMode="auto">
          <a:xfrm>
            <a:off x="5486401" y="4208626"/>
            <a:ext cx="3657600" cy="24302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TotalTime>
  <Words>985</Words>
  <Application>Microsoft Office PowerPoint</Application>
  <PresentationFormat>Экран (4:3)</PresentationFormat>
  <Paragraphs>61</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Corbel</vt:lpstr>
      <vt:lpstr>Gill Sans MT</vt:lpstr>
      <vt:lpstr>Times New Roman</vt:lpstr>
      <vt:lpstr>Verdana</vt:lpstr>
      <vt:lpstr>Wingdings</vt:lpstr>
      <vt:lpstr>Wingdings 2</vt:lpstr>
      <vt:lpstr>Солнцестояние</vt:lpstr>
      <vt:lpstr>ГБОУ ВПО «Красноярский государственный медицинский университет им. Проф. В.Ф. Войно-Ясенецкого»</vt:lpstr>
      <vt:lpstr>Содержание</vt:lpstr>
      <vt:lpstr>Введение</vt:lpstr>
      <vt:lpstr>Задачи государства</vt:lpstr>
      <vt:lpstr>Путь формирования раннего алкоголизма</vt:lpstr>
      <vt:lpstr>Презентация PowerPoint</vt:lpstr>
      <vt:lpstr>Специфика подросткового возраста </vt:lpstr>
      <vt:lpstr>Презентация PowerPoint</vt:lpstr>
      <vt:lpstr>Специфика воспитания</vt:lpstr>
      <vt:lpstr>Как не стать алкоголиком? </vt:lpstr>
      <vt:lpstr>Презентация PowerPoint</vt:lpstr>
      <vt:lpstr>Важные моменты</vt:lpstr>
      <vt:lpstr>Презентация PowerPoint</vt:lpstr>
      <vt:lpstr>Презентация PowerPoint</vt:lpstr>
      <vt:lpstr>Источники литературы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ВПО «Красноярский государственный медицинский университет им. Проф. В.Ф. Войно-Ясенецкого»</dc:title>
  <dc:creator>Liza</dc:creator>
  <cp:lastModifiedBy>Екатерина Корман</cp:lastModifiedBy>
  <cp:revision>10</cp:revision>
  <dcterms:created xsi:type="dcterms:W3CDTF">2013-12-04T12:13:44Z</dcterms:created>
  <dcterms:modified xsi:type="dcterms:W3CDTF">2014-12-03T16:03:06Z</dcterms:modified>
</cp:coreProperties>
</file>