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Стрижнева" initials="МС" lastIdx="1" clrIdx="0">
    <p:extLst>
      <p:ext uri="{19B8F6BF-5375-455C-9EA6-DF929625EA0E}">
        <p15:presenceInfo xmlns:p15="http://schemas.microsoft.com/office/powerpoint/2012/main" userId="eb59c7bba97c71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3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67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1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263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0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9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7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1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8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20C4-2A14-4C7B-A46F-577025F90A44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CBF165-122D-4FC2-BD08-C738B3F82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3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77763-DEE0-4FFD-993A-840DB3213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1839"/>
            <a:ext cx="9144000" cy="119888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</a:t>
            </a:r>
            <a:b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Ф. Войно-Ясенецкого» </a:t>
            </a:r>
            <a:b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br>
              <a:rPr lang="ru-RU" alt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60E3F9-E0D5-40CC-AFC3-22B8F42A6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7200" y="5989638"/>
            <a:ext cx="4114800" cy="868362"/>
          </a:xfrm>
        </p:spPr>
        <p:txBody>
          <a:bodyPr/>
          <a:lstStyle/>
          <a:p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обучения</a:t>
            </a:r>
          </a:p>
          <a:p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Вительевич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B30C1-37F7-4BFD-BBD7-4D2459E1C640}"/>
              </a:ext>
            </a:extLst>
          </p:cNvPr>
          <p:cNvSpPr txBox="1"/>
          <p:nvPr/>
        </p:nvSpPr>
        <p:spPr>
          <a:xfrm>
            <a:off x="762000" y="5120640"/>
            <a:ext cx="474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Chest CT Severity Score: An Imaging Tool for Assessing Severe COVID-19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Ran Young, Xiang Li, Huan Liu,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Yanling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Zhen,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Xianxiang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Zhang,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Qiuxia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Xiong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Yong Luo,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Cailiang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Gao,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Wenbing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Zeng.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8FB4B-F1B0-4C57-8B43-CFBDC6D56814}"/>
              </a:ext>
            </a:extLst>
          </p:cNvPr>
          <p:cNvSpPr txBox="1"/>
          <p:nvPr/>
        </p:nvSpPr>
        <p:spPr>
          <a:xfrm>
            <a:off x="2377440" y="2326640"/>
            <a:ext cx="665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Оценка тяжести КТ грудной клетки: инструмент визуализации для оценки тяжелой COVID-19</a:t>
            </a:r>
          </a:p>
        </p:txBody>
      </p:sp>
    </p:spTree>
    <p:extLst>
      <p:ext uri="{BB962C8B-B14F-4D97-AF65-F5344CB8AC3E}">
        <p14:creationId xmlns:p14="http://schemas.microsoft.com/office/powerpoint/2010/main" val="339129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F4A8A-FB5B-405D-9FF2-CBF94E2A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73CBB0-4FD6-48C6-91EA-A1792704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 Young, Xiang Li, Huan Liu, </a:t>
            </a:r>
            <a:r>
              <a:rPr lang="en-US" dirty="0" err="1">
                <a:solidFill>
                  <a:schemeClr val="tx1"/>
                </a:solidFill>
              </a:rPr>
              <a:t>Yanling</a:t>
            </a:r>
            <a:r>
              <a:rPr lang="en-US" dirty="0">
                <a:solidFill>
                  <a:schemeClr val="tx1"/>
                </a:solidFill>
              </a:rPr>
              <a:t> Zhen, </a:t>
            </a:r>
            <a:r>
              <a:rPr lang="en-US" dirty="0" err="1">
                <a:solidFill>
                  <a:schemeClr val="tx1"/>
                </a:solidFill>
              </a:rPr>
              <a:t>Xianxiang</a:t>
            </a:r>
            <a:r>
              <a:rPr lang="en-US" dirty="0">
                <a:solidFill>
                  <a:schemeClr val="tx1"/>
                </a:solidFill>
              </a:rPr>
              <a:t> Zhang, </a:t>
            </a:r>
            <a:r>
              <a:rPr lang="en-US" dirty="0" err="1">
                <a:solidFill>
                  <a:schemeClr val="tx1"/>
                </a:solidFill>
              </a:rPr>
              <a:t>Qiuxia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Xiong</a:t>
            </a:r>
            <a:r>
              <a:rPr lang="en-US" dirty="0">
                <a:solidFill>
                  <a:schemeClr val="tx1"/>
                </a:solidFill>
              </a:rPr>
              <a:t>, Yong Luo, </a:t>
            </a:r>
            <a:r>
              <a:rPr lang="en-US" dirty="0" err="1">
                <a:solidFill>
                  <a:schemeClr val="tx1"/>
                </a:solidFill>
              </a:rPr>
              <a:t>Cailiang</a:t>
            </a:r>
            <a:r>
              <a:rPr lang="en-US" dirty="0">
                <a:solidFill>
                  <a:schemeClr val="tx1"/>
                </a:solidFill>
              </a:rPr>
              <a:t> Gao, </a:t>
            </a:r>
            <a:r>
              <a:rPr lang="en-US" dirty="0" err="1">
                <a:solidFill>
                  <a:schemeClr val="tx1"/>
                </a:solidFill>
              </a:rPr>
              <a:t>Wenbing</a:t>
            </a:r>
            <a:r>
              <a:rPr lang="en-US" dirty="0">
                <a:solidFill>
                  <a:schemeClr val="tx1"/>
                </a:solidFill>
              </a:rPr>
              <a:t> Zeng.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/>
              <a:t>https://pubs.rsna.org/doi/10.1148/ryct.2020200047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E6978B-7123-4322-BF3F-EFB5194C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E8E85B-53A2-4A6E-909F-DDD36C18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3429000"/>
            <a:ext cx="5929630" cy="333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6283C-03A6-4B92-9602-42103B0A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89280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14DF5-98C2-46FC-82B4-8D05D1F8C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декабря 2019 года в городе Ухань провинции Хубэй, Китай, появился кластер случаев неизвестной пневмонии с аналогичными клиническими проявлениями, предполагающими вирусную пневмонию. Из образцов нижних дыхательных путей был выделен новый тип коронавируса, получивший название тяжелый острый респираторный синдром коронавирус-2 (SARS-CoV-2) по международной классификации вирусов(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7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C9B0F-66A2-4134-B328-49391244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BFDFA-043C-4601-BBA6-9AA91A013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было одобрено Комитетом по этике центральной больницы города Чунцин Три ущелья. Мы ретроспективно изучали пациентов, которым был поставлен диагноз COVID-19 С 21 января 2020 года по 5 февраля 2020 года в нашей больнице. Согласно нашему больничному протоколу, все пациенты с подозрением на COVID-19 регулярно проходили неконтрастные КТ-исследования и были госпитализированы в стационар для изоляции и наблюдения. КТ была выбрана по сравнению с рентгенограммами грудной клетки, исходя из предположения, что первая является более чувствительной для выявления помутнений легких.</a:t>
            </a:r>
          </a:p>
        </p:txBody>
      </p:sp>
    </p:spTree>
    <p:extLst>
      <p:ext uri="{BB962C8B-B14F-4D97-AF65-F5344CB8AC3E}">
        <p14:creationId xmlns:p14="http://schemas.microsoft.com/office/powerpoint/2010/main" val="400545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3D573-1931-4A97-B615-D097DF7B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степени тяжести КТ грудной клетки.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216C9-0E9B-425D-A0C5-CB17420E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разработали оценку тяжести КТ грудной клетки (CT-SS) для оценки нагрузки COVID-19 на исходное сканирование, полученное при поступлении. Этот балл использует помутнение легких в качестве суррогата для расширения заболевания в легких. CT-SS является адаптацией метода, ранее использовавшегося для описания непрозрачности молотого стекла, интерстициальной непрозрачности и захвата воздуха, который коррелировал с клиническими и лабораторными показателями у пациентов после ОРВИ.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3A3AEB-1091-4134-B847-21CDC0636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7" y="5575108"/>
            <a:ext cx="1712344" cy="12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2FD72-5446-44BC-8442-735AAACE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грудной клетки.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0CB1D-6147-4249-B3BE-AFA09FB9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органов грудной клетки проводили на 16-ти детекторном КТ-сканере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SIEMENS). Все пациенты были обследованы в положении лежа на спине. Затем были получены КТ-изображения во время одной инспираторной задержки дыхания. Параметры КТ сканирования: параметры рентгеновской трубки-120квп, 350мас; время вращения-0,5 секунды; шаг-1,0; толщина сечения-5 мм; площадь пересечения-5 мм; дополнительная реконструкция с резкой сверткой ядра и срезом толщиной 1,5 мм.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30BDABE-EF55-4EA1-B057-6BCCDEA5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 t="-1158" b="15135"/>
          <a:stretch>
            <a:fillRect/>
          </a:stretch>
        </p:blipFill>
        <p:spPr bwMode="auto">
          <a:xfrm>
            <a:off x="10226675" y="5013325"/>
            <a:ext cx="19653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298" t="-1158" b="151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5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93B261-DCBD-4F16-B0BD-5267F3BF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24" y="0"/>
            <a:ext cx="7738676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351E4-F1C6-4C2D-B6FC-3D86A47034AC}"/>
              </a:ext>
            </a:extLst>
          </p:cNvPr>
          <p:cNvSpPr txBox="1"/>
          <p:nvPr/>
        </p:nvSpPr>
        <p:spPr>
          <a:xfrm>
            <a:off x="975360" y="884456"/>
            <a:ext cx="29496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Неконтрастные КТ-изображения грудной клетки 46-летней женщины с легкой формой пневмонии COVID-19. КТ-сканы показывают помутнение матового стекла в заднем сегменте правой верхней доли, верхнем сегменте двусторонних легких и заднем базальном сегменте правой левой доли, КТ-СС составляет 4.</a:t>
            </a:r>
          </a:p>
        </p:txBody>
      </p:sp>
    </p:spTree>
    <p:extLst>
      <p:ext uri="{BB962C8B-B14F-4D97-AF65-F5344CB8AC3E}">
        <p14:creationId xmlns:p14="http://schemas.microsoft.com/office/powerpoint/2010/main" val="243589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E9285A-1576-4C0F-8CBF-EDEF4244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88" y="0"/>
            <a:ext cx="713851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6A4E3E-19F5-45AB-ADA0-1FE1073BE2F3}"/>
              </a:ext>
            </a:extLst>
          </p:cNvPr>
          <p:cNvSpPr txBox="1"/>
          <p:nvPr/>
        </p:nvSpPr>
        <p:spPr>
          <a:xfrm>
            <a:off x="1117600" y="1554480"/>
            <a:ext cx="3261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Неконтрастные КТ-изображения грудной клетки 20-летнего мужчины с легкой формой пневмонии COVID-19. КТ-сканирование показывает помутнение молотого стекла и консолидацию в нескольких сегментах легких, КТ-СС составляет 7.</a:t>
            </a:r>
          </a:p>
        </p:txBody>
      </p:sp>
    </p:spTree>
    <p:extLst>
      <p:ext uri="{BB962C8B-B14F-4D97-AF65-F5344CB8AC3E}">
        <p14:creationId xmlns:p14="http://schemas.microsoft.com/office/powerpoint/2010/main" val="37709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E2DC3D-2BBF-4985-8B1D-188E1A63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9643"/>
            <a:ext cx="6831948" cy="684835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299EF-E5BB-4F5C-AD43-C7B9632CFA2D}"/>
              </a:ext>
            </a:extLst>
          </p:cNvPr>
          <p:cNvSpPr txBox="1"/>
          <p:nvPr/>
        </p:nvSpPr>
        <p:spPr>
          <a:xfrm>
            <a:off x="1178560" y="1849120"/>
            <a:ext cx="3474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Неконтрастные КТ-изображения грудной клетки 56-летнего мужчины с тяжелой пневмонией COVID-19. КТ-сканирование показывает множественные помутнения молотого стекла в нескольких сегментах легких, КТ-СС составляет 28.</a:t>
            </a:r>
          </a:p>
        </p:txBody>
      </p:sp>
    </p:spTree>
    <p:extLst>
      <p:ext uri="{BB962C8B-B14F-4D97-AF65-F5344CB8AC3E}">
        <p14:creationId xmlns:p14="http://schemas.microsoft.com/office/powerpoint/2010/main" val="17445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CED4F-EC4E-44D2-9090-62A57EAF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473D11-8AED-4F77-A6C9-118E12D9A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7670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января 2020 года Всемирная организация здравоохранения объявила COVID-19 шестой чрезвычайной ситуацией в области общественного здравоохранения, заслуживающей международного внимания. COVID-19 является очень заразным и распространился по всему миру. Стратегии сдерживания заболеваний и ведения пациентов в значительной степени зависят от диагностики заболеваний.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09547F-3267-4A04-935E-33E9565E4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7602"/>
            <a:ext cx="2906496" cy="19303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0E5F4-B9E4-46E0-8894-7D21B955F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13" y="4531360"/>
            <a:ext cx="3102187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55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576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vt:lpstr>
      <vt:lpstr>Введение</vt:lpstr>
      <vt:lpstr>Материалы и методы.</vt:lpstr>
      <vt:lpstr>Оценка степени тяжести КТ грудной клетки.</vt:lpstr>
      <vt:lpstr>Компьютерная томография грудной клетки.</vt:lpstr>
      <vt:lpstr>Презентация PowerPoint</vt:lpstr>
      <vt:lpstr>Презентация PowerPoint</vt:lpstr>
      <vt:lpstr>Презентация PowerPoint</vt:lpstr>
      <vt:lpstr>Выводы</vt:lpstr>
      <vt:lpstr>Список литературы.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dc:title>
  <dc:creator>Маргарита Стрижнева</dc:creator>
  <cp:lastModifiedBy>Маргарита Стрижнева</cp:lastModifiedBy>
  <cp:revision>10</cp:revision>
  <dcterms:created xsi:type="dcterms:W3CDTF">2020-04-12T15:41:34Z</dcterms:created>
  <dcterms:modified xsi:type="dcterms:W3CDTF">2020-04-12T17:12:28Z</dcterms:modified>
</cp:coreProperties>
</file>