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322" r:id="rId3"/>
    <p:sldId id="259" r:id="rId4"/>
    <p:sldId id="260" r:id="rId5"/>
    <p:sldId id="327" r:id="rId6"/>
    <p:sldId id="264" r:id="rId7"/>
    <p:sldId id="265" r:id="rId8"/>
    <p:sldId id="266" r:id="rId9"/>
    <p:sldId id="267" r:id="rId10"/>
    <p:sldId id="268" r:id="rId11"/>
    <p:sldId id="269" r:id="rId12"/>
    <p:sldId id="270" r:id="rId13"/>
    <p:sldId id="323" r:id="rId14"/>
    <p:sldId id="271" r:id="rId15"/>
    <p:sldId id="272" r:id="rId16"/>
    <p:sldId id="273" r:id="rId17"/>
    <p:sldId id="274" r:id="rId18"/>
    <p:sldId id="275" r:id="rId19"/>
    <p:sldId id="333" r:id="rId20"/>
    <p:sldId id="334" r:id="rId21"/>
    <p:sldId id="278" r:id="rId22"/>
    <p:sldId id="279" r:id="rId23"/>
    <p:sldId id="328" r:id="rId24"/>
    <p:sldId id="280" r:id="rId25"/>
    <p:sldId id="281" r:id="rId26"/>
    <p:sldId id="282" r:id="rId27"/>
    <p:sldId id="283" r:id="rId28"/>
    <p:sldId id="284" r:id="rId29"/>
    <p:sldId id="285" r:id="rId30"/>
    <p:sldId id="286" r:id="rId31"/>
    <p:sldId id="335" r:id="rId32"/>
    <p:sldId id="287" r:id="rId33"/>
    <p:sldId id="288" r:id="rId34"/>
    <p:sldId id="289" r:id="rId35"/>
    <p:sldId id="320" r:id="rId36"/>
    <p:sldId id="321" r:id="rId37"/>
    <p:sldId id="290" r:id="rId38"/>
    <p:sldId id="291" r:id="rId39"/>
    <p:sldId id="292" r:id="rId40"/>
    <p:sldId id="293" r:id="rId41"/>
    <p:sldId id="294" r:id="rId42"/>
    <p:sldId id="295" r:id="rId43"/>
    <p:sldId id="296" r:id="rId44"/>
    <p:sldId id="297" r:id="rId45"/>
    <p:sldId id="329" r:id="rId46"/>
    <p:sldId id="330" r:id="rId47"/>
    <p:sldId id="299" r:id="rId48"/>
    <p:sldId id="300" r:id="rId49"/>
    <p:sldId id="301" r:id="rId50"/>
    <p:sldId id="302" r:id="rId51"/>
    <p:sldId id="303" r:id="rId52"/>
    <p:sldId id="306" r:id="rId53"/>
    <p:sldId id="307" r:id="rId54"/>
    <p:sldId id="308" r:id="rId55"/>
    <p:sldId id="309" r:id="rId56"/>
    <p:sldId id="310" r:id="rId57"/>
    <p:sldId id="312" r:id="rId58"/>
    <p:sldId id="313" r:id="rId59"/>
    <p:sldId id="314" r:id="rId60"/>
    <p:sldId id="315" r:id="rId61"/>
    <p:sldId id="316" r:id="rId62"/>
    <p:sldId id="317" r:id="rId63"/>
    <p:sldId id="318" r:id="rId64"/>
    <p:sldId id="319" r:id="rId65"/>
    <p:sldId id="304" r:id="rId66"/>
    <p:sldId id="305" r:id="rId67"/>
    <p:sldId id="324" r:id="rId68"/>
    <p:sldId id="331" r:id="rId69"/>
    <p:sldId id="261" r:id="rId70"/>
    <p:sldId id="332" r:id="rId7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E42D12-5BE8-44D0-8323-42F153260618}" type="datetimeFigureOut">
              <a:rPr lang="ru-RU" smtClean="0"/>
              <a:t>19.04.2016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F3C1F2-135A-4EC8-A73C-7195A671BB61}" type="slidenum">
              <a:rPr lang="ru-RU" smtClean="0"/>
              <a:t>‹#›</a:t>
            </a:fld>
            <a:endParaRPr lang="ru-RU"/>
          </a:p>
        </p:txBody>
      </p:sp>
    </p:spTree>
    <p:extLst>
      <p:ext uri="{BB962C8B-B14F-4D97-AF65-F5344CB8AC3E}">
        <p14:creationId xmlns:p14="http://schemas.microsoft.com/office/powerpoint/2010/main" val="194293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0AC976F-8895-46B0-9E56-FA056F61E5B4}" type="datetimeFigureOut">
              <a:rPr lang="ru-RU" smtClean="0"/>
              <a:t>19.04.2016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8B24AF-2474-448D-98E2-316E7FC3A459}" type="slidenum">
              <a:rPr lang="ru-RU" smtClean="0"/>
              <a:t>‹#›</a:t>
            </a:fld>
            <a:endParaRPr lang="ru-RU"/>
          </a:p>
        </p:txBody>
      </p:sp>
    </p:spTree>
    <p:extLst>
      <p:ext uri="{BB962C8B-B14F-4D97-AF65-F5344CB8AC3E}">
        <p14:creationId xmlns:p14="http://schemas.microsoft.com/office/powerpoint/2010/main" val="209886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AC976F-8895-46B0-9E56-FA056F61E5B4}" type="datetimeFigureOut">
              <a:rPr lang="ru-RU" smtClean="0"/>
              <a:t>19.04.2016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8B24AF-2474-448D-98E2-316E7FC3A459}" type="slidenum">
              <a:rPr lang="ru-RU" smtClean="0"/>
              <a:t>‹#›</a:t>
            </a:fld>
            <a:endParaRPr lang="ru-RU"/>
          </a:p>
        </p:txBody>
      </p:sp>
    </p:spTree>
    <p:extLst>
      <p:ext uri="{BB962C8B-B14F-4D97-AF65-F5344CB8AC3E}">
        <p14:creationId xmlns:p14="http://schemas.microsoft.com/office/powerpoint/2010/main" val="282744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AC976F-8895-46B0-9E56-FA056F61E5B4}" type="datetimeFigureOut">
              <a:rPr lang="ru-RU" smtClean="0"/>
              <a:t>19.04.2016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8B24AF-2474-448D-98E2-316E7FC3A459}" type="slidenum">
              <a:rPr lang="ru-RU" smtClean="0"/>
              <a:t>‹#›</a:t>
            </a:fld>
            <a:endParaRPr lang="ru-RU"/>
          </a:p>
        </p:txBody>
      </p:sp>
    </p:spTree>
    <p:extLst>
      <p:ext uri="{BB962C8B-B14F-4D97-AF65-F5344CB8AC3E}">
        <p14:creationId xmlns:p14="http://schemas.microsoft.com/office/powerpoint/2010/main" val="286604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AC976F-8895-46B0-9E56-FA056F61E5B4}" type="datetimeFigureOut">
              <a:rPr lang="ru-RU" smtClean="0"/>
              <a:t>19.04.2016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8B24AF-2474-448D-98E2-316E7FC3A459}" type="slidenum">
              <a:rPr lang="ru-RU" smtClean="0"/>
              <a:t>‹#›</a:t>
            </a:fld>
            <a:endParaRPr lang="ru-RU"/>
          </a:p>
        </p:txBody>
      </p:sp>
    </p:spTree>
    <p:extLst>
      <p:ext uri="{BB962C8B-B14F-4D97-AF65-F5344CB8AC3E}">
        <p14:creationId xmlns:p14="http://schemas.microsoft.com/office/powerpoint/2010/main" val="379208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0AC976F-8895-46B0-9E56-FA056F61E5B4}" type="datetimeFigureOut">
              <a:rPr lang="ru-RU" smtClean="0"/>
              <a:t>19.04.2016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8B24AF-2474-448D-98E2-316E7FC3A459}" type="slidenum">
              <a:rPr lang="ru-RU" smtClean="0"/>
              <a:t>‹#›</a:t>
            </a:fld>
            <a:endParaRPr lang="ru-RU"/>
          </a:p>
        </p:txBody>
      </p:sp>
    </p:spTree>
    <p:extLst>
      <p:ext uri="{BB962C8B-B14F-4D97-AF65-F5344CB8AC3E}">
        <p14:creationId xmlns:p14="http://schemas.microsoft.com/office/powerpoint/2010/main" val="393831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0AC976F-8895-46B0-9E56-FA056F61E5B4}" type="datetimeFigureOut">
              <a:rPr lang="ru-RU" smtClean="0"/>
              <a:t>19.04.2016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8B24AF-2474-448D-98E2-316E7FC3A459}" type="slidenum">
              <a:rPr lang="ru-RU" smtClean="0"/>
              <a:t>‹#›</a:t>
            </a:fld>
            <a:endParaRPr lang="ru-RU"/>
          </a:p>
        </p:txBody>
      </p:sp>
    </p:spTree>
    <p:extLst>
      <p:ext uri="{BB962C8B-B14F-4D97-AF65-F5344CB8AC3E}">
        <p14:creationId xmlns:p14="http://schemas.microsoft.com/office/powerpoint/2010/main" val="348889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0AC976F-8895-46B0-9E56-FA056F61E5B4}" type="datetimeFigureOut">
              <a:rPr lang="ru-RU" smtClean="0"/>
              <a:t>19.04.2016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8B24AF-2474-448D-98E2-316E7FC3A459}" type="slidenum">
              <a:rPr lang="ru-RU" smtClean="0"/>
              <a:t>‹#›</a:t>
            </a:fld>
            <a:endParaRPr lang="ru-RU"/>
          </a:p>
        </p:txBody>
      </p:sp>
    </p:spTree>
    <p:extLst>
      <p:ext uri="{BB962C8B-B14F-4D97-AF65-F5344CB8AC3E}">
        <p14:creationId xmlns:p14="http://schemas.microsoft.com/office/powerpoint/2010/main" val="258497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0AC976F-8895-46B0-9E56-FA056F61E5B4}" type="datetimeFigureOut">
              <a:rPr lang="ru-RU" smtClean="0"/>
              <a:t>19.04.2016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8B24AF-2474-448D-98E2-316E7FC3A459}" type="slidenum">
              <a:rPr lang="ru-RU" smtClean="0"/>
              <a:t>‹#›</a:t>
            </a:fld>
            <a:endParaRPr lang="ru-RU"/>
          </a:p>
        </p:txBody>
      </p:sp>
    </p:spTree>
    <p:extLst>
      <p:ext uri="{BB962C8B-B14F-4D97-AF65-F5344CB8AC3E}">
        <p14:creationId xmlns:p14="http://schemas.microsoft.com/office/powerpoint/2010/main" val="47104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AC976F-8895-46B0-9E56-FA056F61E5B4}" type="datetimeFigureOut">
              <a:rPr lang="ru-RU" smtClean="0"/>
              <a:t>19.04.2016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8B24AF-2474-448D-98E2-316E7FC3A459}" type="slidenum">
              <a:rPr lang="ru-RU" smtClean="0"/>
              <a:t>‹#›</a:t>
            </a:fld>
            <a:endParaRPr lang="ru-RU"/>
          </a:p>
        </p:txBody>
      </p:sp>
    </p:spTree>
    <p:extLst>
      <p:ext uri="{BB962C8B-B14F-4D97-AF65-F5344CB8AC3E}">
        <p14:creationId xmlns:p14="http://schemas.microsoft.com/office/powerpoint/2010/main" val="153741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0AC976F-8895-46B0-9E56-FA056F61E5B4}" type="datetimeFigureOut">
              <a:rPr lang="ru-RU" smtClean="0"/>
              <a:t>19.04.2016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8B24AF-2474-448D-98E2-316E7FC3A459}" type="slidenum">
              <a:rPr lang="ru-RU" smtClean="0"/>
              <a:t>‹#›</a:t>
            </a:fld>
            <a:endParaRPr lang="ru-RU"/>
          </a:p>
        </p:txBody>
      </p:sp>
    </p:spTree>
    <p:extLst>
      <p:ext uri="{BB962C8B-B14F-4D97-AF65-F5344CB8AC3E}">
        <p14:creationId xmlns:p14="http://schemas.microsoft.com/office/powerpoint/2010/main" val="107741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0AC976F-8895-46B0-9E56-FA056F61E5B4}" type="datetimeFigureOut">
              <a:rPr lang="ru-RU" smtClean="0"/>
              <a:t>19.04.2016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8B24AF-2474-448D-98E2-316E7FC3A459}" type="slidenum">
              <a:rPr lang="ru-RU" smtClean="0"/>
              <a:t>‹#›</a:t>
            </a:fld>
            <a:endParaRPr lang="ru-RU"/>
          </a:p>
        </p:txBody>
      </p:sp>
    </p:spTree>
    <p:extLst>
      <p:ext uri="{BB962C8B-B14F-4D97-AF65-F5344CB8AC3E}">
        <p14:creationId xmlns:p14="http://schemas.microsoft.com/office/powerpoint/2010/main" val="96727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C976F-8895-46B0-9E56-FA056F61E5B4}" type="datetimeFigureOut">
              <a:rPr lang="ru-RU" smtClean="0"/>
              <a:t>19.04.2016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B24AF-2474-448D-98E2-316E7FC3A459}" type="slidenum">
              <a:rPr lang="ru-RU" smtClean="0"/>
              <a:t>‹#›</a:t>
            </a:fld>
            <a:endParaRPr lang="ru-RU"/>
          </a:p>
        </p:txBody>
      </p:sp>
    </p:spTree>
    <p:extLst>
      <p:ext uri="{BB962C8B-B14F-4D97-AF65-F5344CB8AC3E}">
        <p14:creationId xmlns:p14="http://schemas.microsoft.com/office/powerpoint/2010/main" val="801905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babyzzz.ru/wp-content/uploads/2014/09/%D0%BC%D0%B5%D0%B4%D1%81%D0%B5%D1%81%D1%82%D1%80%D0%B0-%D1%81-%D1%83%D0%BA%D0%BE%D0%BB%D0%BE%D0%BC.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medcollege.bsu.edu.ru/image/2011-2012/14mart/1.jpg"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http://im3-tub-ru.yandex.net/i?id=d2682bf6d704e6c99bd7af184d8cf891-18-144&amp;n=24"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ildia-obninsk.ru/GildiaSite/Documents.nsf/0/e7221a1f95f64fc4c3257253003975ac/Body/0.84!OpenElement&amp;FieldElemFormat=jp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8a.ru/kat/big/22226.jpg" TargetMode="External"/><Relationship Id="rId2" Type="http://schemas.openxmlformats.org/officeDocument/2006/relationships/hyperlink" Target="http://med-vet.ru/wp-content/uploads/2012/08/ambu.jpg"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vmede.org/sait/content/Anesteziologiya_dolina_2007/13_files/mb4_007.jpeg"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us.123rf.com/400wm/400/400/lsmirnov/lsmirnov0603/lsmirnov060300001/335670-providing-artificial-ventilation-with-bvm-bag-valve-mask-1.jp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http://im0-tub-ru.yandex.net/i?id=bff198f111dbf301b79207af7628ccab-49-144&amp;n=24" TargetMode="External"/><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http://im2-tub-ru.yandex.net/i?id=92e03eb80c7631d50154048b4adafa7e-01-144&amp;n=24" TargetMode="External"/><Relationship Id="rId5" Type="http://schemas.openxmlformats.org/officeDocument/2006/relationships/image" Target="../media/image33.jpeg"/><Relationship Id="rId4" Type="http://schemas.openxmlformats.org/officeDocument/2006/relationships/image" Target="http://im2-tub-ru.yandex.net/i?id=17a026e6a353185c13b8af01d6b96109-19-144&amp;n=24"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124745"/>
            <a:ext cx="7630616" cy="2475706"/>
          </a:xfrm>
        </p:spPr>
        <p:txBody>
          <a:bodyPr>
            <a:normAutofit fontScale="90000"/>
          </a:bodyPr>
          <a:lstStyle/>
          <a:p>
            <a:r>
              <a:rPr lang="ru-RU" b="1" dirty="0" smtClean="0"/>
              <a:t>Тема: Принципы </a:t>
            </a:r>
            <a:r>
              <a:rPr lang="ru-RU" b="1" dirty="0"/>
              <a:t>оказания неотложной помощи детям и подросткам на </a:t>
            </a:r>
            <a:r>
              <a:rPr lang="ru-RU" b="1" dirty="0" err="1"/>
              <a:t>догоспитальном</a:t>
            </a:r>
            <a:r>
              <a:rPr lang="ru-RU" b="1" dirty="0"/>
              <a:t> этапе</a:t>
            </a:r>
            <a:r>
              <a:rPr lang="ru-RU" dirty="0"/>
              <a:t> </a:t>
            </a:r>
          </a:p>
        </p:txBody>
      </p:sp>
      <p:sp>
        <p:nvSpPr>
          <p:cNvPr id="3" name="Подзаголовок 2"/>
          <p:cNvSpPr>
            <a:spLocks noGrp="1"/>
          </p:cNvSpPr>
          <p:nvPr>
            <p:ph type="subTitle" idx="1"/>
          </p:nvPr>
        </p:nvSpPr>
        <p:spPr>
          <a:xfrm>
            <a:off x="282575" y="3886200"/>
            <a:ext cx="8537897" cy="2639144"/>
          </a:xfrm>
        </p:spPr>
        <p:txBody>
          <a:bodyPr>
            <a:normAutofit/>
          </a:bodyPr>
          <a:lstStyle/>
          <a:p>
            <a:r>
              <a:rPr lang="ru-RU" b="1" dirty="0">
                <a:solidFill>
                  <a:schemeClr val="accent2"/>
                </a:solidFill>
              </a:rPr>
              <a:t>Лекция №</a:t>
            </a:r>
            <a:r>
              <a:rPr lang="ru-RU" b="1" dirty="0" smtClean="0">
                <a:solidFill>
                  <a:schemeClr val="accent2"/>
                </a:solidFill>
              </a:rPr>
              <a:t>13 </a:t>
            </a:r>
            <a:r>
              <a:rPr lang="ru-RU" b="1" dirty="0">
                <a:solidFill>
                  <a:schemeClr val="accent2"/>
                </a:solidFill>
              </a:rPr>
              <a:t>для студентов </a:t>
            </a:r>
          </a:p>
          <a:p>
            <a:r>
              <a:rPr lang="ru-RU" b="1" dirty="0">
                <a:solidFill>
                  <a:schemeClr val="accent2"/>
                </a:solidFill>
              </a:rPr>
              <a:t>5 курса, обучающихся по специальности </a:t>
            </a:r>
          </a:p>
          <a:p>
            <a:r>
              <a:rPr lang="ru-RU" b="1" dirty="0">
                <a:solidFill>
                  <a:schemeClr val="accent2"/>
                </a:solidFill>
              </a:rPr>
              <a:t>060103 – Педиатрия</a:t>
            </a:r>
          </a:p>
          <a:p>
            <a:r>
              <a:rPr lang="ru-RU" sz="2400" b="1" dirty="0">
                <a:solidFill>
                  <a:srgbClr val="000066"/>
                </a:solidFill>
              </a:rPr>
              <a:t>К.м.н., доцент </a:t>
            </a:r>
            <a:r>
              <a:rPr lang="ru-RU" sz="2400" b="1" dirty="0" err="1">
                <a:solidFill>
                  <a:srgbClr val="000066"/>
                </a:solidFill>
              </a:rPr>
              <a:t>Гордиец</a:t>
            </a:r>
            <a:r>
              <a:rPr lang="ru-RU" sz="2400" b="1" dirty="0">
                <a:solidFill>
                  <a:srgbClr val="000066"/>
                </a:solidFill>
              </a:rPr>
              <a:t> Анастасия Викторовна</a:t>
            </a:r>
          </a:p>
          <a:p>
            <a:r>
              <a:rPr lang="ru-RU" sz="2400" b="1" dirty="0">
                <a:solidFill>
                  <a:srgbClr val="000066"/>
                </a:solidFill>
              </a:rPr>
              <a:t>Красноярск, 2016</a:t>
            </a:r>
          </a:p>
          <a:p>
            <a:endParaRPr lang="ru-RU" dirty="0"/>
          </a:p>
        </p:txBody>
      </p:sp>
      <p:sp>
        <p:nvSpPr>
          <p:cNvPr id="4" name="AutoShape 8" descr="%D0%BC%D0%B5%D0%B4%D1%81%D0%B5%D1%81%D1%82%D1%80%D0%B0-%D1%81-%D1%83%D0%BA%D0%BE%D0%BB%D0%BE%D0%BC">
            <a:hlinkClick r:id="rId2"/>
          </p:cNvPr>
          <p:cNvSpPr>
            <a:spLocks noChangeAspect="1" noChangeArrowheads="1"/>
          </p:cNvSpPr>
          <p:nvPr/>
        </p:nvSpPr>
        <p:spPr bwMode="auto">
          <a:xfrm>
            <a:off x="130175" y="46038"/>
            <a:ext cx="50768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5" name="AutoShape 8" descr="%D0%BC%D0%B5%D0%B4%D1%81%D0%B5%D1%81%D1%82%D1%80%D0%B0-%D1%81-%D1%83%D0%BA%D0%BE%D0%BB%D0%BE%D0%BC">
            <a:hlinkClick r:id="rId2"/>
          </p:cNvPr>
          <p:cNvSpPr>
            <a:spLocks noChangeAspect="1" noChangeArrowheads="1"/>
          </p:cNvSpPr>
          <p:nvPr/>
        </p:nvSpPr>
        <p:spPr bwMode="auto">
          <a:xfrm>
            <a:off x="282575" y="198439"/>
            <a:ext cx="8105849" cy="79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b="1" dirty="0">
                <a:solidFill>
                  <a:srgbClr val="000066"/>
                </a:solidFill>
              </a:rPr>
              <a:t>Кафедра поликлинической педиатрии и пропедевтики детских болезней с курсом ПО</a:t>
            </a:r>
            <a:endParaRPr lang="ru-RU" dirty="0"/>
          </a:p>
        </p:txBody>
      </p:sp>
    </p:spTree>
    <p:extLst>
      <p:ext uri="{BB962C8B-B14F-4D97-AF65-F5344CB8AC3E}">
        <p14:creationId xmlns:p14="http://schemas.microsoft.com/office/powerpoint/2010/main" val="2155186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856984" cy="6552728"/>
          </a:xfrm>
        </p:spPr>
        <p:txBody>
          <a:bodyPr>
            <a:normAutofit lnSpcReduction="10000"/>
          </a:bodyPr>
          <a:lstStyle/>
          <a:p>
            <a:r>
              <a:rPr lang="ru-RU" dirty="0" smtClean="0"/>
              <a:t>Дефибриллятор-монитор</a:t>
            </a:r>
          </a:p>
          <a:p>
            <a:r>
              <a:rPr lang="ru-RU" dirty="0" smtClean="0"/>
              <a:t>Электрокардиограф</a:t>
            </a:r>
          </a:p>
          <a:p>
            <a:r>
              <a:rPr lang="ru-RU" dirty="0"/>
              <a:t>Монитор </a:t>
            </a:r>
            <a:r>
              <a:rPr lang="ru-RU" dirty="0" smtClean="0"/>
              <a:t>реанимационно-анестезиологический</a:t>
            </a:r>
          </a:p>
          <a:p>
            <a:r>
              <a:rPr lang="ru-RU" dirty="0" err="1" smtClean="0"/>
              <a:t>Пульсоксиметр</a:t>
            </a:r>
            <a:endParaRPr lang="ru-RU" dirty="0" smtClean="0"/>
          </a:p>
          <a:p>
            <a:r>
              <a:rPr lang="ru-RU" dirty="0" smtClean="0"/>
              <a:t>Аппарат ИВЛ</a:t>
            </a:r>
          </a:p>
          <a:p>
            <a:r>
              <a:rPr lang="ru-RU" dirty="0"/>
              <a:t>Аппарат ингаляционного </a:t>
            </a:r>
            <a:r>
              <a:rPr lang="ru-RU" dirty="0" smtClean="0"/>
              <a:t>наркоза</a:t>
            </a:r>
          </a:p>
          <a:p>
            <a:r>
              <a:rPr lang="ru-RU" dirty="0"/>
              <a:t>Портативный транспортный инкубатор для         </a:t>
            </a:r>
            <a:r>
              <a:rPr lang="ru-RU" dirty="0" smtClean="0"/>
              <a:t>новорожденных</a:t>
            </a:r>
          </a:p>
          <a:p>
            <a:r>
              <a:rPr lang="ru-RU" dirty="0" err="1"/>
              <a:t>Электроотсасыватель</a:t>
            </a:r>
            <a:r>
              <a:rPr lang="ru-RU" dirty="0"/>
              <a:t> с бактериальным </a:t>
            </a:r>
            <a:r>
              <a:rPr lang="ru-RU" dirty="0" smtClean="0"/>
              <a:t>фильтром</a:t>
            </a:r>
          </a:p>
          <a:p>
            <a:r>
              <a:rPr lang="ru-RU" dirty="0"/>
              <a:t>Портативный компрессорный </a:t>
            </a:r>
            <a:r>
              <a:rPr lang="ru-RU" dirty="0" err="1"/>
              <a:t>небулайзер</a:t>
            </a:r>
            <a:r>
              <a:rPr lang="ru-RU" dirty="0"/>
              <a:t> (ингалятор)</a:t>
            </a:r>
          </a:p>
        </p:txBody>
      </p:sp>
    </p:spTree>
    <p:extLst>
      <p:ext uri="{BB962C8B-B14F-4D97-AF65-F5344CB8AC3E}">
        <p14:creationId xmlns:p14="http://schemas.microsoft.com/office/powerpoint/2010/main" val="2482365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8712968" cy="6624736"/>
          </a:xfrm>
        </p:spPr>
        <p:txBody>
          <a:bodyPr>
            <a:normAutofit lnSpcReduction="10000"/>
          </a:bodyPr>
          <a:lstStyle/>
          <a:p>
            <a:r>
              <a:rPr lang="ru-RU" dirty="0"/>
              <a:t>Экспресс-измеритель концентрации глюкозы в </a:t>
            </a:r>
            <a:r>
              <a:rPr lang="ru-RU" dirty="0" smtClean="0"/>
              <a:t>крови портативный </a:t>
            </a:r>
            <a:r>
              <a:rPr lang="ru-RU" dirty="0"/>
              <a:t>с набором </a:t>
            </a:r>
            <a:r>
              <a:rPr lang="ru-RU" dirty="0" smtClean="0"/>
              <a:t>тест-полосок</a:t>
            </a:r>
          </a:p>
          <a:p>
            <a:r>
              <a:rPr lang="ru-RU" dirty="0"/>
              <a:t>Анализатор портативный </a:t>
            </a:r>
            <a:r>
              <a:rPr lang="ru-RU" dirty="0" smtClean="0"/>
              <a:t>клинический</a:t>
            </a:r>
          </a:p>
          <a:p>
            <a:r>
              <a:rPr lang="ru-RU" dirty="0"/>
              <a:t>Устройство автоматическое для сердечно-лёгочной </a:t>
            </a:r>
            <a:r>
              <a:rPr lang="ru-RU" dirty="0" smtClean="0"/>
              <a:t>реанимации</a:t>
            </a:r>
          </a:p>
          <a:p>
            <a:r>
              <a:rPr lang="ru-RU" dirty="0"/>
              <a:t>Портативный ультразвуковой сканер для </a:t>
            </a:r>
            <a:r>
              <a:rPr lang="ru-RU" dirty="0" smtClean="0"/>
              <a:t>выполнения эхо-кардиографии</a:t>
            </a:r>
          </a:p>
          <a:p>
            <a:r>
              <a:rPr lang="ru-RU" dirty="0"/>
              <a:t>Аппарат портативный для </a:t>
            </a:r>
            <a:r>
              <a:rPr lang="ru-RU" dirty="0" smtClean="0"/>
              <a:t>эхо-</a:t>
            </a:r>
            <a:r>
              <a:rPr lang="ru-RU" dirty="0" err="1" smtClean="0"/>
              <a:t>энцефалоскопии</a:t>
            </a:r>
            <a:endParaRPr lang="ru-RU" dirty="0" smtClean="0"/>
          </a:p>
          <a:p>
            <a:r>
              <a:rPr lang="ru-RU" dirty="0"/>
              <a:t>Укладка специализированная (реанимационная) </a:t>
            </a:r>
            <a:r>
              <a:rPr lang="ru-RU" dirty="0" smtClean="0"/>
              <a:t>для оказания </a:t>
            </a:r>
            <a:r>
              <a:rPr lang="ru-RU" dirty="0"/>
              <a:t>скорой медицинской </a:t>
            </a:r>
            <a:r>
              <a:rPr lang="ru-RU" dirty="0" smtClean="0"/>
              <a:t>помощи</a:t>
            </a:r>
            <a:r>
              <a:rPr lang="ru-RU" dirty="0"/>
              <a:t> </a:t>
            </a:r>
            <a:endParaRPr lang="ru-RU" dirty="0" smtClean="0"/>
          </a:p>
          <a:p>
            <a:r>
              <a:rPr lang="ru-RU" dirty="0" smtClean="0"/>
              <a:t>Наборы реанимационные </a:t>
            </a:r>
            <a:r>
              <a:rPr lang="ru-RU" dirty="0"/>
              <a:t>для оказания скорой </a:t>
            </a:r>
            <a:r>
              <a:rPr lang="ru-RU" dirty="0" smtClean="0"/>
              <a:t>медицинской </a:t>
            </a:r>
            <a:r>
              <a:rPr lang="ru-RU" dirty="0"/>
              <a:t>помощи </a:t>
            </a:r>
          </a:p>
        </p:txBody>
      </p:sp>
    </p:spTree>
    <p:extLst>
      <p:ext uri="{BB962C8B-B14F-4D97-AF65-F5344CB8AC3E}">
        <p14:creationId xmlns:p14="http://schemas.microsoft.com/office/powerpoint/2010/main" val="10621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568952" cy="1210146"/>
          </a:xfrm>
        </p:spPr>
        <p:txBody>
          <a:bodyPr>
            <a:normAutofit fontScale="90000"/>
          </a:bodyPr>
          <a:lstStyle/>
          <a:p>
            <a:r>
              <a:rPr lang="ru-RU" b="1" dirty="0">
                <a:solidFill>
                  <a:srgbClr val="FF0000"/>
                </a:solidFill>
                <a:latin typeface="Times New Roman" pitchFamily="18" charset="0"/>
                <a:cs typeface="Times New Roman" pitchFamily="18" charset="0"/>
              </a:rPr>
              <a:t>Ранние признаки биологической смерти:</a:t>
            </a:r>
            <a:r>
              <a:rPr lang="ru-RU" dirty="0"/>
              <a:t/>
            </a:r>
            <a:br>
              <a:rPr lang="ru-RU" dirty="0"/>
            </a:br>
            <a:endParaRPr lang="ru-RU" dirty="0"/>
          </a:p>
        </p:txBody>
      </p:sp>
      <p:sp>
        <p:nvSpPr>
          <p:cNvPr id="3" name="Объект 2"/>
          <p:cNvSpPr>
            <a:spLocks noGrp="1"/>
          </p:cNvSpPr>
          <p:nvPr>
            <p:ph idx="1"/>
          </p:nvPr>
        </p:nvSpPr>
        <p:spPr>
          <a:xfrm>
            <a:off x="179512" y="1196752"/>
            <a:ext cx="8856984" cy="5544616"/>
          </a:xfrm>
        </p:spPr>
        <p:txBody>
          <a:bodyPr>
            <a:normAutofit/>
          </a:bodyPr>
          <a:lstStyle/>
          <a:p>
            <a:pPr marL="0" indent="0">
              <a:buNone/>
            </a:pPr>
            <a:r>
              <a:rPr lang="ru-RU" dirty="0" smtClean="0">
                <a:latin typeface="Times New Roman" pitchFamily="18" charset="0"/>
                <a:cs typeface="Times New Roman" pitchFamily="18" charset="0"/>
              </a:rPr>
              <a:t>1</a:t>
            </a:r>
            <a:r>
              <a:rPr lang="ru-RU" dirty="0">
                <a:latin typeface="Times New Roman" pitchFamily="18" charset="0"/>
                <a:cs typeface="Times New Roman" pitchFamily="18" charset="0"/>
              </a:rPr>
              <a:t>. Стойкое отсутствие сердечной деятельности, кровообращения и дыхания в течение 30 и более минут.</a:t>
            </a:r>
          </a:p>
          <a:p>
            <a:pPr marL="0" indent="0">
              <a:buNone/>
            </a:pPr>
            <a:r>
              <a:rPr lang="ru-RU" dirty="0">
                <a:latin typeface="Times New Roman" pitchFamily="18" charset="0"/>
                <a:cs typeface="Times New Roman" pitchFamily="18" charset="0"/>
              </a:rPr>
              <a:t>2. Помутнение роговицы и зрачка, образование треугольников высыхания (пятен </a:t>
            </a:r>
            <a:r>
              <a:rPr lang="ru-RU" dirty="0" err="1">
                <a:latin typeface="Times New Roman" pitchFamily="18" charset="0"/>
                <a:cs typeface="Times New Roman" pitchFamily="18" charset="0"/>
              </a:rPr>
              <a:t>Лярше</a:t>
            </a:r>
            <a:r>
              <a:rPr lang="ru-RU" dirty="0">
                <a:latin typeface="Times New Roman" pitchFamily="18" charset="0"/>
                <a:cs typeface="Times New Roman" pitchFamily="18" charset="0"/>
              </a:rPr>
              <a:t>).</a:t>
            </a:r>
          </a:p>
          <a:p>
            <a:pPr marL="0" indent="0">
              <a:buNone/>
            </a:pPr>
            <a:r>
              <a:rPr lang="ru-RU" dirty="0">
                <a:latin typeface="Times New Roman" pitchFamily="18" charset="0"/>
                <a:cs typeface="Times New Roman" pitchFamily="18" charset="0"/>
              </a:rPr>
              <a:t>3. Появление симптома «кошачьего глаза» (при сдавлении глазного яблока зрачок трансформируется в вертикальную веретенообразную щель).</a:t>
            </a:r>
          </a:p>
          <a:p>
            <a:endParaRPr lang="ru-RU" dirty="0"/>
          </a:p>
        </p:txBody>
      </p:sp>
    </p:spTree>
    <p:extLst>
      <p:ext uri="{BB962C8B-B14F-4D97-AF65-F5344CB8AC3E}">
        <p14:creationId xmlns:p14="http://schemas.microsoft.com/office/powerpoint/2010/main" val="36210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minn\Desktop\n2yUDrjlms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9" y="260648"/>
            <a:ext cx="5753100" cy="637540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C:\Users\Adminn\Desktop\image02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827" y="116632"/>
            <a:ext cx="317182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899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1282154"/>
          </a:xfrm>
        </p:spPr>
        <p:txBody>
          <a:bodyPr>
            <a:normAutofit fontScale="90000"/>
          </a:bodyPr>
          <a:lstStyle/>
          <a:p>
            <a:r>
              <a:rPr lang="ru-RU" b="1" dirty="0">
                <a:solidFill>
                  <a:srgbClr val="FF0000"/>
                </a:solidFill>
                <a:latin typeface="Times New Roman" pitchFamily="18" charset="0"/>
                <a:cs typeface="Times New Roman" pitchFamily="18" charset="0"/>
              </a:rPr>
              <a:t>Достоверные признаки биологической смерти:</a:t>
            </a:r>
            <a:r>
              <a:rPr lang="ru-RU" dirty="0"/>
              <a:t/>
            </a:r>
            <a:br>
              <a:rPr lang="ru-RU" dirty="0"/>
            </a:br>
            <a:endParaRPr lang="ru-RU" dirty="0"/>
          </a:p>
        </p:txBody>
      </p:sp>
      <p:sp>
        <p:nvSpPr>
          <p:cNvPr id="3" name="Объект 2"/>
          <p:cNvSpPr>
            <a:spLocks noGrp="1"/>
          </p:cNvSpPr>
          <p:nvPr>
            <p:ph idx="1"/>
          </p:nvPr>
        </p:nvSpPr>
        <p:spPr>
          <a:xfrm>
            <a:off x="179512" y="1600200"/>
            <a:ext cx="8856984" cy="4997152"/>
          </a:xfrm>
        </p:spPr>
        <p:txBody>
          <a:bodyPr>
            <a:normAutofit fontScale="92500"/>
          </a:bodyPr>
          <a:lstStyle/>
          <a:p>
            <a:pPr marL="0" indent="0">
              <a:buNone/>
            </a:pPr>
            <a:r>
              <a:rPr lang="ru-RU" dirty="0" smtClean="0">
                <a:latin typeface="Times New Roman" pitchFamily="18" charset="0"/>
                <a:cs typeface="Times New Roman" pitchFamily="18" charset="0"/>
              </a:rPr>
              <a:t>1</a:t>
            </a:r>
            <a:r>
              <a:rPr lang="ru-RU" dirty="0">
                <a:latin typeface="Times New Roman" pitchFamily="18" charset="0"/>
                <a:cs typeface="Times New Roman" pitchFamily="18" charset="0"/>
              </a:rPr>
              <a:t>. Снижение температуры тела (1 градус через каждый час после наступления смерти) становится достоверным через 2-4 часа и позже.</a:t>
            </a:r>
          </a:p>
          <a:p>
            <a:pPr marL="0" indent="0">
              <a:buNone/>
            </a:pPr>
            <a:r>
              <a:rPr lang="ru-RU" dirty="0">
                <a:latin typeface="Times New Roman" pitchFamily="18" charset="0"/>
                <a:cs typeface="Times New Roman" pitchFamily="18" charset="0"/>
              </a:rPr>
              <a:t>2. Трупные пятна – начинают формироваться через 2-4 часа после остановки сердца и кровообращения.</a:t>
            </a:r>
          </a:p>
          <a:p>
            <a:pPr marL="0" indent="0">
              <a:buNone/>
            </a:pPr>
            <a:r>
              <a:rPr lang="ru-RU" dirty="0">
                <a:latin typeface="Times New Roman" pitchFamily="18" charset="0"/>
                <a:cs typeface="Times New Roman" pitchFamily="18" charset="0"/>
              </a:rPr>
              <a:t>3. Трупное окоченение (посмертное сокращение скелетных мышц «сверху-вниз» – появляется через 2-4 часа после остановки кровообращения, достигает максимума к концу первых суток и самопроизвольно проходит на 3-4 сутки.</a:t>
            </a:r>
          </a:p>
          <a:p>
            <a:endParaRPr lang="ru-RU" dirty="0"/>
          </a:p>
        </p:txBody>
      </p:sp>
    </p:spTree>
    <p:extLst>
      <p:ext uri="{BB962C8B-B14F-4D97-AF65-F5344CB8AC3E}">
        <p14:creationId xmlns:p14="http://schemas.microsoft.com/office/powerpoint/2010/main" val="717869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964488" cy="1282154"/>
          </a:xfrm>
        </p:spPr>
        <p:txBody>
          <a:bodyPr>
            <a:normAutofit fontScale="90000"/>
          </a:bodyPr>
          <a:lstStyle/>
          <a:p>
            <a:r>
              <a:rPr lang="ru-RU" sz="3100" b="1" dirty="0">
                <a:solidFill>
                  <a:srgbClr val="FF0000"/>
                </a:solidFill>
                <a:latin typeface="Times New Roman" pitchFamily="18" charset="0"/>
                <a:cs typeface="Times New Roman" pitchFamily="18" charset="0"/>
              </a:rPr>
              <a:t>Совокупность признаков, позволяющая констатировать биологическую смерть</a:t>
            </a:r>
            <a:br>
              <a:rPr lang="ru-RU" sz="3100" b="1" dirty="0">
                <a:solidFill>
                  <a:srgbClr val="FF0000"/>
                </a:solidFill>
                <a:latin typeface="Times New Roman" pitchFamily="18" charset="0"/>
                <a:cs typeface="Times New Roman" pitchFamily="18" charset="0"/>
              </a:rPr>
            </a:br>
            <a:r>
              <a:rPr lang="ru-RU" sz="3100" b="1" dirty="0">
                <a:solidFill>
                  <a:srgbClr val="FF0000"/>
                </a:solidFill>
                <a:latin typeface="Times New Roman" pitchFamily="18" charset="0"/>
                <a:cs typeface="Times New Roman" pitchFamily="18" charset="0"/>
              </a:rPr>
              <a:t>до появления достоверных признаков:</a:t>
            </a:r>
            <a:r>
              <a:rPr lang="ru-RU" dirty="0"/>
              <a:t/>
            </a:r>
            <a:br>
              <a:rPr lang="ru-RU" dirty="0"/>
            </a:br>
            <a:endParaRPr lang="ru-RU" dirty="0"/>
          </a:p>
        </p:txBody>
      </p:sp>
      <p:sp>
        <p:nvSpPr>
          <p:cNvPr id="3" name="Объект 2"/>
          <p:cNvSpPr>
            <a:spLocks noGrp="1"/>
          </p:cNvSpPr>
          <p:nvPr>
            <p:ph idx="1"/>
          </p:nvPr>
        </p:nvSpPr>
        <p:spPr>
          <a:xfrm>
            <a:off x="107504" y="1600200"/>
            <a:ext cx="9036496" cy="5257800"/>
          </a:xfrm>
        </p:spPr>
        <p:txBody>
          <a:bodyPr>
            <a:normAutofit fontScale="92500" lnSpcReduction="20000"/>
          </a:bodyPr>
          <a:lstStyle/>
          <a:p>
            <a:pPr marL="0" indent="0">
              <a:buNone/>
            </a:pPr>
            <a:r>
              <a:rPr lang="ru-RU" dirty="0" smtClean="0">
                <a:latin typeface="Times New Roman" pitchFamily="18" charset="0"/>
                <a:cs typeface="Times New Roman" pitchFamily="18" charset="0"/>
              </a:rPr>
              <a:t>1</a:t>
            </a:r>
            <a:r>
              <a:rPr lang="ru-RU" dirty="0">
                <a:latin typeface="Times New Roman" pitchFamily="18" charset="0"/>
                <a:cs typeface="Times New Roman" pitchFamily="18" charset="0"/>
              </a:rPr>
              <a:t>. Отсутствие сердечной деятельности, кровообращения и дыхания в течение 30 и более минут в условиях нормальной температуры окружающей среды.</a:t>
            </a:r>
          </a:p>
          <a:p>
            <a:pPr marL="0" indent="0">
              <a:buNone/>
            </a:pPr>
            <a:r>
              <a:rPr lang="ru-RU" dirty="0">
                <a:latin typeface="Times New Roman" pitchFamily="18" charset="0"/>
                <a:cs typeface="Times New Roman" pitchFamily="18" charset="0"/>
              </a:rPr>
              <a:t>2. Двусторонний </a:t>
            </a:r>
            <a:r>
              <a:rPr lang="ru-RU" dirty="0" err="1">
                <a:latin typeface="Times New Roman" pitchFamily="18" charset="0"/>
                <a:cs typeface="Times New Roman" pitchFamily="18" charset="0"/>
              </a:rPr>
              <a:t>мидриаз</a:t>
            </a:r>
            <a:r>
              <a:rPr lang="ru-RU" dirty="0">
                <a:latin typeface="Times New Roman" pitchFamily="18" charset="0"/>
                <a:cs typeface="Times New Roman" pitchFamily="18" charset="0"/>
              </a:rPr>
              <a:t> с отсутствием фотореакции, в сочетании с помутнением  роговицы и зрачка.</a:t>
            </a:r>
          </a:p>
          <a:p>
            <a:pPr marL="0" indent="0">
              <a:buNone/>
            </a:pPr>
            <a:r>
              <a:rPr lang="ru-RU" dirty="0">
                <a:latin typeface="Times New Roman" pitchFamily="18" charset="0"/>
                <a:cs typeface="Times New Roman" pitchFamily="18" charset="0"/>
              </a:rPr>
              <a:t>3. Мышечная атония и полная арефлексия (отсутствие всех рефлексов с уровня ствола и полушарий мозга).</a:t>
            </a:r>
          </a:p>
          <a:p>
            <a:pPr marL="0" indent="0">
              <a:buNone/>
            </a:pPr>
            <a:r>
              <a:rPr lang="ru-RU" dirty="0">
                <a:latin typeface="Times New Roman" pitchFamily="18" charset="0"/>
                <a:cs typeface="Times New Roman" pitchFamily="18" charset="0"/>
              </a:rPr>
              <a:t>4. Симптом «кошачьего» глаза - появляется через 10-15 минут после смерти.</a:t>
            </a:r>
          </a:p>
          <a:p>
            <a:pPr marL="0" indent="0">
              <a:buNone/>
            </a:pPr>
            <a:r>
              <a:rPr lang="ru-RU" dirty="0">
                <a:latin typeface="Times New Roman" pitchFamily="18" charset="0"/>
                <a:cs typeface="Times New Roman" pitchFamily="18" charset="0"/>
              </a:rPr>
              <a:t>5. Наличие посмертного гипостаза в отлогих частях тела (через 1-2 часа после смерти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736983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548680"/>
            <a:ext cx="8435280" cy="6120680"/>
          </a:xfrm>
        </p:spPr>
        <p:txBody>
          <a:bodyPr>
            <a:normAutofit lnSpcReduction="10000"/>
          </a:bodyPr>
          <a:lstStyle/>
          <a:p>
            <a:pPr marL="0" indent="0" algn="ctr">
              <a:buNone/>
            </a:pPr>
            <a:r>
              <a:rPr lang="ru-RU" sz="4400" dirty="0">
                <a:latin typeface="Times New Roman" pitchFamily="18" charset="0"/>
                <a:cs typeface="Times New Roman" pitchFamily="18" charset="0"/>
              </a:rPr>
              <a:t>Указанные признаки не являются основанием для констатации биологической смерти при их возникновении в условиях глубокого охлаждения (температура тела +32°С) или на фоне действия угнетающих центральную нервную систему лекарственных средств.</a:t>
            </a:r>
          </a:p>
          <a:p>
            <a:endParaRPr lang="ru-RU" dirty="0"/>
          </a:p>
        </p:txBody>
      </p:sp>
    </p:spTree>
    <p:extLst>
      <p:ext uri="{BB962C8B-B14F-4D97-AF65-F5344CB8AC3E}">
        <p14:creationId xmlns:p14="http://schemas.microsoft.com/office/powerpoint/2010/main" val="2983688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552728"/>
          </a:xfrm>
        </p:spPr>
        <p:txBody>
          <a:bodyPr>
            <a:normAutofit fontScale="92500" lnSpcReduction="20000"/>
          </a:bodyPr>
          <a:lstStyle/>
          <a:p>
            <a:r>
              <a:rPr lang="ru-RU" dirty="0"/>
              <a:t>После внезапной остановки дыхания в течение некоторого времени может сохраняться кровообращение. Так, в течение 3-5 мин после последнего вдоха может сохраняться пульс на сонной артерии.</a:t>
            </a:r>
          </a:p>
          <a:p>
            <a:r>
              <a:rPr lang="ru-RU" dirty="0"/>
              <a:t>С момента остановки кровообращения человек может находиться в состоянии </a:t>
            </a:r>
            <a:r>
              <a:rPr lang="ru-RU" i="1" dirty="0"/>
              <a:t>клинической смерти</a:t>
            </a:r>
            <a:r>
              <a:rPr lang="ru-RU" dirty="0"/>
              <a:t>, хотя это не обязательное условие, в частности, при длительном умирании - биологическая смерть возможна уже в пределах ближайших нескольких десятков секунд. При быстром умирании исходно здорового организма необратимые изменения в жизненно важных органах, обусловленные недостатком кислорода и избытком углекислого газа, приведут к </a:t>
            </a:r>
            <a:r>
              <a:rPr lang="ru-RU" i="1" dirty="0"/>
              <a:t>биологической смерти </a:t>
            </a:r>
            <a:r>
              <a:rPr lang="ru-RU" dirty="0"/>
              <a:t>через 5-10 минут.</a:t>
            </a:r>
          </a:p>
          <a:p>
            <a:endParaRPr lang="ru-RU" dirty="0"/>
          </a:p>
        </p:txBody>
      </p:sp>
    </p:spTree>
    <p:extLst>
      <p:ext uri="{BB962C8B-B14F-4D97-AF65-F5344CB8AC3E}">
        <p14:creationId xmlns:p14="http://schemas.microsoft.com/office/powerpoint/2010/main" val="918919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856984" cy="1143000"/>
          </a:xfrm>
        </p:spPr>
        <p:txBody>
          <a:bodyPr>
            <a:normAutofit fontScale="90000"/>
          </a:bodyPr>
          <a:lstStyle/>
          <a:p>
            <a:r>
              <a:rPr lang="ru-RU" b="1" i="1" dirty="0"/>
              <a:t>Сердечно-легочная реанимация (СЛР) </a:t>
            </a:r>
            <a:endParaRPr lang="ru-RU" dirty="0"/>
          </a:p>
        </p:txBody>
      </p:sp>
      <p:sp>
        <p:nvSpPr>
          <p:cNvPr id="3" name="Объект 2"/>
          <p:cNvSpPr>
            <a:spLocks noGrp="1"/>
          </p:cNvSpPr>
          <p:nvPr>
            <p:ph idx="1"/>
          </p:nvPr>
        </p:nvSpPr>
        <p:spPr>
          <a:xfrm>
            <a:off x="457200" y="1340768"/>
            <a:ext cx="8229600" cy="5328592"/>
          </a:xfrm>
        </p:spPr>
        <p:txBody>
          <a:bodyPr/>
          <a:lstStyle/>
          <a:p>
            <a:pPr marL="0" indent="0" algn="ctr">
              <a:buNone/>
            </a:pPr>
            <a:r>
              <a:rPr lang="ru-RU" sz="4000" dirty="0" smtClean="0">
                <a:latin typeface="Times New Roman" pitchFamily="18" charset="0"/>
                <a:cs typeface="Times New Roman" pitchFamily="18" charset="0"/>
              </a:rPr>
              <a:t>комплекс </a:t>
            </a:r>
            <a:r>
              <a:rPr lang="ru-RU" sz="4000" dirty="0">
                <a:latin typeface="Times New Roman" pitchFamily="18" charset="0"/>
                <a:cs typeface="Times New Roman" pitchFamily="18" charset="0"/>
              </a:rPr>
              <a:t>лечебных мероприятий, направленных на восстановление адекватной циркуляции и вентиляции. </a:t>
            </a:r>
            <a:endParaRPr lang="ru-RU" sz="4000" dirty="0" smtClean="0">
              <a:latin typeface="Times New Roman" pitchFamily="18" charset="0"/>
              <a:cs typeface="Times New Roman" pitchFamily="18" charset="0"/>
            </a:endParaRPr>
          </a:p>
          <a:p>
            <a:pPr marL="0" indent="0" algn="ctr">
              <a:buNone/>
            </a:pPr>
            <a:r>
              <a:rPr lang="ru-RU" sz="4000" dirty="0" smtClean="0">
                <a:latin typeface="Times New Roman" pitchFamily="18" charset="0"/>
                <a:cs typeface="Times New Roman" pitchFamily="18" charset="0"/>
              </a:rPr>
              <a:t>СЛР </a:t>
            </a:r>
            <a:r>
              <a:rPr lang="ru-RU" sz="4000" dirty="0">
                <a:latin typeface="Times New Roman" pitchFamily="18" charset="0"/>
                <a:cs typeface="Times New Roman" pitchFamily="18" charset="0"/>
              </a:rPr>
              <a:t>подразделяют на базовую и расширенную.</a:t>
            </a:r>
          </a:p>
          <a:p>
            <a:endParaRPr lang="ru-RU" dirty="0"/>
          </a:p>
        </p:txBody>
      </p:sp>
    </p:spTree>
    <p:extLst>
      <p:ext uri="{BB962C8B-B14F-4D97-AF65-F5344CB8AC3E}">
        <p14:creationId xmlns:p14="http://schemas.microsoft.com/office/powerpoint/2010/main" val="3875874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8AB300FF-17A0-4B96-BF81-AF936A85377D}" type="slidenum">
              <a:rPr lang="ru-RU"/>
              <a:pPr/>
              <a:t>19</a:t>
            </a:fld>
            <a:endParaRPr lang="ru-RU"/>
          </a:p>
        </p:txBody>
      </p:sp>
      <p:sp>
        <p:nvSpPr>
          <p:cNvPr id="90115" name="Rectangle 3"/>
          <p:cNvSpPr>
            <a:spLocks noGrp="1" noChangeArrowheads="1"/>
          </p:cNvSpPr>
          <p:nvPr>
            <p:ph type="body" idx="1"/>
          </p:nvPr>
        </p:nvSpPr>
        <p:spPr>
          <a:xfrm>
            <a:off x="179388" y="333375"/>
            <a:ext cx="4752975" cy="6524625"/>
          </a:xfrm>
        </p:spPr>
        <p:txBody>
          <a:bodyPr/>
          <a:lstStyle/>
          <a:p>
            <a:pPr>
              <a:buFontTx/>
              <a:buNone/>
            </a:pPr>
            <a:r>
              <a:rPr lang="ru-RU" sz="2800"/>
              <a:t>1. </a:t>
            </a:r>
            <a:r>
              <a:rPr lang="ru-RU" sz="2800" b="1">
                <a:solidFill>
                  <a:srgbClr val="00CC00"/>
                </a:solidFill>
              </a:rPr>
              <a:t>Basic Life Support</a:t>
            </a:r>
            <a:r>
              <a:rPr lang="ru-RU" sz="2800">
                <a:solidFill>
                  <a:srgbClr val="00CC00"/>
                </a:solidFill>
              </a:rPr>
              <a:t> —</a:t>
            </a:r>
            <a:r>
              <a:rPr lang="ru-RU" sz="2800"/>
              <a:t> основные реанимационные мероприятия (базовая СЛР или первичный реанимационный комплекс), которые </a:t>
            </a:r>
            <a:r>
              <a:rPr lang="ru-RU" sz="2800" i="1"/>
              <a:t>могут</a:t>
            </a:r>
            <a:r>
              <a:rPr lang="ru-RU" sz="2800"/>
              <a:t> проводить непрофессиональные спасатели (обученные добровольцы, пожарные и другие), а также </a:t>
            </a:r>
            <a:r>
              <a:rPr lang="ru-RU" sz="2800" i="1"/>
              <a:t>должны</a:t>
            </a:r>
            <a:r>
              <a:rPr lang="ru-RU" sz="2800"/>
              <a:t> проводить медицинские работники.</a:t>
            </a:r>
          </a:p>
        </p:txBody>
      </p:sp>
      <p:pic>
        <p:nvPicPr>
          <p:cNvPr id="90116" name="Picture 4" descr="08_000"/>
          <p:cNvPicPr>
            <a:picLocks noChangeAspect="1" noChangeArrowheads="1"/>
          </p:cNvPicPr>
          <p:nvPr/>
        </p:nvPicPr>
        <p:blipFill>
          <a:blip r:embed="rId2">
            <a:extLst>
              <a:ext uri="{28A0092B-C50C-407E-A947-70E740481C1C}">
                <a14:useLocalDpi xmlns:a14="http://schemas.microsoft.com/office/drawing/2010/main" val="0"/>
              </a:ext>
            </a:extLst>
          </a:blip>
          <a:srcRect l="12857" r="8571"/>
          <a:stretch>
            <a:fillRect/>
          </a:stretch>
        </p:blipFill>
        <p:spPr bwMode="auto">
          <a:xfrm>
            <a:off x="4787900" y="908050"/>
            <a:ext cx="4038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810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fld id="{E012F165-EF8B-4F3C-9528-EF2842B1EE69}" type="slidenum">
              <a:rPr lang="ru-RU"/>
              <a:pPr/>
              <a:t>2</a:t>
            </a:fld>
            <a:endParaRPr lang="ru-RU"/>
          </a:p>
        </p:txBody>
      </p:sp>
      <p:sp>
        <p:nvSpPr>
          <p:cNvPr id="4098" name="Rectangle 2"/>
          <p:cNvSpPr>
            <a:spLocks noGrp="1" noChangeArrowheads="1"/>
          </p:cNvSpPr>
          <p:nvPr>
            <p:ph type="title"/>
          </p:nvPr>
        </p:nvSpPr>
        <p:spPr>
          <a:xfrm>
            <a:off x="468313" y="274638"/>
            <a:ext cx="8218487" cy="1143000"/>
          </a:xfrm>
        </p:spPr>
        <p:txBody>
          <a:bodyPr/>
          <a:lstStyle/>
          <a:p>
            <a:r>
              <a:rPr lang="ru-RU">
                <a:solidFill>
                  <a:srgbClr val="FF3300"/>
                </a:solidFill>
              </a:rPr>
              <a:t>Цель:</a:t>
            </a:r>
          </a:p>
        </p:txBody>
      </p:sp>
      <p:sp>
        <p:nvSpPr>
          <p:cNvPr id="4099" name="Rectangle 3"/>
          <p:cNvSpPr>
            <a:spLocks noGrp="1" noChangeArrowheads="1"/>
          </p:cNvSpPr>
          <p:nvPr>
            <p:ph type="body" sz="half" idx="2"/>
          </p:nvPr>
        </p:nvSpPr>
        <p:spPr>
          <a:xfrm>
            <a:off x="5219700" y="1600200"/>
            <a:ext cx="3924300" cy="4525963"/>
          </a:xfrm>
        </p:spPr>
        <p:txBody>
          <a:bodyPr/>
          <a:lstStyle/>
          <a:p>
            <a:r>
              <a:rPr lang="ru-RU"/>
              <a:t>Изучить принципы организации неотложной помощи детям и подросткам на догоспитальном этапе. </a:t>
            </a:r>
          </a:p>
          <a:p>
            <a:endParaRPr lang="ru-RU"/>
          </a:p>
        </p:txBody>
      </p:sp>
      <p:pic>
        <p:nvPicPr>
          <p:cNvPr id="4103" name="Picture 7" descr="sudorogi-y-dete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4681538" cy="338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20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8D8F0216-23DA-4ECF-A4A1-E1C73252D7A0}" type="slidenum">
              <a:rPr lang="ru-RU"/>
              <a:pPr/>
              <a:t>20</a:t>
            </a:fld>
            <a:endParaRPr lang="ru-RU"/>
          </a:p>
        </p:txBody>
      </p:sp>
      <p:sp>
        <p:nvSpPr>
          <p:cNvPr id="91139" name="Rectangle 3"/>
          <p:cNvSpPr>
            <a:spLocks noGrp="1" noChangeArrowheads="1"/>
          </p:cNvSpPr>
          <p:nvPr>
            <p:ph type="body" idx="1"/>
          </p:nvPr>
        </p:nvSpPr>
        <p:spPr>
          <a:xfrm>
            <a:off x="0" y="260350"/>
            <a:ext cx="4427538" cy="6597650"/>
          </a:xfrm>
        </p:spPr>
        <p:txBody>
          <a:bodyPr/>
          <a:lstStyle/>
          <a:p>
            <a:pPr>
              <a:lnSpc>
                <a:spcPct val="90000"/>
              </a:lnSpc>
              <a:buFontTx/>
              <a:buNone/>
            </a:pPr>
            <a:r>
              <a:rPr lang="ru-RU" sz="2400">
                <a:solidFill>
                  <a:srgbClr val="00CC00"/>
                </a:solidFill>
              </a:rPr>
              <a:t>2. </a:t>
            </a:r>
            <a:r>
              <a:rPr lang="ru-RU" sz="2400" b="1">
                <a:solidFill>
                  <a:srgbClr val="00CC00"/>
                </a:solidFill>
              </a:rPr>
              <a:t>Advanced Cardiovascular Life Support</a:t>
            </a:r>
            <a:r>
              <a:rPr lang="ru-RU" sz="2400">
                <a:solidFill>
                  <a:srgbClr val="00CC00"/>
                </a:solidFill>
              </a:rPr>
              <a:t> —</a:t>
            </a:r>
            <a:r>
              <a:rPr lang="ru-RU" sz="2400"/>
              <a:t> специализированные реанимационные мероприятия (специализированная, или расширенная СЛР), которые должен выполнять обученный и оснащенный соответствующим оборудованием и медикаментами медицинский персонал (служба скорой медицинской помощи, врачи отделения реанимации и интенсивной терапии).</a:t>
            </a:r>
          </a:p>
        </p:txBody>
      </p:sp>
      <p:pic>
        <p:nvPicPr>
          <p:cNvPr id="91140" name="Picture 4" descr="13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0"/>
            <a:ext cx="4716462" cy="659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618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Минимальная ЧСС</a:t>
            </a:r>
            <a:endParaRPr lang="ru-RU" b="1" dirty="0">
              <a:solidFill>
                <a:srgbClr val="FF0000"/>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472653989"/>
              </p:ext>
            </p:extLst>
          </p:nvPr>
        </p:nvGraphicFramePr>
        <p:xfrm>
          <a:off x="179512" y="1556792"/>
          <a:ext cx="8640960" cy="4619954"/>
        </p:xfrm>
        <a:graphic>
          <a:graphicData uri="http://schemas.openxmlformats.org/drawingml/2006/table">
            <a:tbl>
              <a:tblPr firstRow="1" firstCol="1" lastRow="1" lastCol="1" bandRow="1" bandCol="1">
                <a:tableStyleId>{5C22544A-7EE6-4342-B048-85BDC9FD1C3A}</a:tableStyleId>
              </a:tblPr>
              <a:tblGrid>
                <a:gridCol w="4320029"/>
                <a:gridCol w="4320931"/>
              </a:tblGrid>
              <a:tr h="1137862">
                <a:tc>
                  <a:txBody>
                    <a:bodyPr/>
                    <a:lstStyle/>
                    <a:p>
                      <a:pPr algn="ctr">
                        <a:spcAft>
                          <a:spcPts val="0"/>
                        </a:spcAft>
                      </a:pPr>
                      <a:r>
                        <a:rPr lang="ru-RU" sz="2800" dirty="0">
                          <a:effectLst/>
                          <a:latin typeface="Times New Roman" pitchFamily="18" charset="0"/>
                          <a:cs typeface="Times New Roman" pitchFamily="18" charset="0"/>
                        </a:rPr>
                        <a:t>Возраст</a:t>
                      </a:r>
                      <a:endParaRPr lang="ru-RU" sz="28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800" dirty="0">
                          <a:effectLst/>
                          <a:latin typeface="Times New Roman" pitchFamily="18" charset="0"/>
                          <a:cs typeface="Times New Roman" pitchFamily="18" charset="0"/>
                        </a:rPr>
                        <a:t>Частота сердечных сокращений</a:t>
                      </a:r>
                      <a:endParaRPr lang="ru-RU" sz="2800" dirty="0">
                        <a:effectLst/>
                        <a:latin typeface="Times New Roman" pitchFamily="18" charset="0"/>
                        <a:ea typeface="Times New Roman"/>
                        <a:cs typeface="Times New Roman" pitchFamily="18" charset="0"/>
                      </a:endParaRPr>
                    </a:p>
                  </a:txBody>
                  <a:tcPr marL="68580" marR="68580" marT="0" marB="0"/>
                </a:tc>
              </a:tr>
              <a:tr h="870523">
                <a:tc>
                  <a:txBody>
                    <a:bodyPr/>
                    <a:lstStyle/>
                    <a:p>
                      <a:pPr algn="ctr">
                        <a:spcAft>
                          <a:spcPts val="0"/>
                        </a:spcAft>
                      </a:pPr>
                      <a:r>
                        <a:rPr lang="ru-RU" sz="2800">
                          <a:effectLst/>
                          <a:latin typeface="Times New Roman" pitchFamily="18" charset="0"/>
                          <a:cs typeface="Times New Roman" pitchFamily="18" charset="0"/>
                        </a:rPr>
                        <a:t>Старше 5 лет</a:t>
                      </a:r>
                      <a:endParaRPr lang="ru-RU" sz="28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800" dirty="0">
                          <a:effectLst/>
                          <a:latin typeface="Times New Roman" pitchFamily="18" charset="0"/>
                          <a:cs typeface="Times New Roman" pitchFamily="18" charset="0"/>
                        </a:rPr>
                        <a:t>60</a:t>
                      </a:r>
                      <a:endParaRPr lang="ru-RU" sz="2800" dirty="0">
                        <a:effectLst/>
                        <a:latin typeface="Times New Roman" pitchFamily="18" charset="0"/>
                        <a:ea typeface="Times New Roman"/>
                        <a:cs typeface="Times New Roman" pitchFamily="18" charset="0"/>
                      </a:endParaRPr>
                    </a:p>
                  </a:txBody>
                  <a:tcPr marL="68580" marR="68580" marT="0" marB="0"/>
                </a:tc>
              </a:tr>
              <a:tr h="870523">
                <a:tc>
                  <a:txBody>
                    <a:bodyPr/>
                    <a:lstStyle/>
                    <a:p>
                      <a:pPr algn="ctr">
                        <a:spcAft>
                          <a:spcPts val="0"/>
                        </a:spcAft>
                      </a:pPr>
                      <a:r>
                        <a:rPr lang="ru-RU" sz="2800">
                          <a:effectLst/>
                          <a:latin typeface="Times New Roman" pitchFamily="18" charset="0"/>
                          <a:cs typeface="Times New Roman" pitchFamily="18" charset="0"/>
                        </a:rPr>
                        <a:t>Младше 5 лет</a:t>
                      </a:r>
                      <a:endParaRPr lang="ru-RU" sz="28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800" dirty="0">
                          <a:effectLst/>
                          <a:latin typeface="Times New Roman" pitchFamily="18" charset="0"/>
                          <a:cs typeface="Times New Roman" pitchFamily="18" charset="0"/>
                        </a:rPr>
                        <a:t>80</a:t>
                      </a:r>
                      <a:endParaRPr lang="ru-RU" sz="2800" dirty="0">
                        <a:effectLst/>
                        <a:latin typeface="Times New Roman" pitchFamily="18" charset="0"/>
                        <a:ea typeface="Times New Roman"/>
                        <a:cs typeface="Times New Roman" pitchFamily="18" charset="0"/>
                      </a:endParaRPr>
                    </a:p>
                  </a:txBody>
                  <a:tcPr marL="68580" marR="68580" marT="0" marB="0"/>
                </a:tc>
              </a:tr>
              <a:tr h="870523">
                <a:tc>
                  <a:txBody>
                    <a:bodyPr/>
                    <a:lstStyle/>
                    <a:p>
                      <a:pPr algn="ctr">
                        <a:spcAft>
                          <a:spcPts val="0"/>
                        </a:spcAft>
                      </a:pPr>
                      <a:r>
                        <a:rPr lang="ru-RU" sz="2800">
                          <a:effectLst/>
                          <a:latin typeface="Times New Roman" pitchFamily="18" charset="0"/>
                          <a:cs typeface="Times New Roman" pitchFamily="18" charset="0"/>
                        </a:rPr>
                        <a:t>Первый год жизни</a:t>
                      </a:r>
                      <a:endParaRPr lang="ru-RU" sz="28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800" dirty="0">
                          <a:effectLst/>
                          <a:latin typeface="Times New Roman" pitchFamily="18" charset="0"/>
                          <a:cs typeface="Times New Roman" pitchFamily="18" charset="0"/>
                        </a:rPr>
                        <a:t>100</a:t>
                      </a:r>
                      <a:endParaRPr lang="ru-RU" sz="2800" dirty="0">
                        <a:effectLst/>
                        <a:latin typeface="Times New Roman" pitchFamily="18" charset="0"/>
                        <a:ea typeface="Times New Roman"/>
                        <a:cs typeface="Times New Roman" pitchFamily="18" charset="0"/>
                      </a:endParaRPr>
                    </a:p>
                  </a:txBody>
                  <a:tcPr marL="68580" marR="68580" marT="0" marB="0"/>
                </a:tc>
              </a:tr>
              <a:tr h="870523">
                <a:tc>
                  <a:txBody>
                    <a:bodyPr/>
                    <a:lstStyle/>
                    <a:p>
                      <a:pPr algn="ctr">
                        <a:spcAft>
                          <a:spcPts val="0"/>
                        </a:spcAft>
                      </a:pPr>
                      <a:r>
                        <a:rPr lang="ru-RU" sz="2800" dirty="0">
                          <a:effectLst/>
                          <a:latin typeface="Times New Roman" pitchFamily="18" charset="0"/>
                          <a:cs typeface="Times New Roman" pitchFamily="18" charset="0"/>
                        </a:rPr>
                        <a:t>Первая неделя жизни</a:t>
                      </a:r>
                      <a:endParaRPr lang="ru-RU" sz="28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800" dirty="0">
                          <a:effectLst/>
                          <a:latin typeface="Times New Roman" pitchFamily="18" charset="0"/>
                          <a:cs typeface="Times New Roman" pitchFamily="18" charset="0"/>
                        </a:rPr>
                        <a:t>95</a:t>
                      </a:r>
                      <a:endParaRPr lang="ru-RU" sz="2800" dirty="0">
                        <a:effectLst/>
                        <a:latin typeface="Times New Roman" pitchFamily="18" charset="0"/>
                        <a:ea typeface="Times New Roman"/>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3973504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Восстановление спонтанного кровообращения</a:t>
            </a:r>
            <a:endParaRPr lang="ru-RU" dirty="0">
              <a:solidFill>
                <a:srgbClr val="FF0000"/>
              </a:solidFill>
            </a:endParaRPr>
          </a:p>
        </p:txBody>
      </p:sp>
      <p:sp>
        <p:nvSpPr>
          <p:cNvPr id="3" name="Объект 2"/>
          <p:cNvSpPr>
            <a:spLocks noGrp="1"/>
          </p:cNvSpPr>
          <p:nvPr>
            <p:ph idx="1"/>
          </p:nvPr>
        </p:nvSpPr>
        <p:spPr>
          <a:xfrm>
            <a:off x="0" y="1600200"/>
            <a:ext cx="9144000" cy="5069160"/>
          </a:xfrm>
        </p:spPr>
        <p:txBody>
          <a:bodyPr>
            <a:normAutofit fontScale="62500" lnSpcReduction="20000"/>
          </a:bodyPr>
          <a:lstStyle/>
          <a:p>
            <a:r>
              <a:rPr lang="ru-RU" dirty="0" smtClean="0"/>
              <a:t>предполагает восстановление пульса </a:t>
            </a:r>
            <a:r>
              <a:rPr lang="ru-RU" dirty="0"/>
              <a:t>на магистральных артериальных сосудах у пациентов с остановкой дыхания, несмотря на ее продолжительность. Наличие пульса определяется путем пальпации магистральных сосудов, обычно сонной артерии у старших детей и плечевой или бедренной  – у младших. Восстановление спонтанного кровообращения не означает, что КГК нужно прекратить. Он показан, если у ребенка имеется брадикардия и недостаточная перфузия на фоне проводимой базовой СЛР. Восстановление спонтанного кровообращения в дальнейшем может быть классифицировано </a:t>
            </a:r>
            <a:r>
              <a:rPr lang="ru-RU" dirty="0" smtClean="0"/>
              <a:t>как прерывистое </a:t>
            </a:r>
            <a:r>
              <a:rPr lang="ru-RU" dirty="0"/>
              <a:t>и непрерывное. Некоторые пациенты восстанавливают спонтанное кровообращение на короткое время, как правило, после </a:t>
            </a:r>
            <a:r>
              <a:rPr lang="ru-RU" dirty="0" err="1"/>
              <a:t>болюсного</a:t>
            </a:r>
            <a:r>
              <a:rPr lang="ru-RU" dirty="0"/>
              <a:t> введения адреналина. Но при этом у них никогда не удается достичь стабильного сердечного ритма и </a:t>
            </a:r>
            <a:r>
              <a:rPr lang="ru-RU" dirty="0" err="1"/>
              <a:t>пальпирующегося</a:t>
            </a:r>
            <a:r>
              <a:rPr lang="ru-RU" dirty="0"/>
              <a:t> пульса, который позволил бы прекратить КГК. Восстановление спонтанного кровообращения на 20 и более минут расценивается как непрерывное. Однако эта продолжительность должна быть достаточной для того, чтобы доставить пациента с места происшествия в приемный покой, в отделение реаниматологии или операционную. Если же механическая циркуляторная поддержка требуется повторно, то это следует расценивать как новый эпизод остановки сердца.</a:t>
            </a:r>
          </a:p>
        </p:txBody>
      </p:sp>
    </p:spTree>
    <p:extLst>
      <p:ext uri="{BB962C8B-B14F-4D97-AF65-F5344CB8AC3E}">
        <p14:creationId xmlns:p14="http://schemas.microsoft.com/office/powerpoint/2010/main" val="2944286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fld id="{41719ABE-09BA-43A5-9FB4-F45E6E41B135}" type="slidenum">
              <a:rPr lang="ru-RU"/>
              <a:pPr/>
              <a:t>23</a:t>
            </a:fld>
            <a:endParaRPr lang="ru-RU"/>
          </a:p>
        </p:txBody>
      </p:sp>
      <p:sp>
        <p:nvSpPr>
          <p:cNvPr id="155650" name="Rectangle 2"/>
          <p:cNvSpPr>
            <a:spLocks noGrp="1" noChangeArrowheads="1"/>
          </p:cNvSpPr>
          <p:nvPr>
            <p:ph type="title"/>
          </p:nvPr>
        </p:nvSpPr>
        <p:spPr/>
        <p:txBody>
          <a:bodyPr/>
          <a:lstStyle/>
          <a:p>
            <a:r>
              <a:rPr lang="ru-RU" b="1">
                <a:solidFill>
                  <a:srgbClr val="0066FF"/>
                </a:solidFill>
              </a:rPr>
              <a:t>ИВЛ</a:t>
            </a:r>
            <a:r>
              <a:rPr lang="ru-RU"/>
              <a:t> </a:t>
            </a:r>
          </a:p>
        </p:txBody>
      </p:sp>
      <p:sp>
        <p:nvSpPr>
          <p:cNvPr id="155651" name="Rectangle 3"/>
          <p:cNvSpPr>
            <a:spLocks noGrp="1" noChangeArrowheads="1"/>
          </p:cNvSpPr>
          <p:nvPr>
            <p:ph type="body" idx="1"/>
          </p:nvPr>
        </p:nvSpPr>
        <p:spPr>
          <a:xfrm>
            <a:off x="457200" y="1268413"/>
            <a:ext cx="8229600" cy="2305050"/>
          </a:xfrm>
        </p:spPr>
        <p:txBody>
          <a:bodyPr/>
          <a:lstStyle/>
          <a:p>
            <a:r>
              <a:rPr lang="ru-RU">
                <a:solidFill>
                  <a:srgbClr val="FF3300"/>
                </a:solidFill>
              </a:rPr>
              <a:t>Выполняется только, если спасатель обучен и имеет опыт проведения СЛР.</a:t>
            </a:r>
          </a:p>
          <a:p>
            <a:r>
              <a:rPr lang="ru-RU"/>
              <a:t>При отсутствии опыта – только компрессия грудной клетки.</a:t>
            </a:r>
          </a:p>
        </p:txBody>
      </p:sp>
      <p:pic>
        <p:nvPicPr>
          <p:cNvPr id="155652" name="Picture 4" descr="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429000"/>
            <a:ext cx="4267200" cy="3128963"/>
          </a:xfrm>
          <a:prstGeom prst="rect">
            <a:avLst/>
          </a:prstGeom>
          <a:noFill/>
          <a:extLst>
            <a:ext uri="{909E8E84-426E-40DD-AFC4-6F175D3DCCD1}">
              <a14:hiddenFill xmlns:a14="http://schemas.microsoft.com/office/drawing/2010/main">
                <a:solidFill>
                  <a:srgbClr val="FFFFFF"/>
                </a:solidFill>
              </a14:hiddenFill>
            </a:ext>
          </a:extLst>
        </p:spPr>
      </p:pic>
      <p:pic>
        <p:nvPicPr>
          <p:cNvPr id="155653" name="Picture 5"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3429000"/>
            <a:ext cx="4405313" cy="306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91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Восстановление спонтанной вентиляции</a:t>
            </a:r>
            <a:endParaRPr lang="ru-RU" dirty="0"/>
          </a:p>
        </p:txBody>
      </p:sp>
      <p:sp>
        <p:nvSpPr>
          <p:cNvPr id="3" name="Объект 2"/>
          <p:cNvSpPr>
            <a:spLocks noGrp="1"/>
          </p:cNvSpPr>
          <p:nvPr>
            <p:ph idx="1"/>
          </p:nvPr>
        </p:nvSpPr>
        <p:spPr/>
        <p:txBody>
          <a:bodyPr/>
          <a:lstStyle/>
          <a:p>
            <a:pPr marL="0" indent="0">
              <a:buNone/>
            </a:pPr>
            <a:r>
              <a:rPr lang="ru-RU" dirty="0" smtClean="0"/>
              <a:t>это </a:t>
            </a:r>
            <a:r>
              <a:rPr lang="ru-RU" dirty="0"/>
              <a:t>восстановление спонтанных дыхательных движений, обеспечивающих возможность восстановления адекватного газообмена</a:t>
            </a:r>
            <a:r>
              <a:rPr lang="ru-RU" dirty="0" smtClean="0"/>
              <a:t>.</a:t>
            </a:r>
          </a:p>
          <a:p>
            <a:pPr marL="0" indent="0" algn="ctr">
              <a:buNone/>
            </a:pPr>
            <a:r>
              <a:rPr lang="ru-RU" b="1" dirty="0">
                <a:solidFill>
                  <a:srgbClr val="FF0000"/>
                </a:solidFill>
              </a:rPr>
              <a:t>Основным механизмом, ведущим к гибели ребенка, является первичная респираторная дисфункция - ключевой элемент патогенеза остановки кровообращения и танатогенеза у </a:t>
            </a:r>
            <a:r>
              <a:rPr lang="ru-RU" b="1" dirty="0" smtClean="0">
                <a:solidFill>
                  <a:srgbClr val="FF0000"/>
                </a:solidFill>
              </a:rPr>
              <a:t>детей. </a:t>
            </a:r>
            <a:endParaRPr lang="ru-RU" b="1" dirty="0">
              <a:solidFill>
                <a:srgbClr val="FF0000"/>
              </a:solidFill>
            </a:endParaRPr>
          </a:p>
          <a:p>
            <a:pPr marL="0" indent="0">
              <a:buNone/>
            </a:pPr>
            <a:endParaRPr lang="ru-RU" dirty="0"/>
          </a:p>
        </p:txBody>
      </p:sp>
    </p:spTree>
    <p:extLst>
      <p:ext uri="{BB962C8B-B14F-4D97-AF65-F5344CB8AC3E}">
        <p14:creationId xmlns:p14="http://schemas.microsoft.com/office/powerpoint/2010/main" val="1481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71"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966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84976" cy="6408712"/>
          </a:xfrm>
        </p:spPr>
        <p:txBody>
          <a:bodyPr>
            <a:normAutofit/>
          </a:bodyPr>
          <a:lstStyle/>
          <a:p>
            <a:pPr algn="ctr"/>
            <a:r>
              <a:rPr lang="ru-RU" sz="4000" dirty="0"/>
              <a:t>Основными механизмами остановки кровообращения у детей являются фибрилляция желудочков/желудочковая тахикардия без пульса, асистолия, либо электромеханическая диссоциация.</a:t>
            </a:r>
            <a:r>
              <a:rPr lang="ru-RU" sz="4000" b="1" dirty="0"/>
              <a:t> </a:t>
            </a:r>
            <a:r>
              <a:rPr lang="ru-RU" sz="4000" dirty="0"/>
              <a:t>Основные причины остановки сердца и механизмы ее развития могут быть представлены в виде правила «4H–4T» </a:t>
            </a:r>
            <a:endParaRPr lang="ru-RU" sz="4000" dirty="0"/>
          </a:p>
        </p:txBody>
      </p:sp>
    </p:spTree>
    <p:extLst>
      <p:ext uri="{BB962C8B-B14F-4D97-AF65-F5344CB8AC3E}">
        <p14:creationId xmlns:p14="http://schemas.microsoft.com/office/powerpoint/2010/main" val="3178370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435280" cy="504056"/>
          </a:xfrm>
        </p:spPr>
        <p:txBody>
          <a:bodyPr>
            <a:normAutofit fontScale="90000"/>
          </a:bodyPr>
          <a:lstStyle/>
          <a:p>
            <a:r>
              <a:rPr lang="ru-RU" b="1" dirty="0">
                <a:solidFill>
                  <a:srgbClr val="FF0000"/>
                </a:solidFill>
              </a:rPr>
              <a:t>Правило «4H–4T</a:t>
            </a:r>
            <a:r>
              <a:rPr lang="ru-RU" b="1" dirty="0" smtClean="0">
                <a:solidFill>
                  <a:srgbClr val="FF0000"/>
                </a:solidFill>
              </a:rPr>
              <a:t>»</a:t>
            </a:r>
            <a:endParaRPr lang="ru-RU" b="1"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61175028"/>
              </p:ext>
            </p:extLst>
          </p:nvPr>
        </p:nvGraphicFramePr>
        <p:xfrm>
          <a:off x="287016" y="733567"/>
          <a:ext cx="8677472" cy="5939383"/>
        </p:xfrm>
        <a:graphic>
          <a:graphicData uri="http://schemas.openxmlformats.org/drawingml/2006/table">
            <a:tbl>
              <a:tblPr firstRow="1" firstCol="1" lastRow="1" lastCol="1" bandRow="1" bandCol="1">
                <a:tableStyleId>{5C22544A-7EE6-4342-B048-85BDC9FD1C3A}</a:tableStyleId>
              </a:tblPr>
              <a:tblGrid>
                <a:gridCol w="1416950"/>
                <a:gridCol w="7260522"/>
              </a:tblGrid>
              <a:tr h="2525623">
                <a:tc>
                  <a:txBody>
                    <a:bodyPr/>
                    <a:lstStyle/>
                    <a:p>
                      <a:pPr algn="just">
                        <a:spcAft>
                          <a:spcPts val="0"/>
                        </a:spcAft>
                        <a:tabLst>
                          <a:tab pos="270510" algn="l"/>
                        </a:tabLst>
                      </a:pPr>
                      <a:r>
                        <a:rPr lang="ru-RU" sz="2800" dirty="0">
                          <a:effectLst/>
                          <a:latin typeface="Times New Roman" pitchFamily="18" charset="0"/>
                          <a:cs typeface="Times New Roman" pitchFamily="18" charset="0"/>
                        </a:rPr>
                        <a:t>4 «H»</a:t>
                      </a:r>
                      <a:endParaRPr lang="ru-RU" sz="2800" dirty="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ru-RU" sz="2800">
                          <a:effectLst/>
                          <a:latin typeface="Times New Roman" pitchFamily="18" charset="0"/>
                          <a:cs typeface="Times New Roman" pitchFamily="18" charset="0"/>
                        </a:rPr>
                        <a:t>1. Hypoxia (гипоксия)</a:t>
                      </a:r>
                    </a:p>
                    <a:p>
                      <a:pPr>
                        <a:spcAft>
                          <a:spcPts val="0"/>
                        </a:spcAft>
                      </a:pPr>
                      <a:r>
                        <a:rPr lang="ru-RU" sz="2800">
                          <a:effectLst/>
                          <a:latin typeface="Times New Roman" pitchFamily="18" charset="0"/>
                          <a:cs typeface="Times New Roman" pitchFamily="18" charset="0"/>
                        </a:rPr>
                        <a:t>2. Hypovolaemia (гиповолемия)</a:t>
                      </a:r>
                    </a:p>
                    <a:p>
                      <a:pPr>
                        <a:spcAft>
                          <a:spcPts val="0"/>
                        </a:spcAft>
                      </a:pPr>
                      <a:r>
                        <a:rPr lang="ru-RU" sz="2800">
                          <a:effectLst/>
                          <a:latin typeface="Times New Roman" pitchFamily="18" charset="0"/>
                          <a:cs typeface="Times New Roman" pitchFamily="18" charset="0"/>
                        </a:rPr>
                        <a:t>3. Hyper- or hypokalaemia (гипер- или гипокалиемия)</a:t>
                      </a:r>
                    </a:p>
                    <a:p>
                      <a:pPr algn="just">
                        <a:spcAft>
                          <a:spcPts val="0"/>
                        </a:spcAft>
                        <a:tabLst>
                          <a:tab pos="270510" algn="l"/>
                        </a:tabLst>
                      </a:pPr>
                      <a:r>
                        <a:rPr lang="ru-RU" sz="2800">
                          <a:effectLst/>
                          <a:latin typeface="Times New Roman" pitchFamily="18" charset="0"/>
                          <a:cs typeface="Times New Roman" pitchFamily="18" charset="0"/>
                        </a:rPr>
                        <a:t>4. Hypothermia (гипотермия)</a:t>
                      </a:r>
                      <a:endParaRPr lang="ru-RU" sz="2800">
                        <a:effectLst/>
                        <a:latin typeface="Times New Roman" pitchFamily="18" charset="0"/>
                        <a:ea typeface="Times New Roman"/>
                        <a:cs typeface="Times New Roman" pitchFamily="18" charset="0"/>
                      </a:endParaRPr>
                    </a:p>
                  </a:txBody>
                  <a:tcPr marL="68580" marR="68580" marT="0" marB="0"/>
                </a:tc>
              </a:tr>
              <a:tr h="3410171">
                <a:tc>
                  <a:txBody>
                    <a:bodyPr/>
                    <a:lstStyle/>
                    <a:p>
                      <a:pPr algn="just">
                        <a:spcAft>
                          <a:spcPts val="0"/>
                        </a:spcAft>
                        <a:tabLst>
                          <a:tab pos="270510" algn="l"/>
                        </a:tabLst>
                      </a:pPr>
                      <a:r>
                        <a:rPr lang="ru-RU" sz="2800">
                          <a:effectLst/>
                          <a:latin typeface="Times New Roman" pitchFamily="18" charset="0"/>
                          <a:cs typeface="Times New Roman" pitchFamily="18" charset="0"/>
                        </a:rPr>
                        <a:t>4 «Т»</a:t>
                      </a:r>
                      <a:endParaRPr lang="ru-RU" sz="280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ru-RU" sz="2800" dirty="0">
                          <a:effectLst/>
                          <a:latin typeface="Times New Roman" pitchFamily="18" charset="0"/>
                          <a:cs typeface="Times New Roman" pitchFamily="18" charset="0"/>
                        </a:rPr>
                        <a:t>1. </a:t>
                      </a:r>
                      <a:r>
                        <a:rPr lang="ru-RU" sz="2800" dirty="0" err="1">
                          <a:effectLst/>
                          <a:latin typeface="Times New Roman" pitchFamily="18" charset="0"/>
                          <a:cs typeface="Times New Roman" pitchFamily="18" charset="0"/>
                        </a:rPr>
                        <a:t>Tension</a:t>
                      </a:r>
                      <a:r>
                        <a:rPr lang="ru-RU" sz="2800" dirty="0">
                          <a:effectLst/>
                          <a:latin typeface="Times New Roman" pitchFamily="18" charset="0"/>
                          <a:cs typeface="Times New Roman" pitchFamily="18" charset="0"/>
                        </a:rPr>
                        <a:t> </a:t>
                      </a:r>
                      <a:r>
                        <a:rPr lang="ru-RU" sz="2800" dirty="0" err="1">
                          <a:effectLst/>
                          <a:latin typeface="Times New Roman" pitchFamily="18" charset="0"/>
                          <a:cs typeface="Times New Roman" pitchFamily="18" charset="0"/>
                        </a:rPr>
                        <a:t>pneumothorax</a:t>
                      </a:r>
                      <a:r>
                        <a:rPr lang="ru-RU" sz="2800" dirty="0">
                          <a:effectLst/>
                          <a:latin typeface="Times New Roman" pitchFamily="18" charset="0"/>
                          <a:cs typeface="Times New Roman" pitchFamily="18" charset="0"/>
                        </a:rPr>
                        <a:t> (напряженный пневмоторакс)</a:t>
                      </a:r>
                    </a:p>
                    <a:p>
                      <a:pPr>
                        <a:spcAft>
                          <a:spcPts val="0"/>
                        </a:spcAft>
                      </a:pPr>
                      <a:r>
                        <a:rPr lang="ru-RU" sz="2800" dirty="0">
                          <a:effectLst/>
                          <a:latin typeface="Times New Roman" pitchFamily="18" charset="0"/>
                          <a:cs typeface="Times New Roman" pitchFamily="18" charset="0"/>
                        </a:rPr>
                        <a:t>2. </a:t>
                      </a:r>
                      <a:r>
                        <a:rPr lang="ru-RU" sz="2800" dirty="0" err="1">
                          <a:effectLst/>
                          <a:latin typeface="Times New Roman" pitchFamily="18" charset="0"/>
                          <a:cs typeface="Times New Roman" pitchFamily="18" charset="0"/>
                        </a:rPr>
                        <a:t>Tamponade</a:t>
                      </a:r>
                      <a:r>
                        <a:rPr lang="ru-RU" sz="2800" dirty="0">
                          <a:effectLst/>
                          <a:latin typeface="Times New Roman" pitchFamily="18" charset="0"/>
                          <a:cs typeface="Times New Roman" pitchFamily="18" charset="0"/>
                        </a:rPr>
                        <a:t> (тампонада)</a:t>
                      </a:r>
                    </a:p>
                    <a:p>
                      <a:pPr>
                        <a:spcAft>
                          <a:spcPts val="0"/>
                        </a:spcAft>
                      </a:pPr>
                      <a:r>
                        <a:rPr lang="ru-RU" sz="2800" dirty="0">
                          <a:effectLst/>
                          <a:latin typeface="Times New Roman" pitchFamily="18" charset="0"/>
                          <a:cs typeface="Times New Roman" pitchFamily="18" charset="0"/>
                        </a:rPr>
                        <a:t>3. </a:t>
                      </a:r>
                      <a:r>
                        <a:rPr lang="ru-RU" sz="2800" dirty="0" err="1">
                          <a:effectLst/>
                          <a:latin typeface="Times New Roman" pitchFamily="18" charset="0"/>
                          <a:cs typeface="Times New Roman" pitchFamily="18" charset="0"/>
                        </a:rPr>
                        <a:t>Toxic</a:t>
                      </a:r>
                      <a:r>
                        <a:rPr lang="ru-RU" sz="2800" dirty="0">
                          <a:effectLst/>
                          <a:latin typeface="Times New Roman" pitchFamily="18" charset="0"/>
                          <a:cs typeface="Times New Roman" pitchFamily="18" charset="0"/>
                        </a:rPr>
                        <a:t> </a:t>
                      </a:r>
                      <a:r>
                        <a:rPr lang="ru-RU" sz="2800" dirty="0" err="1">
                          <a:effectLst/>
                          <a:latin typeface="Times New Roman" pitchFamily="18" charset="0"/>
                          <a:cs typeface="Times New Roman" pitchFamily="18" charset="0"/>
                        </a:rPr>
                        <a:t>or</a:t>
                      </a:r>
                      <a:r>
                        <a:rPr lang="ru-RU" sz="2800" dirty="0">
                          <a:effectLst/>
                          <a:latin typeface="Times New Roman" pitchFamily="18" charset="0"/>
                          <a:cs typeface="Times New Roman" pitchFamily="18" charset="0"/>
                        </a:rPr>
                        <a:t> </a:t>
                      </a:r>
                      <a:r>
                        <a:rPr lang="ru-RU" sz="2800" dirty="0" err="1">
                          <a:effectLst/>
                          <a:latin typeface="Times New Roman" pitchFamily="18" charset="0"/>
                          <a:cs typeface="Times New Roman" pitchFamily="18" charset="0"/>
                        </a:rPr>
                        <a:t>therapeutic</a:t>
                      </a:r>
                      <a:r>
                        <a:rPr lang="ru-RU" sz="2800" dirty="0">
                          <a:effectLst/>
                          <a:latin typeface="Times New Roman" pitchFamily="18" charset="0"/>
                          <a:cs typeface="Times New Roman" pitchFamily="18" charset="0"/>
                        </a:rPr>
                        <a:t> </a:t>
                      </a:r>
                      <a:r>
                        <a:rPr lang="ru-RU" sz="2800" dirty="0" err="1">
                          <a:effectLst/>
                          <a:latin typeface="Times New Roman" pitchFamily="18" charset="0"/>
                          <a:cs typeface="Times New Roman" pitchFamily="18" charset="0"/>
                        </a:rPr>
                        <a:t>disturbances</a:t>
                      </a:r>
                      <a:r>
                        <a:rPr lang="ru-RU" sz="2800" dirty="0">
                          <a:effectLst/>
                          <a:latin typeface="Times New Roman" pitchFamily="18" charset="0"/>
                          <a:cs typeface="Times New Roman" pitchFamily="18" charset="0"/>
                        </a:rPr>
                        <a:t> (токсические или</a:t>
                      </a:r>
                    </a:p>
                    <a:p>
                      <a:pPr>
                        <a:spcAft>
                          <a:spcPts val="0"/>
                        </a:spcAft>
                      </a:pPr>
                      <a:r>
                        <a:rPr lang="ru-RU" sz="2800" dirty="0">
                          <a:effectLst/>
                          <a:latin typeface="Times New Roman" pitchFamily="18" charset="0"/>
                          <a:cs typeface="Times New Roman" pitchFamily="18" charset="0"/>
                        </a:rPr>
                        <a:t>лекарственные воздействия, включая отравления и передозировки)</a:t>
                      </a:r>
                    </a:p>
                    <a:p>
                      <a:pPr algn="just">
                        <a:spcAft>
                          <a:spcPts val="0"/>
                        </a:spcAft>
                        <a:tabLst>
                          <a:tab pos="270510" algn="l"/>
                        </a:tabLst>
                      </a:pPr>
                      <a:r>
                        <a:rPr lang="ru-RU" sz="2800" dirty="0">
                          <a:effectLst/>
                          <a:latin typeface="Times New Roman" pitchFamily="18" charset="0"/>
                          <a:cs typeface="Times New Roman" pitchFamily="18" charset="0"/>
                        </a:rPr>
                        <a:t>4. </a:t>
                      </a:r>
                      <a:r>
                        <a:rPr lang="ru-RU" sz="2800" dirty="0" err="1">
                          <a:effectLst/>
                          <a:latin typeface="Times New Roman" pitchFamily="18" charset="0"/>
                          <a:cs typeface="Times New Roman" pitchFamily="18" charset="0"/>
                        </a:rPr>
                        <a:t>Thromboembolism</a:t>
                      </a:r>
                      <a:r>
                        <a:rPr lang="ru-RU" sz="2800" dirty="0">
                          <a:effectLst/>
                          <a:latin typeface="Times New Roman" pitchFamily="18" charset="0"/>
                          <a:cs typeface="Times New Roman" pitchFamily="18" charset="0"/>
                        </a:rPr>
                        <a:t> (тромбоэмболия)</a:t>
                      </a:r>
                      <a:endParaRPr lang="ru-RU" sz="2800" dirty="0">
                        <a:effectLst/>
                        <a:latin typeface="Times New Roman" pitchFamily="18" charset="0"/>
                        <a:ea typeface="Times New Roman"/>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551314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264696"/>
          </a:xfrm>
        </p:spPr>
        <p:txBody>
          <a:bodyPr>
            <a:normAutofit fontScale="92500" lnSpcReduction="10000"/>
          </a:bodyPr>
          <a:lstStyle/>
          <a:p>
            <a:r>
              <a:rPr lang="ru-RU" dirty="0"/>
              <a:t>Следует еще раз подчеркнуть, что в отличие от взрослых, остановка кровообращения у детей редко развивается из-за непосредственно кардиальных причин без первичного повреждения сердца (врожденного, инфекционного или хирургического характера), поэтому основная причина остановки кровообращения у детей – это прогрессирующая респираторная недостаточность. Учитывая это, остановка кровообращения может быть предотвращена путем ранней и агрессивной респираторной поддержки, поддержания объема циркулирующей крови, а также с помощью коррекции метаболических нарушений.</a:t>
            </a:r>
          </a:p>
          <a:p>
            <a:endParaRPr lang="ru-RU" dirty="0"/>
          </a:p>
        </p:txBody>
      </p:sp>
    </p:spTree>
    <p:extLst>
      <p:ext uri="{BB962C8B-B14F-4D97-AF65-F5344CB8AC3E}">
        <p14:creationId xmlns:p14="http://schemas.microsoft.com/office/powerpoint/2010/main" val="210339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Критерии диагностики остановки </a:t>
            </a:r>
            <a:r>
              <a:rPr lang="ru-RU" b="1" dirty="0" smtClean="0">
                <a:solidFill>
                  <a:srgbClr val="FF0000"/>
                </a:solidFill>
              </a:rPr>
              <a:t>кровообращения</a:t>
            </a:r>
            <a:endParaRPr lang="ru-RU" dirty="0">
              <a:solidFill>
                <a:srgbClr val="FF0000"/>
              </a:solidFill>
            </a:endParaRPr>
          </a:p>
        </p:txBody>
      </p:sp>
      <p:sp>
        <p:nvSpPr>
          <p:cNvPr id="3" name="Объект 2"/>
          <p:cNvSpPr>
            <a:spLocks noGrp="1"/>
          </p:cNvSpPr>
          <p:nvPr>
            <p:ph idx="1"/>
          </p:nvPr>
        </p:nvSpPr>
        <p:spPr/>
        <p:txBody>
          <a:bodyPr>
            <a:normAutofit fontScale="92500" lnSpcReduction="10000"/>
          </a:bodyPr>
          <a:lstStyle/>
          <a:p>
            <a:r>
              <a:rPr lang="ru-RU" dirty="0" smtClean="0"/>
              <a:t>отсутствие </a:t>
            </a:r>
            <a:r>
              <a:rPr lang="ru-RU" dirty="0"/>
              <a:t>сознания</a:t>
            </a:r>
          </a:p>
          <a:p>
            <a:pPr lvl="0"/>
            <a:r>
              <a:rPr lang="ru-RU" dirty="0"/>
              <a:t>отсутствие дыхания</a:t>
            </a:r>
          </a:p>
          <a:p>
            <a:pPr lvl="0"/>
            <a:r>
              <a:rPr lang="ru-RU" dirty="0"/>
              <a:t>отсутствие пульса на крупных артериях (бедренные, сонные, подмышечные), отсутствие сердцебиения</a:t>
            </a:r>
          </a:p>
          <a:p>
            <a:pPr lvl="0"/>
            <a:r>
              <a:rPr lang="ru-RU" dirty="0" err="1"/>
              <a:t>мидриаз</a:t>
            </a:r>
            <a:endParaRPr lang="ru-RU" dirty="0"/>
          </a:p>
          <a:p>
            <a:pPr lvl="0"/>
            <a:r>
              <a:rPr lang="ru-RU" dirty="0"/>
              <a:t>цианоз или бледность кожных покровов</a:t>
            </a:r>
          </a:p>
          <a:p>
            <a:pPr lvl="0"/>
            <a:r>
              <a:rPr lang="ru-RU" dirty="0"/>
              <a:t>тотальное мышечное расслабление</a:t>
            </a:r>
          </a:p>
          <a:p>
            <a:pPr lvl="0"/>
            <a:r>
              <a:rPr lang="ru-RU" dirty="0"/>
              <a:t>арефлексия</a:t>
            </a:r>
          </a:p>
          <a:p>
            <a:endParaRPr lang="ru-RU" dirty="0"/>
          </a:p>
        </p:txBody>
      </p:sp>
    </p:spTree>
    <p:extLst>
      <p:ext uri="{BB962C8B-B14F-4D97-AF65-F5344CB8AC3E}">
        <p14:creationId xmlns:p14="http://schemas.microsoft.com/office/powerpoint/2010/main" val="3705597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5"/>
          <p:cNvSpPr>
            <a:spLocks noGrp="1"/>
          </p:cNvSpPr>
          <p:nvPr>
            <p:ph type="sldNum" sz="quarter" idx="12"/>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A866B8E1-9D7B-4326-BABC-BC751DD65844}" type="slidenum">
              <a:rPr lang="ru-RU" sz="1400" smtClean="0"/>
              <a:pPr eaLnBrk="1" hangingPunct="1"/>
              <a:t>3</a:t>
            </a:fld>
            <a:endParaRPr lang="ru-RU" sz="1400" smtClean="0"/>
          </a:p>
        </p:txBody>
      </p:sp>
      <p:sp>
        <p:nvSpPr>
          <p:cNvPr id="4099" name="Rectangle 2"/>
          <p:cNvSpPr>
            <a:spLocks noGrp="1" noChangeArrowheads="1"/>
          </p:cNvSpPr>
          <p:nvPr>
            <p:ph type="title"/>
          </p:nvPr>
        </p:nvSpPr>
        <p:spPr>
          <a:xfrm>
            <a:off x="457200" y="274638"/>
            <a:ext cx="8229600" cy="850106"/>
          </a:xfrm>
        </p:spPr>
        <p:txBody>
          <a:bodyPr/>
          <a:lstStyle/>
          <a:p>
            <a:pPr eaLnBrk="1" hangingPunct="1"/>
            <a:r>
              <a:rPr lang="ru-RU" b="1" dirty="0" smtClean="0">
                <a:solidFill>
                  <a:srgbClr val="FF3300"/>
                </a:solidFill>
              </a:rPr>
              <a:t>План лекции:</a:t>
            </a:r>
          </a:p>
        </p:txBody>
      </p:sp>
      <p:sp>
        <p:nvSpPr>
          <p:cNvPr id="4100" name="Rectangle 3"/>
          <p:cNvSpPr>
            <a:spLocks noGrp="1" noChangeArrowheads="1"/>
          </p:cNvSpPr>
          <p:nvPr>
            <p:ph type="body" idx="1"/>
          </p:nvPr>
        </p:nvSpPr>
        <p:spPr>
          <a:xfrm>
            <a:off x="107504" y="1196975"/>
            <a:ext cx="8928991" cy="5661025"/>
          </a:xfrm>
        </p:spPr>
        <p:txBody>
          <a:bodyPr>
            <a:noAutofit/>
          </a:bodyPr>
          <a:lstStyle/>
          <a:p>
            <a:pPr eaLnBrk="1" hangingPunct="1">
              <a:lnSpc>
                <a:spcPct val="90000"/>
              </a:lnSpc>
            </a:pPr>
            <a:r>
              <a:rPr lang="ru-RU" sz="2400" dirty="0" smtClean="0">
                <a:latin typeface="Times New Roman" pitchFamily="18" charset="0"/>
                <a:cs typeface="Times New Roman" pitchFamily="18" charset="0"/>
              </a:rPr>
              <a:t>Актуальность.</a:t>
            </a:r>
          </a:p>
          <a:p>
            <a:pPr lvl="0"/>
            <a:r>
              <a:rPr lang="ru-RU" sz="2400" dirty="0">
                <a:latin typeface="Times New Roman" pitchFamily="18" charset="0"/>
                <a:cs typeface="Times New Roman" pitchFamily="18" charset="0"/>
              </a:rPr>
              <a:t>Перечень лекарственных средств и медицинских предметов для оказания медицинской </a:t>
            </a:r>
            <a:r>
              <a:rPr lang="ru-RU" sz="2400" dirty="0" smtClean="0">
                <a:latin typeface="Times New Roman" pitchFamily="18" charset="0"/>
                <a:cs typeface="Times New Roman" pitchFamily="18" charset="0"/>
              </a:rPr>
              <a:t>помощи.</a:t>
            </a:r>
          </a:p>
          <a:p>
            <a:pPr lvl="0"/>
            <a:r>
              <a:rPr lang="ru-RU" sz="2400" dirty="0" smtClean="0">
                <a:latin typeface="Times New Roman" pitchFamily="18" charset="0"/>
                <a:cs typeface="Times New Roman" pitchFamily="18" charset="0"/>
              </a:rPr>
              <a:t>Ранние </a:t>
            </a:r>
            <a:r>
              <a:rPr lang="ru-RU" sz="2400" dirty="0">
                <a:latin typeface="Times New Roman" pitchFamily="18" charset="0"/>
                <a:cs typeface="Times New Roman" pitchFamily="18" charset="0"/>
              </a:rPr>
              <a:t>признаки биологической смерти, достоверные признаки биологической смерти, совокупность признаков, позволяющая констатировать биологическую смерть до появления достоверных признаков. </a:t>
            </a:r>
          </a:p>
          <a:p>
            <a:pPr lvl="0"/>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Б</a:t>
            </a:r>
            <a:r>
              <a:rPr lang="ru-RU" sz="2400" dirty="0" smtClean="0">
                <a:latin typeface="Times New Roman" pitchFamily="18" charset="0"/>
                <a:cs typeface="Times New Roman" pitchFamily="18" charset="0"/>
              </a:rPr>
              <a:t>азовая  СЛР (</a:t>
            </a:r>
            <a:r>
              <a:rPr lang="ru-RU" sz="2400" dirty="0" err="1" smtClean="0">
                <a:latin typeface="Times New Roman" pitchFamily="18" charset="0"/>
                <a:cs typeface="Times New Roman" pitchFamily="18" charset="0"/>
              </a:rPr>
              <a:t>неинвазивная</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искусственная вентиляция легких (методики «рот в рот», «рот в нос») и  компрессии грудной клетки (КГК).</a:t>
            </a:r>
          </a:p>
          <a:p>
            <a:pPr lvl="0"/>
            <a:r>
              <a:rPr lang="ru-RU" sz="2400" dirty="0">
                <a:latin typeface="Times New Roman" pitchFamily="18" charset="0"/>
                <a:cs typeface="Times New Roman" pitchFamily="18" charset="0"/>
              </a:rPr>
              <a:t>Расширенная </a:t>
            </a:r>
            <a:r>
              <a:rPr lang="ru-RU" sz="2400" dirty="0" smtClean="0">
                <a:latin typeface="Times New Roman" pitchFamily="18" charset="0"/>
                <a:cs typeface="Times New Roman" pitchFamily="18" charset="0"/>
              </a:rPr>
              <a:t>СЛР.</a:t>
            </a:r>
          </a:p>
          <a:p>
            <a:pPr lvl="0"/>
            <a:r>
              <a:rPr lang="ru-RU" sz="2400" dirty="0" smtClean="0">
                <a:latin typeface="Times New Roman" pitchFamily="18" charset="0"/>
                <a:cs typeface="Times New Roman" pitchFamily="18" charset="0"/>
              </a:rPr>
              <a:t>Правила прекращения СЛР.</a:t>
            </a:r>
            <a:endParaRPr lang="ru-RU" sz="2400" dirty="0" smtClean="0">
              <a:latin typeface="Times New Roman" pitchFamily="18" charset="0"/>
              <a:cs typeface="Times New Roman" pitchFamily="18" charset="0"/>
            </a:endParaRPr>
          </a:p>
          <a:p>
            <a:pPr lvl="0"/>
            <a:r>
              <a:rPr lang="ru-RU" sz="2400" dirty="0" smtClean="0">
                <a:latin typeface="Times New Roman" pitchFamily="18" charset="0"/>
                <a:cs typeface="Times New Roman" pitchFamily="18" charset="0"/>
              </a:rPr>
              <a:t>Ошибки при проведении СЛР.</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762636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12968" cy="2952328"/>
          </a:xfrm>
        </p:spPr>
        <p:txBody>
          <a:bodyPr>
            <a:noAutofit/>
          </a:bodyPr>
          <a:lstStyle/>
          <a:p>
            <a:r>
              <a:rPr lang="ru-RU" sz="2800" b="1" dirty="0">
                <a:solidFill>
                  <a:srgbClr val="FF0000"/>
                </a:solidFill>
              </a:rPr>
              <a:t>При проведении СЛР до 2010 года использовался единый стандарт, основы которого были заложены Питером </a:t>
            </a:r>
            <a:r>
              <a:rPr lang="ru-RU" sz="2800" b="1" dirty="0" err="1">
                <a:solidFill>
                  <a:srgbClr val="FF0000"/>
                </a:solidFill>
              </a:rPr>
              <a:t>Сафаром</a:t>
            </a:r>
            <a:r>
              <a:rPr lang="ru-RU" sz="2800" b="1" dirty="0">
                <a:solidFill>
                  <a:srgbClr val="FF0000"/>
                </a:solidFill>
              </a:rPr>
              <a:t>. Этот стандарт носит условное название </a:t>
            </a:r>
            <a:r>
              <a:rPr lang="ru-RU" sz="2800" b="1" i="1" dirty="0">
                <a:solidFill>
                  <a:srgbClr val="FF0000"/>
                </a:solidFill>
              </a:rPr>
              <a:t>“Система ABC”</a:t>
            </a:r>
            <a:r>
              <a:rPr lang="ru-RU" sz="2800" b="1" dirty="0">
                <a:solidFill>
                  <a:srgbClr val="FF0000"/>
                </a:solidFill>
              </a:rPr>
              <a:t>, мнемонический принцип построения которого, основан на первых буквах английского алфавита и выглядит следующим образом</a:t>
            </a:r>
            <a:r>
              <a:rPr lang="ru-RU" sz="2800" b="1" dirty="0" smtClean="0">
                <a:solidFill>
                  <a:srgbClr val="FF0000"/>
                </a:solidFill>
              </a:rPr>
              <a:t>:</a:t>
            </a:r>
            <a:endParaRPr lang="ru-RU" sz="2800" dirty="0"/>
          </a:p>
        </p:txBody>
      </p:sp>
      <p:pic>
        <p:nvPicPr>
          <p:cNvPr id="28674" name="Picture 2" descr="C:\Users\Adminn\Desktop\Piter-Saf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644" y="3284984"/>
            <a:ext cx="5953125"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662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964488" cy="6480720"/>
          </a:xfrm>
        </p:spPr>
        <p:txBody>
          <a:bodyPr>
            <a:normAutofit fontScale="92500" lnSpcReduction="20000"/>
          </a:bodyPr>
          <a:lstStyle/>
          <a:p>
            <a:pPr marL="0" indent="0">
              <a:buNone/>
            </a:pPr>
            <a:r>
              <a:rPr lang="ru-RU" b="1" dirty="0"/>
              <a:t>A </a:t>
            </a:r>
            <a:r>
              <a:rPr lang="ru-RU" dirty="0"/>
              <a:t>- </a:t>
            </a:r>
            <a:r>
              <a:rPr lang="ru-RU" i="1" dirty="0" err="1"/>
              <a:t>air</a:t>
            </a:r>
            <a:r>
              <a:rPr lang="ru-RU" i="1" dirty="0"/>
              <a:t> </a:t>
            </a:r>
            <a:r>
              <a:rPr lang="ru-RU" i="1" dirty="0" err="1"/>
              <a:t>open</a:t>
            </a:r>
            <a:r>
              <a:rPr lang="ru-RU" i="1" dirty="0"/>
              <a:t> </a:t>
            </a:r>
            <a:r>
              <a:rPr lang="ru-RU" i="1" dirty="0" err="1"/>
              <a:t>the</a:t>
            </a:r>
            <a:r>
              <a:rPr lang="ru-RU" i="1" dirty="0"/>
              <a:t> </a:t>
            </a:r>
            <a:r>
              <a:rPr lang="ru-RU" i="1" dirty="0" err="1"/>
              <a:t>way</a:t>
            </a:r>
            <a:r>
              <a:rPr lang="ru-RU" i="1" dirty="0"/>
              <a:t> </a:t>
            </a:r>
            <a:r>
              <a:rPr lang="ru-RU" dirty="0"/>
              <a:t>– обеспечение и поддержание проходимости верхних дыхательных путей</a:t>
            </a:r>
          </a:p>
          <a:p>
            <a:pPr marL="0" indent="0">
              <a:buNone/>
            </a:pPr>
            <a:r>
              <a:rPr lang="ru-RU" b="1" dirty="0"/>
              <a:t>B </a:t>
            </a:r>
            <a:r>
              <a:rPr lang="ru-RU" dirty="0"/>
              <a:t>- </a:t>
            </a:r>
            <a:r>
              <a:rPr lang="ru-RU" i="1" dirty="0" err="1"/>
              <a:t>breath</a:t>
            </a:r>
            <a:r>
              <a:rPr lang="ru-RU" i="1" dirty="0"/>
              <a:t> </a:t>
            </a:r>
            <a:r>
              <a:rPr lang="ru-RU" i="1" dirty="0" err="1"/>
              <a:t>for</a:t>
            </a:r>
            <a:r>
              <a:rPr lang="ru-RU" i="1" dirty="0"/>
              <a:t> </a:t>
            </a:r>
            <a:r>
              <a:rPr lang="ru-RU" i="1" dirty="0" err="1"/>
              <a:t>victim</a:t>
            </a:r>
            <a:r>
              <a:rPr lang="ru-RU" i="1" dirty="0"/>
              <a:t> </a:t>
            </a:r>
            <a:r>
              <a:rPr lang="ru-RU" dirty="0"/>
              <a:t>– искусственная вентиляция легких и </a:t>
            </a:r>
            <a:r>
              <a:rPr lang="ru-RU" dirty="0" err="1"/>
              <a:t>оксигенация</a:t>
            </a:r>
            <a:endParaRPr lang="ru-RU" dirty="0"/>
          </a:p>
          <a:p>
            <a:pPr marL="0" indent="0">
              <a:buNone/>
            </a:pPr>
            <a:r>
              <a:rPr lang="ru-RU" b="1" dirty="0"/>
              <a:t>C</a:t>
            </a:r>
            <a:r>
              <a:rPr lang="ru-RU" dirty="0"/>
              <a:t>- </a:t>
            </a:r>
            <a:r>
              <a:rPr lang="ru-RU" i="1" dirty="0" err="1"/>
              <a:t>circulation</a:t>
            </a:r>
            <a:r>
              <a:rPr lang="ru-RU" i="1" dirty="0"/>
              <a:t> </a:t>
            </a:r>
            <a:r>
              <a:rPr lang="ru-RU" i="1" dirty="0" err="1"/>
              <a:t>of</a:t>
            </a:r>
            <a:r>
              <a:rPr lang="ru-RU" i="1" dirty="0"/>
              <a:t> </a:t>
            </a:r>
            <a:r>
              <a:rPr lang="ru-RU" i="1" dirty="0" err="1"/>
              <a:t>blood</a:t>
            </a:r>
            <a:r>
              <a:rPr lang="ru-RU" i="1" dirty="0"/>
              <a:t> </a:t>
            </a:r>
            <a:r>
              <a:rPr lang="ru-RU" dirty="0"/>
              <a:t>– компрессии грудной клетки</a:t>
            </a:r>
          </a:p>
          <a:p>
            <a:pPr marL="0" indent="0">
              <a:buNone/>
            </a:pPr>
            <a:r>
              <a:rPr lang="ru-RU" b="1" dirty="0"/>
              <a:t>D </a:t>
            </a:r>
            <a:r>
              <a:rPr lang="ru-RU" dirty="0"/>
              <a:t>- </a:t>
            </a:r>
            <a:r>
              <a:rPr lang="ru-RU" i="1" dirty="0" err="1"/>
              <a:t>drugs</a:t>
            </a:r>
            <a:r>
              <a:rPr lang="ru-RU" i="1" dirty="0"/>
              <a:t> </a:t>
            </a:r>
            <a:r>
              <a:rPr lang="ru-RU" i="1" dirty="0" err="1"/>
              <a:t>and</a:t>
            </a:r>
            <a:r>
              <a:rPr lang="ru-RU" i="1" dirty="0"/>
              <a:t> </a:t>
            </a:r>
            <a:r>
              <a:rPr lang="ru-RU" i="1" dirty="0" err="1"/>
              <a:t>fluids</a:t>
            </a:r>
            <a:r>
              <a:rPr lang="ru-RU" i="1" dirty="0"/>
              <a:t> </a:t>
            </a:r>
            <a:r>
              <a:rPr lang="ru-RU" i="1" dirty="0" err="1"/>
              <a:t>intravenous</a:t>
            </a:r>
            <a:r>
              <a:rPr lang="ru-RU" i="1" dirty="0"/>
              <a:t> </a:t>
            </a:r>
            <a:r>
              <a:rPr lang="ru-RU" i="1" dirty="0" err="1"/>
              <a:t>lifeline</a:t>
            </a:r>
            <a:r>
              <a:rPr lang="ru-RU" i="1" dirty="0"/>
              <a:t> </a:t>
            </a:r>
            <a:r>
              <a:rPr lang="ru-RU" i="1" dirty="0" err="1"/>
              <a:t>administration</a:t>
            </a:r>
            <a:r>
              <a:rPr lang="ru-RU" dirty="0"/>
              <a:t>–внутривенное введение</a:t>
            </a:r>
          </a:p>
          <a:p>
            <a:pPr marL="0" indent="0">
              <a:buNone/>
            </a:pPr>
            <a:r>
              <a:rPr lang="ru-RU" dirty="0"/>
              <a:t>лекарственных средств</a:t>
            </a:r>
          </a:p>
          <a:p>
            <a:pPr marL="0" indent="0">
              <a:buNone/>
            </a:pPr>
            <a:r>
              <a:rPr lang="ru-RU" b="1" dirty="0"/>
              <a:t>E </a:t>
            </a:r>
            <a:r>
              <a:rPr lang="ru-RU" dirty="0"/>
              <a:t>- </a:t>
            </a:r>
            <a:r>
              <a:rPr lang="ru-RU" i="1" dirty="0" err="1"/>
              <a:t>electrocardiography</a:t>
            </a:r>
            <a:r>
              <a:rPr lang="ru-RU" i="1" dirty="0"/>
              <a:t> </a:t>
            </a:r>
            <a:r>
              <a:rPr lang="ru-RU" i="1" dirty="0" err="1"/>
              <a:t>diagnosis</a:t>
            </a:r>
            <a:r>
              <a:rPr lang="ru-RU" i="1" dirty="0"/>
              <a:t> </a:t>
            </a:r>
            <a:r>
              <a:rPr lang="ru-RU" dirty="0"/>
              <a:t>– оценка ЭКГ</a:t>
            </a:r>
          </a:p>
          <a:p>
            <a:pPr marL="0" indent="0">
              <a:buNone/>
            </a:pPr>
            <a:r>
              <a:rPr lang="ru-RU" b="1" dirty="0"/>
              <a:t>F </a:t>
            </a:r>
            <a:r>
              <a:rPr lang="ru-RU" dirty="0"/>
              <a:t>- </a:t>
            </a:r>
            <a:r>
              <a:rPr lang="ru-RU" i="1" dirty="0" err="1"/>
              <a:t>fibrillation</a:t>
            </a:r>
            <a:r>
              <a:rPr lang="ru-RU" i="1" dirty="0"/>
              <a:t> </a:t>
            </a:r>
            <a:r>
              <a:rPr lang="ru-RU" i="1" dirty="0" err="1"/>
              <a:t>treatment</a:t>
            </a:r>
            <a:r>
              <a:rPr lang="ru-RU" i="1" dirty="0"/>
              <a:t> </a:t>
            </a:r>
            <a:r>
              <a:rPr lang="ru-RU" dirty="0"/>
              <a:t>– </a:t>
            </a:r>
            <a:r>
              <a:rPr lang="ru-RU" dirty="0" err="1"/>
              <a:t>дефибрилляция</a:t>
            </a:r>
            <a:endParaRPr lang="ru-RU" dirty="0"/>
          </a:p>
          <a:p>
            <a:pPr marL="0" indent="0">
              <a:buNone/>
            </a:pPr>
            <a:r>
              <a:rPr lang="ru-RU" b="1" dirty="0"/>
              <a:t>G</a:t>
            </a:r>
            <a:r>
              <a:rPr lang="ru-RU" dirty="0"/>
              <a:t>- </a:t>
            </a:r>
            <a:r>
              <a:rPr lang="ru-RU" i="1" dirty="0" err="1"/>
              <a:t>gauging</a:t>
            </a:r>
            <a:r>
              <a:rPr lang="ru-RU" dirty="0"/>
              <a:t>– оценка состояния пациента и выявление причин, приведших к остановке сердца</a:t>
            </a:r>
          </a:p>
          <a:p>
            <a:pPr marL="0" indent="0">
              <a:buNone/>
            </a:pPr>
            <a:r>
              <a:rPr lang="ru-RU" b="1" dirty="0"/>
              <a:t>H </a:t>
            </a:r>
            <a:r>
              <a:rPr lang="ru-RU" dirty="0"/>
              <a:t>- </a:t>
            </a:r>
            <a:r>
              <a:rPr lang="ru-RU" i="1" dirty="0" err="1"/>
              <a:t>human</a:t>
            </a:r>
            <a:r>
              <a:rPr lang="ru-RU" i="1" dirty="0"/>
              <a:t> </a:t>
            </a:r>
            <a:r>
              <a:rPr lang="ru-RU" i="1" dirty="0" err="1"/>
              <a:t>mentation</a:t>
            </a:r>
            <a:r>
              <a:rPr lang="ru-RU" i="1" dirty="0"/>
              <a:t> </a:t>
            </a:r>
            <a:r>
              <a:rPr lang="ru-RU" dirty="0"/>
              <a:t>– мероприятия по восстановлению сознания пациента</a:t>
            </a:r>
          </a:p>
          <a:p>
            <a:pPr marL="0" indent="0">
              <a:buNone/>
            </a:pPr>
            <a:r>
              <a:rPr lang="ru-RU" b="1" dirty="0"/>
              <a:t>I </a:t>
            </a:r>
            <a:r>
              <a:rPr lang="ru-RU" dirty="0"/>
              <a:t>- </a:t>
            </a:r>
            <a:r>
              <a:rPr lang="ru-RU" i="1" dirty="0" err="1"/>
              <a:t>intensivecare</a:t>
            </a:r>
            <a:r>
              <a:rPr lang="ru-RU" i="1" dirty="0"/>
              <a:t> </a:t>
            </a:r>
            <a:r>
              <a:rPr lang="ru-RU" dirty="0"/>
              <a:t>– собственно интенсивная терапия</a:t>
            </a:r>
          </a:p>
          <a:p>
            <a:endParaRPr lang="ru-RU" dirty="0"/>
          </a:p>
        </p:txBody>
      </p:sp>
    </p:spTree>
    <p:extLst>
      <p:ext uri="{BB962C8B-B14F-4D97-AF65-F5344CB8AC3E}">
        <p14:creationId xmlns:p14="http://schemas.microsoft.com/office/powerpoint/2010/main" val="2055050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260648"/>
            <a:ext cx="8229600" cy="6264696"/>
          </a:xfrm>
        </p:spPr>
        <p:txBody>
          <a:bodyPr>
            <a:normAutofit lnSpcReduction="10000"/>
          </a:bodyPr>
          <a:lstStyle/>
          <a:p>
            <a:pPr marL="0" indent="0" algn="ctr">
              <a:buNone/>
            </a:pPr>
            <a:r>
              <a:rPr lang="ru-RU" dirty="0"/>
              <a:t>Однако, согласно рекомендациям Европейского совета по реанимации (</a:t>
            </a:r>
            <a:r>
              <a:rPr lang="ru-RU" dirty="0" err="1" smtClean="0"/>
              <a:t>European</a:t>
            </a:r>
            <a:r>
              <a:rPr lang="ru-RU" dirty="0" smtClean="0"/>
              <a:t> </a:t>
            </a:r>
            <a:r>
              <a:rPr lang="en-US" dirty="0" smtClean="0"/>
              <a:t>resuscitation </a:t>
            </a:r>
            <a:r>
              <a:rPr lang="en-US" dirty="0"/>
              <a:t>council) 2010</a:t>
            </a:r>
            <a:r>
              <a:rPr lang="ru-RU" dirty="0"/>
              <a:t>г</a:t>
            </a:r>
            <a:r>
              <a:rPr lang="en-US" dirty="0"/>
              <a:t>. </a:t>
            </a:r>
            <a:r>
              <a:rPr lang="ru-RU" dirty="0"/>
              <a:t>и Американской ассоциации сердца</a:t>
            </a:r>
            <a:r>
              <a:rPr lang="en-US" dirty="0"/>
              <a:t> (American Heart </a:t>
            </a:r>
            <a:r>
              <a:rPr lang="en-US" dirty="0" err="1"/>
              <a:t>ssociation</a:t>
            </a:r>
            <a:r>
              <a:rPr lang="en-US" dirty="0" smtClean="0"/>
              <a:t>)</a:t>
            </a:r>
            <a:r>
              <a:rPr lang="ru-RU" dirty="0" smtClean="0"/>
              <a:t> 2010г</a:t>
            </a:r>
            <a:r>
              <a:rPr lang="ru-RU" dirty="0"/>
              <a:t>., при проведении СЛР реанимационные мероприятия должны быть начаты с поддержания адекватной циркуляции крови (С – </a:t>
            </a:r>
            <a:r>
              <a:rPr lang="ru-RU" i="1" dirty="0" err="1"/>
              <a:t>circulation</a:t>
            </a:r>
            <a:r>
              <a:rPr lang="ru-RU" i="1" dirty="0"/>
              <a:t> </a:t>
            </a:r>
            <a:r>
              <a:rPr lang="ru-RU" i="1" dirty="0" err="1"/>
              <a:t>of</a:t>
            </a:r>
            <a:r>
              <a:rPr lang="ru-RU" i="1" dirty="0"/>
              <a:t> </a:t>
            </a:r>
            <a:r>
              <a:rPr lang="ru-RU" i="1" dirty="0" err="1"/>
              <a:t>blood</a:t>
            </a:r>
            <a:r>
              <a:rPr lang="ru-RU" i="1" dirty="0"/>
              <a:t>, </a:t>
            </a:r>
            <a:r>
              <a:rPr lang="ru-RU" dirty="0"/>
              <a:t>КГК), а не с обеспечения и поддержания проходимости верхних дыхательных путей (</a:t>
            </a:r>
            <a:r>
              <a:rPr lang="ru-RU" i="1" dirty="0" err="1"/>
              <a:t>air</a:t>
            </a:r>
            <a:r>
              <a:rPr lang="ru-RU" i="1" dirty="0"/>
              <a:t> </a:t>
            </a:r>
            <a:r>
              <a:rPr lang="ru-RU" i="1" dirty="0" err="1"/>
              <a:t>open</a:t>
            </a:r>
            <a:r>
              <a:rPr lang="ru-RU" i="1" dirty="0"/>
              <a:t> </a:t>
            </a:r>
            <a:r>
              <a:rPr lang="ru-RU" i="1" dirty="0" err="1"/>
              <a:t>the</a:t>
            </a:r>
            <a:r>
              <a:rPr lang="ru-RU" i="1" dirty="0"/>
              <a:t> </a:t>
            </a:r>
            <a:r>
              <a:rPr lang="ru-RU" i="1" dirty="0" err="1"/>
              <a:t>way</a:t>
            </a:r>
            <a:r>
              <a:rPr lang="ru-RU" i="1" dirty="0"/>
              <a:t>).</a:t>
            </a:r>
            <a:endParaRPr lang="ru-RU" dirty="0"/>
          </a:p>
          <a:p>
            <a:pPr marL="0" indent="0" algn="ctr">
              <a:buNone/>
            </a:pPr>
            <a:r>
              <a:rPr lang="ru-RU" b="1" dirty="0">
                <a:solidFill>
                  <a:srgbClr val="FF0000"/>
                </a:solidFill>
              </a:rPr>
              <a:t>Таким образом, «система АВС» была заменена на систему «САВ». </a:t>
            </a:r>
            <a:endParaRPr lang="ru-RU" b="1" dirty="0">
              <a:solidFill>
                <a:srgbClr val="FF0000"/>
              </a:solidFill>
            </a:endParaRPr>
          </a:p>
        </p:txBody>
      </p:sp>
    </p:spTree>
    <p:extLst>
      <p:ext uri="{BB962C8B-B14F-4D97-AF65-F5344CB8AC3E}">
        <p14:creationId xmlns:p14="http://schemas.microsoft.com/office/powerpoint/2010/main" val="1302544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1570186"/>
          </a:xfrm>
        </p:spPr>
        <p:txBody>
          <a:bodyPr>
            <a:normAutofit fontScale="90000"/>
          </a:bodyPr>
          <a:lstStyle/>
          <a:p>
            <a:r>
              <a:rPr lang="ru-RU" b="1" dirty="0">
                <a:solidFill>
                  <a:srgbClr val="FF0000"/>
                </a:solidFill>
              </a:rPr>
              <a:t>Время появления симптомов, при внезапной остановке кровообращения</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838972445"/>
              </p:ext>
            </p:extLst>
          </p:nvPr>
        </p:nvGraphicFramePr>
        <p:xfrm>
          <a:off x="179512" y="2132856"/>
          <a:ext cx="8784976" cy="4536505"/>
        </p:xfrm>
        <a:graphic>
          <a:graphicData uri="http://schemas.openxmlformats.org/drawingml/2006/table">
            <a:tbl>
              <a:tblPr firstRow="1" firstCol="1" lastRow="1" lastCol="1" bandRow="1" bandCol="1">
                <a:tableStyleId>{5C22544A-7EE6-4342-B048-85BDC9FD1C3A}</a:tableStyleId>
              </a:tblPr>
              <a:tblGrid>
                <a:gridCol w="5746498"/>
                <a:gridCol w="3038478"/>
              </a:tblGrid>
              <a:tr h="907301">
                <a:tc>
                  <a:txBody>
                    <a:bodyPr/>
                    <a:lstStyle/>
                    <a:p>
                      <a:pPr algn="ctr">
                        <a:spcAft>
                          <a:spcPts val="0"/>
                        </a:spcAft>
                        <a:tabLst>
                          <a:tab pos="270510" algn="l"/>
                        </a:tabLst>
                      </a:pPr>
                      <a:r>
                        <a:rPr lang="ru-RU" sz="2800" dirty="0">
                          <a:effectLst/>
                          <a:latin typeface="Times New Roman" pitchFamily="18" charset="0"/>
                          <a:cs typeface="Times New Roman" pitchFamily="18" charset="0"/>
                        </a:rPr>
                        <a:t>Симптомы</a:t>
                      </a:r>
                      <a:endParaRPr lang="ru-RU" sz="28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70510" algn="l"/>
                        </a:tabLst>
                      </a:pPr>
                      <a:r>
                        <a:rPr lang="ru-RU" sz="2800" dirty="0">
                          <a:effectLst/>
                          <a:latin typeface="Times New Roman" pitchFamily="18" charset="0"/>
                          <a:cs typeface="Times New Roman" pitchFamily="18" charset="0"/>
                        </a:rPr>
                        <a:t>Время появления</a:t>
                      </a:r>
                      <a:endParaRPr lang="ru-RU" sz="2800" dirty="0">
                        <a:effectLst/>
                        <a:latin typeface="Times New Roman" pitchFamily="18" charset="0"/>
                        <a:ea typeface="Times New Roman"/>
                        <a:cs typeface="Times New Roman" pitchFamily="18" charset="0"/>
                      </a:endParaRPr>
                    </a:p>
                  </a:txBody>
                  <a:tcPr marL="68580" marR="68580" marT="0" marB="0"/>
                </a:tc>
              </a:tr>
              <a:tr h="907301">
                <a:tc>
                  <a:txBody>
                    <a:bodyPr/>
                    <a:lstStyle/>
                    <a:p>
                      <a:pPr algn="ctr">
                        <a:spcAft>
                          <a:spcPts val="0"/>
                        </a:spcAft>
                        <a:tabLst>
                          <a:tab pos="270510" algn="l"/>
                        </a:tabLst>
                      </a:pPr>
                      <a:r>
                        <a:rPr lang="ru-RU" sz="2800">
                          <a:effectLst/>
                          <a:latin typeface="Times New Roman" pitchFamily="18" charset="0"/>
                          <a:cs typeface="Times New Roman" pitchFamily="18" charset="0"/>
                        </a:rPr>
                        <a:t>Отсутствие пульса на центральных артериях</a:t>
                      </a:r>
                      <a:endParaRPr lang="ru-RU" sz="28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70510" algn="l"/>
                        </a:tabLst>
                      </a:pPr>
                      <a:r>
                        <a:rPr lang="ru-RU" sz="2800" dirty="0">
                          <a:effectLst/>
                          <a:latin typeface="Times New Roman" pitchFamily="18" charset="0"/>
                          <a:cs typeface="Times New Roman" pitchFamily="18" charset="0"/>
                        </a:rPr>
                        <a:t>Немедленно</a:t>
                      </a:r>
                      <a:endParaRPr lang="ru-RU" sz="2800" dirty="0">
                        <a:effectLst/>
                        <a:latin typeface="Times New Roman" pitchFamily="18" charset="0"/>
                        <a:ea typeface="Times New Roman"/>
                        <a:cs typeface="Times New Roman" pitchFamily="18" charset="0"/>
                      </a:endParaRPr>
                    </a:p>
                  </a:txBody>
                  <a:tcPr marL="68580" marR="68580" marT="0" marB="0"/>
                </a:tc>
              </a:tr>
              <a:tr h="907301">
                <a:tc>
                  <a:txBody>
                    <a:bodyPr/>
                    <a:lstStyle/>
                    <a:p>
                      <a:pPr algn="ctr">
                        <a:spcAft>
                          <a:spcPts val="0"/>
                        </a:spcAft>
                        <a:tabLst>
                          <a:tab pos="270510" algn="l"/>
                        </a:tabLst>
                      </a:pPr>
                      <a:r>
                        <a:rPr lang="ru-RU" sz="2800">
                          <a:effectLst/>
                          <a:latin typeface="Times New Roman" pitchFamily="18" charset="0"/>
                          <a:cs typeface="Times New Roman" pitchFamily="18" charset="0"/>
                        </a:rPr>
                        <a:t>Потеря сознания</a:t>
                      </a:r>
                      <a:endParaRPr lang="ru-RU" sz="28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70510" algn="l"/>
                        </a:tabLst>
                      </a:pPr>
                      <a:r>
                        <a:rPr lang="ru-RU" sz="2800" dirty="0">
                          <a:effectLst/>
                          <a:latin typeface="Times New Roman" pitchFamily="18" charset="0"/>
                          <a:cs typeface="Times New Roman" pitchFamily="18" charset="0"/>
                        </a:rPr>
                        <a:t>10-20 с</a:t>
                      </a:r>
                      <a:endParaRPr lang="ru-RU" sz="2800" dirty="0">
                        <a:effectLst/>
                        <a:latin typeface="Times New Roman" pitchFamily="18" charset="0"/>
                        <a:ea typeface="Times New Roman"/>
                        <a:cs typeface="Times New Roman" pitchFamily="18" charset="0"/>
                      </a:endParaRPr>
                    </a:p>
                  </a:txBody>
                  <a:tcPr marL="68580" marR="68580" marT="0" marB="0"/>
                </a:tc>
              </a:tr>
              <a:tr h="907301">
                <a:tc>
                  <a:txBody>
                    <a:bodyPr/>
                    <a:lstStyle/>
                    <a:p>
                      <a:pPr algn="ctr">
                        <a:spcAft>
                          <a:spcPts val="0"/>
                        </a:spcAft>
                        <a:tabLst>
                          <a:tab pos="270510" algn="l"/>
                        </a:tabLst>
                      </a:pPr>
                      <a:r>
                        <a:rPr lang="ru-RU" sz="2800">
                          <a:effectLst/>
                          <a:latin typeface="Times New Roman" pitchFamily="18" charset="0"/>
                          <a:cs typeface="Times New Roman" pitchFamily="18" charset="0"/>
                        </a:rPr>
                        <a:t>Диспноэ, остановка дыхания</a:t>
                      </a:r>
                      <a:endParaRPr lang="ru-RU" sz="28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70510" algn="l"/>
                        </a:tabLst>
                      </a:pPr>
                      <a:r>
                        <a:rPr lang="ru-RU" sz="2800" dirty="0">
                          <a:effectLst/>
                          <a:latin typeface="Times New Roman" pitchFamily="18" charset="0"/>
                          <a:cs typeface="Times New Roman" pitchFamily="18" charset="0"/>
                        </a:rPr>
                        <a:t>15-30 с</a:t>
                      </a:r>
                      <a:endParaRPr lang="ru-RU" sz="2800" dirty="0">
                        <a:effectLst/>
                        <a:latin typeface="Times New Roman" pitchFamily="18" charset="0"/>
                        <a:ea typeface="Times New Roman"/>
                        <a:cs typeface="Times New Roman" pitchFamily="18" charset="0"/>
                      </a:endParaRPr>
                    </a:p>
                  </a:txBody>
                  <a:tcPr marL="68580" marR="68580" marT="0" marB="0"/>
                </a:tc>
              </a:tr>
              <a:tr h="907301">
                <a:tc>
                  <a:txBody>
                    <a:bodyPr/>
                    <a:lstStyle/>
                    <a:p>
                      <a:pPr algn="ctr">
                        <a:spcAft>
                          <a:spcPts val="0"/>
                        </a:spcAft>
                        <a:tabLst>
                          <a:tab pos="270510" algn="l"/>
                        </a:tabLst>
                      </a:pPr>
                      <a:r>
                        <a:rPr lang="ru-RU" sz="2800">
                          <a:effectLst/>
                          <a:latin typeface="Times New Roman" pitchFamily="18" charset="0"/>
                          <a:cs typeface="Times New Roman" pitchFamily="18" charset="0"/>
                        </a:rPr>
                        <a:t>Расширенные, не реагирующие на свет зрачки</a:t>
                      </a:r>
                      <a:endParaRPr lang="ru-RU" sz="280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tabLst>
                          <a:tab pos="270510" algn="l"/>
                        </a:tabLst>
                      </a:pPr>
                      <a:r>
                        <a:rPr lang="ru-RU" sz="2800" dirty="0">
                          <a:effectLst/>
                          <a:latin typeface="Times New Roman" pitchFamily="18" charset="0"/>
                          <a:cs typeface="Times New Roman" pitchFamily="18" charset="0"/>
                        </a:rPr>
                        <a:t>60-90 с</a:t>
                      </a:r>
                      <a:endParaRPr lang="ru-RU" sz="2800" dirty="0">
                        <a:effectLst/>
                        <a:latin typeface="Times New Roman" pitchFamily="18" charset="0"/>
                        <a:ea typeface="Times New Roman"/>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449123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2074242"/>
          </a:xfrm>
        </p:spPr>
        <p:txBody>
          <a:bodyPr>
            <a:normAutofit fontScale="90000"/>
          </a:bodyPr>
          <a:lstStyle/>
          <a:p>
            <a:r>
              <a:rPr lang="ru-RU" b="1" dirty="0">
                <a:solidFill>
                  <a:srgbClr val="FF0000"/>
                </a:solidFill>
              </a:rPr>
              <a:t>Топографо-анатомические ориентиры для поведения закрытого массажа сердца у детей первого года </a:t>
            </a:r>
            <a:r>
              <a:rPr lang="ru-RU" b="1" dirty="0" smtClean="0">
                <a:solidFill>
                  <a:srgbClr val="FF0000"/>
                </a:solidFill>
              </a:rPr>
              <a:t>жизни</a:t>
            </a:r>
            <a:endParaRPr lang="ru-RU" b="1" dirty="0">
              <a:solidFill>
                <a:srgbClr val="FF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658418"/>
            <a:ext cx="5904655" cy="401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72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620689"/>
            <a:ext cx="8496943"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392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86814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descr="http://im3-tub-ru.yandex.net/i?id=d2682bf6d704e6c99bd7af184d8cf891-18-144&amp;n=24"/>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355976" y="1124744"/>
            <a:ext cx="4464496"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078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714202"/>
          </a:xfrm>
        </p:spPr>
        <p:txBody>
          <a:bodyPr>
            <a:normAutofit fontScale="90000"/>
          </a:bodyPr>
          <a:lstStyle/>
          <a:p>
            <a:r>
              <a:rPr lang="ru-RU" b="1" dirty="0">
                <a:solidFill>
                  <a:srgbClr val="FF0000"/>
                </a:solidFill>
              </a:rPr>
              <a:t>Механизм обструкции дыхательных путей в положении ребенка на спине</a:t>
            </a:r>
            <a:endParaRPr lang="ru-RU" b="1" dirty="0">
              <a:solidFill>
                <a:srgbClr val="FF0000"/>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132856"/>
            <a:ext cx="7128792"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7296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1858218"/>
          </a:xfrm>
        </p:spPr>
        <p:txBody>
          <a:bodyPr>
            <a:normAutofit fontScale="90000"/>
          </a:bodyPr>
          <a:lstStyle/>
          <a:p>
            <a:r>
              <a:rPr lang="ru-RU" sz="3600" b="1" dirty="0">
                <a:solidFill>
                  <a:srgbClr val="FF0000"/>
                </a:solidFill>
              </a:rPr>
              <a:t>Для восстановления проходимости дыхательных путей необходимо выполнить</a:t>
            </a:r>
            <a:br>
              <a:rPr lang="ru-RU" sz="3600" b="1" dirty="0">
                <a:solidFill>
                  <a:srgbClr val="FF0000"/>
                </a:solidFill>
              </a:rPr>
            </a:br>
            <a:r>
              <a:rPr lang="ru-RU" sz="3600" b="1" dirty="0">
                <a:solidFill>
                  <a:srgbClr val="FF0000"/>
                </a:solidFill>
              </a:rPr>
              <a:t>"тройной прием" </a:t>
            </a:r>
            <a:r>
              <a:rPr lang="ru-RU" sz="3600" b="1" dirty="0" err="1">
                <a:solidFill>
                  <a:srgbClr val="FF0000"/>
                </a:solidFill>
              </a:rPr>
              <a:t>Сафара</a:t>
            </a:r>
            <a:r>
              <a:rPr lang="ru-RU" sz="3600" b="1" dirty="0">
                <a:solidFill>
                  <a:srgbClr val="FF0000"/>
                </a:solidFill>
              </a:rPr>
              <a:t>, который включает в себя три этапа</a:t>
            </a:r>
            <a:r>
              <a:rPr lang="ru-RU" sz="3600" b="1" dirty="0" smtClean="0">
                <a:solidFill>
                  <a:srgbClr val="FF0000"/>
                </a:solidFill>
              </a:rPr>
              <a:t>:</a:t>
            </a:r>
            <a:endParaRPr lang="ru-RU" b="1" dirty="0">
              <a:solidFill>
                <a:srgbClr val="FF0000"/>
              </a:solidFill>
            </a:endParaRPr>
          </a:p>
        </p:txBody>
      </p:sp>
      <p:sp>
        <p:nvSpPr>
          <p:cNvPr id="3" name="Объект 2"/>
          <p:cNvSpPr>
            <a:spLocks noGrp="1"/>
          </p:cNvSpPr>
          <p:nvPr>
            <p:ph idx="1"/>
          </p:nvPr>
        </p:nvSpPr>
        <p:spPr>
          <a:xfrm>
            <a:off x="457200" y="2276872"/>
            <a:ext cx="8229600" cy="4392488"/>
          </a:xfrm>
        </p:spPr>
        <p:txBody>
          <a:bodyPr>
            <a:normAutofit fontScale="92500" lnSpcReduction="20000"/>
          </a:bodyPr>
          <a:lstStyle/>
          <a:p>
            <a:r>
              <a:rPr lang="ru-RU" dirty="0"/>
              <a:t>1. запрокинуть назад голову (разогнуть в шейном отделе),</a:t>
            </a:r>
          </a:p>
          <a:p>
            <a:r>
              <a:rPr lang="ru-RU" dirty="0"/>
              <a:t>2. открыть рот пациента,</a:t>
            </a:r>
          </a:p>
          <a:p>
            <a:r>
              <a:rPr lang="ru-RU" dirty="0"/>
              <a:t>3. выдвинуть нижнюю челюсть и удалить все видимые инородные тела (обломки зубов, слизь, рвотные массы и т.п.).</a:t>
            </a:r>
          </a:p>
          <a:p>
            <a:r>
              <a:rPr lang="ru-RU" dirty="0"/>
              <a:t>Обеспечение проходимости дыхательных путей может быть также выполнено</a:t>
            </a:r>
          </a:p>
          <a:p>
            <a:r>
              <a:rPr lang="ru-RU" dirty="0"/>
              <a:t>применением маневра запрокидывания назад головы с выведением подбородка.</a:t>
            </a:r>
          </a:p>
          <a:p>
            <a:endParaRPr lang="ru-RU" dirty="0"/>
          </a:p>
        </p:txBody>
      </p:sp>
    </p:spTree>
    <p:extLst>
      <p:ext uri="{BB962C8B-B14F-4D97-AF65-F5344CB8AC3E}">
        <p14:creationId xmlns:p14="http://schemas.microsoft.com/office/powerpoint/2010/main" val="4045737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Запрокидывание головы назад с выведением подбородка</a:t>
            </a:r>
            <a:endParaRPr lang="ru-RU" b="1" dirty="0">
              <a:solidFill>
                <a:srgbClr val="FF0000"/>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700808"/>
            <a:ext cx="583264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786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5936" y="274638"/>
            <a:ext cx="4690864" cy="1143000"/>
          </a:xfrm>
        </p:spPr>
        <p:txBody>
          <a:bodyPr/>
          <a:lstStyle/>
          <a:p>
            <a:r>
              <a:rPr lang="ru-RU" dirty="0" smtClean="0">
                <a:solidFill>
                  <a:srgbClr val="FF0000"/>
                </a:solidFill>
              </a:rPr>
              <a:t>Актуальность</a:t>
            </a:r>
            <a:endParaRPr lang="ru-RU" dirty="0">
              <a:solidFill>
                <a:srgbClr val="FF0000"/>
              </a:solidFill>
            </a:endParaRPr>
          </a:p>
        </p:txBody>
      </p:sp>
      <p:sp>
        <p:nvSpPr>
          <p:cNvPr id="3" name="Объект 2"/>
          <p:cNvSpPr>
            <a:spLocks noGrp="1"/>
          </p:cNvSpPr>
          <p:nvPr>
            <p:ph idx="1"/>
          </p:nvPr>
        </p:nvSpPr>
        <p:spPr>
          <a:xfrm>
            <a:off x="107504" y="188640"/>
            <a:ext cx="3672408" cy="6669360"/>
          </a:xfrm>
        </p:spPr>
        <p:txBody>
          <a:bodyPr>
            <a:normAutofit fontScale="77500" lnSpcReduction="20000"/>
          </a:bodyPr>
          <a:lstStyle/>
          <a:p>
            <a:r>
              <a:rPr lang="ru-RU" dirty="0"/>
              <a:t>Неотложные состояния у детей занимают одно из центральных мест среди всех разделов клинической педиатрии. Каждый врач-педиатр должен владеть основательными знаниями и умениями, касающимися оказания неотложной помощи ребенку при критических состояниях, тяжелых заболеваниях и несчастных случаях.</a:t>
            </a:r>
          </a:p>
          <a:p>
            <a:endParaRPr lang="ru-RU" dirty="0"/>
          </a:p>
        </p:txBody>
      </p:sp>
      <p:pic>
        <p:nvPicPr>
          <p:cNvPr id="4" name="Picture 2" descr="Картинка 16 из 1274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700808"/>
            <a:ext cx="507682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768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a:solidFill>
                  <a:srgbClr val="FF0000"/>
                </a:solidFill>
              </a:rPr>
              <a:t>Восстановление и поддержание проходимости дыхательных путей методикой выведения нижней челюсти</a:t>
            </a:r>
            <a:endParaRPr lang="ru-RU" sz="3200" b="1" dirty="0">
              <a:solidFill>
                <a:srgbClr val="FF0000"/>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1700808"/>
            <a:ext cx="820891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991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786210"/>
          </a:xfrm>
        </p:spPr>
        <p:txBody>
          <a:bodyPr>
            <a:normAutofit fontScale="90000"/>
          </a:bodyPr>
          <a:lstStyle/>
          <a:p>
            <a:r>
              <a:rPr lang="ru-RU" b="1" dirty="0">
                <a:solidFill>
                  <a:srgbClr val="FF0000"/>
                </a:solidFill>
              </a:rPr>
              <a:t>Правильное положение ребенка, с восстановленной проходимостью дыхательных путей</a:t>
            </a:r>
            <a:endParaRPr lang="ru-RU" b="1" dirty="0">
              <a:solidFill>
                <a:srgbClr val="FF0000"/>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420888"/>
            <a:ext cx="705678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1444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1143000"/>
          </a:xfrm>
        </p:spPr>
        <p:txBody>
          <a:bodyPr>
            <a:noAutofit/>
          </a:bodyPr>
          <a:lstStyle/>
          <a:p>
            <a:r>
              <a:rPr lang="ru-RU" sz="2800" b="1" dirty="0">
                <a:solidFill>
                  <a:srgbClr val="FF0000"/>
                </a:solidFill>
              </a:rPr>
              <a:t>Придание больному восстановительного положения, препятствующего нарушению проходимости дыхательных путей (по Н.Г. Соколовой, 2001)</a:t>
            </a:r>
            <a:endParaRPr lang="ru-RU" sz="2800" b="1" dirty="0">
              <a:solidFill>
                <a:srgbClr val="FF0000"/>
              </a:solidFill>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3619048" cy="13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624" y="1916832"/>
            <a:ext cx="34956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077072"/>
            <a:ext cx="36480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323" y="4077072"/>
            <a:ext cx="37242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1275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Особенности ИВЛ у детей различного </a:t>
            </a:r>
            <a:r>
              <a:rPr lang="ru-RU" b="1" dirty="0" smtClean="0">
                <a:solidFill>
                  <a:srgbClr val="FF0000"/>
                </a:solidFill>
              </a:rPr>
              <a:t>возраста</a:t>
            </a:r>
            <a:endParaRPr lang="ru-RU" dirty="0">
              <a:solidFill>
                <a:srgbClr val="FF0000"/>
              </a:solidFill>
            </a:endParaRPr>
          </a:p>
        </p:txBody>
      </p:sp>
      <p:sp>
        <p:nvSpPr>
          <p:cNvPr id="3" name="Объект 2"/>
          <p:cNvSpPr>
            <a:spLocks noGrp="1"/>
          </p:cNvSpPr>
          <p:nvPr>
            <p:ph idx="1"/>
          </p:nvPr>
        </p:nvSpPr>
        <p:spPr>
          <a:xfrm>
            <a:off x="457200" y="1600200"/>
            <a:ext cx="8507288" cy="4997152"/>
          </a:xfrm>
        </p:spPr>
        <p:txBody>
          <a:bodyPr/>
          <a:lstStyle/>
          <a:p>
            <a:pPr marL="0" indent="0">
              <a:buNone/>
            </a:pPr>
            <a:r>
              <a:rPr lang="ru-RU" dirty="0"/>
              <a:t>1. Для проведения искусственного дыхания ребенку в возрасте до 1 года рекомендуется использовать методику «рот в рот», «рот в рот и нос» или «рот в нос»;</a:t>
            </a:r>
          </a:p>
          <a:p>
            <a:pPr marL="0" indent="0">
              <a:buNone/>
            </a:pPr>
            <a:r>
              <a:rPr lang="ru-RU" dirty="0"/>
              <a:t>2. У детей старше 1 года рекомендуется использовать технику искусственного дыхания «рот в рот».</a:t>
            </a:r>
          </a:p>
          <a:p>
            <a:endParaRPr lang="ru-RU" dirty="0"/>
          </a:p>
        </p:txBody>
      </p:sp>
    </p:spTree>
    <p:extLst>
      <p:ext uri="{BB962C8B-B14F-4D97-AF65-F5344CB8AC3E}">
        <p14:creationId xmlns:p14="http://schemas.microsoft.com/office/powerpoint/2010/main" val="3690857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570186"/>
          </a:xfrm>
        </p:spPr>
        <p:txBody>
          <a:bodyPr>
            <a:noAutofit/>
          </a:bodyPr>
          <a:lstStyle/>
          <a:p>
            <a:r>
              <a:rPr lang="ru-RU" sz="2800" b="1" dirty="0">
                <a:solidFill>
                  <a:srgbClr val="FF0000"/>
                </a:solidFill>
              </a:rPr>
              <a:t>Для проведения ИВЛ во время базовой СЛР также используют устройство, известное под названием «</a:t>
            </a:r>
            <a:r>
              <a:rPr lang="ru-RU" sz="2800" b="1" dirty="0" err="1">
                <a:solidFill>
                  <a:srgbClr val="FF0000"/>
                </a:solidFill>
              </a:rPr>
              <a:t>Life-Key</a:t>
            </a:r>
            <a:r>
              <a:rPr lang="ru-RU" sz="2800" b="1" dirty="0">
                <a:solidFill>
                  <a:srgbClr val="FF0000"/>
                </a:solidFill>
              </a:rPr>
              <a:t>» или («Ключ жизни»). </a:t>
            </a:r>
            <a:br>
              <a:rPr lang="ru-RU" sz="2800" b="1" dirty="0">
                <a:solidFill>
                  <a:srgbClr val="FF0000"/>
                </a:solidFill>
              </a:rPr>
            </a:br>
            <a:endParaRPr lang="ru-RU" sz="2800" b="1" dirty="0">
              <a:solidFill>
                <a:srgbClr val="FF0000"/>
              </a:solidFill>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71296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755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5"/>
          <p:cNvSpPr>
            <a:spLocks noGrp="1"/>
          </p:cNvSpPr>
          <p:nvPr>
            <p:ph type="sldNum" sz="quarter" idx="12"/>
          </p:nvPr>
        </p:nvSpPr>
        <p:spPr/>
        <p:txBody>
          <a:bodyPr/>
          <a:lstStyle/>
          <a:p>
            <a:fld id="{F8BC9371-76FF-4738-BB27-3DD127B7E0D5}" type="slidenum">
              <a:rPr lang="ru-RU"/>
              <a:pPr/>
              <a:t>45</a:t>
            </a:fld>
            <a:endParaRPr lang="ru-RU"/>
          </a:p>
        </p:txBody>
      </p:sp>
      <p:sp>
        <p:nvSpPr>
          <p:cNvPr id="160770" name="Rectangle 2"/>
          <p:cNvSpPr>
            <a:spLocks noGrp="1" noChangeArrowheads="1"/>
          </p:cNvSpPr>
          <p:nvPr>
            <p:ph type="title"/>
          </p:nvPr>
        </p:nvSpPr>
        <p:spPr/>
        <p:txBody>
          <a:bodyPr/>
          <a:lstStyle/>
          <a:p>
            <a:r>
              <a:rPr lang="ru-RU" sz="2400" b="1"/>
              <a:t>Техника выполнения искусственного дыхания с помощью маски и самонаполняющегося мешка типа Амбу.</a:t>
            </a:r>
          </a:p>
        </p:txBody>
      </p:sp>
      <p:sp>
        <p:nvSpPr>
          <p:cNvPr id="160771" name="Rectangle 3"/>
          <p:cNvSpPr>
            <a:spLocks noGrp="1" noChangeArrowheads="1"/>
          </p:cNvSpPr>
          <p:nvPr>
            <p:ph type="body" idx="1"/>
          </p:nvPr>
        </p:nvSpPr>
        <p:spPr>
          <a:xfrm>
            <a:off x="457200" y="1600200"/>
            <a:ext cx="3970338" cy="5257800"/>
          </a:xfrm>
        </p:spPr>
        <p:txBody>
          <a:bodyPr/>
          <a:lstStyle/>
          <a:p>
            <a:pPr>
              <a:lnSpc>
                <a:spcPct val="80000"/>
              </a:lnSpc>
            </a:pPr>
            <a:r>
              <a:rPr lang="ru-RU" sz="2000"/>
              <a:t>При вентиляции мешком типа Амбу изначально следует правильно выбрать надлежащего размера маску и достаточного объема мешок. Маска должна полностью закрывать рот и нос ребенка, не затрагивая глаз и подбородка.</a:t>
            </a:r>
          </a:p>
          <a:p>
            <a:pPr>
              <a:lnSpc>
                <a:spcPct val="80000"/>
              </a:lnSpc>
            </a:pPr>
            <a:r>
              <a:rPr lang="ru-RU" sz="2000"/>
              <a:t>Неонатальный размер мешка (250 мл) может быть недостаточным для поддержания адекватного дыхательного объема и длительного времени вдоха у грудных детей. По этой причине минимальный размер мешка, который потребуется для вентиляции составит 450-500 мл.</a:t>
            </a:r>
          </a:p>
        </p:txBody>
      </p:sp>
      <p:sp>
        <p:nvSpPr>
          <p:cNvPr id="160772" name="AutoShape 4" descr="ambu">
            <a:hlinkClick r:id="rId2"/>
          </p:cNvPr>
          <p:cNvSpPr>
            <a:spLocks noChangeAspect="1" noChangeArrowheads="1"/>
          </p:cNvSpPr>
          <p:nvPr/>
        </p:nvSpPr>
        <p:spPr bwMode="auto">
          <a:xfrm>
            <a:off x="130175" y="46038"/>
            <a:ext cx="4552950" cy="38100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773" name="AutoShape 5" descr="ambu">
            <a:hlinkClick r:id="rId2"/>
          </p:cNvPr>
          <p:cNvSpPr>
            <a:spLocks noChangeAspect="1" noChangeArrowheads="1"/>
          </p:cNvSpPr>
          <p:nvPr/>
        </p:nvSpPr>
        <p:spPr bwMode="auto">
          <a:xfrm>
            <a:off x="2295525" y="1524000"/>
            <a:ext cx="2563813" cy="38100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sp>
        <p:nvSpPr>
          <p:cNvPr id="160774" name="AutoShape 6" descr="ambu">
            <a:hlinkClick r:id="rId2"/>
          </p:cNvPr>
          <p:cNvSpPr>
            <a:spLocks noChangeAspect="1" noChangeArrowheads="1"/>
          </p:cNvSpPr>
          <p:nvPr/>
        </p:nvSpPr>
        <p:spPr bwMode="auto">
          <a:xfrm>
            <a:off x="2295525" y="1524000"/>
            <a:ext cx="4552950" cy="38100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160775" name="Picture 7" descr="2222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773238"/>
            <a:ext cx="42100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045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fld id="{AA1AB350-91D6-4EE9-921F-9A6F81CA6585}" type="slidenum">
              <a:rPr lang="ru-RU"/>
              <a:pPr/>
              <a:t>46</a:t>
            </a:fld>
            <a:endParaRPr lang="ru-RU"/>
          </a:p>
        </p:txBody>
      </p:sp>
      <p:sp>
        <p:nvSpPr>
          <p:cNvPr id="162818" name="Rectangle 2"/>
          <p:cNvSpPr>
            <a:spLocks noGrp="1" noChangeArrowheads="1"/>
          </p:cNvSpPr>
          <p:nvPr>
            <p:ph type="body" idx="1"/>
          </p:nvPr>
        </p:nvSpPr>
        <p:spPr>
          <a:xfrm>
            <a:off x="250825" y="404813"/>
            <a:ext cx="3889375" cy="6192837"/>
          </a:xfrm>
        </p:spPr>
        <p:txBody>
          <a:bodyPr/>
          <a:lstStyle/>
          <a:p>
            <a:pPr>
              <a:lnSpc>
                <a:spcPct val="80000"/>
              </a:lnSpc>
            </a:pPr>
            <a:r>
              <a:rPr lang="ru-RU" sz="2400"/>
              <a:t>Правильно провести вентиляцию мешком типа Амбу можно используя </a:t>
            </a:r>
            <a:r>
              <a:rPr lang="ru-RU" sz="2400" b="1">
                <a:solidFill>
                  <a:srgbClr val="00CC00"/>
                </a:solidFill>
              </a:rPr>
              <a:t>«технику Е-С обхвата».</a:t>
            </a:r>
            <a:r>
              <a:rPr lang="ru-RU" sz="2400"/>
              <a:t> Большой и указательный пальцы руки руки (левой у правшей) принимают форму буквы «С» и используются для плотного прижатия маски к лицу. Оставшимися 3-мя пальцами этой же руки, принявшими форму буквы «Е», необходимо вывести челюсть, подтягивая лицо вверх к маске.</a:t>
            </a:r>
          </a:p>
        </p:txBody>
      </p:sp>
      <p:pic>
        <p:nvPicPr>
          <p:cNvPr id="162819" name="Picture 3" descr="mb4_00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357563"/>
            <a:ext cx="5003800" cy="3500437"/>
          </a:xfrm>
          <a:prstGeom prst="rect">
            <a:avLst/>
          </a:prstGeom>
          <a:noFill/>
          <a:extLst>
            <a:ext uri="{909E8E84-426E-40DD-AFC4-6F175D3DCCD1}">
              <a14:hiddenFill xmlns:a14="http://schemas.microsoft.com/office/drawing/2010/main">
                <a:solidFill>
                  <a:srgbClr val="FFFFFF"/>
                </a:solidFill>
              </a14:hiddenFill>
            </a:ext>
          </a:extLst>
        </p:spPr>
      </p:pic>
      <p:pic>
        <p:nvPicPr>
          <p:cNvPr id="162820" name="Picture 4" descr="335670-providing-artificial-ventilation-with-bvm-bag-valve-mask-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0"/>
            <a:ext cx="5076825"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830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err="1"/>
              <a:t>Дефибрилляция</a:t>
            </a:r>
            <a:r>
              <a:rPr lang="ru-RU" b="1" i="1" dirty="0"/>
              <a:t> </a:t>
            </a:r>
            <a:r>
              <a:rPr lang="ru-RU" dirty="0"/>
              <a:t>–</a:t>
            </a:r>
          </a:p>
        </p:txBody>
      </p:sp>
      <p:sp>
        <p:nvSpPr>
          <p:cNvPr id="3" name="Объект 2"/>
          <p:cNvSpPr>
            <a:spLocks noGrp="1"/>
          </p:cNvSpPr>
          <p:nvPr>
            <p:ph idx="1"/>
          </p:nvPr>
        </p:nvSpPr>
        <p:spPr/>
        <p:txBody>
          <a:bodyPr>
            <a:normAutofit fontScale="77500" lnSpcReduction="20000"/>
          </a:bodyPr>
          <a:lstStyle/>
          <a:p>
            <a:r>
              <a:rPr lang="ru-RU" dirty="0" smtClean="0"/>
              <a:t>это </a:t>
            </a:r>
            <a:r>
              <a:rPr lang="ru-RU" dirty="0"/>
              <a:t>применение контролируемого электрического разряда для восстановления нормального сердечного ритма в случае остановки кровообращения</a:t>
            </a:r>
          </a:p>
          <a:p>
            <a:r>
              <a:rPr lang="ru-RU" dirty="0"/>
              <a:t>вследствие фибрилляции желудочков или желудочковой тахикардии без пульса.</a:t>
            </a:r>
          </a:p>
          <a:p>
            <a:r>
              <a:rPr lang="ru-RU" dirty="0"/>
              <a:t>Абсолютным показанием для </a:t>
            </a:r>
            <a:r>
              <a:rPr lang="ru-RU" dirty="0" err="1"/>
              <a:t>дефибрилляции</a:t>
            </a:r>
            <a:r>
              <a:rPr lang="ru-RU" dirty="0"/>
              <a:t> является фибрилляция желудочков или желудочковая тахикардия без пульса. Для проведения </a:t>
            </a:r>
            <a:r>
              <a:rPr lang="ru-RU" dirty="0" err="1"/>
              <a:t>дефибрилляции</a:t>
            </a:r>
            <a:r>
              <a:rPr lang="ru-RU" dirty="0"/>
              <a:t> могут использоваться различные типы дефибрилляторов, независимо от фирмы производителя, но наиболее предпочтительнее приборы, оснащенные </a:t>
            </a:r>
            <a:r>
              <a:rPr lang="ru-RU" dirty="0" err="1"/>
              <a:t>кардиоскопами</a:t>
            </a:r>
            <a:r>
              <a:rPr lang="ru-RU" dirty="0"/>
              <a:t>. В зависимости от того, каким образом проводится </a:t>
            </a:r>
            <a:r>
              <a:rPr lang="ru-RU" dirty="0" err="1"/>
              <a:t>дефибрилляция</a:t>
            </a:r>
            <a:r>
              <a:rPr lang="ru-RU" dirty="0"/>
              <a:t>, различают </a:t>
            </a:r>
            <a:r>
              <a:rPr lang="ru-RU" i="1" dirty="0"/>
              <a:t>автоматический и ручной режим</a:t>
            </a:r>
            <a:r>
              <a:rPr lang="ru-RU" dirty="0"/>
              <a:t>. </a:t>
            </a:r>
          </a:p>
          <a:p>
            <a:endParaRPr lang="ru-RU" dirty="0"/>
          </a:p>
        </p:txBody>
      </p:sp>
    </p:spTree>
    <p:extLst>
      <p:ext uri="{BB962C8B-B14F-4D97-AF65-F5344CB8AC3E}">
        <p14:creationId xmlns:p14="http://schemas.microsoft.com/office/powerpoint/2010/main" val="20921471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Основные характеристики разряда при </a:t>
            </a:r>
            <a:r>
              <a:rPr lang="ru-RU" b="1" dirty="0" err="1">
                <a:solidFill>
                  <a:srgbClr val="FF0000"/>
                </a:solidFill>
              </a:rPr>
              <a:t>дефибрилляции</a:t>
            </a:r>
            <a:r>
              <a:rPr lang="ru-RU" b="1" dirty="0">
                <a:solidFill>
                  <a:srgbClr val="FF0000"/>
                </a:solidFill>
              </a:rPr>
              <a:t> у </a:t>
            </a:r>
            <a:r>
              <a:rPr lang="ru-RU" b="1" dirty="0" smtClean="0">
                <a:solidFill>
                  <a:srgbClr val="FF0000"/>
                </a:solidFill>
              </a:rPr>
              <a:t>детей</a:t>
            </a:r>
            <a:endParaRPr lang="ru-RU" b="1"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36705938"/>
              </p:ext>
            </p:extLst>
          </p:nvPr>
        </p:nvGraphicFramePr>
        <p:xfrm>
          <a:off x="323530" y="1772816"/>
          <a:ext cx="8568949" cy="4922320"/>
        </p:xfrm>
        <a:graphic>
          <a:graphicData uri="http://schemas.openxmlformats.org/drawingml/2006/table">
            <a:tbl>
              <a:tblPr firstRow="1" firstCol="1" lastRow="1" lastCol="1" bandRow="1" bandCol="1">
                <a:tableStyleId>{5C22544A-7EE6-4342-B048-85BDC9FD1C3A}</a:tableStyleId>
              </a:tblPr>
              <a:tblGrid>
                <a:gridCol w="1713415"/>
                <a:gridCol w="1713415"/>
                <a:gridCol w="1713415"/>
                <a:gridCol w="1714352"/>
                <a:gridCol w="1714352"/>
              </a:tblGrid>
              <a:tr h="698466">
                <a:tc rowSpan="2">
                  <a:txBody>
                    <a:bodyPr/>
                    <a:lstStyle/>
                    <a:p>
                      <a:pPr algn="ctr">
                        <a:spcAft>
                          <a:spcPts val="0"/>
                        </a:spcAft>
                        <a:tabLst>
                          <a:tab pos="270510" algn="l"/>
                        </a:tabLst>
                      </a:pPr>
                      <a:r>
                        <a:rPr lang="ru-RU" sz="2400" dirty="0">
                          <a:effectLst/>
                          <a:latin typeface="Times New Roman" pitchFamily="18" charset="0"/>
                          <a:cs typeface="Times New Roman" pitchFamily="18" charset="0"/>
                        </a:rPr>
                        <a:t>Возраст</a:t>
                      </a:r>
                      <a:endParaRPr lang="ru-RU" sz="2400" dirty="0">
                        <a:effectLst/>
                        <a:latin typeface="Times New Roman" pitchFamily="18" charset="0"/>
                        <a:ea typeface="Times New Roman"/>
                        <a:cs typeface="Times New Roman" pitchFamily="18" charset="0"/>
                      </a:endParaRPr>
                    </a:p>
                  </a:txBody>
                  <a:tcPr marL="68580" marR="68580" marT="0" marB="0">
                    <a:solidFill>
                      <a:srgbClr val="00B0F0"/>
                    </a:solidFill>
                  </a:tcPr>
                </a:tc>
                <a:tc rowSpan="2">
                  <a:txBody>
                    <a:bodyPr/>
                    <a:lstStyle/>
                    <a:p>
                      <a:pPr algn="ctr">
                        <a:spcAft>
                          <a:spcPts val="0"/>
                        </a:spcAft>
                      </a:pPr>
                      <a:r>
                        <a:rPr lang="ru-RU" sz="2400" dirty="0">
                          <a:effectLst/>
                          <a:latin typeface="Times New Roman" pitchFamily="18" charset="0"/>
                          <a:cs typeface="Times New Roman" pitchFamily="18" charset="0"/>
                        </a:rPr>
                        <a:t>Мощность</a:t>
                      </a:r>
                    </a:p>
                    <a:p>
                      <a:pPr algn="ctr">
                        <a:spcAft>
                          <a:spcPts val="0"/>
                        </a:spcAft>
                        <a:tabLst>
                          <a:tab pos="270510" algn="l"/>
                        </a:tabLst>
                      </a:pPr>
                      <a:r>
                        <a:rPr lang="ru-RU" sz="2400" dirty="0">
                          <a:effectLst/>
                          <a:latin typeface="Times New Roman" pitchFamily="18" charset="0"/>
                          <a:cs typeface="Times New Roman" pitchFamily="18" charset="0"/>
                        </a:rPr>
                        <a:t>1-го разряда</a:t>
                      </a:r>
                      <a:endParaRPr lang="ru-RU" sz="2400" dirty="0">
                        <a:effectLst/>
                        <a:latin typeface="Times New Roman" pitchFamily="18" charset="0"/>
                        <a:ea typeface="Times New Roman"/>
                        <a:cs typeface="Times New Roman" pitchFamily="18" charset="0"/>
                      </a:endParaRPr>
                    </a:p>
                  </a:txBody>
                  <a:tcPr marL="68580" marR="68580" marT="0" marB="0">
                    <a:solidFill>
                      <a:srgbClr val="00B0F0"/>
                    </a:solidFill>
                  </a:tcPr>
                </a:tc>
                <a:tc rowSpan="2">
                  <a:txBody>
                    <a:bodyPr/>
                    <a:lstStyle/>
                    <a:p>
                      <a:pPr algn="ctr">
                        <a:spcAft>
                          <a:spcPts val="0"/>
                        </a:spcAft>
                      </a:pPr>
                      <a:r>
                        <a:rPr lang="ru-RU" sz="2400" dirty="0">
                          <a:effectLst/>
                          <a:latin typeface="Times New Roman" pitchFamily="18" charset="0"/>
                          <a:cs typeface="Times New Roman" pitchFamily="18" charset="0"/>
                        </a:rPr>
                        <a:t>Мощность</a:t>
                      </a:r>
                    </a:p>
                    <a:p>
                      <a:pPr algn="ctr">
                        <a:spcAft>
                          <a:spcPts val="0"/>
                        </a:spcAft>
                      </a:pPr>
                      <a:r>
                        <a:rPr lang="ru-RU" sz="2400" dirty="0">
                          <a:effectLst/>
                          <a:latin typeface="Times New Roman" pitchFamily="18" charset="0"/>
                          <a:cs typeface="Times New Roman" pitchFamily="18" charset="0"/>
                        </a:rPr>
                        <a:t>2-го и последу-</a:t>
                      </a:r>
                    </a:p>
                    <a:p>
                      <a:pPr algn="ctr">
                        <a:spcAft>
                          <a:spcPts val="0"/>
                        </a:spcAft>
                        <a:tabLst>
                          <a:tab pos="270510" algn="l"/>
                        </a:tabLst>
                      </a:pPr>
                      <a:r>
                        <a:rPr lang="ru-RU" sz="2400" dirty="0" err="1">
                          <a:effectLst/>
                          <a:latin typeface="Times New Roman" pitchFamily="18" charset="0"/>
                          <a:cs typeface="Times New Roman" pitchFamily="18" charset="0"/>
                        </a:rPr>
                        <a:t>ющих</a:t>
                      </a:r>
                      <a:r>
                        <a:rPr lang="ru-RU" sz="2400" dirty="0">
                          <a:effectLst/>
                          <a:latin typeface="Times New Roman" pitchFamily="18" charset="0"/>
                          <a:cs typeface="Times New Roman" pitchFamily="18" charset="0"/>
                        </a:rPr>
                        <a:t> разрядов</a:t>
                      </a:r>
                      <a:endParaRPr lang="ru-RU" sz="2400" dirty="0">
                        <a:effectLst/>
                        <a:latin typeface="Times New Roman" pitchFamily="18" charset="0"/>
                        <a:ea typeface="Times New Roman"/>
                        <a:cs typeface="Times New Roman" pitchFamily="18" charset="0"/>
                      </a:endParaRPr>
                    </a:p>
                  </a:txBody>
                  <a:tcPr marL="68580" marR="68580" marT="0" marB="0">
                    <a:solidFill>
                      <a:srgbClr val="00B0F0"/>
                    </a:solidFill>
                  </a:tcPr>
                </a:tc>
                <a:tc gridSpan="2">
                  <a:txBody>
                    <a:bodyPr/>
                    <a:lstStyle/>
                    <a:p>
                      <a:pPr algn="ctr">
                        <a:spcAft>
                          <a:spcPts val="0"/>
                        </a:spcAft>
                        <a:tabLst>
                          <a:tab pos="270510" algn="l"/>
                        </a:tabLst>
                      </a:pPr>
                      <a:r>
                        <a:rPr lang="ru-RU" sz="2400" dirty="0">
                          <a:effectLst/>
                          <a:latin typeface="Times New Roman" pitchFamily="18" charset="0"/>
                          <a:cs typeface="Times New Roman" pitchFamily="18" charset="0"/>
                        </a:rPr>
                        <a:t>Размер электрода, см</a:t>
                      </a:r>
                      <a:endParaRPr lang="ru-RU" sz="2400" dirty="0">
                        <a:effectLst/>
                        <a:latin typeface="Times New Roman" pitchFamily="18" charset="0"/>
                        <a:ea typeface="Times New Roman"/>
                        <a:cs typeface="Times New Roman" pitchFamily="18" charset="0"/>
                      </a:endParaRPr>
                    </a:p>
                  </a:txBody>
                  <a:tcPr marL="68580" marR="68580" marT="0" marB="0">
                    <a:solidFill>
                      <a:srgbClr val="00B0F0"/>
                    </a:solidFill>
                  </a:tcPr>
                </a:tc>
                <a:tc hMerge="1">
                  <a:txBody>
                    <a:bodyPr/>
                    <a:lstStyle/>
                    <a:p>
                      <a:endParaRPr lang="ru-RU"/>
                    </a:p>
                  </a:txBody>
                  <a:tcPr/>
                </a:tc>
              </a:tr>
              <a:tr h="209540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tabLst>
                          <a:tab pos="270510" algn="l"/>
                        </a:tabLst>
                      </a:pPr>
                      <a:r>
                        <a:rPr lang="ru-RU" sz="2400" b="1" dirty="0">
                          <a:solidFill>
                            <a:schemeClr val="bg1"/>
                          </a:solidFill>
                          <a:effectLst/>
                          <a:latin typeface="Times New Roman" pitchFamily="18" charset="0"/>
                          <a:cs typeface="Times New Roman" pitchFamily="18" charset="0"/>
                        </a:rPr>
                        <a:t>наружный</a:t>
                      </a:r>
                      <a:endParaRPr lang="ru-RU" sz="2400" b="1" dirty="0">
                        <a:solidFill>
                          <a:schemeClr val="bg1"/>
                        </a:solidFill>
                        <a:effectLst/>
                        <a:latin typeface="Times New Roman" pitchFamily="18" charset="0"/>
                        <a:ea typeface="Times New Roman"/>
                        <a:cs typeface="Times New Roman" pitchFamily="18" charset="0"/>
                      </a:endParaRPr>
                    </a:p>
                  </a:txBody>
                  <a:tcPr marL="68580" marR="68580" marT="0" marB="0">
                    <a:solidFill>
                      <a:srgbClr val="00B0F0"/>
                    </a:solidFill>
                  </a:tcPr>
                </a:tc>
                <a:tc>
                  <a:txBody>
                    <a:bodyPr/>
                    <a:lstStyle/>
                    <a:p>
                      <a:pPr algn="ctr">
                        <a:spcAft>
                          <a:spcPts val="0"/>
                        </a:spcAft>
                        <a:tabLst>
                          <a:tab pos="270510" algn="l"/>
                        </a:tabLst>
                      </a:pPr>
                      <a:r>
                        <a:rPr lang="ru-RU" sz="2400" dirty="0" err="1" smtClean="0">
                          <a:effectLst/>
                          <a:latin typeface="Times New Roman" pitchFamily="18" charset="0"/>
                          <a:cs typeface="Times New Roman" pitchFamily="18" charset="0"/>
                        </a:rPr>
                        <a:t>Внутрен-ний</a:t>
                      </a:r>
                      <a:endParaRPr lang="ru-RU" sz="2400" dirty="0">
                        <a:effectLst/>
                        <a:latin typeface="Times New Roman" pitchFamily="18" charset="0"/>
                        <a:ea typeface="Times New Roman"/>
                        <a:cs typeface="Times New Roman" pitchFamily="18" charset="0"/>
                      </a:endParaRPr>
                    </a:p>
                  </a:txBody>
                  <a:tcPr marL="68580" marR="68580" marT="0" marB="0">
                    <a:solidFill>
                      <a:srgbClr val="00B0F0"/>
                    </a:solidFill>
                  </a:tcPr>
                </a:tc>
              </a:tr>
              <a:tr h="705743">
                <a:tc>
                  <a:txBody>
                    <a:bodyPr/>
                    <a:lstStyle/>
                    <a:p>
                      <a:pPr algn="ctr">
                        <a:spcAft>
                          <a:spcPts val="0"/>
                        </a:spcAft>
                        <a:tabLst>
                          <a:tab pos="270510" algn="l"/>
                        </a:tabLst>
                      </a:pPr>
                      <a:r>
                        <a:rPr lang="ru-RU" sz="2400">
                          <a:effectLst/>
                          <a:latin typeface="Times New Roman" pitchFamily="18" charset="0"/>
                          <a:cs typeface="Times New Roman" pitchFamily="18" charset="0"/>
                        </a:rPr>
                        <a:t>Дети до 1 года</a:t>
                      </a:r>
                      <a:endParaRPr lang="ru-RU" sz="2400">
                        <a:effectLst/>
                        <a:latin typeface="Times New Roman" pitchFamily="18" charset="0"/>
                        <a:ea typeface="Times New Roman"/>
                        <a:cs typeface="Times New Roman" pitchFamily="18" charset="0"/>
                      </a:endParaRPr>
                    </a:p>
                  </a:txBody>
                  <a:tcPr marL="68580" marR="68580" marT="0" marB="0">
                    <a:solidFill>
                      <a:srgbClr val="00B0F0"/>
                    </a:solidFill>
                  </a:tcPr>
                </a:tc>
                <a:tc>
                  <a:txBody>
                    <a:bodyPr/>
                    <a:lstStyle/>
                    <a:p>
                      <a:pPr algn="ctr">
                        <a:spcAft>
                          <a:spcPts val="0"/>
                        </a:spcAft>
                      </a:pPr>
                      <a:r>
                        <a:rPr lang="ru-RU" sz="2400" b="1" dirty="0">
                          <a:solidFill>
                            <a:schemeClr val="bg1"/>
                          </a:solidFill>
                          <a:effectLst/>
                          <a:latin typeface="Times New Roman" pitchFamily="18" charset="0"/>
                          <a:cs typeface="Times New Roman" pitchFamily="18" charset="0"/>
                        </a:rPr>
                        <a:t>2 Дж/кг</a:t>
                      </a:r>
                      <a:endParaRPr lang="ru-RU" sz="2400" b="1" dirty="0">
                        <a:solidFill>
                          <a:schemeClr val="bg1"/>
                        </a:solidFill>
                        <a:effectLst/>
                        <a:latin typeface="Times New Roman" pitchFamily="18" charset="0"/>
                        <a:ea typeface="Times New Roman"/>
                        <a:cs typeface="Times New Roman" pitchFamily="18" charset="0"/>
                      </a:endParaRPr>
                    </a:p>
                  </a:txBody>
                  <a:tcPr marL="68580" marR="68580" marT="0" marB="0">
                    <a:solidFill>
                      <a:srgbClr val="00B0F0"/>
                    </a:solidFill>
                  </a:tcPr>
                </a:tc>
                <a:tc>
                  <a:txBody>
                    <a:bodyPr/>
                    <a:lstStyle/>
                    <a:p>
                      <a:pPr algn="ctr">
                        <a:spcAft>
                          <a:spcPts val="0"/>
                        </a:spcAft>
                      </a:pPr>
                      <a:r>
                        <a:rPr lang="ru-RU" sz="2400" b="1" dirty="0">
                          <a:solidFill>
                            <a:schemeClr val="bg1"/>
                          </a:solidFill>
                          <a:effectLst/>
                          <a:latin typeface="Times New Roman" pitchFamily="18" charset="0"/>
                          <a:cs typeface="Times New Roman" pitchFamily="18" charset="0"/>
                        </a:rPr>
                        <a:t>4 Дж/кг</a:t>
                      </a:r>
                      <a:endParaRPr lang="ru-RU" sz="2400" b="1" dirty="0">
                        <a:solidFill>
                          <a:schemeClr val="bg1"/>
                        </a:solidFill>
                        <a:effectLst/>
                        <a:latin typeface="Times New Roman" pitchFamily="18" charset="0"/>
                        <a:ea typeface="Times New Roman"/>
                        <a:cs typeface="Times New Roman" pitchFamily="18" charset="0"/>
                      </a:endParaRPr>
                    </a:p>
                  </a:txBody>
                  <a:tcPr marL="68580" marR="68580" marT="0" marB="0">
                    <a:solidFill>
                      <a:srgbClr val="00B0F0"/>
                    </a:solidFill>
                  </a:tcPr>
                </a:tc>
                <a:tc>
                  <a:txBody>
                    <a:bodyPr/>
                    <a:lstStyle/>
                    <a:p>
                      <a:pPr algn="ctr">
                        <a:spcAft>
                          <a:spcPts val="0"/>
                        </a:spcAft>
                        <a:tabLst>
                          <a:tab pos="270510" algn="l"/>
                        </a:tabLst>
                      </a:pPr>
                      <a:r>
                        <a:rPr lang="ru-RU" sz="2400" b="1" dirty="0">
                          <a:solidFill>
                            <a:schemeClr val="bg1"/>
                          </a:solidFill>
                          <a:effectLst/>
                          <a:latin typeface="Times New Roman" pitchFamily="18" charset="0"/>
                          <a:cs typeface="Times New Roman" pitchFamily="18" charset="0"/>
                        </a:rPr>
                        <a:t>4,5</a:t>
                      </a:r>
                      <a:endParaRPr lang="ru-RU" sz="2400" b="1" dirty="0">
                        <a:solidFill>
                          <a:schemeClr val="bg1"/>
                        </a:solidFill>
                        <a:effectLst/>
                        <a:latin typeface="Times New Roman" pitchFamily="18" charset="0"/>
                        <a:ea typeface="Times New Roman"/>
                        <a:cs typeface="Times New Roman" pitchFamily="18" charset="0"/>
                      </a:endParaRPr>
                    </a:p>
                  </a:txBody>
                  <a:tcPr marL="68580" marR="68580" marT="0" marB="0">
                    <a:solidFill>
                      <a:srgbClr val="00B0F0"/>
                    </a:solidFill>
                  </a:tcPr>
                </a:tc>
                <a:tc>
                  <a:txBody>
                    <a:bodyPr/>
                    <a:lstStyle/>
                    <a:p>
                      <a:pPr algn="ctr">
                        <a:spcAft>
                          <a:spcPts val="0"/>
                        </a:spcAft>
                        <a:tabLst>
                          <a:tab pos="270510" algn="l"/>
                        </a:tabLst>
                      </a:pPr>
                      <a:r>
                        <a:rPr lang="ru-RU" sz="2400" dirty="0">
                          <a:effectLst/>
                          <a:latin typeface="Times New Roman" pitchFamily="18" charset="0"/>
                          <a:cs typeface="Times New Roman" pitchFamily="18" charset="0"/>
                        </a:rPr>
                        <a:t>2</a:t>
                      </a:r>
                      <a:endParaRPr lang="ru-RU" sz="2400" dirty="0">
                        <a:effectLst/>
                        <a:latin typeface="Times New Roman" pitchFamily="18" charset="0"/>
                        <a:ea typeface="Times New Roman"/>
                        <a:cs typeface="Times New Roman" pitchFamily="18" charset="0"/>
                      </a:endParaRPr>
                    </a:p>
                  </a:txBody>
                  <a:tcPr marL="68580" marR="68580" marT="0" marB="0">
                    <a:solidFill>
                      <a:srgbClr val="00B0F0"/>
                    </a:solidFill>
                  </a:tcPr>
                </a:tc>
              </a:tr>
              <a:tr h="1396934">
                <a:tc>
                  <a:txBody>
                    <a:bodyPr/>
                    <a:lstStyle/>
                    <a:p>
                      <a:pPr algn="ctr">
                        <a:spcAft>
                          <a:spcPts val="0"/>
                        </a:spcAft>
                      </a:pPr>
                      <a:r>
                        <a:rPr lang="ru-RU" sz="2400">
                          <a:effectLst/>
                          <a:latin typeface="Times New Roman" pitchFamily="18" charset="0"/>
                          <a:cs typeface="Times New Roman" pitchFamily="18" charset="0"/>
                        </a:rPr>
                        <a:t>Дети старше</a:t>
                      </a:r>
                    </a:p>
                    <a:p>
                      <a:pPr algn="ctr">
                        <a:spcAft>
                          <a:spcPts val="0"/>
                        </a:spcAft>
                        <a:tabLst>
                          <a:tab pos="270510" algn="l"/>
                        </a:tabLst>
                      </a:pPr>
                      <a:r>
                        <a:rPr lang="ru-RU" sz="2400">
                          <a:effectLst/>
                          <a:latin typeface="Times New Roman" pitchFamily="18" charset="0"/>
                          <a:cs typeface="Times New Roman" pitchFamily="18" charset="0"/>
                        </a:rPr>
                        <a:t>1 года</a:t>
                      </a:r>
                      <a:endParaRPr lang="ru-RU" sz="2400">
                        <a:effectLst/>
                        <a:latin typeface="Times New Roman" pitchFamily="18" charset="0"/>
                        <a:ea typeface="Times New Roman"/>
                        <a:cs typeface="Times New Roman" pitchFamily="18" charset="0"/>
                      </a:endParaRPr>
                    </a:p>
                  </a:txBody>
                  <a:tcPr marL="68580" marR="68580" marT="0" marB="0">
                    <a:solidFill>
                      <a:srgbClr val="00B0F0"/>
                    </a:solidFill>
                  </a:tcPr>
                </a:tc>
                <a:tc>
                  <a:txBody>
                    <a:bodyPr/>
                    <a:lstStyle/>
                    <a:p>
                      <a:pPr algn="ctr">
                        <a:spcAft>
                          <a:spcPts val="0"/>
                        </a:spcAft>
                      </a:pPr>
                      <a:r>
                        <a:rPr lang="ru-RU" sz="2400">
                          <a:effectLst/>
                          <a:latin typeface="Times New Roman" pitchFamily="18" charset="0"/>
                          <a:cs typeface="Times New Roman" pitchFamily="18" charset="0"/>
                        </a:rPr>
                        <a:t>4 Дж/кг</a:t>
                      </a:r>
                      <a:endParaRPr lang="ru-RU" sz="2400">
                        <a:effectLst/>
                        <a:latin typeface="Times New Roman" pitchFamily="18" charset="0"/>
                        <a:ea typeface="Times New Roman"/>
                        <a:cs typeface="Times New Roman" pitchFamily="18" charset="0"/>
                      </a:endParaRPr>
                    </a:p>
                  </a:txBody>
                  <a:tcPr marL="68580" marR="68580" marT="0" marB="0">
                    <a:solidFill>
                      <a:srgbClr val="00B0F0"/>
                    </a:solidFill>
                  </a:tcPr>
                </a:tc>
                <a:tc>
                  <a:txBody>
                    <a:bodyPr/>
                    <a:lstStyle/>
                    <a:p>
                      <a:pPr algn="ctr">
                        <a:spcAft>
                          <a:spcPts val="0"/>
                        </a:spcAft>
                      </a:pPr>
                      <a:r>
                        <a:rPr lang="ru-RU" sz="2400">
                          <a:effectLst/>
                          <a:latin typeface="Times New Roman" pitchFamily="18" charset="0"/>
                          <a:cs typeface="Times New Roman" pitchFamily="18" charset="0"/>
                        </a:rPr>
                        <a:t>4 Дж/кг</a:t>
                      </a:r>
                      <a:endParaRPr lang="ru-RU" sz="2400">
                        <a:effectLst/>
                        <a:latin typeface="Times New Roman" pitchFamily="18" charset="0"/>
                        <a:ea typeface="Times New Roman"/>
                        <a:cs typeface="Times New Roman" pitchFamily="18" charset="0"/>
                      </a:endParaRPr>
                    </a:p>
                  </a:txBody>
                  <a:tcPr marL="68580" marR="68580" marT="0" marB="0">
                    <a:solidFill>
                      <a:srgbClr val="00B0F0"/>
                    </a:solidFill>
                  </a:tcPr>
                </a:tc>
                <a:tc>
                  <a:txBody>
                    <a:bodyPr/>
                    <a:lstStyle/>
                    <a:p>
                      <a:pPr algn="ctr">
                        <a:spcAft>
                          <a:spcPts val="0"/>
                        </a:spcAft>
                        <a:tabLst>
                          <a:tab pos="270510" algn="l"/>
                        </a:tabLst>
                      </a:pPr>
                      <a:r>
                        <a:rPr lang="ru-RU" sz="2400">
                          <a:effectLst/>
                          <a:latin typeface="Times New Roman" pitchFamily="18" charset="0"/>
                          <a:cs typeface="Times New Roman" pitchFamily="18" charset="0"/>
                        </a:rPr>
                        <a:t>8</a:t>
                      </a:r>
                      <a:endParaRPr lang="ru-RU" sz="2400">
                        <a:effectLst/>
                        <a:latin typeface="Times New Roman" pitchFamily="18" charset="0"/>
                        <a:ea typeface="Times New Roman"/>
                        <a:cs typeface="Times New Roman" pitchFamily="18" charset="0"/>
                      </a:endParaRPr>
                    </a:p>
                  </a:txBody>
                  <a:tcPr marL="68580" marR="68580" marT="0" marB="0">
                    <a:solidFill>
                      <a:srgbClr val="00B0F0"/>
                    </a:solidFill>
                  </a:tcPr>
                </a:tc>
                <a:tc>
                  <a:txBody>
                    <a:bodyPr/>
                    <a:lstStyle/>
                    <a:p>
                      <a:pPr algn="ctr">
                        <a:spcAft>
                          <a:spcPts val="0"/>
                        </a:spcAft>
                        <a:tabLst>
                          <a:tab pos="270510" algn="l"/>
                        </a:tabLst>
                      </a:pPr>
                      <a:r>
                        <a:rPr lang="ru-RU" sz="2400" dirty="0">
                          <a:effectLst/>
                          <a:latin typeface="Times New Roman" pitchFamily="18" charset="0"/>
                          <a:cs typeface="Times New Roman" pitchFamily="18" charset="0"/>
                        </a:rPr>
                        <a:t>4</a:t>
                      </a:r>
                      <a:endParaRPr lang="ru-RU" sz="2400" dirty="0">
                        <a:effectLst/>
                        <a:latin typeface="Times New Roman" pitchFamily="18" charset="0"/>
                        <a:ea typeface="Times New Roman"/>
                        <a:cs typeface="Times New Roman" pitchFamily="18" charset="0"/>
                      </a:endParaRPr>
                    </a:p>
                  </a:txBody>
                  <a:tcPr marL="68580" marR="68580" marT="0" marB="0">
                    <a:solidFill>
                      <a:srgbClr val="00B0F0"/>
                    </a:solidFill>
                  </a:tcPr>
                </a:tc>
              </a:tr>
            </a:tbl>
          </a:graphicData>
        </a:graphic>
      </p:graphicFrame>
    </p:spTree>
    <p:extLst>
      <p:ext uri="{BB962C8B-B14F-4D97-AF65-F5344CB8AC3E}">
        <p14:creationId xmlns:p14="http://schemas.microsoft.com/office/powerpoint/2010/main" val="27978404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426170"/>
          </a:xfrm>
        </p:spPr>
        <p:txBody>
          <a:bodyPr>
            <a:noAutofit/>
          </a:bodyPr>
          <a:lstStyle/>
          <a:p>
            <a:r>
              <a:rPr lang="ru-RU" sz="2400" b="1" dirty="0">
                <a:solidFill>
                  <a:srgbClr val="FF0000"/>
                </a:solidFill>
              </a:rPr>
              <a:t>Проведение </a:t>
            </a:r>
            <a:r>
              <a:rPr lang="ru-RU" sz="2400" b="1" dirty="0" err="1">
                <a:solidFill>
                  <a:srgbClr val="FF0000"/>
                </a:solidFill>
              </a:rPr>
              <a:t>дефибрилляции</a:t>
            </a:r>
            <a:r>
              <a:rPr lang="ru-RU" sz="2400" b="1" dirty="0">
                <a:solidFill>
                  <a:srgbClr val="FF0000"/>
                </a:solidFill>
              </a:rPr>
              <a:t> автоматическим аппаратом: а – установка электродов, б – отодвинуться от больного и нажать на кнопку дачи разряда. </a:t>
            </a:r>
            <a:endParaRPr lang="ru-RU" sz="2800" b="1"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424847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132856"/>
            <a:ext cx="449820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634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FB2085AB-A500-4D8C-B958-2C34418E56D0}" type="slidenum">
              <a:rPr lang="ru-RU"/>
              <a:pPr/>
              <a:t>5</a:t>
            </a:fld>
            <a:endParaRPr lang="ru-RU"/>
          </a:p>
        </p:txBody>
      </p:sp>
      <p:sp>
        <p:nvSpPr>
          <p:cNvPr id="54274" name="Rectangle 2"/>
          <p:cNvSpPr>
            <a:spLocks noGrp="1" noChangeArrowheads="1"/>
          </p:cNvSpPr>
          <p:nvPr>
            <p:ph type="title"/>
          </p:nvPr>
        </p:nvSpPr>
        <p:spPr>
          <a:xfrm>
            <a:off x="457200" y="260350"/>
            <a:ext cx="8507413" cy="2722563"/>
          </a:xfrm>
        </p:spPr>
        <p:txBody>
          <a:bodyPr/>
          <a:lstStyle/>
          <a:p>
            <a:r>
              <a:rPr lang="ru-RU" sz="2200" b="1">
                <a:solidFill>
                  <a:schemeClr val="accent2"/>
                </a:solidFill>
              </a:rPr>
              <a:t>Существует международный комитет по реанимации (</a:t>
            </a:r>
            <a:r>
              <a:rPr lang="en-US" sz="2200" b="1">
                <a:solidFill>
                  <a:schemeClr val="accent2"/>
                </a:solidFill>
              </a:rPr>
              <a:t>ILCOR, International Liaison Communitee on Resuscitation)</a:t>
            </a:r>
            <a:r>
              <a:rPr lang="ru-RU" sz="2200" b="1">
                <a:solidFill>
                  <a:schemeClr val="accent2"/>
                </a:solidFill>
              </a:rPr>
              <a:t>.</a:t>
            </a:r>
            <a:r>
              <a:rPr lang="ru-RU" sz="2200" b="1"/>
              <a:t> В Западной Европе разработаны стандарты оказания неотложной помощи</a:t>
            </a:r>
            <a:br>
              <a:rPr lang="ru-RU" sz="2200" b="1"/>
            </a:br>
            <a:r>
              <a:rPr lang="ru-RU" sz="2200" b="1"/>
              <a:t> (в Великобритании – </a:t>
            </a:r>
            <a:r>
              <a:rPr lang="ru-RU" sz="2200" b="1">
                <a:solidFill>
                  <a:schemeClr val="accent2"/>
                </a:solidFill>
              </a:rPr>
              <a:t>система </a:t>
            </a:r>
            <a:r>
              <a:rPr lang="en-US" sz="2200" b="1">
                <a:solidFill>
                  <a:schemeClr val="accent2"/>
                </a:solidFill>
              </a:rPr>
              <a:t>APLS-</a:t>
            </a:r>
            <a:r>
              <a:rPr lang="en-US" sz="2200" b="1"/>
              <a:t> </a:t>
            </a:r>
            <a:r>
              <a:rPr lang="ru-RU" sz="2200" b="1"/>
              <a:t>расширенные мероприятия по поддержанию жизни у детей)</a:t>
            </a:r>
            <a:br>
              <a:rPr lang="ru-RU" sz="2200" b="1"/>
            </a:br>
            <a:r>
              <a:rPr lang="ru-RU" sz="2200" b="1">
                <a:solidFill>
                  <a:srgbClr val="FF3300"/>
                </a:solidFill>
              </a:rPr>
              <a:t>веб-сайт </a:t>
            </a:r>
            <a:r>
              <a:rPr lang="en-US" sz="2200" b="1">
                <a:solidFill>
                  <a:srgbClr val="FF3300"/>
                </a:solidFill>
              </a:rPr>
              <a:t>(ALSG, Advante Life Support Group) www.alsg.org</a:t>
            </a:r>
            <a:endParaRPr lang="ru-RU" sz="2200" b="1">
              <a:solidFill>
                <a:srgbClr val="FF3300"/>
              </a:solidFill>
            </a:endParaRPr>
          </a:p>
        </p:txBody>
      </p:sp>
      <p:sp>
        <p:nvSpPr>
          <p:cNvPr id="54275" name="Rectangle 3"/>
          <p:cNvSpPr>
            <a:spLocks noGrp="1" noChangeArrowheads="1"/>
          </p:cNvSpPr>
          <p:nvPr>
            <p:ph type="body" idx="1"/>
          </p:nvPr>
        </p:nvSpPr>
        <p:spPr>
          <a:xfrm>
            <a:off x="0" y="2970213"/>
            <a:ext cx="9144000" cy="3887787"/>
          </a:xfrm>
        </p:spPr>
        <p:txBody>
          <a:bodyPr/>
          <a:lstStyle/>
          <a:p>
            <a:pPr>
              <a:lnSpc>
                <a:spcPct val="90000"/>
              </a:lnSpc>
            </a:pPr>
            <a:r>
              <a:rPr lang="ru-RU" sz="2400" b="1"/>
              <a:t>Каждый врач при аттестации</a:t>
            </a:r>
            <a:r>
              <a:rPr lang="en-US" sz="2400" b="1"/>
              <a:t> </a:t>
            </a:r>
            <a:r>
              <a:rPr lang="ru-RU" sz="2400" b="1"/>
              <a:t>1 раз в 5 лет должен проучиться на соответствующих курсах (72ч. – 144ч. и сдать экзамен </a:t>
            </a:r>
            <a:r>
              <a:rPr lang="en-US" sz="2400" b="1"/>
              <a:t>PHPLS, Pre-Hospital Pediatrics Life Support)</a:t>
            </a:r>
            <a:endParaRPr lang="ru-RU" sz="2400" b="1"/>
          </a:p>
          <a:p>
            <a:pPr>
              <a:lnSpc>
                <a:spcPct val="90000"/>
              </a:lnSpc>
            </a:pPr>
            <a:r>
              <a:rPr lang="ru-RU" sz="2400" b="1"/>
              <a:t>Однодневные курсы первичных реанимационных мероприятий для пожарников, парамедиков и всех желающих, в т.ч. и родителей (</a:t>
            </a:r>
            <a:r>
              <a:rPr lang="en-US" sz="2400" b="1"/>
              <a:t>PLS, Pediatrics Life Support</a:t>
            </a:r>
            <a:r>
              <a:rPr lang="ru-RU" sz="2400" b="1"/>
              <a:t>)</a:t>
            </a:r>
            <a:endParaRPr lang="en-US" sz="2400" b="1"/>
          </a:p>
          <a:p>
            <a:pPr algn="r">
              <a:lnSpc>
                <a:spcPct val="90000"/>
              </a:lnSpc>
              <a:buFontTx/>
              <a:buNone/>
            </a:pPr>
            <a:r>
              <a:rPr lang="ru-RU" sz="2400"/>
              <a:t>	</a:t>
            </a:r>
            <a:r>
              <a:rPr lang="en-US" sz="1600"/>
              <a:t>(</a:t>
            </a:r>
            <a:r>
              <a:rPr lang="ru-RU" sz="1600"/>
              <a:t>Современная неотложная помощь при критических состояниях у детей. Практическое руководство / под ред. К. Макуэйя-Джонса, Э. Молинеукс, Б. Филипс, С. Витески; пер. с англ.; под общ. ред. проф. Н.П. Шабалова. – М.: МЕДпресс-информ, 2009г.)</a:t>
            </a:r>
          </a:p>
          <a:p>
            <a:pPr>
              <a:lnSpc>
                <a:spcPct val="90000"/>
              </a:lnSpc>
            </a:pPr>
            <a:endParaRPr lang="ru-RU" sz="1600"/>
          </a:p>
        </p:txBody>
      </p:sp>
    </p:spTree>
    <p:extLst>
      <p:ext uri="{BB962C8B-B14F-4D97-AF65-F5344CB8AC3E}">
        <p14:creationId xmlns:p14="http://schemas.microsoft.com/office/powerpoint/2010/main" val="32342141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426170"/>
          </a:xfrm>
        </p:spPr>
        <p:txBody>
          <a:bodyPr>
            <a:noAutofit/>
          </a:bodyPr>
          <a:lstStyle/>
          <a:p>
            <a:r>
              <a:rPr lang="ru-RU" sz="2800" b="1" dirty="0">
                <a:solidFill>
                  <a:srgbClr val="FF0000"/>
                </a:solidFill>
              </a:rPr>
              <a:t>Автоматический наружный дефибриллятор «AED PLUS»: а) внешний вид работы с дефибриллятором, б) голосовые и текстовые подсказки дополняются пиктограммами.</a:t>
            </a:r>
            <a:endParaRPr lang="ru-RU" sz="2800" b="1" dirty="0">
              <a:solidFill>
                <a:srgbClr val="FF0000"/>
              </a:solidFill>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276873"/>
            <a:ext cx="4248472" cy="4392488"/>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204864"/>
            <a:ext cx="4788024"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4499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Обеспечение сосудистого доступа при расширенной СЛР</a:t>
            </a:r>
            <a:endParaRPr lang="ru-RU" dirty="0">
              <a:solidFill>
                <a:srgbClr val="FF0000"/>
              </a:solidFill>
            </a:endParaRP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4320480"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http://im2-tub-ru.yandex.net/i?id=17a026e6a353185c13b8af01d6b96109-19-144&amp;n=24"/>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644008" y="1556792"/>
            <a:ext cx="367240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http://im2-tub-ru.yandex.net/i?id=92e03eb80c7631d50154048b4adafa7e-01-144&amp;n=24"/>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79512" y="4365104"/>
            <a:ext cx="4320480" cy="23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Продукция производителя 'Unomedical'"/>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644008" y="4365104"/>
            <a:ext cx="3672408" cy="23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3708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145" y="260648"/>
            <a:ext cx="8856984" cy="634082"/>
          </a:xfrm>
        </p:spPr>
        <p:txBody>
          <a:bodyPr>
            <a:normAutofit fontScale="90000"/>
          </a:bodyPr>
          <a:lstStyle/>
          <a:p>
            <a:r>
              <a:rPr lang="ru-RU" b="1" dirty="0">
                <a:solidFill>
                  <a:srgbClr val="FF0000"/>
                </a:solidFill>
              </a:rPr>
              <a:t>Алгоритм расширенной сердечно-легочной реанимации у детей</a:t>
            </a:r>
            <a:endParaRPr lang="ru-RU" b="1" dirty="0">
              <a:solidFill>
                <a:srgbClr val="FF0000"/>
              </a:solidFill>
            </a:endParaRP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892899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8299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a:solidFill>
                  <a:srgbClr val="FF0000"/>
                </a:solidFill>
              </a:rPr>
              <a:t>МОНИТОРИНГ ЭФФЕКТИВНОСТИ ПРОВОДИМЫХ РЕАНИМАЦИОННЫХ </a:t>
            </a:r>
            <a:r>
              <a:rPr lang="ru-RU" sz="3100" b="1" dirty="0" smtClean="0">
                <a:solidFill>
                  <a:srgbClr val="FF0000"/>
                </a:solidFill>
              </a:rPr>
              <a:t>МЕРОПРИЯТИЙ</a:t>
            </a:r>
            <a:endParaRPr lang="ru-RU" b="1" dirty="0">
              <a:solidFill>
                <a:srgbClr val="FF0000"/>
              </a:solidFill>
            </a:endParaRPr>
          </a:p>
        </p:txBody>
      </p:sp>
      <p:sp>
        <p:nvSpPr>
          <p:cNvPr id="3" name="Объект 2"/>
          <p:cNvSpPr>
            <a:spLocks noGrp="1"/>
          </p:cNvSpPr>
          <p:nvPr>
            <p:ph idx="1"/>
          </p:nvPr>
        </p:nvSpPr>
        <p:spPr>
          <a:xfrm>
            <a:off x="457200" y="1340768"/>
            <a:ext cx="8229600" cy="5342706"/>
          </a:xfrm>
        </p:spPr>
        <p:txBody>
          <a:bodyPr>
            <a:normAutofit fontScale="85000" lnSpcReduction="10000"/>
          </a:bodyPr>
          <a:lstStyle/>
          <a:p>
            <a:pPr marL="0" indent="0">
              <a:buNone/>
            </a:pPr>
            <a:r>
              <a:rPr lang="ru-RU" dirty="0"/>
              <a:t>1. </a:t>
            </a:r>
            <a:r>
              <a:rPr lang="ru-RU" dirty="0" err="1"/>
              <a:t>Электрокардиоскопия</a:t>
            </a:r>
            <a:r>
              <a:rPr lang="ru-RU" dirty="0"/>
              <a:t>, выявление нарушений ритма сердца.</a:t>
            </a:r>
          </a:p>
          <a:p>
            <a:pPr marL="0" indent="0">
              <a:buNone/>
            </a:pPr>
            <a:r>
              <a:rPr lang="ru-RU" dirty="0"/>
              <a:t>2. Непрерывный мониторинг насыщения гемоглобина кислородом пульсирующей крови (SatO2).</a:t>
            </a:r>
          </a:p>
          <a:p>
            <a:pPr marL="0" indent="0">
              <a:buNone/>
            </a:pPr>
            <a:r>
              <a:rPr lang="ru-RU" b="1" i="1" dirty="0"/>
              <a:t>Показатели SatO2 не могут использоваться для оценки </a:t>
            </a:r>
            <a:r>
              <a:rPr lang="ru-RU" b="1" i="1" dirty="0" err="1"/>
              <a:t>оксигенации</a:t>
            </a:r>
            <a:r>
              <a:rPr lang="ru-RU" b="1" i="1" dirty="0"/>
              <a:t> пациентов в критическом состоянии, у которых имеются выраженные нарушения перфузии и метаболический ацидоз, а также использоваться при отравлении угарным газом и </a:t>
            </a:r>
            <a:r>
              <a:rPr lang="ru-RU" b="1" i="1" dirty="0" err="1"/>
              <a:t>метгемоглобинемии</a:t>
            </a:r>
            <a:r>
              <a:rPr lang="ru-RU" b="1" i="1" dirty="0"/>
              <a:t>.</a:t>
            </a:r>
            <a:endParaRPr lang="ru-RU" dirty="0"/>
          </a:p>
          <a:p>
            <a:pPr marL="0" indent="0">
              <a:buNone/>
            </a:pPr>
            <a:r>
              <a:rPr lang="ru-RU" dirty="0" smtClean="0"/>
              <a:t>3</a:t>
            </a:r>
            <a:r>
              <a:rPr lang="ru-RU" dirty="0"/>
              <a:t>. Оптимальный уровень насыщения </a:t>
            </a:r>
            <a:endParaRPr lang="ru-RU" dirty="0" smtClean="0"/>
          </a:p>
          <a:p>
            <a:pPr marL="0" indent="0">
              <a:buNone/>
            </a:pPr>
            <a:r>
              <a:rPr lang="ru-RU" dirty="0" smtClean="0"/>
              <a:t>гемоглобина </a:t>
            </a:r>
            <a:r>
              <a:rPr lang="ru-RU" dirty="0"/>
              <a:t>кислородом (SatO2) </a:t>
            </a:r>
            <a:endParaRPr lang="ru-RU" dirty="0" smtClean="0"/>
          </a:p>
          <a:p>
            <a:pPr marL="0" indent="0">
              <a:buNone/>
            </a:pPr>
            <a:r>
              <a:rPr lang="ru-RU" dirty="0" smtClean="0"/>
              <a:t>составляет </a:t>
            </a:r>
            <a:r>
              <a:rPr lang="ru-RU" dirty="0"/>
              <a:t>не менее 95%.</a:t>
            </a:r>
          </a:p>
          <a:p>
            <a:endParaRPr lang="ru-RU" dirty="0"/>
          </a:p>
          <a:p>
            <a:endParaRPr lang="ru-RU"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869160"/>
            <a:ext cx="2736304"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5038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solidFill>
                  <a:srgbClr val="FF0000"/>
                </a:solidFill>
              </a:rPr>
              <a:t>ПРЕКРАЩЕНИЕ СЕРДЕЧНО-ЛЕГОЧНОЙ </a:t>
            </a:r>
            <a:r>
              <a:rPr lang="ru-RU" sz="3600" b="1" dirty="0" smtClean="0">
                <a:solidFill>
                  <a:srgbClr val="FF0000"/>
                </a:solidFill>
              </a:rPr>
              <a:t>РЕАНИМАЦИИ</a:t>
            </a:r>
            <a:endParaRPr lang="ru-RU" b="1" dirty="0">
              <a:solidFill>
                <a:srgbClr val="FF0000"/>
              </a:solidFill>
            </a:endParaRPr>
          </a:p>
        </p:txBody>
      </p:sp>
      <p:sp>
        <p:nvSpPr>
          <p:cNvPr id="3" name="Объект 2"/>
          <p:cNvSpPr>
            <a:spLocks noGrp="1"/>
          </p:cNvSpPr>
          <p:nvPr>
            <p:ph idx="1"/>
          </p:nvPr>
        </p:nvSpPr>
        <p:spPr>
          <a:xfrm>
            <a:off x="457200" y="1600200"/>
            <a:ext cx="8229600" cy="4997152"/>
          </a:xfrm>
        </p:spPr>
        <p:txBody>
          <a:bodyPr>
            <a:normAutofit fontScale="85000" lnSpcReduction="20000"/>
          </a:bodyPr>
          <a:lstStyle/>
          <a:p>
            <a:r>
              <a:rPr lang="ru-RU" dirty="0"/>
              <a:t>Раньше считали, что дети, подвергшиеся длительным реанимационным мероприятиям, у которых отмечалось отсутствие восстановления спонтанного кровообращения после двух доз адреналина, вряд ли выживают, но в дальнейшем было зарегистрировано выживание детей без каких-либо последствий после необычно продолжительных реанимационных мероприятий в условиях стационара. Длительные усилия должны быть приложены для спасения младенцев и детей с возвращающейся или рефрактерной фибрилляцией желудочков или желудочковой тахикардией, при отравлении лекарствами или при нарушении кровообращения в результате переохлаждения.</a:t>
            </a:r>
          </a:p>
          <a:p>
            <a:endParaRPr lang="ru-RU" dirty="0"/>
          </a:p>
        </p:txBody>
      </p:sp>
    </p:spTree>
    <p:extLst>
      <p:ext uri="{BB962C8B-B14F-4D97-AF65-F5344CB8AC3E}">
        <p14:creationId xmlns:p14="http://schemas.microsoft.com/office/powerpoint/2010/main" val="23962959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12968" cy="6408712"/>
          </a:xfrm>
        </p:spPr>
        <p:txBody>
          <a:bodyPr>
            <a:normAutofit/>
          </a:bodyPr>
          <a:lstStyle/>
          <a:p>
            <a:pPr algn="ctr"/>
            <a:r>
              <a:rPr lang="ru-RU" sz="3600" dirty="0"/>
              <a:t>Критерии прекращения реанимационных мероприятий изложены в Постановлении Правительства Российской Федерации от 20 сентября 2012 г. №950 «Об утверждении Правил определения момента смерти человека, в том числе критериев и процедуры установления смерти человека, Правил прекращения реанимационных мероприятий и формы протокола установления смерти человека».</a:t>
            </a:r>
            <a:endParaRPr lang="ru-RU" sz="3600" dirty="0"/>
          </a:p>
        </p:txBody>
      </p:sp>
    </p:spTree>
    <p:extLst>
      <p:ext uri="{BB962C8B-B14F-4D97-AF65-F5344CB8AC3E}">
        <p14:creationId xmlns:p14="http://schemas.microsoft.com/office/powerpoint/2010/main" val="35844034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 …..Правила прекращения реанимационных </a:t>
            </a:r>
            <a:r>
              <a:rPr lang="ru-RU" b="1" dirty="0" smtClean="0"/>
              <a:t>мероприятий</a:t>
            </a:r>
            <a:endParaRPr lang="ru-RU" dirty="0"/>
          </a:p>
        </p:txBody>
      </p:sp>
      <p:sp>
        <p:nvSpPr>
          <p:cNvPr id="3" name="Объект 2"/>
          <p:cNvSpPr>
            <a:spLocks noGrp="1"/>
          </p:cNvSpPr>
          <p:nvPr>
            <p:ph idx="1"/>
          </p:nvPr>
        </p:nvSpPr>
        <p:spPr>
          <a:xfrm>
            <a:off x="179512" y="1412776"/>
            <a:ext cx="8964488" cy="5256584"/>
          </a:xfrm>
        </p:spPr>
        <p:txBody>
          <a:bodyPr>
            <a:normAutofit fontScale="32500" lnSpcReduction="20000"/>
          </a:bodyPr>
          <a:lstStyle/>
          <a:p>
            <a:pPr marL="0" indent="0">
              <a:buNone/>
            </a:pPr>
            <a:r>
              <a:rPr lang="ru-RU" sz="5500" dirty="0" smtClean="0">
                <a:latin typeface="Times New Roman" pitchFamily="18" charset="0"/>
                <a:cs typeface="Times New Roman" pitchFamily="18" charset="0"/>
              </a:rPr>
              <a:t>1</a:t>
            </a:r>
            <a:r>
              <a:rPr lang="ru-RU" sz="5500" dirty="0">
                <a:latin typeface="Times New Roman" pitchFamily="18" charset="0"/>
                <a:cs typeface="Times New Roman" pitchFamily="18" charset="0"/>
              </a:rPr>
              <a:t>. Настоящие Правила определяют порядок прекращения реанимационных мероприятий.</a:t>
            </a:r>
          </a:p>
          <a:p>
            <a:pPr marL="0" indent="0">
              <a:buNone/>
            </a:pPr>
            <a:r>
              <a:rPr lang="ru-RU" sz="5500" dirty="0">
                <a:latin typeface="Times New Roman" pitchFamily="18" charset="0"/>
                <a:cs typeface="Times New Roman" pitchFamily="18" charset="0"/>
              </a:rPr>
              <a:t>2. Реанимационные мероприятия направлены на восстановление жизненно важных функций, в том числе искусственное поддержание функций дыхания и кровообращения человека, и выполняются медицинским работником (врачом или фельдшером), а в случае их отсутствия - лицами, прошедшими обучение по проведению СЛР.</a:t>
            </a:r>
          </a:p>
          <a:p>
            <a:pPr marL="0" indent="0">
              <a:buNone/>
            </a:pPr>
            <a:r>
              <a:rPr lang="ru-RU" sz="5500" dirty="0">
                <a:latin typeface="Times New Roman" pitchFamily="18" charset="0"/>
                <a:cs typeface="Times New Roman" pitchFamily="18" charset="0"/>
              </a:rPr>
              <a:t>3. Реанимационные мероприятия прекращаются при признании их абсолютно</a:t>
            </a:r>
          </a:p>
          <a:p>
            <a:pPr marL="0" indent="0">
              <a:buNone/>
            </a:pPr>
            <a:r>
              <a:rPr lang="ru-RU" sz="5500" dirty="0">
                <a:latin typeface="Times New Roman" pitchFamily="18" charset="0"/>
                <a:cs typeface="Times New Roman" pitchFamily="18" charset="0"/>
              </a:rPr>
              <a:t>бесперспективными, а именно:</a:t>
            </a:r>
          </a:p>
          <a:p>
            <a:pPr marL="0" lvl="0" indent="0">
              <a:buNone/>
            </a:pPr>
            <a:r>
              <a:rPr lang="ru-RU" sz="5500" dirty="0">
                <a:latin typeface="Times New Roman" pitchFamily="18" charset="0"/>
                <a:cs typeface="Times New Roman" pitchFamily="18" charset="0"/>
              </a:rPr>
              <a:t> при констатации смерти человека на основании смерти головного мозга;</a:t>
            </a:r>
          </a:p>
          <a:p>
            <a:pPr marL="0" lvl="0" indent="0">
              <a:buNone/>
            </a:pPr>
            <a:r>
              <a:rPr lang="ru-RU" sz="5500" dirty="0">
                <a:latin typeface="Times New Roman" pitchFamily="18" charset="0"/>
                <a:cs typeface="Times New Roman" pitchFamily="18" charset="0"/>
              </a:rPr>
              <a:t> при неэффективности реанимационных мероприятий, направленных на восстановление жизненно важных функций, в течение 30 минут;</a:t>
            </a:r>
          </a:p>
          <a:p>
            <a:pPr marL="0" lvl="0" indent="0">
              <a:buNone/>
            </a:pPr>
            <a:r>
              <a:rPr lang="ru-RU" sz="5500" dirty="0">
                <a:latin typeface="Times New Roman" pitchFamily="18" charset="0"/>
                <a:cs typeface="Times New Roman" pitchFamily="18" charset="0"/>
              </a:rPr>
              <a:t> при отсутствии у новорожденного сердцебиения по истечении 10 минут с начала</a:t>
            </a:r>
          </a:p>
          <a:p>
            <a:pPr marL="0" lvl="0" indent="0">
              <a:buNone/>
            </a:pPr>
            <a:r>
              <a:rPr lang="ru-RU" sz="5500" dirty="0">
                <a:latin typeface="Times New Roman" pitchFamily="18" charset="0"/>
                <a:cs typeface="Times New Roman" pitchFamily="18" charset="0"/>
              </a:rPr>
              <a:t>проведения реанимационных мероприятий в полном объеме (искусственной вентиляции легких, массажа сердца, введения лекарственных препаратов).</a:t>
            </a:r>
          </a:p>
          <a:p>
            <a:pPr marL="0" indent="0">
              <a:buNone/>
            </a:pPr>
            <a:r>
              <a:rPr lang="ru-RU" sz="5500" dirty="0">
                <a:latin typeface="Times New Roman" pitchFamily="18" charset="0"/>
                <a:cs typeface="Times New Roman" pitchFamily="18" charset="0"/>
              </a:rPr>
              <a:t>4. Реанимационные мероприятия не проводятся:</a:t>
            </a:r>
          </a:p>
          <a:p>
            <a:pPr marL="0" lvl="0" indent="0">
              <a:buNone/>
            </a:pPr>
            <a:r>
              <a:rPr lang="ru-RU" sz="5500" dirty="0">
                <a:latin typeface="Times New Roman" pitchFamily="18" charset="0"/>
                <a:cs typeface="Times New Roman" pitchFamily="18" charset="0"/>
              </a:rPr>
              <a:t> при наличии признаков биологической смерти;</a:t>
            </a:r>
          </a:p>
          <a:p>
            <a:pPr marL="0" lvl="0" indent="0">
              <a:buNone/>
            </a:pPr>
            <a:r>
              <a:rPr lang="ru-RU" sz="5500" dirty="0">
                <a:latin typeface="Times New Roman" pitchFamily="18" charset="0"/>
                <a:cs typeface="Times New Roman" pitchFamily="18" charset="0"/>
              </a:rPr>
              <a:t> при состоянии клинической смерти на фоне прогрессирования достоверно установленных неизлечимых заболеваний или неизлечимых последствий острой травмы, несовместимых с жизнью.</a:t>
            </a:r>
          </a:p>
          <a:p>
            <a:pPr marL="0" indent="0">
              <a:buNone/>
            </a:pPr>
            <a:r>
              <a:rPr lang="ru-RU" sz="5500" dirty="0">
                <a:latin typeface="Times New Roman" pitchFamily="18" charset="0"/>
                <a:cs typeface="Times New Roman" pitchFamily="18" charset="0"/>
              </a:rPr>
              <a:t>5. Информация о времени прекращения реанимационных мероприятий и (или)</a:t>
            </a:r>
          </a:p>
          <a:p>
            <a:pPr marL="0" indent="0">
              <a:buNone/>
            </a:pPr>
            <a:r>
              <a:rPr lang="ru-RU" sz="5500" dirty="0">
                <a:latin typeface="Times New Roman" pitchFamily="18" charset="0"/>
                <a:cs typeface="Times New Roman" pitchFamily="18" charset="0"/>
              </a:rPr>
              <a:t>констатации смерти вносится в медицинские документы умершего человека».</a:t>
            </a:r>
          </a:p>
          <a:p>
            <a:endParaRPr lang="ru-RU" dirty="0"/>
          </a:p>
        </p:txBody>
      </p:sp>
    </p:spTree>
    <p:extLst>
      <p:ext uri="{BB962C8B-B14F-4D97-AF65-F5344CB8AC3E}">
        <p14:creationId xmlns:p14="http://schemas.microsoft.com/office/powerpoint/2010/main" val="31095789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FF0000"/>
                </a:solidFill>
              </a:rPr>
              <a:t>Тактические </a:t>
            </a:r>
            <a:r>
              <a:rPr lang="ru-RU" b="1" dirty="0" smtClean="0">
                <a:solidFill>
                  <a:srgbClr val="FF0000"/>
                </a:solidFill>
              </a:rPr>
              <a:t>ошибки</a:t>
            </a:r>
            <a:endParaRPr lang="ru-RU" dirty="0">
              <a:solidFill>
                <a:srgbClr val="FF0000"/>
              </a:solidFill>
            </a:endParaRPr>
          </a:p>
        </p:txBody>
      </p:sp>
      <p:sp>
        <p:nvSpPr>
          <p:cNvPr id="3" name="Объект 2"/>
          <p:cNvSpPr>
            <a:spLocks noGrp="1"/>
          </p:cNvSpPr>
          <p:nvPr>
            <p:ph idx="1"/>
          </p:nvPr>
        </p:nvSpPr>
        <p:spPr>
          <a:xfrm>
            <a:off x="107504" y="1196752"/>
            <a:ext cx="9036496" cy="5544616"/>
          </a:xfrm>
        </p:spPr>
        <p:txBody>
          <a:bodyPr>
            <a:normAutofit fontScale="70000" lnSpcReduction="20000"/>
          </a:bodyPr>
          <a:lstStyle/>
          <a:p>
            <a:pPr marL="0" indent="0">
              <a:buNone/>
            </a:pPr>
            <a:r>
              <a:rPr lang="ru-RU" dirty="0" smtClean="0"/>
              <a:t>1</a:t>
            </a:r>
            <a:r>
              <a:rPr lang="ru-RU" dirty="0"/>
              <a:t>) Задержка с началом СЛР, потеря времени на второстепенные диагностические,</a:t>
            </a:r>
          </a:p>
          <a:p>
            <a:pPr marL="0" indent="0">
              <a:buNone/>
            </a:pPr>
            <a:r>
              <a:rPr lang="ru-RU" dirty="0"/>
              <a:t>организационные и лечебные процедуры, преждевременное прекращение реанимационных мероприятий;</a:t>
            </a:r>
          </a:p>
          <a:p>
            <a:pPr marL="0" indent="0">
              <a:buNone/>
            </a:pPr>
            <a:r>
              <a:rPr lang="ru-RU" dirty="0"/>
              <a:t>2) Отсутствие четкого учета проводимых лечебных мероприятий, контроля выполнения назначений, контроля времени;</a:t>
            </a:r>
          </a:p>
          <a:p>
            <a:pPr marL="0" indent="0">
              <a:buNone/>
            </a:pPr>
            <a:r>
              <a:rPr lang="ru-RU" dirty="0"/>
              <a:t>3) Отсутствие одного руководителя, участие нескольких специалистов, отдающих</a:t>
            </a:r>
          </a:p>
          <a:p>
            <a:pPr marL="0" indent="0">
              <a:buNone/>
            </a:pPr>
            <a:r>
              <a:rPr lang="ru-RU" dirty="0"/>
              <a:t>разные распоряжения, присутствие посторонних лиц;</a:t>
            </a:r>
          </a:p>
          <a:p>
            <a:pPr marL="0" indent="0">
              <a:buNone/>
            </a:pPr>
            <a:r>
              <a:rPr lang="ru-RU" dirty="0"/>
              <a:t>4) Отсутствие постоянного контроля эффективности СЛР;</a:t>
            </a:r>
          </a:p>
          <a:p>
            <a:pPr marL="0" indent="0">
              <a:buNone/>
            </a:pPr>
            <a:r>
              <a:rPr lang="ru-RU" dirty="0"/>
              <a:t>5) Неадекватный мониторинг состояния пациента после восстановления кровообращения и дыхания, недостаточное внимание к вторичной профилактике фибрилляции</a:t>
            </a:r>
          </a:p>
          <a:p>
            <a:pPr marL="0" indent="0">
              <a:buNone/>
            </a:pPr>
            <a:r>
              <a:rPr lang="ru-RU" dirty="0"/>
              <a:t>желудочков;</a:t>
            </a:r>
          </a:p>
          <a:p>
            <a:pPr marL="0" indent="0">
              <a:buNone/>
            </a:pPr>
            <a:r>
              <a:rPr lang="ru-RU" dirty="0"/>
              <a:t>6) </a:t>
            </a:r>
            <a:r>
              <a:rPr lang="ru-RU" dirty="0" err="1"/>
              <a:t>Гипердиагностика</a:t>
            </a:r>
            <a:r>
              <a:rPr lang="ru-RU" dirty="0"/>
              <a:t> нарушений КОС, неконтролируемое введение бикарбоната</a:t>
            </a:r>
          </a:p>
          <a:p>
            <a:pPr marL="0" indent="0">
              <a:buNone/>
            </a:pPr>
            <a:r>
              <a:rPr lang="ru-RU" dirty="0"/>
              <a:t>после непродолжительной клинической смерти или при недостаточно эффективной ИВЛ.</a:t>
            </a:r>
          </a:p>
          <a:p>
            <a:endParaRPr lang="ru-RU" dirty="0"/>
          </a:p>
        </p:txBody>
      </p:sp>
    </p:spTree>
    <p:extLst>
      <p:ext uri="{BB962C8B-B14F-4D97-AF65-F5344CB8AC3E}">
        <p14:creationId xmlns:p14="http://schemas.microsoft.com/office/powerpoint/2010/main" val="4216721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Ошибки при проведении компрессий грудной </a:t>
            </a:r>
            <a:r>
              <a:rPr lang="ru-RU" b="1" dirty="0" smtClean="0">
                <a:solidFill>
                  <a:srgbClr val="FF0000"/>
                </a:solidFill>
              </a:rPr>
              <a:t>клетки</a:t>
            </a:r>
            <a:endParaRPr lang="ru-RU" dirty="0">
              <a:solidFill>
                <a:srgbClr val="FF0000"/>
              </a:solidFill>
            </a:endParaRPr>
          </a:p>
        </p:txBody>
      </p:sp>
      <p:sp>
        <p:nvSpPr>
          <p:cNvPr id="3" name="Объект 2"/>
          <p:cNvSpPr>
            <a:spLocks noGrp="1"/>
          </p:cNvSpPr>
          <p:nvPr>
            <p:ph idx="1"/>
          </p:nvPr>
        </p:nvSpPr>
        <p:spPr>
          <a:xfrm>
            <a:off x="457200" y="1600200"/>
            <a:ext cx="8229600" cy="4925144"/>
          </a:xfrm>
        </p:spPr>
        <p:txBody>
          <a:bodyPr>
            <a:normAutofit fontScale="92500" lnSpcReduction="20000"/>
          </a:bodyPr>
          <a:lstStyle/>
          <a:p>
            <a:pPr marL="0" indent="0">
              <a:buNone/>
            </a:pPr>
            <a:r>
              <a:rPr lang="ru-RU" dirty="0" smtClean="0"/>
              <a:t>1</a:t>
            </a:r>
            <a:r>
              <a:rPr lang="ru-RU" dirty="0"/>
              <a:t>) Неправильное положение пациента (на мягком основании, пружинящей поверхности);</a:t>
            </a:r>
          </a:p>
          <a:p>
            <a:pPr marL="0" indent="0">
              <a:buNone/>
            </a:pPr>
            <a:r>
              <a:rPr lang="ru-RU" dirty="0"/>
              <a:t>2) Неправильное расположение рук спасателя на груди у пострадавшего (спасатель «отрывает» руки от грудной клетки пострадавшего; сгибает их в локтевых суставах);</a:t>
            </a:r>
          </a:p>
          <a:p>
            <a:pPr marL="0" indent="0">
              <a:buNone/>
            </a:pPr>
            <a:r>
              <a:rPr lang="ru-RU" dirty="0"/>
              <a:t>4) Длительные перерывы между компрессиями (более чем на 10 с) для проведения</a:t>
            </a:r>
          </a:p>
          <a:p>
            <a:pPr marL="0" indent="0">
              <a:buNone/>
            </a:pPr>
            <a:r>
              <a:rPr lang="ru-RU" dirty="0" err="1"/>
              <a:t>дефибрилляции</a:t>
            </a:r>
            <a:r>
              <a:rPr lang="ru-RU" dirty="0"/>
              <a:t>, оценки эффективности СЛР;</a:t>
            </a:r>
          </a:p>
          <a:p>
            <a:pPr marL="0" lvl="0" indent="0">
              <a:buNone/>
            </a:pPr>
            <a:r>
              <a:rPr lang="ru-RU" dirty="0"/>
              <a:t>Нарушение соотношения компрессий и искусственного дыхания</a:t>
            </a:r>
          </a:p>
          <a:p>
            <a:endParaRPr lang="ru-RU" dirty="0"/>
          </a:p>
        </p:txBody>
      </p:sp>
    </p:spTree>
    <p:extLst>
      <p:ext uri="{BB962C8B-B14F-4D97-AF65-F5344CB8AC3E}">
        <p14:creationId xmlns:p14="http://schemas.microsoft.com/office/powerpoint/2010/main" val="26939767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FF0000"/>
                </a:solidFill>
              </a:rPr>
              <a:t>Ошибки при проведении </a:t>
            </a:r>
            <a:r>
              <a:rPr lang="ru-RU" b="1" dirty="0" smtClean="0">
                <a:solidFill>
                  <a:srgbClr val="FF0000"/>
                </a:solidFill>
              </a:rPr>
              <a:t>ИВЛ</a:t>
            </a:r>
            <a:endParaRPr lang="ru-RU" dirty="0">
              <a:solidFill>
                <a:srgbClr val="FF0000"/>
              </a:solidFill>
            </a:endParaRPr>
          </a:p>
        </p:txBody>
      </p:sp>
      <p:sp>
        <p:nvSpPr>
          <p:cNvPr id="3" name="Объект 2"/>
          <p:cNvSpPr>
            <a:spLocks noGrp="1"/>
          </p:cNvSpPr>
          <p:nvPr>
            <p:ph idx="1"/>
          </p:nvPr>
        </p:nvSpPr>
        <p:spPr>
          <a:xfrm>
            <a:off x="107504" y="1268760"/>
            <a:ext cx="8579296" cy="5472608"/>
          </a:xfrm>
        </p:spPr>
        <p:txBody>
          <a:bodyPr>
            <a:normAutofit fontScale="92500" lnSpcReduction="10000"/>
          </a:bodyPr>
          <a:lstStyle/>
          <a:p>
            <a:pPr marL="0" indent="0">
              <a:buNone/>
            </a:pPr>
            <a:r>
              <a:rPr lang="ru-RU" dirty="0" smtClean="0"/>
              <a:t>1</a:t>
            </a:r>
            <a:r>
              <a:rPr lang="ru-RU" dirty="0"/>
              <a:t>) Не обеспечена свободная проходимость дыхательных путей;</a:t>
            </a:r>
          </a:p>
          <a:p>
            <a:pPr marL="0" indent="0">
              <a:buNone/>
            </a:pPr>
            <a:r>
              <a:rPr lang="ru-RU" dirty="0"/>
              <a:t>2) Не обеспечивается герметичность дыхательных путей;</a:t>
            </a:r>
          </a:p>
          <a:p>
            <a:pPr marL="0" indent="0">
              <a:buNone/>
            </a:pPr>
            <a:r>
              <a:rPr lang="ru-RU" dirty="0"/>
              <a:t>3) Недооценка (неудовлетворительное качество) или переоценка (начало СЛР с интубации) ИВЛ;</a:t>
            </a:r>
          </a:p>
          <a:p>
            <a:pPr marL="0" indent="0">
              <a:buNone/>
            </a:pPr>
            <a:r>
              <a:rPr lang="ru-RU" dirty="0"/>
              <a:t>4) Отсутствие контроля экскурсий грудной клетки;</a:t>
            </a:r>
          </a:p>
          <a:p>
            <a:pPr marL="0" indent="0">
              <a:buNone/>
            </a:pPr>
            <a:r>
              <a:rPr lang="ru-RU" dirty="0"/>
              <a:t>5) Отсутствие контроля  количества воздуха в желудке;</a:t>
            </a:r>
          </a:p>
          <a:p>
            <a:pPr marL="0" indent="0">
              <a:buNone/>
            </a:pPr>
            <a:r>
              <a:rPr lang="ru-RU" dirty="0"/>
              <a:t>6) Попытки медикаментозной стимуляции дыхания;</a:t>
            </a:r>
          </a:p>
          <a:p>
            <a:endParaRPr lang="ru-RU" dirty="0"/>
          </a:p>
        </p:txBody>
      </p:sp>
    </p:spTree>
    <p:extLst>
      <p:ext uri="{BB962C8B-B14F-4D97-AF65-F5344CB8AC3E}">
        <p14:creationId xmlns:p14="http://schemas.microsoft.com/office/powerpoint/2010/main" val="3336832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496944" cy="3010346"/>
          </a:xfrm>
        </p:spPr>
        <p:txBody>
          <a:bodyPr>
            <a:normAutofit fontScale="90000"/>
          </a:bodyPr>
          <a:lstStyle/>
          <a:p>
            <a:r>
              <a:rPr lang="ru-RU" b="1" cap="all" dirty="0">
                <a:solidFill>
                  <a:srgbClr val="FF0000"/>
                </a:solidFill>
                <a:latin typeface="Times New Roman" pitchFamily="18" charset="0"/>
                <a:cs typeface="Times New Roman" pitchFamily="18" charset="0"/>
              </a:rPr>
              <a:t>Перечень лекарственных средств и медицинских предметов для оказания медицинской помощи на дому педиатром</a:t>
            </a:r>
            <a:r>
              <a:rPr lang="ru-RU" b="1" dirty="0">
                <a:solidFill>
                  <a:srgbClr val="FF0000"/>
                </a:solidFill>
                <a:latin typeface="Times New Roman" pitchFamily="18" charset="0"/>
                <a:cs typeface="Times New Roman" pitchFamily="18" charset="0"/>
              </a:rPr>
              <a:t> </a:t>
            </a:r>
            <a:r>
              <a:rPr lang="ru-RU" dirty="0"/>
              <a:t/>
            </a:r>
            <a:br>
              <a:rPr lang="ru-RU" dirty="0"/>
            </a:br>
            <a:endParaRPr lang="ru-RU" dirty="0"/>
          </a:p>
        </p:txBody>
      </p:sp>
      <p:sp>
        <p:nvSpPr>
          <p:cNvPr id="3" name="Объект 2"/>
          <p:cNvSpPr>
            <a:spLocks noGrp="1"/>
          </p:cNvSpPr>
          <p:nvPr>
            <p:ph idx="1"/>
          </p:nvPr>
        </p:nvSpPr>
        <p:spPr>
          <a:xfrm>
            <a:off x="467544" y="3140968"/>
            <a:ext cx="8496944" cy="3384376"/>
          </a:xfrm>
        </p:spPr>
        <p:txBody>
          <a:bodyPr>
            <a:normAutofit lnSpcReduction="10000"/>
          </a:bodyPr>
          <a:lstStyle/>
          <a:p>
            <a:pPr marL="0" indent="0" algn="ctr">
              <a:buNone/>
            </a:pP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Приложение №2 к приказу МЗ СССР от 19.01.1983г. № 60. Извлечение из приказа </a:t>
            </a:r>
          </a:p>
          <a:p>
            <a:pPr marL="0" indent="0" algn="ctr">
              <a:buNone/>
            </a:pPr>
            <a:r>
              <a:rPr lang="ru-RU" dirty="0">
                <a:latin typeface="Times New Roman" pitchFamily="18" charset="0"/>
                <a:cs typeface="Times New Roman" pitchFamily="18" charset="0"/>
              </a:rPr>
              <a:t>МЗ СССР от 11.11.1973г. № 876 «Об обеспечении участковых врачей-терапевтов и педиатров набором медикаментов для оказания экстренной медицинской помощи</a:t>
            </a:r>
          </a:p>
          <a:p>
            <a:pPr marL="0" indent="0" algn="ctr">
              <a:buNone/>
            </a:pPr>
            <a:r>
              <a:rPr lang="ru-RU" dirty="0" smtClean="0">
                <a:latin typeface="Times New Roman" pitchFamily="18" charset="0"/>
                <a:cs typeface="Times New Roman" pitchFamily="18" charset="0"/>
              </a:rPr>
              <a:t>больным </a:t>
            </a:r>
            <a:r>
              <a:rPr lang="ru-RU" dirty="0">
                <a:latin typeface="Times New Roman" pitchFamily="18" charset="0"/>
                <a:cs typeface="Times New Roman" pitchFamily="18" charset="0"/>
              </a:rPr>
              <a:t>на дому»)</a:t>
            </a:r>
          </a:p>
          <a:p>
            <a:endParaRPr lang="ru-RU" dirty="0"/>
          </a:p>
        </p:txBody>
      </p:sp>
    </p:spTree>
    <p:extLst>
      <p:ext uri="{BB962C8B-B14F-4D97-AF65-F5344CB8AC3E}">
        <p14:creationId xmlns:p14="http://schemas.microsoft.com/office/powerpoint/2010/main" val="29489714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Ошибки при проведении </a:t>
            </a:r>
            <a:r>
              <a:rPr lang="ru-RU" b="1" dirty="0" err="1" smtClean="0">
                <a:solidFill>
                  <a:srgbClr val="FF0000"/>
                </a:solidFill>
              </a:rPr>
              <a:t>дефибрилляции</a:t>
            </a:r>
            <a:endParaRPr lang="ru-RU" dirty="0">
              <a:solidFill>
                <a:srgbClr val="FF0000"/>
              </a:solidFill>
            </a:endParaRPr>
          </a:p>
        </p:txBody>
      </p:sp>
      <p:sp>
        <p:nvSpPr>
          <p:cNvPr id="3" name="Объект 2"/>
          <p:cNvSpPr>
            <a:spLocks noGrp="1"/>
          </p:cNvSpPr>
          <p:nvPr>
            <p:ph idx="1"/>
          </p:nvPr>
        </p:nvSpPr>
        <p:spPr>
          <a:xfrm>
            <a:off x="179512" y="1600200"/>
            <a:ext cx="8784976" cy="5069160"/>
          </a:xfrm>
        </p:spPr>
        <p:txBody>
          <a:bodyPr>
            <a:normAutofit fontScale="92500" lnSpcReduction="10000"/>
          </a:bodyPr>
          <a:lstStyle/>
          <a:p>
            <a:pPr marL="0" indent="0">
              <a:buNone/>
            </a:pPr>
            <a:r>
              <a:rPr lang="ru-RU" dirty="0" smtClean="0"/>
              <a:t>1</a:t>
            </a:r>
            <a:r>
              <a:rPr lang="ru-RU" dirty="0"/>
              <a:t>) Отсутствие герметичности между электродами и поверхностью грудной клетки;</a:t>
            </a:r>
          </a:p>
          <a:p>
            <a:pPr marL="0" indent="0">
              <a:buNone/>
            </a:pPr>
            <a:r>
              <a:rPr lang="ru-RU" dirty="0"/>
              <a:t>2) Недостаточная энергия заряда;</a:t>
            </a:r>
          </a:p>
          <a:p>
            <a:pPr marL="0" indent="0">
              <a:buNone/>
            </a:pPr>
            <a:r>
              <a:rPr lang="ru-RU" dirty="0"/>
              <a:t>3) Нанесение повторного разряда сразу после введения лекарственных препаратов</a:t>
            </a:r>
          </a:p>
          <a:p>
            <a:pPr marL="0" indent="0">
              <a:buNone/>
            </a:pPr>
            <a:r>
              <a:rPr lang="ru-RU" dirty="0"/>
              <a:t>4) Прекращение компрессии сердца более чем на 10 секунд</a:t>
            </a:r>
          </a:p>
          <a:p>
            <a:pPr marL="0" indent="0">
              <a:buNone/>
            </a:pPr>
            <a:r>
              <a:rPr lang="ru-RU" dirty="0"/>
              <a:t>5) Использование технически неисправного дефибриллятора;</a:t>
            </a:r>
          </a:p>
          <a:p>
            <a:pPr marL="0" indent="0">
              <a:buNone/>
            </a:pPr>
            <a:r>
              <a:rPr lang="ru-RU" dirty="0"/>
              <a:t>6) Несоблюдение техники безопасности.</a:t>
            </a:r>
          </a:p>
          <a:p>
            <a:endParaRPr lang="ru-RU" dirty="0"/>
          </a:p>
        </p:txBody>
      </p:sp>
    </p:spTree>
    <p:extLst>
      <p:ext uri="{BB962C8B-B14F-4D97-AF65-F5344CB8AC3E}">
        <p14:creationId xmlns:p14="http://schemas.microsoft.com/office/powerpoint/2010/main" val="40492438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normAutofit fontScale="90000"/>
          </a:bodyPr>
          <a:lstStyle/>
          <a:p>
            <a:r>
              <a:rPr lang="ru-RU" sz="3200" b="1" dirty="0">
                <a:solidFill>
                  <a:srgbClr val="FF0000"/>
                </a:solidFill>
              </a:rPr>
              <a:t>БАЗОВЫЕ РЕАНИМАЦИОННЫЕ МЕРОПРИЯТИЯ У НОВОРОЖДЕННЫХ </a:t>
            </a:r>
            <a:r>
              <a:rPr lang="en-US" sz="3200" b="1" dirty="0">
                <a:solidFill>
                  <a:srgbClr val="FF0000"/>
                </a:solidFill>
              </a:rPr>
              <a:t>Check</a:t>
            </a:r>
            <a:r>
              <a:rPr lang="ru-RU" sz="3200" b="1" dirty="0">
                <a:solidFill>
                  <a:srgbClr val="FF0000"/>
                </a:solidFill>
              </a:rPr>
              <a:t>-</a:t>
            </a:r>
            <a:r>
              <a:rPr lang="en-US" sz="3200" b="1" dirty="0">
                <a:solidFill>
                  <a:srgbClr val="FF0000"/>
                </a:solidFill>
              </a:rPr>
              <a:t>card</a:t>
            </a:r>
            <a:endParaRPr lang="ru-RU" sz="3200" b="1"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09964320"/>
              </p:ext>
            </p:extLst>
          </p:nvPr>
        </p:nvGraphicFramePr>
        <p:xfrm>
          <a:off x="179512" y="1385398"/>
          <a:ext cx="8597865" cy="5139940"/>
        </p:xfrm>
        <a:graphic>
          <a:graphicData uri="http://schemas.openxmlformats.org/drawingml/2006/table">
            <a:tbl>
              <a:tblPr firstRow="1" firstCol="1" lastRow="1" lastCol="1" bandRow="1" bandCol="1">
                <a:tableStyleId>{5C22544A-7EE6-4342-B048-85BDC9FD1C3A}</a:tableStyleId>
              </a:tblPr>
              <a:tblGrid>
                <a:gridCol w="6564956"/>
                <a:gridCol w="646794"/>
                <a:gridCol w="646794"/>
                <a:gridCol w="739321"/>
              </a:tblGrid>
              <a:tr h="642494">
                <a:tc>
                  <a:txBody>
                    <a:bodyPr/>
                    <a:lstStyle/>
                    <a:p>
                      <a:pPr algn="ctr">
                        <a:spcAft>
                          <a:spcPts val="0"/>
                        </a:spcAft>
                      </a:pPr>
                      <a:r>
                        <a:rPr lang="ru-RU" sz="1200">
                          <a:effectLst/>
                        </a:rPr>
                        <a:t>Параметр</a:t>
                      </a:r>
                      <a:endParaRPr lang="ru-RU" sz="1200">
                        <a:effectLst/>
                        <a:latin typeface="Times New Roman"/>
                        <a:ea typeface="Times New Roman"/>
                      </a:endParaRPr>
                    </a:p>
                  </a:txBody>
                  <a:tcPr marL="68580" marR="68580" marT="0" marB="0"/>
                </a:tc>
                <a:tc gridSpan="3">
                  <a:txBody>
                    <a:bodyPr/>
                    <a:lstStyle/>
                    <a:p>
                      <a:pPr algn="ctr">
                        <a:spcAft>
                          <a:spcPts val="0"/>
                        </a:spcAft>
                      </a:pPr>
                      <a:r>
                        <a:rPr lang="ru-RU" sz="1200">
                          <a:effectLst/>
                        </a:rPr>
                        <a:t>Оценка </a:t>
                      </a:r>
                    </a:p>
                    <a:p>
                      <a:pPr algn="ctr">
                        <a:spcAft>
                          <a:spcPts val="0"/>
                        </a:spcAft>
                      </a:pPr>
                      <a:r>
                        <a:rPr lang="ru-RU" sz="1200">
                          <a:effectLst/>
                        </a:rPr>
                        <a:t>правильности </a:t>
                      </a:r>
                    </a:p>
                    <a:p>
                      <a:pPr algn="ctr">
                        <a:spcAft>
                          <a:spcPts val="0"/>
                        </a:spcAft>
                      </a:pPr>
                      <a:r>
                        <a:rPr lang="ru-RU" sz="1200">
                          <a:effectLst/>
                        </a:rPr>
                        <a:t>выполнения</a:t>
                      </a:r>
                      <a:endParaRPr lang="ru-RU" sz="1200">
                        <a:effectLst/>
                        <a:latin typeface="Times New Roman"/>
                        <a:ea typeface="Times New Roman"/>
                      </a:endParaRPr>
                    </a:p>
                  </a:txBody>
                  <a:tcPr marL="68580" marR="68580" marT="0" marB="0"/>
                </a:tc>
                <a:tc hMerge="1">
                  <a:txBody>
                    <a:bodyPr/>
                    <a:lstStyle/>
                    <a:p>
                      <a:endParaRPr lang="ru-RU"/>
                    </a:p>
                  </a:txBody>
                  <a:tcPr/>
                </a:tc>
                <a:tc hMerge="1">
                  <a:txBody>
                    <a:bodyPr/>
                    <a:lstStyle/>
                    <a:p>
                      <a:endParaRPr lang="ru-RU"/>
                    </a:p>
                  </a:txBody>
                  <a:tcPr/>
                </a:tc>
              </a:tr>
              <a:tr h="214164">
                <a:tc>
                  <a:txBody>
                    <a:bodyPr/>
                    <a:lstStyle/>
                    <a:p>
                      <a:pPr algn="just">
                        <a:spcAft>
                          <a:spcPts val="0"/>
                        </a:spcAft>
                      </a:pPr>
                      <a:r>
                        <a:rPr lang="ru-RU" sz="1200">
                          <a:effectLst/>
                        </a:rPr>
                        <a:t>Оглядеться, проверить собственную безопасность</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214164">
                <a:tc>
                  <a:txBody>
                    <a:bodyPr/>
                    <a:lstStyle/>
                    <a:p>
                      <a:pPr algn="just">
                        <a:spcAft>
                          <a:spcPts val="0"/>
                        </a:spcAft>
                      </a:pPr>
                      <a:r>
                        <a:rPr lang="ru-RU" sz="1200">
                          <a:effectLst/>
                        </a:rPr>
                        <a:t>Позвать на помощь окружающих</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214164">
                <a:tc>
                  <a:txBody>
                    <a:bodyPr/>
                    <a:lstStyle/>
                    <a:p>
                      <a:pPr algn="just">
                        <a:spcAft>
                          <a:spcPts val="0"/>
                        </a:spcAft>
                      </a:pPr>
                      <a:r>
                        <a:rPr lang="ru-RU" sz="1200">
                          <a:effectLst/>
                        </a:rPr>
                        <a:t>Проверить наличие самостоятельного дыхания</a:t>
                      </a:r>
                      <a:endParaRPr lang="ru-RU" sz="1200">
                        <a:effectLst/>
                        <a:latin typeface="Times New Roman"/>
                        <a:ea typeface="Times New Roman"/>
                      </a:endParaRPr>
                    </a:p>
                  </a:txBody>
                  <a:tcPr marL="68580" marR="68580" marT="0" marB="0"/>
                </a:tc>
                <a:tc gridSpan="3">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hMerge="1">
                  <a:txBody>
                    <a:bodyPr/>
                    <a:lstStyle/>
                    <a:p>
                      <a:endParaRPr lang="ru-RU"/>
                    </a:p>
                  </a:txBody>
                  <a:tcPr/>
                </a:tc>
                <a:tc hMerge="1">
                  <a:txBody>
                    <a:bodyPr/>
                    <a:lstStyle/>
                    <a:p>
                      <a:endParaRPr lang="ru-RU"/>
                    </a:p>
                  </a:txBody>
                  <a:tcPr/>
                </a:tc>
              </a:tr>
              <a:tr h="214164">
                <a:tc>
                  <a:txBody>
                    <a:bodyPr/>
                    <a:lstStyle/>
                    <a:p>
                      <a:pPr algn="just">
                        <a:spcAft>
                          <a:spcPts val="0"/>
                        </a:spcAft>
                      </a:pPr>
                      <a:r>
                        <a:rPr lang="ru-RU" sz="1200">
                          <a:effectLst/>
                        </a:rPr>
                        <a:t>      разогнуть шею в положении «нюханья»</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214164">
                <a:tc>
                  <a:txBody>
                    <a:bodyPr/>
                    <a:lstStyle/>
                    <a:p>
                      <a:pPr algn="just">
                        <a:spcAft>
                          <a:spcPts val="0"/>
                        </a:spcAft>
                      </a:pPr>
                      <a:r>
                        <a:rPr lang="ru-RU" sz="1200">
                          <a:effectLst/>
                        </a:rPr>
                        <a:t>      открыть рот с выдвижением нижней челюсти</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214164">
                <a:tc>
                  <a:txBody>
                    <a:bodyPr/>
                    <a:lstStyle/>
                    <a:p>
                      <a:pPr algn="just">
                        <a:spcAft>
                          <a:spcPts val="0"/>
                        </a:spcAft>
                      </a:pPr>
                      <a:r>
                        <a:rPr lang="ru-RU" sz="1200">
                          <a:effectLst/>
                        </a:rPr>
                        <a:t>      очистить полость рта</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214164">
                <a:tc>
                  <a:txBody>
                    <a:bodyPr/>
                    <a:lstStyle/>
                    <a:p>
                      <a:pPr algn="just">
                        <a:spcAft>
                          <a:spcPts val="0"/>
                        </a:spcAft>
                      </a:pPr>
                      <a:r>
                        <a:rPr lang="ru-RU" sz="1200">
                          <a:effectLst/>
                        </a:rPr>
                        <a:t>В области сердечного толчка проверить сердцебиение</a:t>
                      </a:r>
                      <a:endParaRPr lang="ru-RU" sz="1200">
                        <a:effectLst/>
                        <a:latin typeface="Times New Roman"/>
                        <a:ea typeface="Times New Roman"/>
                      </a:endParaRPr>
                    </a:p>
                  </a:txBody>
                  <a:tcPr marL="68580" marR="68580" marT="0" marB="0"/>
                </a:tc>
                <a:tc gridSpan="3">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hMerge="1">
                  <a:txBody>
                    <a:bodyPr/>
                    <a:lstStyle/>
                    <a:p>
                      <a:endParaRPr lang="ru-RU"/>
                    </a:p>
                  </a:txBody>
                  <a:tcPr/>
                </a:tc>
                <a:tc hMerge="1">
                  <a:txBody>
                    <a:bodyPr/>
                    <a:lstStyle/>
                    <a:p>
                      <a:endParaRPr lang="ru-RU"/>
                    </a:p>
                  </a:txBody>
                  <a:tcPr/>
                </a:tc>
              </a:tr>
              <a:tr h="214164">
                <a:tc>
                  <a:txBody>
                    <a:bodyPr/>
                    <a:lstStyle/>
                    <a:p>
                      <a:pPr algn="just">
                        <a:spcAft>
                          <a:spcPts val="0"/>
                        </a:spcAft>
                      </a:pPr>
                      <a:r>
                        <a:rPr lang="ru-RU" sz="1200">
                          <a:effectLst/>
                        </a:rPr>
                        <a:t>      приложить палец и подсчитать за 6 сек, умножить на 10</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214164">
                <a:tc>
                  <a:txBody>
                    <a:bodyPr/>
                    <a:lstStyle/>
                    <a:p>
                      <a:pPr algn="just">
                        <a:spcAft>
                          <a:spcPts val="0"/>
                        </a:spcAft>
                      </a:pPr>
                      <a:r>
                        <a:rPr lang="ru-RU" sz="1200">
                          <a:effectLst/>
                        </a:rPr>
                        <a:t>Вызвать бригаду скорой медицинской помощи 103, 112</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214164">
                <a:tc>
                  <a:txBody>
                    <a:bodyPr/>
                    <a:lstStyle/>
                    <a:p>
                      <a:pPr algn="just">
                        <a:spcAft>
                          <a:spcPts val="0"/>
                        </a:spcAft>
                      </a:pPr>
                      <a:r>
                        <a:rPr lang="ru-RU" sz="1200">
                          <a:effectLst/>
                        </a:rPr>
                        <a:t>Выполнить искусственные вдохи «рот в рот»</a:t>
                      </a:r>
                      <a:endParaRPr lang="ru-RU" sz="1200">
                        <a:effectLst/>
                        <a:latin typeface="Times New Roman"/>
                        <a:ea typeface="Times New Roman"/>
                      </a:endParaRPr>
                    </a:p>
                  </a:txBody>
                  <a:tcPr marL="68580" marR="68580" marT="0" marB="0"/>
                </a:tc>
                <a:tc gridSpan="3">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hMerge="1">
                  <a:txBody>
                    <a:bodyPr/>
                    <a:lstStyle/>
                    <a:p>
                      <a:endParaRPr lang="ru-RU"/>
                    </a:p>
                  </a:txBody>
                  <a:tcPr/>
                </a:tc>
                <a:tc hMerge="1">
                  <a:txBody>
                    <a:bodyPr/>
                    <a:lstStyle/>
                    <a:p>
                      <a:endParaRPr lang="ru-RU"/>
                    </a:p>
                  </a:txBody>
                  <a:tcPr/>
                </a:tc>
              </a:tr>
              <a:tr h="214164">
                <a:tc>
                  <a:txBody>
                    <a:bodyPr/>
                    <a:lstStyle/>
                    <a:p>
                      <a:pPr algn="just">
                        <a:spcAft>
                          <a:spcPts val="0"/>
                        </a:spcAft>
                      </a:pPr>
                      <a:r>
                        <a:rPr lang="ru-RU" sz="1200">
                          <a:effectLst/>
                        </a:rPr>
                        <a:t>      воспользоваться средством защиты</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214164">
                <a:tc>
                  <a:txBody>
                    <a:bodyPr/>
                    <a:lstStyle/>
                    <a:p>
                      <a:pPr algn="just">
                        <a:spcAft>
                          <a:spcPts val="0"/>
                        </a:spcAft>
                      </a:pPr>
                      <a:r>
                        <a:rPr lang="ru-RU" sz="1200">
                          <a:effectLst/>
                        </a:rPr>
                        <a:t>      слотно прижать губы, закрыв носогубный треугольник</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214164">
                <a:tc>
                  <a:txBody>
                    <a:bodyPr/>
                    <a:lstStyle/>
                    <a:p>
                      <a:pPr algn="just">
                        <a:spcAft>
                          <a:spcPts val="0"/>
                        </a:spcAft>
                      </a:pPr>
                      <a:r>
                        <a:rPr lang="ru-RU" sz="1200">
                          <a:effectLst/>
                        </a:rPr>
                        <a:t>      сделать один вдох</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214164">
                <a:tc>
                  <a:txBody>
                    <a:bodyPr/>
                    <a:lstStyle/>
                    <a:p>
                      <a:pPr algn="just">
                        <a:spcAft>
                          <a:spcPts val="0"/>
                        </a:spcAft>
                      </a:pPr>
                      <a:r>
                        <a:rPr lang="ru-RU" sz="1200">
                          <a:effectLst/>
                        </a:rPr>
                        <a:t>Начать выполнение компрессий</a:t>
                      </a:r>
                      <a:endParaRPr lang="ru-RU" sz="1200">
                        <a:effectLst/>
                        <a:latin typeface="Times New Roman"/>
                        <a:ea typeface="Times New Roman"/>
                      </a:endParaRPr>
                    </a:p>
                  </a:txBody>
                  <a:tcPr marL="68580" marR="68580" marT="0" marB="0"/>
                </a:tc>
                <a:tc gridSpan="3">
                  <a:txBody>
                    <a:bodyPr/>
                    <a:lstStyle/>
                    <a:p>
                      <a:pPr algn="ctr">
                        <a:spcAft>
                          <a:spcPts val="0"/>
                        </a:spcAft>
                      </a:pPr>
                      <a:r>
                        <a:rPr lang="ru-RU" sz="1200">
                          <a:effectLst/>
                        </a:rPr>
                        <a:t> </a:t>
                      </a:r>
                      <a:endParaRPr lang="ru-RU" sz="1200">
                        <a:effectLst/>
                        <a:latin typeface="Times New Roman"/>
                        <a:ea typeface="Times New Roman"/>
                      </a:endParaRPr>
                    </a:p>
                  </a:txBody>
                  <a:tcPr marL="68580" marR="68580" marT="0" marB="0"/>
                </a:tc>
                <a:tc hMerge="1">
                  <a:txBody>
                    <a:bodyPr/>
                    <a:lstStyle/>
                    <a:p>
                      <a:endParaRPr lang="ru-RU"/>
                    </a:p>
                  </a:txBody>
                  <a:tcPr/>
                </a:tc>
                <a:tc hMerge="1">
                  <a:txBody>
                    <a:bodyPr/>
                    <a:lstStyle/>
                    <a:p>
                      <a:endParaRPr lang="ru-RU"/>
                    </a:p>
                  </a:txBody>
                  <a:tcPr/>
                </a:tc>
              </a:tr>
              <a:tr h="214164">
                <a:tc>
                  <a:txBody>
                    <a:bodyPr/>
                    <a:lstStyle/>
                    <a:p>
                      <a:pPr algn="just">
                        <a:spcAft>
                          <a:spcPts val="0"/>
                        </a:spcAft>
                      </a:pPr>
                      <a:r>
                        <a:rPr lang="ru-RU" sz="1200">
                          <a:effectLst/>
                        </a:rPr>
                        <a:t>      пальцы расположить в нижней трети грудины</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214164">
                <a:tc>
                  <a:txBody>
                    <a:bodyPr/>
                    <a:lstStyle/>
                    <a:p>
                      <a:pPr algn="just">
                        <a:spcAft>
                          <a:spcPts val="0"/>
                        </a:spcAft>
                      </a:pPr>
                      <a:r>
                        <a:rPr lang="ru-RU" sz="1200">
                          <a:effectLst/>
                        </a:rPr>
                        <a:t>      двумя пальцами указательным и средним</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214164">
                <a:tc>
                  <a:txBody>
                    <a:bodyPr/>
                    <a:lstStyle/>
                    <a:p>
                      <a:pPr algn="just">
                        <a:spcAft>
                          <a:spcPts val="0"/>
                        </a:spcAft>
                      </a:pPr>
                      <a:r>
                        <a:rPr lang="ru-RU" sz="1200">
                          <a:effectLst/>
                        </a:rPr>
                        <a:t>      глубина копрессий 3-4 см</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428330">
                <a:tc>
                  <a:txBody>
                    <a:bodyPr/>
                    <a:lstStyle/>
                    <a:p>
                      <a:pPr algn="just">
                        <a:spcAft>
                          <a:spcPts val="0"/>
                        </a:spcAft>
                      </a:pPr>
                      <a:r>
                        <a:rPr lang="ru-RU" sz="1200">
                          <a:effectLst/>
                        </a:rPr>
                        <a:t>      частота компрессий 3 : на «раз» нажатие ни «и» отпускаем,      «два» нажатие «и» отпускаем, «три» нажатие «и» отпускаем</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214164">
                <a:tc>
                  <a:txBody>
                    <a:bodyPr/>
                    <a:lstStyle/>
                    <a:p>
                      <a:pPr algn="just">
                        <a:spcAft>
                          <a:spcPts val="0"/>
                        </a:spcAft>
                      </a:pPr>
                      <a:r>
                        <a:rPr lang="ru-RU" sz="1200">
                          <a:effectLst/>
                        </a:rPr>
                        <a:t>      компрессии ритмичны, единообразны</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r>
              <a:tr h="214164">
                <a:tc>
                  <a:txBody>
                    <a:bodyPr/>
                    <a:lstStyle/>
                    <a:p>
                      <a:pPr algn="just">
                        <a:spcAft>
                          <a:spcPts val="0"/>
                        </a:spcAft>
                      </a:pPr>
                      <a:r>
                        <a:rPr lang="ru-RU" sz="1200">
                          <a:effectLst/>
                        </a:rPr>
                        <a:t>Соблюдение согласованных ритмов на 1 вдох 3 компрессии</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a:effectLst/>
                        </a:rPr>
                        <a:t>+/-</a:t>
                      </a:r>
                      <a:endParaRPr lang="ru-RU" sz="1200">
                        <a:effectLst/>
                        <a:latin typeface="Times New Roman"/>
                        <a:ea typeface="Times New Roman"/>
                      </a:endParaRPr>
                    </a:p>
                  </a:txBody>
                  <a:tcPr marL="68580" marR="68580" marT="0" marB="0"/>
                </a:tc>
                <a:tc>
                  <a:txBody>
                    <a:bodyPr/>
                    <a:lstStyle/>
                    <a:p>
                      <a:pPr algn="ctr">
                        <a:spcAft>
                          <a:spcPts val="0"/>
                        </a:spcAft>
                      </a:pPr>
                      <a:r>
                        <a:rPr lang="ru-RU" sz="1200" dirty="0">
                          <a:effectLst/>
                        </a:rPr>
                        <a:t>-</a:t>
                      </a:r>
                      <a:endParaRPr lang="ru-RU"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8620182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100" b="1" dirty="0">
                <a:solidFill>
                  <a:srgbClr val="FF0000"/>
                </a:solidFill>
              </a:rPr>
              <a:t>БАЗОВЫЕ РЕАНИМАЦИОННЫЕ МЕРОПРИЯТИЯ У ДЕТЕЙ ДО 5 ЛЕТ </a:t>
            </a:r>
            <a:r>
              <a:rPr lang="en-US" sz="3100" b="1" dirty="0">
                <a:solidFill>
                  <a:srgbClr val="FF0000"/>
                </a:solidFill>
              </a:rPr>
              <a:t>Check</a:t>
            </a:r>
            <a:r>
              <a:rPr lang="ru-RU" sz="3100" b="1" dirty="0">
                <a:solidFill>
                  <a:srgbClr val="FF0000"/>
                </a:solidFill>
              </a:rPr>
              <a:t>-</a:t>
            </a:r>
            <a:r>
              <a:rPr lang="en-US" sz="3100" b="1" dirty="0" smtClean="0">
                <a:solidFill>
                  <a:srgbClr val="FF0000"/>
                </a:solidFill>
              </a:rPr>
              <a:t>card</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87771509"/>
              </p:ext>
            </p:extLst>
          </p:nvPr>
        </p:nvGraphicFramePr>
        <p:xfrm>
          <a:off x="179513" y="1600042"/>
          <a:ext cx="8712966" cy="5141336"/>
        </p:xfrm>
        <a:graphic>
          <a:graphicData uri="http://schemas.openxmlformats.org/drawingml/2006/table">
            <a:tbl>
              <a:tblPr firstRow="1" firstCol="1" lastRow="1" lastCol="1" bandRow="1" bandCol="1">
                <a:tableStyleId>{5C22544A-7EE6-4342-B048-85BDC9FD1C3A}</a:tableStyleId>
              </a:tblPr>
              <a:tblGrid>
                <a:gridCol w="6652841"/>
                <a:gridCol w="655453"/>
                <a:gridCol w="655453"/>
                <a:gridCol w="749219"/>
              </a:tblGrid>
              <a:tr h="571258">
                <a:tc>
                  <a:txBody>
                    <a:bodyPr/>
                    <a:lstStyle/>
                    <a:p>
                      <a:pPr algn="ctr">
                        <a:spcAft>
                          <a:spcPts val="0"/>
                        </a:spcAft>
                      </a:pPr>
                      <a:r>
                        <a:rPr lang="ru-RU" sz="1100">
                          <a:effectLst/>
                        </a:rPr>
                        <a:t>Параметр</a:t>
                      </a:r>
                      <a:endParaRPr lang="ru-RU" sz="1100">
                        <a:effectLst/>
                        <a:latin typeface="Times New Roman"/>
                        <a:ea typeface="Times New Roman"/>
                      </a:endParaRPr>
                    </a:p>
                  </a:txBody>
                  <a:tcPr marL="62861" marR="62861" marT="0" marB="0"/>
                </a:tc>
                <a:tc gridSpan="3">
                  <a:txBody>
                    <a:bodyPr/>
                    <a:lstStyle/>
                    <a:p>
                      <a:pPr algn="ctr">
                        <a:spcAft>
                          <a:spcPts val="0"/>
                        </a:spcAft>
                      </a:pPr>
                      <a:r>
                        <a:rPr lang="ru-RU" sz="1100">
                          <a:effectLst/>
                        </a:rPr>
                        <a:t>Оценка </a:t>
                      </a:r>
                    </a:p>
                    <a:p>
                      <a:pPr algn="ctr">
                        <a:spcAft>
                          <a:spcPts val="0"/>
                        </a:spcAft>
                      </a:pPr>
                      <a:r>
                        <a:rPr lang="ru-RU" sz="1100">
                          <a:effectLst/>
                        </a:rPr>
                        <a:t>правильности </a:t>
                      </a:r>
                    </a:p>
                    <a:p>
                      <a:pPr algn="ctr">
                        <a:spcAft>
                          <a:spcPts val="0"/>
                        </a:spcAft>
                      </a:pPr>
                      <a:r>
                        <a:rPr lang="ru-RU" sz="1100">
                          <a:effectLst/>
                        </a:rPr>
                        <a:t>выполнения</a:t>
                      </a:r>
                      <a:endParaRPr lang="ru-RU" sz="1100">
                        <a:effectLst/>
                        <a:latin typeface="Times New Roman"/>
                        <a:ea typeface="Times New Roman"/>
                      </a:endParaRPr>
                    </a:p>
                  </a:txBody>
                  <a:tcPr marL="62861" marR="62861" marT="0" marB="0"/>
                </a:tc>
                <a:tc hMerge="1">
                  <a:txBody>
                    <a:bodyPr/>
                    <a:lstStyle/>
                    <a:p>
                      <a:endParaRPr lang="ru-RU"/>
                    </a:p>
                  </a:txBody>
                  <a:tcPr/>
                </a:tc>
                <a:tc hMerge="1">
                  <a:txBody>
                    <a:bodyPr/>
                    <a:lstStyle/>
                    <a:p>
                      <a:endParaRPr lang="ru-RU"/>
                    </a:p>
                  </a:txBody>
                  <a:tcPr/>
                </a:tc>
              </a:tr>
              <a:tr h="190420">
                <a:tc>
                  <a:txBody>
                    <a:bodyPr/>
                    <a:lstStyle/>
                    <a:p>
                      <a:pPr algn="just">
                        <a:spcAft>
                          <a:spcPts val="0"/>
                        </a:spcAft>
                      </a:pPr>
                      <a:r>
                        <a:rPr lang="ru-RU" sz="1100">
                          <a:effectLst/>
                        </a:rPr>
                        <a:t>Оглядеться, проверить собственную безопасность</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Спросить у пострадавшего его имя</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Позвать на помощь окружающих</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Проверить наличие самостоятельного дыхания</a:t>
                      </a:r>
                      <a:endParaRPr lang="ru-RU" sz="1100">
                        <a:effectLst/>
                        <a:latin typeface="Times New Roman"/>
                        <a:ea typeface="Times New Roman"/>
                      </a:endParaRPr>
                    </a:p>
                  </a:txBody>
                  <a:tcPr marL="62861" marR="62861" marT="0" marB="0"/>
                </a:tc>
                <a:tc gridSpan="3">
                  <a:txBody>
                    <a:bodyPr/>
                    <a:lstStyle/>
                    <a:p>
                      <a:pPr algn="ctr">
                        <a:spcAft>
                          <a:spcPts val="0"/>
                        </a:spcAft>
                      </a:pPr>
                      <a:r>
                        <a:rPr lang="ru-RU" sz="1100">
                          <a:effectLst/>
                        </a:rPr>
                        <a:t> </a:t>
                      </a:r>
                      <a:endParaRPr lang="ru-RU" sz="1100">
                        <a:effectLst/>
                        <a:latin typeface="Times New Roman"/>
                        <a:ea typeface="Times New Roman"/>
                      </a:endParaRPr>
                    </a:p>
                  </a:txBody>
                  <a:tcPr marL="62861" marR="62861" marT="0" marB="0"/>
                </a:tc>
                <a:tc hMerge="1">
                  <a:txBody>
                    <a:bodyPr/>
                    <a:lstStyle/>
                    <a:p>
                      <a:endParaRPr lang="ru-RU"/>
                    </a:p>
                  </a:txBody>
                  <a:tcPr/>
                </a:tc>
                <a:tc hMerge="1">
                  <a:txBody>
                    <a:bodyPr/>
                    <a:lstStyle/>
                    <a:p>
                      <a:endParaRPr lang="ru-RU"/>
                    </a:p>
                  </a:txBody>
                  <a:tcPr/>
                </a:tc>
              </a:tr>
              <a:tr h="190420">
                <a:tc>
                  <a:txBody>
                    <a:bodyPr/>
                    <a:lstStyle/>
                    <a:p>
                      <a:pPr algn="just">
                        <a:spcAft>
                          <a:spcPts val="0"/>
                        </a:spcAft>
                      </a:pPr>
                      <a:r>
                        <a:rPr lang="ru-RU" sz="1100">
                          <a:effectLst/>
                        </a:rPr>
                        <a:t>      разогнуть шею в положении «нюханья»</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      открыть рот с выдвижением нижней челюсти</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      очистить полость рта</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В области сердечного толчка проверить сердцебиение</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380838">
                <a:tc>
                  <a:txBody>
                    <a:bodyPr/>
                    <a:lstStyle/>
                    <a:p>
                      <a:pPr algn="just">
                        <a:spcAft>
                          <a:spcPts val="0"/>
                        </a:spcAft>
                      </a:pPr>
                      <a:r>
                        <a:rPr lang="ru-RU" sz="1100">
                          <a:effectLst/>
                        </a:rPr>
                        <a:t>Определить пульсацию на височной, локтевой или бедренной артерии</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Вызвать бригаду скорой медицинской помощи 103, 112</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Поместить на твердую поверхность</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Начать выполнение компрессий</a:t>
                      </a:r>
                      <a:endParaRPr lang="ru-RU" sz="1100">
                        <a:effectLst/>
                        <a:latin typeface="Times New Roman"/>
                        <a:ea typeface="Times New Roman"/>
                      </a:endParaRPr>
                    </a:p>
                  </a:txBody>
                  <a:tcPr marL="62861" marR="62861" marT="0" marB="0"/>
                </a:tc>
                <a:tc gridSpan="3">
                  <a:txBody>
                    <a:bodyPr/>
                    <a:lstStyle/>
                    <a:p>
                      <a:pPr algn="ctr">
                        <a:spcAft>
                          <a:spcPts val="0"/>
                        </a:spcAft>
                      </a:pPr>
                      <a:r>
                        <a:rPr lang="ru-RU" sz="1100">
                          <a:effectLst/>
                        </a:rPr>
                        <a:t> </a:t>
                      </a:r>
                      <a:endParaRPr lang="ru-RU" sz="1100">
                        <a:effectLst/>
                        <a:latin typeface="Times New Roman"/>
                        <a:ea typeface="Times New Roman"/>
                      </a:endParaRPr>
                    </a:p>
                  </a:txBody>
                  <a:tcPr marL="62861" marR="62861" marT="0" marB="0"/>
                </a:tc>
                <a:tc hMerge="1">
                  <a:txBody>
                    <a:bodyPr/>
                    <a:lstStyle/>
                    <a:p>
                      <a:endParaRPr lang="ru-RU"/>
                    </a:p>
                  </a:txBody>
                  <a:tcPr/>
                </a:tc>
                <a:tc hMerge="1">
                  <a:txBody>
                    <a:bodyPr/>
                    <a:lstStyle/>
                    <a:p>
                      <a:endParaRPr lang="ru-RU"/>
                    </a:p>
                  </a:txBody>
                  <a:tcPr/>
                </a:tc>
              </a:tr>
              <a:tr h="190420">
                <a:tc>
                  <a:txBody>
                    <a:bodyPr/>
                    <a:lstStyle/>
                    <a:p>
                      <a:pPr algn="just">
                        <a:spcAft>
                          <a:spcPts val="0"/>
                        </a:spcAft>
                      </a:pPr>
                      <a:r>
                        <a:rPr lang="ru-RU" sz="1100">
                          <a:effectLst/>
                        </a:rPr>
                        <a:t>      положить руку в области нижней трети грудины</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      постановка руки – разогнута в локте</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      глубина компрессий – 4-5 см</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     сделать 2 компрессии</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Начать искусственное дыхание «рот в рот»</a:t>
                      </a:r>
                      <a:endParaRPr lang="ru-RU" sz="1100">
                        <a:effectLst/>
                        <a:latin typeface="Times New Roman"/>
                        <a:ea typeface="Times New Roman"/>
                      </a:endParaRPr>
                    </a:p>
                  </a:txBody>
                  <a:tcPr marL="62861" marR="62861" marT="0" marB="0"/>
                </a:tc>
                <a:tc gridSpan="3">
                  <a:txBody>
                    <a:bodyPr/>
                    <a:lstStyle/>
                    <a:p>
                      <a:pPr algn="ctr">
                        <a:spcAft>
                          <a:spcPts val="0"/>
                        </a:spcAft>
                      </a:pPr>
                      <a:r>
                        <a:rPr lang="ru-RU" sz="1100">
                          <a:effectLst/>
                        </a:rPr>
                        <a:t> </a:t>
                      </a:r>
                      <a:endParaRPr lang="ru-RU" sz="1100">
                        <a:effectLst/>
                        <a:latin typeface="Times New Roman"/>
                        <a:ea typeface="Times New Roman"/>
                      </a:endParaRPr>
                    </a:p>
                  </a:txBody>
                  <a:tcPr marL="62861" marR="62861" marT="0" marB="0"/>
                </a:tc>
                <a:tc hMerge="1">
                  <a:txBody>
                    <a:bodyPr/>
                    <a:lstStyle/>
                    <a:p>
                      <a:endParaRPr lang="ru-RU"/>
                    </a:p>
                  </a:txBody>
                  <a:tcPr/>
                </a:tc>
                <a:tc hMerge="1">
                  <a:txBody>
                    <a:bodyPr/>
                    <a:lstStyle/>
                    <a:p>
                      <a:endParaRPr lang="ru-RU"/>
                    </a:p>
                  </a:txBody>
                  <a:tcPr/>
                </a:tc>
              </a:tr>
              <a:tr h="190420">
                <a:tc>
                  <a:txBody>
                    <a:bodyPr/>
                    <a:lstStyle/>
                    <a:p>
                      <a:pPr algn="just">
                        <a:spcAft>
                          <a:spcPts val="0"/>
                        </a:spcAft>
                      </a:pPr>
                      <a:r>
                        <a:rPr lang="ru-RU" sz="1100">
                          <a:effectLst/>
                        </a:rPr>
                        <a:t>      воспользоваться средством защиты</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      частота дыхания 5 вдохов</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Начать выполнение компрессий</a:t>
                      </a:r>
                      <a:endParaRPr lang="ru-RU" sz="1100">
                        <a:effectLst/>
                        <a:latin typeface="Times New Roman"/>
                        <a:ea typeface="Times New Roman"/>
                      </a:endParaRPr>
                    </a:p>
                  </a:txBody>
                  <a:tcPr marL="62861" marR="62861" marT="0" marB="0"/>
                </a:tc>
                <a:tc gridSpan="3">
                  <a:txBody>
                    <a:bodyPr/>
                    <a:lstStyle/>
                    <a:p>
                      <a:pPr algn="ctr">
                        <a:spcAft>
                          <a:spcPts val="0"/>
                        </a:spcAft>
                      </a:pPr>
                      <a:r>
                        <a:rPr lang="ru-RU" sz="1100">
                          <a:effectLst/>
                        </a:rPr>
                        <a:t> </a:t>
                      </a:r>
                      <a:endParaRPr lang="ru-RU" sz="1100">
                        <a:effectLst/>
                        <a:latin typeface="Times New Roman"/>
                        <a:ea typeface="Times New Roman"/>
                      </a:endParaRPr>
                    </a:p>
                  </a:txBody>
                  <a:tcPr marL="62861" marR="62861" marT="0" marB="0"/>
                </a:tc>
                <a:tc hMerge="1">
                  <a:txBody>
                    <a:bodyPr/>
                    <a:lstStyle/>
                    <a:p>
                      <a:endParaRPr lang="ru-RU"/>
                    </a:p>
                  </a:txBody>
                  <a:tcPr/>
                </a:tc>
                <a:tc hMerge="1">
                  <a:txBody>
                    <a:bodyPr/>
                    <a:lstStyle/>
                    <a:p>
                      <a:endParaRPr lang="ru-RU"/>
                    </a:p>
                  </a:txBody>
                  <a:tcPr/>
                </a:tc>
              </a:tr>
              <a:tr h="190420">
                <a:tc>
                  <a:txBody>
                    <a:bodyPr/>
                    <a:lstStyle/>
                    <a:p>
                      <a:pPr algn="just">
                        <a:spcAft>
                          <a:spcPts val="0"/>
                        </a:spcAft>
                      </a:pPr>
                      <a:r>
                        <a:rPr lang="ru-RU" sz="1100">
                          <a:effectLst/>
                        </a:rPr>
                        <a:t>      частота компрессий  15 под счет от 1 до 15</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      компрессии ритмичны, единообразны</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90420">
                <a:tc>
                  <a:txBody>
                    <a:bodyPr/>
                    <a:lstStyle/>
                    <a:p>
                      <a:pPr algn="just">
                        <a:spcAft>
                          <a:spcPts val="0"/>
                        </a:spcAft>
                      </a:pPr>
                      <a:r>
                        <a:rPr lang="ru-RU" sz="1100">
                          <a:effectLst/>
                        </a:rPr>
                        <a:t>Соблюдение согласованных ритмов на 2 вдоха 15 компрессий</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dirty="0">
                          <a:effectLst/>
                        </a:rPr>
                        <a:t>-</a:t>
                      </a:r>
                      <a:endParaRPr lang="ru-RU" sz="1100" dirty="0">
                        <a:effectLst/>
                        <a:latin typeface="Times New Roman"/>
                        <a:ea typeface="Times New Roman"/>
                      </a:endParaRPr>
                    </a:p>
                  </a:txBody>
                  <a:tcPr marL="62861" marR="62861" marT="0" marB="0"/>
                </a:tc>
              </a:tr>
            </a:tbl>
          </a:graphicData>
        </a:graphic>
      </p:graphicFrame>
    </p:spTree>
    <p:extLst>
      <p:ext uri="{BB962C8B-B14F-4D97-AF65-F5344CB8AC3E}">
        <p14:creationId xmlns:p14="http://schemas.microsoft.com/office/powerpoint/2010/main" val="14860534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FF0000"/>
                </a:solidFill>
              </a:rPr>
              <a:t>БАЗОВЫЕ РЕАНИМАЦИОННЫЕ МЕРОПРИЯТИЯ У ДЕТЕЙ ОТ 5 ДО 12 ЛЕТ </a:t>
            </a:r>
            <a:r>
              <a:rPr lang="en-US" sz="2800" b="1" dirty="0">
                <a:solidFill>
                  <a:srgbClr val="FF0000"/>
                </a:solidFill>
              </a:rPr>
              <a:t>Check</a:t>
            </a:r>
            <a:r>
              <a:rPr lang="ru-RU" sz="2800" b="1" dirty="0">
                <a:solidFill>
                  <a:srgbClr val="FF0000"/>
                </a:solidFill>
              </a:rPr>
              <a:t>-</a:t>
            </a:r>
            <a:r>
              <a:rPr lang="en-US" sz="2800" b="1" dirty="0">
                <a:solidFill>
                  <a:srgbClr val="FF0000"/>
                </a:solidFill>
              </a:rPr>
              <a:t>card</a:t>
            </a:r>
            <a:endParaRPr lang="ru-RU" sz="2800" b="1"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42536827"/>
              </p:ext>
            </p:extLst>
          </p:nvPr>
        </p:nvGraphicFramePr>
        <p:xfrm>
          <a:off x="107504" y="1628800"/>
          <a:ext cx="8856985" cy="5112558"/>
        </p:xfrm>
        <a:graphic>
          <a:graphicData uri="http://schemas.openxmlformats.org/drawingml/2006/table">
            <a:tbl>
              <a:tblPr firstRow="1" firstCol="1" lastRow="1" lastCol="1" bandRow="1" bandCol="1">
                <a:tableStyleId>{5C22544A-7EE6-4342-B048-85BDC9FD1C3A}</a:tableStyleId>
              </a:tblPr>
              <a:tblGrid>
                <a:gridCol w="6762806"/>
                <a:gridCol w="666288"/>
                <a:gridCol w="666288"/>
                <a:gridCol w="761603"/>
              </a:tblGrid>
              <a:tr h="568062">
                <a:tc>
                  <a:txBody>
                    <a:bodyPr/>
                    <a:lstStyle/>
                    <a:p>
                      <a:pPr algn="ctr">
                        <a:spcAft>
                          <a:spcPts val="0"/>
                        </a:spcAft>
                      </a:pPr>
                      <a:r>
                        <a:rPr lang="ru-RU" sz="1100">
                          <a:effectLst/>
                        </a:rPr>
                        <a:t>Параметр</a:t>
                      </a:r>
                      <a:endParaRPr lang="ru-RU" sz="1100">
                        <a:effectLst/>
                        <a:latin typeface="Times New Roman"/>
                        <a:ea typeface="Times New Roman"/>
                      </a:endParaRPr>
                    </a:p>
                  </a:txBody>
                  <a:tcPr marL="62861" marR="62861" marT="0" marB="0"/>
                </a:tc>
                <a:tc gridSpan="3">
                  <a:txBody>
                    <a:bodyPr/>
                    <a:lstStyle/>
                    <a:p>
                      <a:pPr algn="ctr">
                        <a:spcAft>
                          <a:spcPts val="0"/>
                        </a:spcAft>
                      </a:pPr>
                      <a:r>
                        <a:rPr lang="ru-RU" sz="1100">
                          <a:effectLst/>
                        </a:rPr>
                        <a:t>Оценка </a:t>
                      </a:r>
                    </a:p>
                    <a:p>
                      <a:pPr algn="ctr">
                        <a:spcAft>
                          <a:spcPts val="0"/>
                        </a:spcAft>
                      </a:pPr>
                      <a:r>
                        <a:rPr lang="ru-RU" sz="1100">
                          <a:effectLst/>
                        </a:rPr>
                        <a:t>правильности </a:t>
                      </a:r>
                    </a:p>
                    <a:p>
                      <a:pPr algn="ctr">
                        <a:spcAft>
                          <a:spcPts val="0"/>
                        </a:spcAft>
                      </a:pPr>
                      <a:r>
                        <a:rPr lang="ru-RU" sz="1100">
                          <a:effectLst/>
                        </a:rPr>
                        <a:t>выполнения</a:t>
                      </a:r>
                      <a:endParaRPr lang="ru-RU" sz="1100">
                        <a:effectLst/>
                        <a:latin typeface="Times New Roman"/>
                        <a:ea typeface="Times New Roman"/>
                      </a:endParaRPr>
                    </a:p>
                  </a:txBody>
                  <a:tcPr marL="62861" marR="62861" marT="0" marB="0"/>
                </a:tc>
                <a:tc hMerge="1">
                  <a:txBody>
                    <a:bodyPr/>
                    <a:lstStyle/>
                    <a:p>
                      <a:endParaRPr lang="ru-RU"/>
                    </a:p>
                  </a:txBody>
                  <a:tcPr/>
                </a:tc>
                <a:tc hMerge="1">
                  <a:txBody>
                    <a:bodyPr/>
                    <a:lstStyle/>
                    <a:p>
                      <a:endParaRPr lang="ru-RU"/>
                    </a:p>
                  </a:txBody>
                  <a:tcPr/>
                </a:tc>
              </a:tr>
              <a:tr h="189354">
                <a:tc>
                  <a:txBody>
                    <a:bodyPr/>
                    <a:lstStyle/>
                    <a:p>
                      <a:pPr algn="just">
                        <a:spcAft>
                          <a:spcPts val="0"/>
                        </a:spcAft>
                      </a:pPr>
                      <a:r>
                        <a:rPr lang="ru-RU" sz="1100">
                          <a:effectLst/>
                        </a:rPr>
                        <a:t>Оглядеться, проверить собственную безопасность</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89354">
                <a:tc>
                  <a:txBody>
                    <a:bodyPr/>
                    <a:lstStyle/>
                    <a:p>
                      <a:pPr algn="just">
                        <a:spcAft>
                          <a:spcPts val="0"/>
                        </a:spcAft>
                      </a:pPr>
                      <a:r>
                        <a:rPr lang="ru-RU" sz="1100">
                          <a:effectLst/>
                        </a:rPr>
                        <a:t>Спросить у пострадавшего его имя</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89354">
                <a:tc>
                  <a:txBody>
                    <a:bodyPr/>
                    <a:lstStyle/>
                    <a:p>
                      <a:pPr algn="just">
                        <a:spcAft>
                          <a:spcPts val="0"/>
                        </a:spcAft>
                      </a:pPr>
                      <a:r>
                        <a:rPr lang="ru-RU" sz="1100">
                          <a:effectLst/>
                        </a:rPr>
                        <a:t>Позвать на помощь окружающих</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89354">
                <a:tc>
                  <a:txBody>
                    <a:bodyPr/>
                    <a:lstStyle/>
                    <a:p>
                      <a:pPr algn="just">
                        <a:spcAft>
                          <a:spcPts val="0"/>
                        </a:spcAft>
                      </a:pPr>
                      <a:r>
                        <a:rPr lang="ru-RU" sz="1100">
                          <a:effectLst/>
                        </a:rPr>
                        <a:t>Проверить наличие самостоятельного дыхания</a:t>
                      </a:r>
                      <a:endParaRPr lang="ru-RU" sz="1100">
                        <a:effectLst/>
                        <a:latin typeface="Times New Roman"/>
                        <a:ea typeface="Times New Roman"/>
                      </a:endParaRPr>
                    </a:p>
                  </a:txBody>
                  <a:tcPr marL="62861" marR="62861" marT="0" marB="0"/>
                </a:tc>
                <a:tc gridSpan="3">
                  <a:txBody>
                    <a:bodyPr/>
                    <a:lstStyle/>
                    <a:p>
                      <a:pPr algn="ctr">
                        <a:spcAft>
                          <a:spcPts val="0"/>
                        </a:spcAft>
                      </a:pPr>
                      <a:r>
                        <a:rPr lang="ru-RU" sz="1100">
                          <a:effectLst/>
                        </a:rPr>
                        <a:t> </a:t>
                      </a:r>
                      <a:endParaRPr lang="ru-RU" sz="1100">
                        <a:effectLst/>
                        <a:latin typeface="Times New Roman"/>
                        <a:ea typeface="Times New Roman"/>
                      </a:endParaRPr>
                    </a:p>
                  </a:txBody>
                  <a:tcPr marL="62861" marR="62861" marT="0" marB="0"/>
                </a:tc>
                <a:tc hMerge="1">
                  <a:txBody>
                    <a:bodyPr/>
                    <a:lstStyle/>
                    <a:p>
                      <a:endParaRPr lang="ru-RU"/>
                    </a:p>
                  </a:txBody>
                  <a:tcPr/>
                </a:tc>
                <a:tc hMerge="1">
                  <a:txBody>
                    <a:bodyPr/>
                    <a:lstStyle/>
                    <a:p>
                      <a:endParaRPr lang="ru-RU"/>
                    </a:p>
                  </a:txBody>
                  <a:tcPr/>
                </a:tc>
              </a:tr>
              <a:tr h="189354">
                <a:tc>
                  <a:txBody>
                    <a:bodyPr/>
                    <a:lstStyle/>
                    <a:p>
                      <a:pPr algn="just">
                        <a:spcAft>
                          <a:spcPts val="0"/>
                        </a:spcAft>
                      </a:pPr>
                      <a:r>
                        <a:rPr lang="ru-RU" sz="1100">
                          <a:effectLst/>
                        </a:rPr>
                        <a:t>      разогнуть шею в положении «нюханья»</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89354">
                <a:tc>
                  <a:txBody>
                    <a:bodyPr/>
                    <a:lstStyle/>
                    <a:p>
                      <a:pPr algn="just">
                        <a:spcAft>
                          <a:spcPts val="0"/>
                        </a:spcAft>
                      </a:pPr>
                      <a:r>
                        <a:rPr lang="ru-RU" sz="1100">
                          <a:effectLst/>
                        </a:rPr>
                        <a:t>      открыть рот с выдвижением нижней челюсти</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89354">
                <a:tc>
                  <a:txBody>
                    <a:bodyPr/>
                    <a:lstStyle/>
                    <a:p>
                      <a:pPr algn="just">
                        <a:spcAft>
                          <a:spcPts val="0"/>
                        </a:spcAft>
                      </a:pPr>
                      <a:r>
                        <a:rPr lang="ru-RU" sz="1100">
                          <a:effectLst/>
                        </a:rPr>
                        <a:t>      очистить полость рта</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89354">
                <a:tc>
                  <a:txBody>
                    <a:bodyPr/>
                    <a:lstStyle/>
                    <a:p>
                      <a:pPr algn="just">
                        <a:spcAft>
                          <a:spcPts val="0"/>
                        </a:spcAft>
                      </a:pPr>
                      <a:r>
                        <a:rPr lang="ru-RU" sz="1100">
                          <a:effectLst/>
                        </a:rPr>
                        <a:t>Определить пульсацию на  сонной артерии 1-2 пальцами</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89354">
                <a:tc>
                  <a:txBody>
                    <a:bodyPr/>
                    <a:lstStyle/>
                    <a:p>
                      <a:pPr algn="just">
                        <a:spcAft>
                          <a:spcPts val="0"/>
                        </a:spcAft>
                      </a:pPr>
                      <a:r>
                        <a:rPr lang="ru-RU" sz="1100">
                          <a:effectLst/>
                        </a:rPr>
                        <a:t>Вызвать бригаду скорой медицинской помощи 103, 112</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89354">
                <a:tc>
                  <a:txBody>
                    <a:bodyPr/>
                    <a:lstStyle/>
                    <a:p>
                      <a:pPr algn="just">
                        <a:spcAft>
                          <a:spcPts val="0"/>
                        </a:spcAft>
                      </a:pPr>
                      <a:r>
                        <a:rPr lang="ru-RU" sz="1100">
                          <a:effectLst/>
                        </a:rPr>
                        <a:t>Поместить на твердую поверхность</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89354">
                <a:tc>
                  <a:txBody>
                    <a:bodyPr/>
                    <a:lstStyle/>
                    <a:p>
                      <a:pPr algn="just">
                        <a:spcAft>
                          <a:spcPts val="0"/>
                        </a:spcAft>
                      </a:pPr>
                      <a:r>
                        <a:rPr lang="ru-RU" sz="1100">
                          <a:effectLst/>
                        </a:rPr>
                        <a:t>Начать выполнение компрессий</a:t>
                      </a:r>
                      <a:endParaRPr lang="ru-RU" sz="1100">
                        <a:effectLst/>
                        <a:latin typeface="Times New Roman"/>
                        <a:ea typeface="Times New Roman"/>
                      </a:endParaRPr>
                    </a:p>
                  </a:txBody>
                  <a:tcPr marL="62861" marR="62861" marT="0" marB="0"/>
                </a:tc>
                <a:tc gridSpan="3">
                  <a:txBody>
                    <a:bodyPr/>
                    <a:lstStyle/>
                    <a:p>
                      <a:pPr algn="ctr">
                        <a:spcAft>
                          <a:spcPts val="0"/>
                        </a:spcAft>
                      </a:pPr>
                      <a:r>
                        <a:rPr lang="ru-RU" sz="1100">
                          <a:effectLst/>
                        </a:rPr>
                        <a:t> </a:t>
                      </a:r>
                      <a:endParaRPr lang="ru-RU" sz="1100">
                        <a:effectLst/>
                        <a:latin typeface="Times New Roman"/>
                        <a:ea typeface="Times New Roman"/>
                      </a:endParaRPr>
                    </a:p>
                  </a:txBody>
                  <a:tcPr marL="62861" marR="62861" marT="0" marB="0"/>
                </a:tc>
                <a:tc hMerge="1">
                  <a:txBody>
                    <a:bodyPr/>
                    <a:lstStyle/>
                    <a:p>
                      <a:endParaRPr lang="ru-RU"/>
                    </a:p>
                  </a:txBody>
                  <a:tcPr/>
                </a:tc>
                <a:tc hMerge="1">
                  <a:txBody>
                    <a:bodyPr/>
                    <a:lstStyle/>
                    <a:p>
                      <a:endParaRPr lang="ru-RU"/>
                    </a:p>
                  </a:txBody>
                  <a:tcPr/>
                </a:tc>
              </a:tr>
              <a:tr h="189354">
                <a:tc>
                  <a:txBody>
                    <a:bodyPr/>
                    <a:lstStyle/>
                    <a:p>
                      <a:pPr algn="just">
                        <a:spcAft>
                          <a:spcPts val="0"/>
                        </a:spcAft>
                      </a:pPr>
                      <a:r>
                        <a:rPr lang="ru-RU" sz="1100">
                          <a:effectLst/>
                        </a:rPr>
                        <a:t>      положить руку в области нижней трети грудины</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568062">
                <a:tc>
                  <a:txBody>
                    <a:bodyPr/>
                    <a:lstStyle/>
                    <a:p>
                      <a:pPr algn="just">
                        <a:spcAft>
                          <a:spcPts val="0"/>
                        </a:spcAft>
                      </a:pPr>
                      <a:r>
                        <a:rPr lang="ru-RU" sz="1100">
                          <a:effectLst/>
                        </a:rPr>
                        <a:t>      сделать 2 компрессии рукой, разогнутой в локте</a:t>
                      </a:r>
                    </a:p>
                    <a:p>
                      <a:pPr algn="just">
                        <a:spcAft>
                          <a:spcPts val="0"/>
                        </a:spcAft>
                      </a:pPr>
                      <a:r>
                        <a:rPr lang="ru-RU" sz="1100">
                          <a:effectLst/>
                        </a:rPr>
                        <a:t>(у детей старше 10 лет компрессии проводятся двумя руками, поставленными в замок и разогнутыми в локтях)</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378708">
                <a:tc>
                  <a:txBody>
                    <a:bodyPr/>
                    <a:lstStyle/>
                    <a:p>
                      <a:pPr algn="just">
                        <a:spcAft>
                          <a:spcPts val="0"/>
                        </a:spcAft>
                      </a:pPr>
                      <a:r>
                        <a:rPr lang="ru-RU" sz="1100">
                          <a:effectLst/>
                        </a:rPr>
                        <a:t>      глубина компрессий – 4-5 см или 1/3 от диаметра грудиной   клетки</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89354">
                <a:tc>
                  <a:txBody>
                    <a:bodyPr/>
                    <a:lstStyle/>
                    <a:p>
                      <a:pPr algn="just">
                        <a:spcAft>
                          <a:spcPts val="0"/>
                        </a:spcAft>
                      </a:pPr>
                      <a:r>
                        <a:rPr lang="ru-RU" sz="1100">
                          <a:effectLst/>
                        </a:rPr>
                        <a:t>Начать искусственное дыхание «рот в рот»</a:t>
                      </a:r>
                      <a:endParaRPr lang="ru-RU" sz="1100">
                        <a:effectLst/>
                        <a:latin typeface="Times New Roman"/>
                        <a:ea typeface="Times New Roman"/>
                      </a:endParaRPr>
                    </a:p>
                  </a:txBody>
                  <a:tcPr marL="62861" marR="62861" marT="0" marB="0"/>
                </a:tc>
                <a:tc gridSpan="3">
                  <a:txBody>
                    <a:bodyPr/>
                    <a:lstStyle/>
                    <a:p>
                      <a:pPr algn="ctr">
                        <a:spcAft>
                          <a:spcPts val="0"/>
                        </a:spcAft>
                      </a:pPr>
                      <a:r>
                        <a:rPr lang="ru-RU" sz="1100">
                          <a:effectLst/>
                        </a:rPr>
                        <a:t> </a:t>
                      </a:r>
                      <a:endParaRPr lang="ru-RU" sz="1100">
                        <a:effectLst/>
                        <a:latin typeface="Times New Roman"/>
                        <a:ea typeface="Times New Roman"/>
                      </a:endParaRPr>
                    </a:p>
                  </a:txBody>
                  <a:tcPr marL="62861" marR="62861" marT="0" marB="0"/>
                </a:tc>
                <a:tc hMerge="1">
                  <a:txBody>
                    <a:bodyPr/>
                    <a:lstStyle/>
                    <a:p>
                      <a:endParaRPr lang="ru-RU"/>
                    </a:p>
                  </a:txBody>
                  <a:tcPr/>
                </a:tc>
                <a:tc hMerge="1">
                  <a:txBody>
                    <a:bodyPr/>
                    <a:lstStyle/>
                    <a:p>
                      <a:endParaRPr lang="ru-RU"/>
                    </a:p>
                  </a:txBody>
                  <a:tcPr/>
                </a:tc>
              </a:tr>
              <a:tr h="189354">
                <a:tc>
                  <a:txBody>
                    <a:bodyPr/>
                    <a:lstStyle/>
                    <a:p>
                      <a:pPr algn="just">
                        <a:spcAft>
                          <a:spcPts val="0"/>
                        </a:spcAft>
                      </a:pPr>
                      <a:r>
                        <a:rPr lang="ru-RU" sz="1100">
                          <a:effectLst/>
                        </a:rPr>
                        <a:t>      воспользоваться средством защиты</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89354">
                <a:tc>
                  <a:txBody>
                    <a:bodyPr/>
                    <a:lstStyle/>
                    <a:p>
                      <a:pPr algn="just">
                        <a:spcAft>
                          <a:spcPts val="0"/>
                        </a:spcAft>
                      </a:pPr>
                      <a:r>
                        <a:rPr lang="ru-RU" sz="1100">
                          <a:effectLst/>
                        </a:rPr>
                        <a:t>      частота дыхания 5 вдохов</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89354">
                <a:tc>
                  <a:txBody>
                    <a:bodyPr/>
                    <a:lstStyle/>
                    <a:p>
                      <a:pPr algn="just">
                        <a:spcAft>
                          <a:spcPts val="0"/>
                        </a:spcAft>
                      </a:pPr>
                      <a:r>
                        <a:rPr lang="ru-RU" sz="1100">
                          <a:effectLst/>
                        </a:rPr>
                        <a:t>Начать выполнение компрессий</a:t>
                      </a:r>
                      <a:endParaRPr lang="ru-RU" sz="1100">
                        <a:effectLst/>
                        <a:latin typeface="Times New Roman"/>
                        <a:ea typeface="Times New Roman"/>
                      </a:endParaRPr>
                    </a:p>
                  </a:txBody>
                  <a:tcPr marL="62861" marR="62861" marT="0" marB="0"/>
                </a:tc>
                <a:tc gridSpan="3">
                  <a:txBody>
                    <a:bodyPr/>
                    <a:lstStyle/>
                    <a:p>
                      <a:pPr algn="ctr">
                        <a:spcAft>
                          <a:spcPts val="0"/>
                        </a:spcAft>
                      </a:pPr>
                      <a:r>
                        <a:rPr lang="ru-RU" sz="1100">
                          <a:effectLst/>
                        </a:rPr>
                        <a:t> </a:t>
                      </a:r>
                      <a:endParaRPr lang="ru-RU" sz="1100">
                        <a:effectLst/>
                        <a:latin typeface="Times New Roman"/>
                        <a:ea typeface="Times New Roman"/>
                      </a:endParaRPr>
                    </a:p>
                  </a:txBody>
                  <a:tcPr marL="62861" marR="62861" marT="0" marB="0"/>
                </a:tc>
                <a:tc hMerge="1">
                  <a:txBody>
                    <a:bodyPr/>
                    <a:lstStyle/>
                    <a:p>
                      <a:endParaRPr lang="ru-RU"/>
                    </a:p>
                  </a:txBody>
                  <a:tcPr/>
                </a:tc>
                <a:tc hMerge="1">
                  <a:txBody>
                    <a:bodyPr/>
                    <a:lstStyle/>
                    <a:p>
                      <a:endParaRPr lang="ru-RU"/>
                    </a:p>
                  </a:txBody>
                  <a:tcPr/>
                </a:tc>
              </a:tr>
              <a:tr h="189354">
                <a:tc>
                  <a:txBody>
                    <a:bodyPr/>
                    <a:lstStyle/>
                    <a:p>
                      <a:pPr algn="just">
                        <a:spcAft>
                          <a:spcPts val="0"/>
                        </a:spcAft>
                      </a:pPr>
                      <a:r>
                        <a:rPr lang="ru-RU" sz="1100">
                          <a:effectLst/>
                        </a:rPr>
                        <a:t>      частота компрессий  15 под счет от 1 до 15</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89354">
                <a:tc>
                  <a:txBody>
                    <a:bodyPr/>
                    <a:lstStyle/>
                    <a:p>
                      <a:pPr algn="just">
                        <a:spcAft>
                          <a:spcPts val="0"/>
                        </a:spcAft>
                      </a:pPr>
                      <a:r>
                        <a:rPr lang="ru-RU" sz="1100">
                          <a:effectLst/>
                        </a:rPr>
                        <a:t>      компрессии ритмичны, единообразны 100-120 в минуту</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r>
              <a:tr h="189354">
                <a:tc>
                  <a:txBody>
                    <a:bodyPr/>
                    <a:lstStyle/>
                    <a:p>
                      <a:pPr algn="just">
                        <a:spcAft>
                          <a:spcPts val="0"/>
                        </a:spcAft>
                      </a:pPr>
                      <a:r>
                        <a:rPr lang="ru-RU" sz="1100">
                          <a:effectLst/>
                        </a:rPr>
                        <a:t>Соблюдение согласованных ритмов на 2 вдоха 15 компрессий</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a:effectLst/>
                        </a:rPr>
                        <a:t>+/-</a:t>
                      </a:r>
                      <a:endParaRPr lang="ru-RU" sz="1100">
                        <a:effectLst/>
                        <a:latin typeface="Times New Roman"/>
                        <a:ea typeface="Times New Roman"/>
                      </a:endParaRPr>
                    </a:p>
                  </a:txBody>
                  <a:tcPr marL="62861" marR="62861" marT="0" marB="0"/>
                </a:tc>
                <a:tc>
                  <a:txBody>
                    <a:bodyPr/>
                    <a:lstStyle/>
                    <a:p>
                      <a:pPr algn="ctr">
                        <a:spcAft>
                          <a:spcPts val="0"/>
                        </a:spcAft>
                      </a:pPr>
                      <a:r>
                        <a:rPr lang="ru-RU" sz="1100" dirty="0">
                          <a:effectLst/>
                        </a:rPr>
                        <a:t>-</a:t>
                      </a:r>
                      <a:endParaRPr lang="ru-RU" sz="1100" dirty="0">
                        <a:effectLst/>
                        <a:latin typeface="Times New Roman"/>
                        <a:ea typeface="Times New Roman"/>
                      </a:endParaRPr>
                    </a:p>
                  </a:txBody>
                  <a:tcPr marL="62861" marR="62861" marT="0" marB="0"/>
                </a:tc>
              </a:tr>
            </a:tbl>
          </a:graphicData>
        </a:graphic>
      </p:graphicFrame>
    </p:spTree>
    <p:extLst>
      <p:ext uri="{BB962C8B-B14F-4D97-AF65-F5344CB8AC3E}">
        <p14:creationId xmlns:p14="http://schemas.microsoft.com/office/powerpoint/2010/main" val="10636699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FF0000"/>
                </a:solidFill>
              </a:rPr>
              <a:t>БАЗОВЫЕ РЕАНИМАЦИОННЫЕ МЕРОПРИЯТИЯ У ДЕТЕЙ  СТАРШЕ  12 ЛЕТ </a:t>
            </a:r>
            <a:r>
              <a:rPr lang="en-US" sz="2800" b="1" dirty="0">
                <a:solidFill>
                  <a:srgbClr val="FF0000"/>
                </a:solidFill>
              </a:rPr>
              <a:t>Check</a:t>
            </a:r>
            <a:r>
              <a:rPr lang="ru-RU" sz="2800" b="1" dirty="0">
                <a:solidFill>
                  <a:srgbClr val="FF0000"/>
                </a:solidFill>
              </a:rPr>
              <a:t>-</a:t>
            </a:r>
            <a:r>
              <a:rPr lang="en-US" sz="2800" b="1" dirty="0">
                <a:solidFill>
                  <a:srgbClr val="FF0000"/>
                </a:solidFill>
              </a:rPr>
              <a:t>card</a:t>
            </a:r>
            <a:endParaRPr lang="ru-RU" sz="2800" b="1"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203009846"/>
              </p:ext>
            </p:extLst>
          </p:nvPr>
        </p:nvGraphicFramePr>
        <p:xfrm>
          <a:off x="179511" y="1516222"/>
          <a:ext cx="8784977" cy="5225136"/>
        </p:xfrm>
        <a:graphic>
          <a:graphicData uri="http://schemas.openxmlformats.org/drawingml/2006/table">
            <a:tbl>
              <a:tblPr firstRow="1" firstCol="1" lastRow="1" lastCol="1" bandRow="1" bandCol="1">
                <a:tableStyleId>{5C22544A-7EE6-4342-B048-85BDC9FD1C3A}</a:tableStyleId>
              </a:tblPr>
              <a:tblGrid>
                <a:gridCol w="6707826"/>
                <a:gridCol w="660870"/>
                <a:gridCol w="660870"/>
                <a:gridCol w="755411"/>
              </a:tblGrid>
              <a:tr h="559836">
                <a:tc>
                  <a:txBody>
                    <a:bodyPr/>
                    <a:lstStyle/>
                    <a:p>
                      <a:pPr algn="ctr">
                        <a:spcAft>
                          <a:spcPts val="0"/>
                        </a:spcAft>
                      </a:pPr>
                      <a:r>
                        <a:rPr lang="ru-RU" sz="1100">
                          <a:effectLst/>
                        </a:rPr>
                        <a:t>Параметр</a:t>
                      </a:r>
                      <a:endParaRPr lang="ru-RU" sz="1100">
                        <a:effectLst/>
                        <a:latin typeface="Times New Roman"/>
                        <a:ea typeface="Times New Roman"/>
                      </a:endParaRPr>
                    </a:p>
                  </a:txBody>
                  <a:tcPr marL="60616" marR="60616" marT="0" marB="0"/>
                </a:tc>
                <a:tc gridSpan="3">
                  <a:txBody>
                    <a:bodyPr/>
                    <a:lstStyle/>
                    <a:p>
                      <a:pPr algn="ctr">
                        <a:spcAft>
                          <a:spcPts val="0"/>
                        </a:spcAft>
                      </a:pPr>
                      <a:r>
                        <a:rPr lang="ru-RU" sz="1100">
                          <a:effectLst/>
                        </a:rPr>
                        <a:t>Оценка </a:t>
                      </a:r>
                    </a:p>
                    <a:p>
                      <a:pPr algn="ctr">
                        <a:spcAft>
                          <a:spcPts val="0"/>
                        </a:spcAft>
                      </a:pPr>
                      <a:r>
                        <a:rPr lang="ru-RU" sz="1100">
                          <a:effectLst/>
                        </a:rPr>
                        <a:t>правильности </a:t>
                      </a:r>
                    </a:p>
                    <a:p>
                      <a:pPr algn="ctr">
                        <a:spcAft>
                          <a:spcPts val="0"/>
                        </a:spcAft>
                      </a:pPr>
                      <a:r>
                        <a:rPr lang="ru-RU" sz="1100">
                          <a:effectLst/>
                        </a:rPr>
                        <a:t>выполнения</a:t>
                      </a:r>
                      <a:endParaRPr lang="ru-RU" sz="1100">
                        <a:effectLst/>
                        <a:latin typeface="Times New Roman"/>
                        <a:ea typeface="Times New Roman"/>
                      </a:endParaRPr>
                    </a:p>
                  </a:txBody>
                  <a:tcPr marL="60616" marR="60616" marT="0" marB="0"/>
                </a:tc>
                <a:tc hMerge="1">
                  <a:txBody>
                    <a:bodyPr/>
                    <a:lstStyle/>
                    <a:p>
                      <a:endParaRPr lang="ru-RU"/>
                    </a:p>
                  </a:txBody>
                  <a:tcPr/>
                </a:tc>
                <a:tc hMerge="1">
                  <a:txBody>
                    <a:bodyPr/>
                    <a:lstStyle/>
                    <a:p>
                      <a:endParaRPr lang="ru-RU"/>
                    </a:p>
                  </a:txBody>
                  <a:tcPr/>
                </a:tc>
              </a:tr>
              <a:tr h="186612">
                <a:tc>
                  <a:txBody>
                    <a:bodyPr/>
                    <a:lstStyle/>
                    <a:p>
                      <a:pPr algn="just">
                        <a:spcAft>
                          <a:spcPts val="0"/>
                        </a:spcAft>
                      </a:pPr>
                      <a:r>
                        <a:rPr lang="ru-RU" sz="1100">
                          <a:effectLst/>
                        </a:rPr>
                        <a:t>Оглядеться, проверить собственную безопасность</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Спросить у пострадавшего его имя</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Позвать на помощь окружающих</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Проверить наличие самостоятельного дыхания</a:t>
                      </a:r>
                      <a:endParaRPr lang="ru-RU" sz="1100">
                        <a:effectLst/>
                        <a:latin typeface="Times New Roman"/>
                        <a:ea typeface="Times New Roman"/>
                      </a:endParaRPr>
                    </a:p>
                  </a:txBody>
                  <a:tcPr marL="60616" marR="60616" marT="0" marB="0"/>
                </a:tc>
                <a:tc gridSpan="3">
                  <a:txBody>
                    <a:bodyPr/>
                    <a:lstStyle/>
                    <a:p>
                      <a:pPr algn="ctr">
                        <a:spcAft>
                          <a:spcPts val="0"/>
                        </a:spcAft>
                      </a:pPr>
                      <a:r>
                        <a:rPr lang="ru-RU" sz="1100">
                          <a:effectLst/>
                        </a:rPr>
                        <a:t> </a:t>
                      </a:r>
                      <a:endParaRPr lang="ru-RU" sz="1100">
                        <a:effectLst/>
                        <a:latin typeface="Times New Roman"/>
                        <a:ea typeface="Times New Roman"/>
                      </a:endParaRPr>
                    </a:p>
                  </a:txBody>
                  <a:tcPr marL="60616" marR="60616" marT="0" marB="0"/>
                </a:tc>
                <a:tc hMerge="1">
                  <a:txBody>
                    <a:bodyPr/>
                    <a:lstStyle/>
                    <a:p>
                      <a:endParaRPr lang="ru-RU"/>
                    </a:p>
                  </a:txBody>
                  <a:tcPr/>
                </a:tc>
                <a:tc hMerge="1">
                  <a:txBody>
                    <a:bodyPr/>
                    <a:lstStyle/>
                    <a:p>
                      <a:endParaRPr lang="ru-RU"/>
                    </a:p>
                  </a:txBody>
                  <a:tcPr/>
                </a:tc>
              </a:tr>
              <a:tr h="186612">
                <a:tc>
                  <a:txBody>
                    <a:bodyPr/>
                    <a:lstStyle/>
                    <a:p>
                      <a:pPr algn="just">
                        <a:spcAft>
                          <a:spcPts val="0"/>
                        </a:spcAft>
                      </a:pPr>
                      <a:r>
                        <a:rPr lang="ru-RU" sz="1100">
                          <a:effectLst/>
                        </a:rPr>
                        <a:t>   положив руки на лоб и подбородок, разогнуть шею</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  попытаться услышать дыхание пострадавшего</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Проверить наличие пульсации на  сонной артерии</a:t>
                      </a:r>
                      <a:endParaRPr lang="ru-RU" sz="1100">
                        <a:effectLst/>
                        <a:latin typeface="Times New Roman"/>
                        <a:ea typeface="Times New Roman"/>
                      </a:endParaRPr>
                    </a:p>
                  </a:txBody>
                  <a:tcPr marL="60616" marR="60616" marT="0" marB="0"/>
                </a:tc>
                <a:tc gridSpan="3">
                  <a:txBody>
                    <a:bodyPr/>
                    <a:lstStyle/>
                    <a:p>
                      <a:pPr algn="ctr">
                        <a:spcAft>
                          <a:spcPts val="0"/>
                        </a:spcAft>
                      </a:pPr>
                      <a:r>
                        <a:rPr lang="ru-RU" sz="1100">
                          <a:effectLst/>
                        </a:rPr>
                        <a:t> </a:t>
                      </a:r>
                      <a:endParaRPr lang="ru-RU" sz="1100">
                        <a:effectLst/>
                        <a:latin typeface="Times New Roman"/>
                        <a:ea typeface="Times New Roman"/>
                      </a:endParaRPr>
                    </a:p>
                  </a:txBody>
                  <a:tcPr marL="60616" marR="60616" marT="0" marB="0"/>
                </a:tc>
                <a:tc hMerge="1">
                  <a:txBody>
                    <a:bodyPr/>
                    <a:lstStyle/>
                    <a:p>
                      <a:endParaRPr lang="ru-RU"/>
                    </a:p>
                  </a:txBody>
                  <a:tcPr/>
                </a:tc>
                <a:tc hMerge="1">
                  <a:txBody>
                    <a:bodyPr/>
                    <a:lstStyle/>
                    <a:p>
                      <a:endParaRPr lang="ru-RU"/>
                    </a:p>
                  </a:txBody>
                  <a:tcPr/>
                </a:tc>
              </a:tr>
              <a:tr h="186612">
                <a:tc>
                  <a:txBody>
                    <a:bodyPr/>
                    <a:lstStyle/>
                    <a:p>
                      <a:pPr algn="just">
                        <a:spcAft>
                          <a:spcPts val="0"/>
                        </a:spcAft>
                      </a:pPr>
                      <a:r>
                        <a:rPr lang="ru-RU" sz="1100">
                          <a:effectLst/>
                        </a:rPr>
                        <a:t>   выполнить одновременно с оценкой дыхания</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   поместить 1-2 пальца в проекции сонной артерии</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Вызвать бригаду скорой медицинской помощи 103, 112</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Поместить на твердую поверхность</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Начать выполнение компрессий</a:t>
                      </a:r>
                      <a:endParaRPr lang="ru-RU" sz="1100">
                        <a:effectLst/>
                        <a:latin typeface="Times New Roman"/>
                        <a:ea typeface="Times New Roman"/>
                      </a:endParaRPr>
                    </a:p>
                  </a:txBody>
                  <a:tcPr marL="60616" marR="60616" marT="0" marB="0"/>
                </a:tc>
                <a:tc gridSpan="3">
                  <a:txBody>
                    <a:bodyPr/>
                    <a:lstStyle/>
                    <a:p>
                      <a:pPr algn="ctr">
                        <a:spcAft>
                          <a:spcPts val="0"/>
                        </a:spcAft>
                      </a:pPr>
                      <a:r>
                        <a:rPr lang="ru-RU" sz="1100">
                          <a:effectLst/>
                        </a:rPr>
                        <a:t> </a:t>
                      </a:r>
                      <a:endParaRPr lang="ru-RU" sz="1100">
                        <a:effectLst/>
                        <a:latin typeface="Times New Roman"/>
                        <a:ea typeface="Times New Roman"/>
                      </a:endParaRPr>
                    </a:p>
                  </a:txBody>
                  <a:tcPr marL="60616" marR="60616" marT="0" marB="0"/>
                </a:tc>
                <a:tc hMerge="1">
                  <a:txBody>
                    <a:bodyPr/>
                    <a:lstStyle/>
                    <a:p>
                      <a:endParaRPr lang="ru-RU"/>
                    </a:p>
                  </a:txBody>
                  <a:tcPr/>
                </a:tc>
                <a:tc hMerge="1">
                  <a:txBody>
                    <a:bodyPr/>
                    <a:lstStyle/>
                    <a:p>
                      <a:endParaRPr lang="ru-RU"/>
                    </a:p>
                  </a:txBody>
                  <a:tcPr/>
                </a:tc>
              </a:tr>
              <a:tr h="186612">
                <a:tc>
                  <a:txBody>
                    <a:bodyPr/>
                    <a:lstStyle/>
                    <a:p>
                      <a:pPr algn="just">
                        <a:spcAft>
                          <a:spcPts val="0"/>
                        </a:spcAft>
                      </a:pPr>
                      <a:r>
                        <a:rPr lang="ru-RU" sz="1100">
                          <a:effectLst/>
                        </a:rPr>
                        <a:t>      положить руки  в центр грудины</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      постановка рук - в замок, разогнуты в локтях</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      глубина компрессий – 5-6 см </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      частота компрессий  100-120 в минуту</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spcAft>
                          <a:spcPts val="0"/>
                        </a:spcAft>
                      </a:pPr>
                      <a:r>
                        <a:rPr lang="ru-RU" sz="1100">
                          <a:effectLst/>
                        </a:rPr>
                        <a:t>      компрессии ритмичны, единообразны</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 </a:t>
                      </a:r>
                      <a:endParaRPr lang="ru-RU" sz="1100">
                        <a:effectLst/>
                        <a:latin typeface="Times New Roman"/>
                        <a:ea typeface="Times New Roman"/>
                      </a:endParaRPr>
                    </a:p>
                  </a:txBody>
                  <a:tcPr marL="60616" marR="60616" marT="0" marB="0"/>
                </a:tc>
              </a:tr>
              <a:tr h="186612">
                <a:tc>
                  <a:txBody>
                    <a:bodyPr/>
                    <a:lstStyle/>
                    <a:p>
                      <a:pPr>
                        <a:spcAft>
                          <a:spcPts val="0"/>
                        </a:spcAft>
                      </a:pPr>
                      <a:r>
                        <a:rPr lang="ru-RU" sz="1100">
                          <a:effectLst/>
                        </a:rPr>
                        <a:t>     выполнение 30 компрессий под счет лесятками</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Выполнить искусственные вдохи</a:t>
                      </a:r>
                      <a:endParaRPr lang="ru-RU" sz="1100">
                        <a:effectLst/>
                        <a:latin typeface="Times New Roman"/>
                        <a:ea typeface="Times New Roman"/>
                      </a:endParaRPr>
                    </a:p>
                  </a:txBody>
                  <a:tcPr marL="60616" marR="60616" marT="0" marB="0"/>
                </a:tc>
                <a:tc gridSpan="3">
                  <a:txBody>
                    <a:bodyPr/>
                    <a:lstStyle/>
                    <a:p>
                      <a:pPr algn="ctr">
                        <a:spcAft>
                          <a:spcPts val="0"/>
                        </a:spcAft>
                      </a:pPr>
                      <a:r>
                        <a:rPr lang="ru-RU" sz="1100">
                          <a:effectLst/>
                        </a:rPr>
                        <a:t> </a:t>
                      </a:r>
                      <a:endParaRPr lang="ru-RU" sz="1100">
                        <a:effectLst/>
                        <a:latin typeface="Times New Roman"/>
                        <a:ea typeface="Times New Roman"/>
                      </a:endParaRPr>
                    </a:p>
                  </a:txBody>
                  <a:tcPr marL="60616" marR="60616" marT="0" marB="0"/>
                </a:tc>
                <a:tc hMerge="1">
                  <a:txBody>
                    <a:bodyPr/>
                    <a:lstStyle/>
                    <a:p>
                      <a:endParaRPr lang="ru-RU"/>
                    </a:p>
                  </a:txBody>
                  <a:tcPr/>
                </a:tc>
                <a:tc hMerge="1">
                  <a:txBody>
                    <a:bodyPr/>
                    <a:lstStyle/>
                    <a:p>
                      <a:endParaRPr lang="ru-RU"/>
                    </a:p>
                  </a:txBody>
                  <a:tcPr/>
                </a:tc>
              </a:tr>
              <a:tr h="186612">
                <a:tc>
                  <a:txBody>
                    <a:bodyPr/>
                    <a:lstStyle/>
                    <a:p>
                      <a:pPr algn="just">
                        <a:spcAft>
                          <a:spcPts val="0"/>
                        </a:spcAft>
                      </a:pPr>
                      <a:r>
                        <a:rPr lang="ru-RU" sz="1100">
                          <a:effectLst/>
                        </a:rPr>
                        <a:t>     положив руки на лоб и подбородок, разогнуть шею</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     закрыть нос большими и указательными пальцами</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      воспользоваться средством защиты</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      плотно прижать губы</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      выполнить 2 вдоха с интервалом 1 сек.</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r>
              <a:tr h="186612">
                <a:tc>
                  <a:txBody>
                    <a:bodyPr/>
                    <a:lstStyle/>
                    <a:p>
                      <a:pPr algn="just">
                        <a:spcAft>
                          <a:spcPts val="0"/>
                        </a:spcAft>
                      </a:pPr>
                      <a:r>
                        <a:rPr lang="ru-RU" sz="1100">
                          <a:effectLst/>
                        </a:rPr>
                        <a:t>Продолжить компрессии грудной клетки и вдохи 30 : 2 под счет</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a:effectLst/>
                        </a:rPr>
                        <a:t>+/-</a:t>
                      </a:r>
                      <a:endParaRPr lang="ru-RU" sz="1100">
                        <a:effectLst/>
                        <a:latin typeface="Times New Roman"/>
                        <a:ea typeface="Times New Roman"/>
                      </a:endParaRPr>
                    </a:p>
                  </a:txBody>
                  <a:tcPr marL="60616" marR="60616" marT="0" marB="0"/>
                </a:tc>
                <a:tc>
                  <a:txBody>
                    <a:bodyPr/>
                    <a:lstStyle/>
                    <a:p>
                      <a:pPr algn="ctr">
                        <a:spcAft>
                          <a:spcPts val="0"/>
                        </a:spcAft>
                      </a:pPr>
                      <a:r>
                        <a:rPr lang="ru-RU" sz="1100" dirty="0">
                          <a:effectLst/>
                        </a:rPr>
                        <a:t>-</a:t>
                      </a:r>
                      <a:endParaRPr lang="ru-RU" sz="1100" dirty="0">
                        <a:effectLst/>
                        <a:latin typeface="Times New Roman"/>
                        <a:ea typeface="Times New Roman"/>
                      </a:endParaRPr>
                    </a:p>
                  </a:txBody>
                  <a:tcPr marL="60616" marR="60616" marT="0" marB="0"/>
                </a:tc>
              </a:tr>
            </a:tbl>
          </a:graphicData>
        </a:graphic>
      </p:graphicFrame>
    </p:spTree>
    <p:extLst>
      <p:ext uri="{BB962C8B-B14F-4D97-AF65-F5344CB8AC3E}">
        <p14:creationId xmlns:p14="http://schemas.microsoft.com/office/powerpoint/2010/main" val="4684165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784976" cy="6408712"/>
          </a:xfrm>
        </p:spPr>
        <p:txBody>
          <a:bodyPr>
            <a:normAutofit/>
          </a:bodyPr>
          <a:lstStyle/>
          <a:p>
            <a:r>
              <a:rPr lang="ru-RU" dirty="0"/>
              <a:t>Лекарственные препараты при проведении СЛР могут вводиться через  периферические или центральные вены, </a:t>
            </a:r>
            <a:r>
              <a:rPr lang="ru-RU" dirty="0" err="1"/>
              <a:t>внутрикостно</a:t>
            </a:r>
            <a:r>
              <a:rPr lang="ru-RU" dirty="0"/>
              <a:t> или </a:t>
            </a:r>
            <a:r>
              <a:rPr lang="ru-RU" dirty="0" err="1"/>
              <a:t>эндотрахеально</a:t>
            </a:r>
            <a:r>
              <a:rPr lang="ru-RU" dirty="0"/>
              <a:t>. </a:t>
            </a:r>
            <a:r>
              <a:rPr lang="ru-RU" b="1" i="1" dirty="0"/>
              <a:t>Ранее использовавшаяся методика внутрисердечного введения лекарственных препаратов в</a:t>
            </a:r>
            <a:r>
              <a:rPr lang="ru-RU" dirty="0"/>
              <a:t> </a:t>
            </a:r>
            <a:r>
              <a:rPr lang="ru-RU" b="1" i="1" dirty="0"/>
              <a:t>настоящее время не рекомендуется! </a:t>
            </a:r>
            <a:r>
              <a:rPr lang="ru-RU" dirty="0"/>
              <a:t>Основная причина запрета внутрисердечной инъекции состоит в частом ранении коронарных артерий, что приводит к тампонаде перикарда и 100% смертности.</a:t>
            </a:r>
          </a:p>
          <a:p>
            <a:endParaRPr lang="ru-RU" dirty="0"/>
          </a:p>
        </p:txBody>
      </p:sp>
    </p:spTree>
    <p:extLst>
      <p:ext uri="{BB962C8B-B14F-4D97-AF65-F5344CB8AC3E}">
        <p14:creationId xmlns:p14="http://schemas.microsoft.com/office/powerpoint/2010/main" val="21979986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Места внутрикостного введения лекарств у детей</a:t>
            </a:r>
            <a:endParaRPr lang="ru-RU" b="1" dirty="0">
              <a:solidFill>
                <a:srgbClr val="FF0000"/>
              </a:solidFill>
            </a:endParaRP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3" y="1629848"/>
            <a:ext cx="8568952" cy="503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9956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DEB73804-FBFF-40AB-8B85-BB99C37BF6B7}" type="slidenum">
              <a:rPr lang="ru-RU"/>
              <a:pPr/>
              <a:t>67</a:t>
            </a:fld>
            <a:endParaRPr lang="ru-RU"/>
          </a:p>
        </p:txBody>
      </p:sp>
      <p:sp>
        <p:nvSpPr>
          <p:cNvPr id="99330" name="Rectangle 2"/>
          <p:cNvSpPr>
            <a:spLocks noGrp="1" noChangeArrowheads="1"/>
          </p:cNvSpPr>
          <p:nvPr>
            <p:ph type="title"/>
          </p:nvPr>
        </p:nvSpPr>
        <p:spPr/>
        <p:txBody>
          <a:bodyPr>
            <a:normAutofit fontScale="90000"/>
          </a:bodyPr>
          <a:lstStyle/>
          <a:p>
            <a:r>
              <a:rPr lang="ru-RU" sz="2800" b="1" dirty="0" smtClean="0">
                <a:solidFill>
                  <a:schemeClr val="accent2"/>
                </a:solidFill>
              </a:rPr>
              <a:t>Общие принципы оказания неотложной помощи на </a:t>
            </a:r>
            <a:r>
              <a:rPr lang="ru-RU" sz="2800" b="1" dirty="0" err="1" smtClean="0">
                <a:solidFill>
                  <a:schemeClr val="accent2"/>
                </a:solidFill>
              </a:rPr>
              <a:t>догоспитальном</a:t>
            </a:r>
            <a:r>
              <a:rPr lang="ru-RU" sz="2800" b="1" dirty="0" smtClean="0">
                <a:solidFill>
                  <a:schemeClr val="accent2"/>
                </a:solidFill>
              </a:rPr>
              <a:t> этапе</a:t>
            </a:r>
            <a:r>
              <a:rPr lang="ru-RU" sz="2800" b="1" dirty="0">
                <a:solidFill>
                  <a:schemeClr val="accent2"/>
                </a:solidFill>
              </a:rPr>
              <a:t/>
            </a:r>
            <a:br>
              <a:rPr lang="ru-RU" sz="2800" b="1" dirty="0">
                <a:solidFill>
                  <a:schemeClr val="accent2"/>
                </a:solidFill>
              </a:rPr>
            </a:br>
            <a:endParaRPr lang="ru-RU" sz="2800" b="1" dirty="0">
              <a:solidFill>
                <a:schemeClr val="accent2"/>
              </a:solidFill>
            </a:endParaRPr>
          </a:p>
        </p:txBody>
      </p:sp>
      <p:sp>
        <p:nvSpPr>
          <p:cNvPr id="99331" name="Rectangle 3"/>
          <p:cNvSpPr>
            <a:spLocks noGrp="1" noChangeArrowheads="1"/>
          </p:cNvSpPr>
          <p:nvPr>
            <p:ph type="body" idx="1"/>
          </p:nvPr>
        </p:nvSpPr>
        <p:spPr>
          <a:xfrm>
            <a:off x="395536" y="1196752"/>
            <a:ext cx="8568952" cy="5328592"/>
          </a:xfrm>
        </p:spPr>
        <p:txBody>
          <a:bodyPr/>
          <a:lstStyle/>
          <a:p>
            <a:r>
              <a:rPr lang="ru-RU" b="1" dirty="0" err="1">
                <a:solidFill>
                  <a:srgbClr val="FF3300"/>
                </a:solidFill>
              </a:rPr>
              <a:t>синдромность</a:t>
            </a:r>
            <a:endParaRPr lang="ru-RU" b="1" dirty="0">
              <a:solidFill>
                <a:srgbClr val="FF3300"/>
              </a:solidFill>
            </a:endParaRPr>
          </a:p>
          <a:p>
            <a:r>
              <a:rPr lang="ru-RU" b="1" dirty="0">
                <a:solidFill>
                  <a:srgbClr val="FF3300"/>
                </a:solidFill>
              </a:rPr>
              <a:t>управляемость терапии-</a:t>
            </a:r>
            <a:r>
              <a:rPr lang="ru-RU" dirty="0"/>
              <a:t> использование препаратов с коротким периодом полувыведения;</a:t>
            </a:r>
          </a:p>
          <a:p>
            <a:r>
              <a:rPr lang="ru-RU" b="1" dirty="0">
                <a:solidFill>
                  <a:srgbClr val="FF3300"/>
                </a:solidFill>
              </a:rPr>
              <a:t>оптимальная организация лечебного процесса</a:t>
            </a:r>
            <a:r>
              <a:rPr lang="ru-RU" dirty="0"/>
              <a:t> (тренированность и четкое распределение обязанностей персонала, наличие минимально достаточного оснащения, специальное место для оснащения).</a:t>
            </a:r>
          </a:p>
        </p:txBody>
      </p:sp>
    </p:spTree>
    <p:extLst>
      <p:ext uri="{BB962C8B-B14F-4D97-AF65-F5344CB8AC3E}">
        <p14:creationId xmlns:p14="http://schemas.microsoft.com/office/powerpoint/2010/main" val="37119220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4D54B382-DCC2-450D-8F98-F2D715BEEB06}" type="slidenum">
              <a:rPr lang="ru-RU"/>
              <a:pPr/>
              <a:t>68</a:t>
            </a:fld>
            <a:endParaRPr lang="ru-RU"/>
          </a:p>
        </p:txBody>
      </p:sp>
      <p:sp>
        <p:nvSpPr>
          <p:cNvPr id="53250" name="Rectangle 2"/>
          <p:cNvSpPr>
            <a:spLocks noGrp="1" noChangeArrowheads="1"/>
          </p:cNvSpPr>
          <p:nvPr>
            <p:ph type="title"/>
          </p:nvPr>
        </p:nvSpPr>
        <p:spPr>
          <a:xfrm>
            <a:off x="0" y="404813"/>
            <a:ext cx="8964613" cy="1012825"/>
          </a:xfrm>
        </p:spPr>
        <p:txBody>
          <a:bodyPr/>
          <a:lstStyle/>
          <a:p>
            <a:pPr marL="838200" indent="-838200"/>
            <a:r>
              <a:rPr lang="ru-RU" b="1">
                <a:solidFill>
                  <a:schemeClr val="accent2"/>
                </a:solidFill>
                <a:latin typeface="Times New Roman" pitchFamily="18" charset="0"/>
                <a:cs typeface="Times New Roman" pitchFamily="18" charset="0"/>
              </a:rPr>
              <a:t>Выводы:</a:t>
            </a:r>
          </a:p>
        </p:txBody>
      </p:sp>
      <p:sp>
        <p:nvSpPr>
          <p:cNvPr id="53251" name="Rectangle 3"/>
          <p:cNvSpPr>
            <a:spLocks noGrp="1" noChangeArrowheads="1"/>
          </p:cNvSpPr>
          <p:nvPr>
            <p:ph type="body" idx="1"/>
          </p:nvPr>
        </p:nvSpPr>
        <p:spPr>
          <a:xfrm>
            <a:off x="457200" y="1268413"/>
            <a:ext cx="8229600" cy="5329237"/>
          </a:xfrm>
        </p:spPr>
        <p:txBody>
          <a:bodyPr>
            <a:normAutofit lnSpcReduction="10000"/>
          </a:bodyPr>
          <a:lstStyle/>
          <a:p>
            <a:pPr>
              <a:lnSpc>
                <a:spcPct val="80000"/>
              </a:lnSpc>
            </a:pPr>
            <a:r>
              <a:rPr lang="ru-RU" sz="2400" b="1" dirty="0">
                <a:solidFill>
                  <a:schemeClr val="accent2"/>
                </a:solidFill>
              </a:rPr>
              <a:t>Осмотр ребенка должен проводиться с учетом его возраста.</a:t>
            </a:r>
          </a:p>
          <a:p>
            <a:pPr>
              <a:lnSpc>
                <a:spcPct val="80000"/>
              </a:lnSpc>
            </a:pPr>
            <a:r>
              <a:rPr lang="ru-RU" sz="2400" b="1" dirty="0"/>
              <a:t>Лечение необходимо назначать в соответствии с возрастом и массой тела ребенка.</a:t>
            </a:r>
          </a:p>
          <a:p>
            <a:pPr>
              <a:lnSpc>
                <a:spcPct val="80000"/>
              </a:lnSpc>
            </a:pPr>
            <a:r>
              <a:rPr lang="ru-RU" sz="2400" b="1" dirty="0">
                <a:solidFill>
                  <a:schemeClr val="accent2"/>
                </a:solidFill>
              </a:rPr>
              <a:t>Необходимо учитывать психологические особенности ребенка и родителей.</a:t>
            </a:r>
          </a:p>
          <a:p>
            <a:pPr>
              <a:lnSpc>
                <a:spcPct val="80000"/>
              </a:lnSpc>
              <a:buFontTx/>
              <a:buNone/>
            </a:pPr>
            <a:endParaRPr lang="ru-RU" b="1" dirty="0">
              <a:solidFill>
                <a:srgbClr val="00CC00"/>
              </a:solidFill>
            </a:endParaRPr>
          </a:p>
          <a:p>
            <a:pPr algn="r">
              <a:lnSpc>
                <a:spcPct val="80000"/>
              </a:lnSpc>
              <a:buFontTx/>
              <a:buNone/>
            </a:pPr>
            <a:r>
              <a:rPr lang="ru-RU" sz="5400" b="1" dirty="0">
                <a:solidFill>
                  <a:srgbClr val="00CC00"/>
                </a:solidFill>
              </a:rPr>
              <a:t>«Важно не только знать, но уметь применять знания»</a:t>
            </a:r>
            <a:r>
              <a:rPr lang="ru-RU" sz="5400" b="1" dirty="0">
                <a:solidFill>
                  <a:srgbClr val="FF3300"/>
                </a:solidFill>
              </a:rPr>
              <a:t> </a:t>
            </a:r>
            <a:r>
              <a:rPr lang="ru-RU" b="1" dirty="0">
                <a:solidFill>
                  <a:srgbClr val="FF3300"/>
                </a:solidFill>
              </a:rPr>
              <a:t/>
            </a:r>
            <a:br>
              <a:rPr lang="ru-RU" b="1" dirty="0">
                <a:solidFill>
                  <a:srgbClr val="FF3300"/>
                </a:solidFill>
              </a:rPr>
            </a:br>
            <a:r>
              <a:rPr lang="ru-RU" b="1" dirty="0">
                <a:solidFill>
                  <a:srgbClr val="FF3300"/>
                </a:solidFill>
              </a:rPr>
              <a:t>И.В. Гёте </a:t>
            </a:r>
            <a:br>
              <a:rPr lang="ru-RU" b="1" dirty="0">
                <a:solidFill>
                  <a:srgbClr val="FF3300"/>
                </a:solidFill>
              </a:rPr>
            </a:br>
            <a:r>
              <a:rPr lang="ru-RU" dirty="0"/>
              <a:t/>
            </a:r>
            <a:br>
              <a:rPr lang="ru-RU" dirty="0"/>
            </a:br>
            <a:endParaRPr lang="ru-RU" dirty="0"/>
          </a:p>
        </p:txBody>
      </p:sp>
    </p:spTree>
    <p:extLst>
      <p:ext uri="{BB962C8B-B14F-4D97-AF65-F5344CB8AC3E}">
        <p14:creationId xmlns:p14="http://schemas.microsoft.com/office/powerpoint/2010/main" val="15179106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Номер слайда 5"/>
          <p:cNvSpPr>
            <a:spLocks noGrp="1"/>
          </p:cNvSpPr>
          <p:nvPr>
            <p:ph type="sldNum" sz="quarter" idx="12"/>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9D808F6F-A2B9-4E6B-B377-B1EBF913E8CB}" type="slidenum">
              <a:rPr lang="ru-RU" sz="1400" smtClean="0"/>
              <a:pPr eaLnBrk="1" hangingPunct="1"/>
              <a:t>69</a:t>
            </a:fld>
            <a:endParaRPr lang="ru-RU" sz="1400" smtClean="0"/>
          </a:p>
        </p:txBody>
      </p:sp>
      <p:sp>
        <p:nvSpPr>
          <p:cNvPr id="55299" name="Rectangle 2"/>
          <p:cNvSpPr>
            <a:spLocks noGrp="1" noChangeArrowheads="1"/>
          </p:cNvSpPr>
          <p:nvPr>
            <p:ph type="title"/>
          </p:nvPr>
        </p:nvSpPr>
        <p:spPr>
          <a:xfrm>
            <a:off x="539750" y="274638"/>
            <a:ext cx="8147050" cy="490537"/>
          </a:xfrm>
        </p:spPr>
        <p:txBody>
          <a:bodyPr>
            <a:normAutofit fontScale="90000"/>
          </a:bodyPr>
          <a:lstStyle/>
          <a:p>
            <a:pPr eaLnBrk="1" hangingPunct="1"/>
            <a:r>
              <a:rPr lang="ru-RU" b="1" smtClean="0">
                <a:solidFill>
                  <a:srgbClr val="C00000"/>
                </a:solidFill>
                <a:latin typeface="Tahoma" pitchFamily="34" charset="0"/>
                <a:cs typeface="Tahoma" pitchFamily="34" charset="0"/>
              </a:rPr>
              <a:t>Литература:</a:t>
            </a:r>
          </a:p>
        </p:txBody>
      </p:sp>
      <p:sp>
        <p:nvSpPr>
          <p:cNvPr id="55300" name="Rectangle 3"/>
          <p:cNvSpPr>
            <a:spLocks noGrp="1" noChangeArrowheads="1"/>
          </p:cNvSpPr>
          <p:nvPr>
            <p:ph type="body" idx="1"/>
          </p:nvPr>
        </p:nvSpPr>
        <p:spPr>
          <a:xfrm>
            <a:off x="0" y="836613"/>
            <a:ext cx="9036495" cy="6021387"/>
          </a:xfrm>
        </p:spPr>
        <p:txBody>
          <a:bodyPr>
            <a:normAutofit fontScale="92500" lnSpcReduction="20000"/>
          </a:bodyPr>
          <a:lstStyle/>
          <a:p>
            <a:pPr marL="609600" indent="-609600" algn="ctr">
              <a:lnSpc>
                <a:spcPct val="80000"/>
              </a:lnSpc>
              <a:buFontTx/>
              <a:buNone/>
            </a:pPr>
            <a:r>
              <a:rPr lang="ru-RU" sz="2800" b="1" dirty="0" smtClean="0">
                <a:solidFill>
                  <a:srgbClr val="3333CC"/>
                </a:solidFill>
                <a:latin typeface="Times New Roman" pitchFamily="18" charset="0"/>
                <a:cs typeface="Times New Roman" pitchFamily="18" charset="0"/>
              </a:rPr>
              <a:t>Обязательная:</a:t>
            </a:r>
          </a:p>
          <a:p>
            <a:pPr marL="609600" indent="-609600">
              <a:lnSpc>
                <a:spcPct val="80000"/>
              </a:lnSpc>
              <a:buFontTx/>
              <a:buAutoNum type="arabicPeriod"/>
            </a:pPr>
            <a:r>
              <a:rPr lang="ru-RU" sz="2800" dirty="0" smtClean="0">
                <a:latin typeface="Times New Roman" pitchFamily="18" charset="0"/>
                <a:cs typeface="Times New Roman" pitchFamily="18" charset="0"/>
              </a:rPr>
              <a:t>Поликлиническая педиатрия: учеб. для мед. вузов / ред. А. С. Калмыкова. - М. : ГЭОТАР-Медиа, 2011.  </a:t>
            </a:r>
          </a:p>
          <a:p>
            <a:pPr marL="609600" indent="-609600" algn="ctr">
              <a:lnSpc>
                <a:spcPct val="80000"/>
              </a:lnSpc>
              <a:buFontTx/>
              <a:buNone/>
            </a:pPr>
            <a:r>
              <a:rPr lang="ru-RU" sz="2800" b="1" dirty="0" smtClean="0">
                <a:solidFill>
                  <a:schemeClr val="accent2"/>
                </a:solidFill>
                <a:latin typeface="Times New Roman" pitchFamily="18" charset="0"/>
                <a:cs typeface="Times New Roman" pitchFamily="18" charset="0"/>
              </a:rPr>
              <a:t>Дополнительная </a:t>
            </a:r>
          </a:p>
          <a:p>
            <a:pPr marL="609600" indent="-609600">
              <a:lnSpc>
                <a:spcPct val="80000"/>
              </a:lnSpc>
              <a:buFontTx/>
              <a:buNone/>
            </a:pPr>
            <a:r>
              <a:rPr lang="ru-RU" sz="2800" dirty="0" smtClean="0">
                <a:latin typeface="Times New Roman" pitchFamily="18" charset="0"/>
                <a:cs typeface="Times New Roman" pitchFamily="18" charset="0"/>
              </a:rPr>
              <a:t>2. Клинические рекомендации </a:t>
            </a:r>
            <a:r>
              <a:rPr lang="ru-RU" sz="2800" dirty="0">
                <a:latin typeface="Times New Roman" pitchFamily="18" charset="0"/>
                <a:cs typeface="Times New Roman" pitchFamily="18" charset="0"/>
              </a:rPr>
              <a:t>по сердечно-легочной реанимации» (М., 27.10.2014г., рекомендованы Российским национальным советом по реанимации и объединением детских анестезиологов и реаниматологов России.  составители: В.Л. АЙЗЕНБЕРГ, Ю.С. АЛЕКСАНДРОВИЧ,   В.Г. АМЧЕСЛАВСКИЙ, Ю.В. ЖИРКОВА, А.Н. КУЗОВЛЕВ,  В.В. ЛАЗАРЕВ, А.У. ЛЕКМАНОВ,  П.И.  МИРОНОВ, В.В. МОРОЗ, И.Ф. ОСТРЕЙКОВ, К.В. ПШЕНИСНОВ, А.И. САЛТАНОВ, Е.А. СПИРИДОНОВА,  С.М. СТЕПАНЕНКО,  Л.Е. ЦЫПИН,  А.Н. </a:t>
            </a:r>
            <a:r>
              <a:rPr lang="ru-RU" sz="2800" dirty="0" smtClean="0">
                <a:latin typeface="Times New Roman" pitchFamily="18" charset="0"/>
                <a:cs typeface="Times New Roman" pitchFamily="18" charset="0"/>
              </a:rPr>
              <a:t>ШМАКОВ. </a:t>
            </a:r>
          </a:p>
          <a:p>
            <a:pPr marL="609600" indent="-609600" algn="ctr">
              <a:lnSpc>
                <a:spcPct val="80000"/>
              </a:lnSpc>
              <a:buFontTx/>
              <a:buNone/>
            </a:pPr>
            <a:r>
              <a:rPr lang="ru-RU" altLang="ja-JP" sz="2800" b="1" dirty="0" smtClean="0">
                <a:solidFill>
                  <a:srgbClr val="3333CC"/>
                </a:solidFill>
                <a:latin typeface="Times New Roman" pitchFamily="18" charset="0"/>
                <a:cs typeface="Times New Roman" pitchFamily="18" charset="0"/>
              </a:rPr>
              <a:t>Электронные ресурсы:</a:t>
            </a:r>
          </a:p>
          <a:p>
            <a:pPr marL="609600" indent="-609600" algn="ctr">
              <a:lnSpc>
                <a:spcPct val="80000"/>
              </a:lnSpc>
              <a:buFontTx/>
              <a:buNone/>
            </a:pPr>
            <a:r>
              <a:rPr lang="ru-RU" altLang="ja-JP" sz="2800" dirty="0" smtClean="0">
                <a:latin typeface="Times New Roman" pitchFamily="18" charset="0"/>
                <a:cs typeface="Times New Roman" pitchFamily="18" charset="0"/>
              </a:rPr>
              <a:t>1. ЭБС </a:t>
            </a:r>
            <a:r>
              <a:rPr lang="ru-RU" altLang="ja-JP" sz="2800" dirty="0" err="1" smtClean="0">
                <a:latin typeface="Times New Roman" pitchFamily="18" charset="0"/>
                <a:cs typeface="Times New Roman" pitchFamily="18" charset="0"/>
              </a:rPr>
              <a:t>КрасГМУ</a:t>
            </a:r>
            <a:r>
              <a:rPr lang="ru-RU" altLang="ja-JP" sz="2800" dirty="0" smtClean="0">
                <a:latin typeface="Times New Roman" pitchFamily="18" charset="0"/>
                <a:cs typeface="Times New Roman" pitchFamily="18" charset="0"/>
              </a:rPr>
              <a:t> "</a:t>
            </a:r>
            <a:r>
              <a:rPr lang="ru-RU" altLang="ja-JP" sz="2800" dirty="0" err="1" smtClean="0">
                <a:latin typeface="Times New Roman" pitchFamily="18" charset="0"/>
                <a:cs typeface="Times New Roman" pitchFamily="18" charset="0"/>
              </a:rPr>
              <a:t>Colibris</a:t>
            </a:r>
            <a:r>
              <a:rPr lang="ru-RU" altLang="ja-JP" sz="2800" dirty="0" smtClean="0">
                <a:latin typeface="Times New Roman" pitchFamily="18" charset="0"/>
                <a:cs typeface="Times New Roman" pitchFamily="18" charset="0"/>
              </a:rPr>
              <a:t>";</a:t>
            </a:r>
          </a:p>
          <a:p>
            <a:pPr marL="609600" indent="-609600" algn="ctr">
              <a:lnSpc>
                <a:spcPct val="80000"/>
              </a:lnSpc>
              <a:buFontTx/>
              <a:buNone/>
            </a:pPr>
            <a:r>
              <a:rPr lang="ru-RU" altLang="ja-JP" sz="2800" dirty="0" smtClean="0">
                <a:latin typeface="Times New Roman" pitchFamily="18" charset="0"/>
                <a:cs typeface="Times New Roman" pitchFamily="18" charset="0"/>
              </a:rPr>
              <a:t>2. ЭБС Консультант студента;</a:t>
            </a:r>
          </a:p>
          <a:p>
            <a:pPr marL="609600" indent="-609600" algn="ctr">
              <a:lnSpc>
                <a:spcPct val="80000"/>
              </a:lnSpc>
              <a:buFontTx/>
              <a:buNone/>
            </a:pPr>
            <a:r>
              <a:rPr lang="ru-RU" altLang="ja-JP" sz="2800" dirty="0" smtClean="0">
                <a:latin typeface="Times New Roman" pitchFamily="18" charset="0"/>
                <a:cs typeface="Times New Roman" pitchFamily="18" charset="0"/>
              </a:rPr>
              <a:t>3. ЭБС </a:t>
            </a:r>
            <a:r>
              <a:rPr lang="ru-RU" altLang="ja-JP" sz="2800" dirty="0" err="1" smtClean="0">
                <a:latin typeface="Times New Roman" pitchFamily="18" charset="0"/>
                <a:cs typeface="Times New Roman" pitchFamily="18" charset="0"/>
              </a:rPr>
              <a:t>iBooks</a:t>
            </a:r>
            <a:r>
              <a:rPr lang="ru-RU" altLang="ja-JP" sz="2800" dirty="0" smtClean="0">
                <a:latin typeface="Times New Roman" pitchFamily="18" charset="0"/>
                <a:cs typeface="Times New Roman" pitchFamily="18" charset="0"/>
              </a:rPr>
              <a:t>;</a:t>
            </a:r>
          </a:p>
          <a:p>
            <a:pPr marL="609600" indent="-609600" algn="ctr">
              <a:lnSpc>
                <a:spcPct val="80000"/>
              </a:lnSpc>
              <a:buFontTx/>
              <a:buNone/>
            </a:pPr>
            <a:r>
              <a:rPr lang="ru-RU" altLang="ja-JP" sz="2800" dirty="0" smtClean="0">
                <a:latin typeface="Times New Roman" pitchFamily="18" charset="0"/>
                <a:cs typeface="Times New Roman" pitchFamily="18" charset="0"/>
              </a:rPr>
              <a:t>4. НЭБ </a:t>
            </a:r>
            <a:r>
              <a:rPr lang="ru-RU" altLang="ja-JP" sz="2800" dirty="0" err="1" smtClean="0">
                <a:latin typeface="Times New Roman" pitchFamily="18" charset="0"/>
                <a:cs typeface="Times New Roman" pitchFamily="18" charset="0"/>
              </a:rPr>
              <a:t>eLibrary</a:t>
            </a:r>
            <a:endParaRPr lang="ru-RU"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82997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4"/>
            <a:ext cx="8784976" cy="6192688"/>
          </a:xfrm>
        </p:spPr>
        <p:txBody>
          <a:bodyPr>
            <a:normAutofit/>
          </a:bodyPr>
          <a:lstStyle/>
          <a:p>
            <a:r>
              <a:rPr lang="ru-RU" sz="1800" b="0" dirty="0" smtClean="0">
                <a:latin typeface="Times New Roman" pitchFamily="18" charset="0"/>
                <a:cs typeface="Times New Roman" pitchFamily="18" charset="0"/>
              </a:rPr>
              <a:t>Сироп парацетамола №1, сироп ибупрофена №1 во флаконах.</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Раствор </a:t>
            </a:r>
            <a:r>
              <a:rPr lang="ru-RU" sz="1800" b="0" dirty="0" err="1" smtClean="0">
                <a:latin typeface="Times New Roman" pitchFamily="18" charset="0"/>
                <a:cs typeface="Times New Roman" pitchFamily="18" charset="0"/>
              </a:rPr>
              <a:t>метамизола</a:t>
            </a:r>
            <a:r>
              <a:rPr lang="ru-RU" sz="1800" b="0" dirty="0" smtClean="0">
                <a:latin typeface="Times New Roman" pitchFamily="18" charset="0"/>
                <a:cs typeface="Times New Roman" pitchFamily="18" charset="0"/>
              </a:rPr>
              <a:t> (анальгин) 50% в ампулах №10.</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Раствор адреналина 0,1% в ампулах №10.</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Аэрозоль </a:t>
            </a:r>
            <a:r>
              <a:rPr lang="ru-RU" sz="1800" b="0" dirty="0" err="1" smtClean="0">
                <a:latin typeface="Times New Roman" pitchFamily="18" charset="0"/>
                <a:cs typeface="Times New Roman" pitchFamily="18" charset="0"/>
              </a:rPr>
              <a:t>сальбутамол</a:t>
            </a:r>
            <a:r>
              <a:rPr lang="ru-RU" sz="1800" b="0" dirty="0">
                <a:latin typeface="Times New Roman" pitchFamily="18" charset="0"/>
                <a:cs typeface="Times New Roman" pitchFamily="18" charset="0"/>
              </a:rPr>
              <a:t> </a:t>
            </a:r>
            <a:r>
              <a:rPr lang="ru-RU" sz="1800" b="0" dirty="0" smtClean="0">
                <a:latin typeface="Times New Roman" pitchFamily="18" charset="0"/>
                <a:cs typeface="Times New Roman" pitchFamily="18" charset="0"/>
              </a:rPr>
              <a:t>№1.</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Раствор </a:t>
            </a:r>
            <a:r>
              <a:rPr lang="ru-RU" sz="1800" b="0" dirty="0" smtClean="0">
                <a:latin typeface="Times New Roman" pitchFamily="18" charset="0"/>
                <a:cs typeface="Times New Roman" pitchFamily="18" charset="0"/>
              </a:rPr>
              <a:t>эуфиллина </a:t>
            </a:r>
            <a:r>
              <a:rPr lang="ru-RU" sz="1800" b="0" dirty="0" smtClean="0">
                <a:latin typeface="Times New Roman" pitchFamily="18" charset="0"/>
                <a:cs typeface="Times New Roman" pitchFamily="18" charset="0"/>
              </a:rPr>
              <a:t>2,4% в ампулах №10.</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Раствор преднизолона 3% в ампулах №10.</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Раствор </a:t>
            </a:r>
            <a:r>
              <a:rPr lang="ru-RU" sz="1800" b="0" dirty="0" err="1" smtClean="0">
                <a:latin typeface="Times New Roman" pitchFamily="18" charset="0"/>
                <a:cs typeface="Times New Roman" pitchFamily="18" charset="0"/>
              </a:rPr>
              <a:t>Дексаметазона</a:t>
            </a:r>
            <a:r>
              <a:rPr lang="ru-RU" sz="1800" b="0" dirty="0" smtClean="0">
                <a:latin typeface="Times New Roman" pitchFamily="18" charset="0"/>
                <a:cs typeface="Times New Roman" pitchFamily="18" charset="0"/>
              </a:rPr>
              <a:t> 2,4% в ампулах №5.</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Раствор папаверина гидрохлорида 2</a:t>
            </a:r>
            <a:r>
              <a:rPr lang="ru-RU" sz="1800" b="0" dirty="0" smtClean="0">
                <a:latin typeface="Times New Roman" pitchFamily="18" charset="0"/>
                <a:cs typeface="Times New Roman" pitchFamily="18" charset="0"/>
              </a:rPr>
              <a:t>% в </a:t>
            </a:r>
            <a:r>
              <a:rPr lang="ru-RU" sz="1800" b="0" dirty="0" smtClean="0">
                <a:latin typeface="Times New Roman" pitchFamily="18" charset="0"/>
                <a:cs typeface="Times New Roman" pitchFamily="18" charset="0"/>
              </a:rPr>
              <a:t>ампулах №10.</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раствор </a:t>
            </a:r>
            <a:r>
              <a:rPr lang="ru-RU" sz="1800" b="0" dirty="0" err="1" smtClean="0">
                <a:latin typeface="Times New Roman" pitchFamily="18" charset="0"/>
                <a:cs typeface="Times New Roman" pitchFamily="18" charset="0"/>
              </a:rPr>
              <a:t>пипольфена</a:t>
            </a:r>
            <a:r>
              <a:rPr lang="ru-RU" sz="1800" b="0" dirty="0" smtClean="0">
                <a:latin typeface="Times New Roman" pitchFamily="18" charset="0"/>
                <a:cs typeface="Times New Roman" pitchFamily="18" charset="0"/>
              </a:rPr>
              <a:t> 2,5% в ампулах №10.</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левомицетина </a:t>
            </a:r>
            <a:r>
              <a:rPr lang="ru-RU" sz="1800" b="0" dirty="0" err="1" smtClean="0">
                <a:latin typeface="Times New Roman" pitchFamily="18" charset="0"/>
                <a:cs typeface="Times New Roman" pitchFamily="18" charset="0"/>
              </a:rPr>
              <a:t>сукцинат</a:t>
            </a:r>
            <a:r>
              <a:rPr lang="ru-RU" sz="1800" b="0" dirty="0" smtClean="0">
                <a:latin typeface="Times New Roman" pitchFamily="18" charset="0"/>
                <a:cs typeface="Times New Roman" pitchFamily="18" charset="0"/>
              </a:rPr>
              <a:t> 1,0 во флаконе №1.</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раствор хлорида натрия </a:t>
            </a:r>
            <a:r>
              <a:rPr lang="ru-RU" sz="1800" b="0" dirty="0">
                <a:latin typeface="Times New Roman" pitchFamily="18" charset="0"/>
                <a:cs typeface="Times New Roman" pitchFamily="18" charset="0"/>
              </a:rPr>
              <a:t>0,9% </a:t>
            </a:r>
            <a:r>
              <a:rPr lang="ru-RU" sz="1800" b="0" dirty="0" smtClean="0">
                <a:latin typeface="Times New Roman" pitchFamily="18" charset="0"/>
                <a:cs typeface="Times New Roman" pitchFamily="18" charset="0"/>
              </a:rPr>
              <a:t>стерильный 200 мл во флаконе  №1.</a:t>
            </a:r>
            <a:br>
              <a:rPr lang="ru-RU" sz="1800" b="0" dirty="0" smtClean="0">
                <a:latin typeface="Times New Roman" pitchFamily="18" charset="0"/>
                <a:cs typeface="Times New Roman" pitchFamily="18" charset="0"/>
              </a:rPr>
            </a:br>
            <a:r>
              <a:rPr lang="ru-RU" sz="1800" b="0" dirty="0">
                <a:latin typeface="Times New Roman" pitchFamily="18" charset="0"/>
                <a:cs typeface="Times New Roman" pitchFamily="18" charset="0"/>
              </a:rPr>
              <a:t>Раствор  аммиака  10%  </a:t>
            </a:r>
            <a:r>
              <a:rPr lang="ru-RU" sz="1800" b="0" dirty="0" smtClean="0">
                <a:latin typeface="Times New Roman" pitchFamily="18" charset="0"/>
                <a:cs typeface="Times New Roman" pitchFamily="18" charset="0"/>
              </a:rPr>
              <a:t>30 мл во флаконе №1.</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система для внутривенной капельной </a:t>
            </a:r>
            <a:r>
              <a:rPr lang="ru-RU" sz="1800" b="0" dirty="0" err="1" smtClean="0">
                <a:latin typeface="Times New Roman" pitchFamily="18" charset="0"/>
                <a:cs typeface="Times New Roman" pitchFamily="18" charset="0"/>
              </a:rPr>
              <a:t>инфузии</a:t>
            </a:r>
            <a:r>
              <a:rPr lang="ru-RU" sz="1800" b="0" dirty="0" smtClean="0">
                <a:latin typeface="Times New Roman" pitchFamily="18" charset="0"/>
                <a:cs typeface="Times New Roman" pitchFamily="18" charset="0"/>
              </a:rPr>
              <a:t> стерильная №1.</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шприцы 1, 2, 5, 10 мл стерильные по 5 шт.</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Иглы-бабочки для внутривенной инъекции №2.</a:t>
            </a:r>
            <a:br>
              <a:rPr lang="ru-RU" sz="1800" b="0" dirty="0" smtClean="0">
                <a:latin typeface="Times New Roman" pitchFamily="18" charset="0"/>
                <a:cs typeface="Times New Roman" pitchFamily="18" charset="0"/>
              </a:rPr>
            </a:br>
            <a:r>
              <a:rPr lang="ru-RU" sz="1800" b="0" dirty="0">
                <a:latin typeface="Times New Roman" pitchFamily="18" charset="0"/>
                <a:cs typeface="Times New Roman" pitchFamily="18" charset="0"/>
              </a:rPr>
              <a:t>ж</a:t>
            </a:r>
            <a:r>
              <a:rPr lang="ru-RU" sz="1800" b="0" dirty="0" smtClean="0">
                <a:latin typeface="Times New Roman" pitchFamily="18" charset="0"/>
                <a:cs typeface="Times New Roman" pitchFamily="18" charset="0"/>
              </a:rPr>
              <a:t>гут атравматический №1.</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салфетки для инъекции №10.</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Лейкопластырь №1.</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Перчатки стерильные №1.</a:t>
            </a:r>
            <a:br>
              <a:rPr lang="ru-RU" sz="1800" b="0" dirty="0" smtClean="0">
                <a:latin typeface="Times New Roman" pitchFamily="18" charset="0"/>
                <a:cs typeface="Times New Roman" pitchFamily="18" charset="0"/>
              </a:rPr>
            </a:br>
            <a:r>
              <a:rPr lang="ru-RU" sz="1800" b="0" dirty="0">
                <a:latin typeface="Times New Roman" pitchFamily="18" charset="0"/>
                <a:cs typeface="Times New Roman" pitchFamily="18" charset="0"/>
              </a:rPr>
              <a:t> </a:t>
            </a:r>
            <a:r>
              <a:rPr lang="ru-RU" sz="1800" b="0" dirty="0" smtClean="0">
                <a:latin typeface="Times New Roman" pitchFamily="18" charset="0"/>
                <a:cs typeface="Times New Roman" pitchFamily="18" charset="0"/>
              </a:rPr>
              <a:t>Бинт стерильный №1.</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Термометр медицинский.</a:t>
            </a:r>
            <a:br>
              <a:rPr lang="ru-RU" sz="1800" b="0" dirty="0" smtClean="0">
                <a:latin typeface="Times New Roman" pitchFamily="18" charset="0"/>
                <a:cs typeface="Times New Roman" pitchFamily="18" charset="0"/>
              </a:rPr>
            </a:br>
            <a:endParaRPr lang="ru-RU" sz="1800" b="0" dirty="0">
              <a:latin typeface="Times New Roman" pitchFamily="18" charset="0"/>
              <a:cs typeface="Times New Roman" pitchFamily="18" charset="0"/>
            </a:endParaRPr>
          </a:p>
        </p:txBody>
      </p:sp>
    </p:spTree>
    <p:extLst>
      <p:ext uri="{BB962C8B-B14F-4D97-AF65-F5344CB8AC3E}">
        <p14:creationId xmlns:p14="http://schemas.microsoft.com/office/powerpoint/2010/main" val="2864829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ru-RU" b="1">
                <a:solidFill>
                  <a:srgbClr val="0000FF"/>
                </a:solidFill>
              </a:rPr>
              <a:t>Благодарю за внимание!</a:t>
            </a:r>
          </a:p>
        </p:txBody>
      </p:sp>
      <p:sp>
        <p:nvSpPr>
          <p:cNvPr id="8195" name="Rectangle 3"/>
          <p:cNvSpPr>
            <a:spLocks noGrp="1" noChangeArrowheads="1"/>
          </p:cNvSpPr>
          <p:nvPr>
            <p:ph type="body" sz="half" idx="1"/>
          </p:nvPr>
        </p:nvSpPr>
        <p:spPr>
          <a:xfrm>
            <a:off x="457200" y="1268413"/>
            <a:ext cx="8002588" cy="2665412"/>
          </a:xfrm>
        </p:spPr>
        <p:txBody>
          <a:bodyPr/>
          <a:lstStyle/>
          <a:p>
            <a:pPr algn="ctr">
              <a:lnSpc>
                <a:spcPct val="90000"/>
              </a:lnSpc>
              <a:buFontTx/>
              <a:buNone/>
            </a:pPr>
            <a:r>
              <a:rPr lang="ru-RU"/>
              <a:t>Вопрос для контроля: </a:t>
            </a:r>
          </a:p>
        </p:txBody>
      </p:sp>
      <p:sp>
        <p:nvSpPr>
          <p:cNvPr id="8197" name="Rectangle 5"/>
          <p:cNvSpPr>
            <a:spLocks noGrp="1" noChangeArrowheads="1"/>
          </p:cNvSpPr>
          <p:nvPr>
            <p:ph type="body" sz="half" idx="2"/>
          </p:nvPr>
        </p:nvSpPr>
        <p:spPr>
          <a:xfrm>
            <a:off x="4648200" y="2060575"/>
            <a:ext cx="4038600" cy="4065588"/>
          </a:xfrm>
        </p:spPr>
        <p:txBody>
          <a:bodyPr>
            <a:normAutofit/>
          </a:bodyPr>
          <a:lstStyle/>
          <a:p>
            <a:pPr>
              <a:lnSpc>
                <a:spcPct val="90000"/>
              </a:lnSpc>
            </a:pPr>
            <a:r>
              <a:rPr lang="ru-RU" sz="3200" b="1" dirty="0"/>
              <a:t>Укажите соотношение </a:t>
            </a:r>
            <a:r>
              <a:rPr lang="ru-RU" sz="3200" b="1" dirty="0" smtClean="0"/>
              <a:t> КГК и </a:t>
            </a:r>
            <a:r>
              <a:rPr lang="ru-RU" sz="3200" b="1" dirty="0"/>
              <a:t>искусственных вдохов при </a:t>
            </a:r>
            <a:r>
              <a:rPr lang="ru-RU" sz="3200" b="1" dirty="0" smtClean="0"/>
              <a:t>базовой СЛР </a:t>
            </a:r>
            <a:r>
              <a:rPr lang="ru-RU" sz="3200" b="1" dirty="0"/>
              <a:t>у </a:t>
            </a:r>
            <a:r>
              <a:rPr lang="ru-RU" sz="3200" b="1" dirty="0" smtClean="0"/>
              <a:t>новорожденных детей вне родового зала?</a:t>
            </a:r>
            <a:endParaRPr lang="ru-RU" sz="3200" b="1" dirty="0"/>
          </a:p>
        </p:txBody>
      </p:sp>
      <p:pic>
        <p:nvPicPr>
          <p:cNvPr id="8198" name="Picture 6" descr="35ab18971e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89138"/>
            <a:ext cx="4103687" cy="4079875"/>
          </a:xfrm>
          <a:prstGeom prst="rect">
            <a:avLst/>
          </a:prstGeom>
          <a:noFill/>
          <a:ln w="635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738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6480720"/>
          </a:xfrm>
        </p:spPr>
        <p:txBody>
          <a:bodyPr>
            <a:normAutofit/>
          </a:bodyPr>
          <a:lstStyle/>
          <a:p>
            <a:pPr marL="0" indent="0" algn="ctr">
              <a:buNone/>
            </a:pPr>
            <a:r>
              <a:rPr lang="ru-RU" b="1" cap="all" dirty="0">
                <a:solidFill>
                  <a:srgbClr val="FF0000"/>
                </a:solidFill>
                <a:latin typeface="Times New Roman" pitchFamily="18" charset="0"/>
                <a:cs typeface="Times New Roman" pitchFamily="18" charset="0"/>
              </a:rPr>
              <a:t>Укладка для оказания первой помощи в сельских поселениях, лицами, имеющими соответствующую подготовку</a:t>
            </a:r>
            <a:r>
              <a:rPr lang="ru-RU" b="1" dirty="0">
                <a:solidFill>
                  <a:srgbClr val="FF0000"/>
                </a:solidFill>
                <a:latin typeface="Times New Roman" pitchFamily="18" charset="0"/>
                <a:cs typeface="Times New Roman" pitchFamily="18" charset="0"/>
              </a:rPr>
              <a:t> </a:t>
            </a:r>
          </a:p>
          <a:p>
            <a:pPr marL="0" indent="0" algn="ctr">
              <a:buNone/>
            </a:pPr>
            <a:r>
              <a:rPr lang="ru-RU" dirty="0">
                <a:latin typeface="Times New Roman" pitchFamily="18" charset="0"/>
                <a:cs typeface="Times New Roman" pitchFamily="18" charset="0"/>
              </a:rPr>
              <a:t>(Приказ </a:t>
            </a:r>
            <a:r>
              <a:rPr lang="ru-RU" dirty="0" err="1">
                <a:latin typeface="Times New Roman" pitchFamily="18" charset="0"/>
                <a:cs typeface="Times New Roman" pitchFamily="18" charset="0"/>
              </a:rPr>
              <a:t>Минздравсоцразвития</a:t>
            </a:r>
            <a:r>
              <a:rPr lang="ru-RU" dirty="0">
                <a:latin typeface="Times New Roman" pitchFamily="18" charset="0"/>
                <a:cs typeface="Times New Roman" pitchFamily="18" charset="0"/>
              </a:rPr>
              <a:t> России от 11 августа 2011 г. № 907н г. Москва </a:t>
            </a:r>
          </a:p>
          <a:p>
            <a:pPr marL="0" indent="0" algn="ctr">
              <a:buNone/>
            </a:pPr>
            <a:r>
              <a:rPr lang="ru-RU" dirty="0">
                <a:latin typeface="Times New Roman" pitchFamily="18" charset="0"/>
                <a:cs typeface="Times New Roman" pitchFamily="18" charset="0"/>
              </a:rPr>
              <a:t>"Об утверждении требований к комплектации изделиями медицинского назначения укладки для оказания первой помощи в сельских поселениях лицами, имеющими соответствующую подготовку")</a:t>
            </a:r>
          </a:p>
          <a:p>
            <a:endParaRPr lang="ru-RU" dirty="0"/>
          </a:p>
        </p:txBody>
      </p:sp>
    </p:spTree>
    <p:extLst>
      <p:ext uri="{BB962C8B-B14F-4D97-AF65-F5344CB8AC3E}">
        <p14:creationId xmlns:p14="http://schemas.microsoft.com/office/powerpoint/2010/main" val="4159533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552728"/>
          </a:xfrm>
        </p:spPr>
        <p:txBody>
          <a:bodyPr/>
          <a:lstStyle/>
          <a:p>
            <a:pPr marL="0" indent="0" algn="ctr">
              <a:buNone/>
            </a:pPr>
            <a:r>
              <a:rPr lang="ru-RU" sz="3600" cap="all" dirty="0">
                <a:solidFill>
                  <a:srgbClr val="FF0000"/>
                </a:solidFill>
                <a:latin typeface="Times New Roman" pitchFamily="18" charset="0"/>
                <a:cs typeface="Times New Roman" pitchFamily="18" charset="0"/>
              </a:rPr>
              <a:t>Оснащение автомобилей скорой медицинской помощи педиатрических бригад</a:t>
            </a:r>
            <a:r>
              <a:rPr lang="ru-RU" sz="3600" dirty="0">
                <a:solidFill>
                  <a:srgbClr val="FF0000"/>
                </a:solidFill>
                <a:latin typeface="Times New Roman" pitchFamily="18" charset="0"/>
                <a:cs typeface="Times New Roman" pitchFamily="18" charset="0"/>
              </a:rPr>
              <a:t> (</a:t>
            </a:r>
            <a:r>
              <a:rPr lang="ru-RU" sz="3600" cap="all" dirty="0">
                <a:solidFill>
                  <a:srgbClr val="FF0000"/>
                </a:solidFill>
                <a:latin typeface="Times New Roman" pitchFamily="18" charset="0"/>
                <a:cs typeface="Times New Roman" pitchFamily="18" charset="0"/>
              </a:rPr>
              <a:t>линейной бригады и бригады анестезиологии-реанимации</a:t>
            </a:r>
            <a:r>
              <a:rPr lang="ru-RU" sz="3600" dirty="0">
                <a:solidFill>
                  <a:srgbClr val="FF0000"/>
                </a:solidFill>
                <a:latin typeface="Times New Roman" pitchFamily="18" charset="0"/>
                <a:cs typeface="Times New Roman" pitchFamily="18" charset="0"/>
              </a:rPr>
              <a:t>)</a:t>
            </a:r>
            <a:r>
              <a:rPr lang="ru-RU" sz="3600" dirty="0">
                <a:latin typeface="Times New Roman" pitchFamily="18" charset="0"/>
                <a:cs typeface="Times New Roman" pitchFamily="18" charset="0"/>
              </a:rPr>
              <a:t>  (Приказ </a:t>
            </a:r>
            <a:r>
              <a:rPr lang="ru-RU" sz="3600" dirty="0" err="1">
                <a:latin typeface="Times New Roman" pitchFamily="18" charset="0"/>
                <a:cs typeface="Times New Roman" pitchFamily="18" charset="0"/>
              </a:rPr>
              <a:t>Минздравсоцразвития</a:t>
            </a:r>
            <a:r>
              <a:rPr lang="ru-RU" sz="3600" dirty="0">
                <a:latin typeface="Times New Roman" pitchFamily="18" charset="0"/>
                <a:cs typeface="Times New Roman" pitchFamily="18" charset="0"/>
              </a:rPr>
              <a:t> РФ №388н «Об утверждении порядка оказания скорой, в том числе скорой специализированной, медицинской помощи» от 20.06.2013г.)</a:t>
            </a:r>
          </a:p>
          <a:p>
            <a:endParaRPr lang="ru-RU" dirty="0"/>
          </a:p>
        </p:txBody>
      </p:sp>
    </p:spTree>
    <p:extLst>
      <p:ext uri="{BB962C8B-B14F-4D97-AF65-F5344CB8AC3E}">
        <p14:creationId xmlns:p14="http://schemas.microsoft.com/office/powerpoint/2010/main" val="141362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4003</Words>
  <Application>Microsoft Office PowerPoint</Application>
  <PresentationFormat>Экран (4:3)</PresentationFormat>
  <Paragraphs>620</Paragraphs>
  <Slides>70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70</vt:i4>
      </vt:variant>
    </vt:vector>
  </HeadingPairs>
  <TitlesOfParts>
    <vt:vector size="71" baseType="lpstr">
      <vt:lpstr>Тема Office</vt:lpstr>
      <vt:lpstr>Тема: Принципы оказания неотложной помощи детям и подросткам на догоспитальном этапе </vt:lpstr>
      <vt:lpstr>Цель:</vt:lpstr>
      <vt:lpstr>План лекции:</vt:lpstr>
      <vt:lpstr>Актуальность</vt:lpstr>
      <vt:lpstr>Существует международный комитет по реанимации (ILCOR, International Liaison Communitee on Resuscitation). В Западной Европе разработаны стандарты оказания неотложной помощи  (в Великобритании – система APLS- расширенные мероприятия по поддержанию жизни у детей) веб-сайт (ALSG, Advante Life Support Group) www.alsg.org</vt:lpstr>
      <vt:lpstr>Перечень лекарственных средств и медицинских предметов для оказания медицинской помощи на дому педиатром  </vt:lpstr>
      <vt:lpstr>Сироп парацетамола №1, сироп ибупрофена №1 во флаконах. Раствор метамизола (анальгин) 50% в ампулах №10. Раствор адреналина 0,1% в ампулах №10. Аэрозоль сальбутамол №1. Раствор эуфиллина 2,4% в ампулах №10. Раствор преднизолона 3% в ампулах №10. Раствор Дексаметазона 2,4% в ампулах №5. Раствор папаверина гидрохлорида 2% в ампулах №10. раствор пипольфена 2,5% в ампулах №10. левомицетина сукцинат 1,0 во флаконе №1. раствор хлорида натрия 0,9% стерильный 200 мл во флаконе  №1. Раствор  аммиака  10%  30 мл во флаконе №1. система для внутривенной капельной инфузии стерильная №1. шприцы 1, 2, 5, 10 мл стерильные по 5 шт. Иглы-бабочки для внутривенной инъекции №2. жгут атравматический №1. салфетки для инъекции №10. Лейкопластырь №1. Перчатки стерильные №1.  Бинт стерильный №1. Термометр медицинский. </vt:lpstr>
      <vt:lpstr>Презентация PowerPoint</vt:lpstr>
      <vt:lpstr>Презентация PowerPoint</vt:lpstr>
      <vt:lpstr>Презентация PowerPoint</vt:lpstr>
      <vt:lpstr>Презентация PowerPoint</vt:lpstr>
      <vt:lpstr>Ранние признаки биологической смерти: </vt:lpstr>
      <vt:lpstr>Презентация PowerPoint</vt:lpstr>
      <vt:lpstr>Достоверные признаки биологической смерти: </vt:lpstr>
      <vt:lpstr>Совокупность признаков, позволяющая констатировать биологическую смерть до появления достоверных признаков: </vt:lpstr>
      <vt:lpstr>Презентация PowerPoint</vt:lpstr>
      <vt:lpstr>Презентация PowerPoint</vt:lpstr>
      <vt:lpstr>Сердечно-легочная реанимация (СЛР) </vt:lpstr>
      <vt:lpstr>Презентация PowerPoint</vt:lpstr>
      <vt:lpstr>Презентация PowerPoint</vt:lpstr>
      <vt:lpstr>Минимальная ЧСС</vt:lpstr>
      <vt:lpstr>Восстановление спонтанного кровообращения</vt:lpstr>
      <vt:lpstr>ИВЛ </vt:lpstr>
      <vt:lpstr>Восстановление спонтанной вентиляции</vt:lpstr>
      <vt:lpstr>Презентация PowerPoint</vt:lpstr>
      <vt:lpstr>Презентация PowerPoint</vt:lpstr>
      <vt:lpstr>Правило «4H–4T»</vt:lpstr>
      <vt:lpstr>Презентация PowerPoint</vt:lpstr>
      <vt:lpstr>Критерии диагностики остановки кровообращения</vt:lpstr>
      <vt:lpstr>При проведении СЛР до 2010 года использовался единый стандарт, основы которого были заложены Питером Сафаром. Этот стандарт носит условное название “Система ABC”, мнемонический принцип построения которого, основан на первых буквах английского алфавита и выглядит следующим образом:</vt:lpstr>
      <vt:lpstr>Презентация PowerPoint</vt:lpstr>
      <vt:lpstr>Презентация PowerPoint</vt:lpstr>
      <vt:lpstr>Время появления симптомов, при внезапной остановке кровообращения</vt:lpstr>
      <vt:lpstr>Топографо-анатомические ориентиры для поведения закрытого массажа сердца у детей первого года жизни</vt:lpstr>
      <vt:lpstr>Презентация PowerPoint</vt:lpstr>
      <vt:lpstr>Презентация PowerPoint</vt:lpstr>
      <vt:lpstr>Механизм обструкции дыхательных путей в положении ребенка на спине</vt:lpstr>
      <vt:lpstr>Для восстановления проходимости дыхательных путей необходимо выполнить "тройной прием" Сафара, который включает в себя три этапа:</vt:lpstr>
      <vt:lpstr>Запрокидывание головы назад с выведением подбородка</vt:lpstr>
      <vt:lpstr>Восстановление и поддержание проходимости дыхательных путей методикой выведения нижней челюсти</vt:lpstr>
      <vt:lpstr>Правильное положение ребенка, с восстановленной проходимостью дыхательных путей</vt:lpstr>
      <vt:lpstr>Придание больному восстановительного положения, препятствующего нарушению проходимости дыхательных путей (по Н.Г. Соколовой, 2001)</vt:lpstr>
      <vt:lpstr>Особенности ИВЛ у детей различного возраста</vt:lpstr>
      <vt:lpstr>Для проведения ИВЛ во время базовой СЛР также используют устройство, известное под названием «Life-Key» или («Ключ жизни»).  </vt:lpstr>
      <vt:lpstr>Техника выполнения искусственного дыхания с помощью маски и самонаполняющегося мешка типа Амбу.</vt:lpstr>
      <vt:lpstr>Презентация PowerPoint</vt:lpstr>
      <vt:lpstr>Дефибрилляция –</vt:lpstr>
      <vt:lpstr>Основные характеристики разряда при дефибрилляции у детей</vt:lpstr>
      <vt:lpstr>Проведение дефибрилляции автоматическим аппаратом: а – установка электродов, б – отодвинуться от больного и нажать на кнопку дачи разряда. </vt:lpstr>
      <vt:lpstr>Автоматический наружный дефибриллятор «AED PLUS»: а) внешний вид работы с дефибриллятором, б) голосовые и текстовые подсказки дополняются пиктограммами.</vt:lpstr>
      <vt:lpstr>Обеспечение сосудистого доступа при расширенной СЛР</vt:lpstr>
      <vt:lpstr>Алгоритм расширенной сердечно-легочной реанимации у детей</vt:lpstr>
      <vt:lpstr>МОНИТОРИНГ ЭФФЕКТИВНОСТИ ПРОВОДИМЫХ РЕАНИМАЦИОННЫХ МЕРОПРИЯТИЙ</vt:lpstr>
      <vt:lpstr>ПРЕКРАЩЕНИЕ СЕРДЕЧНО-ЛЕГОЧНОЙ РЕАНИМАЦИИ</vt:lpstr>
      <vt:lpstr>Презентация PowerPoint</vt:lpstr>
      <vt:lpstr>« …..Правила прекращения реанимационных мероприятий</vt:lpstr>
      <vt:lpstr>Тактические ошибки</vt:lpstr>
      <vt:lpstr>Ошибки при проведении компрессий грудной клетки</vt:lpstr>
      <vt:lpstr>Ошибки при проведении ИВЛ</vt:lpstr>
      <vt:lpstr>Ошибки при проведении дефибрилляции</vt:lpstr>
      <vt:lpstr>БАЗОВЫЕ РЕАНИМАЦИОННЫЕ МЕРОПРИЯТИЯ У НОВОРОЖДЕННЫХ Check-card</vt:lpstr>
      <vt:lpstr>БАЗОВЫЕ РЕАНИМАЦИОННЫЕ МЕРОПРИЯТИЯ У ДЕТЕЙ ДО 5 ЛЕТ Check-card</vt:lpstr>
      <vt:lpstr>БАЗОВЫЕ РЕАНИМАЦИОННЫЕ МЕРОПРИЯТИЯ У ДЕТЕЙ ОТ 5 ДО 12 ЛЕТ Check-card</vt:lpstr>
      <vt:lpstr>БАЗОВЫЕ РЕАНИМАЦИОННЫЕ МЕРОПРИЯТИЯ У ДЕТЕЙ  СТАРШЕ  12 ЛЕТ Check-card</vt:lpstr>
      <vt:lpstr>Презентация PowerPoint</vt:lpstr>
      <vt:lpstr>Места внутрикостного введения лекарств у детей</vt:lpstr>
      <vt:lpstr>Общие принципы оказания неотложной помощи на догоспитальном этапе </vt:lpstr>
      <vt:lpstr>Выводы:</vt:lpstr>
      <vt:lpstr>Литература:</vt:lpstr>
      <vt:lpstr>Благодарю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Принципы оказания неотложной помощи детям и подросткам на догоспитальном этапе </dc:title>
  <dc:creator>Adminn</dc:creator>
  <cp:lastModifiedBy>Adminn</cp:lastModifiedBy>
  <cp:revision>46</cp:revision>
  <dcterms:created xsi:type="dcterms:W3CDTF">2016-04-18T13:17:46Z</dcterms:created>
  <dcterms:modified xsi:type="dcterms:W3CDTF">2016-04-19T13:31:00Z</dcterms:modified>
</cp:coreProperties>
</file>