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21" r:id="rId4"/>
    <p:sldId id="291" r:id="rId5"/>
    <p:sldId id="292" r:id="rId6"/>
    <p:sldId id="293" r:id="rId7"/>
    <p:sldId id="323" r:id="rId8"/>
    <p:sldId id="324" r:id="rId9"/>
    <p:sldId id="308" r:id="rId10"/>
    <p:sldId id="262" r:id="rId11"/>
    <p:sldId id="322" r:id="rId12"/>
    <p:sldId id="298" r:id="rId13"/>
    <p:sldId id="264" r:id="rId14"/>
    <p:sldId id="265" r:id="rId15"/>
    <p:sldId id="266" r:id="rId16"/>
    <p:sldId id="297" r:id="rId17"/>
    <p:sldId id="302" r:id="rId18"/>
    <p:sldId id="290" r:id="rId19"/>
    <p:sldId id="269" r:id="rId20"/>
    <p:sldId id="300" r:id="rId21"/>
    <p:sldId id="288" r:id="rId22"/>
    <p:sldId id="270" r:id="rId23"/>
    <p:sldId id="303" r:id="rId24"/>
    <p:sldId id="289" r:id="rId25"/>
    <p:sldId id="271" r:id="rId26"/>
    <p:sldId id="310" r:id="rId27"/>
    <p:sldId id="320" r:id="rId28"/>
    <p:sldId id="287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56" autoAdjust="0"/>
    <p:restoredTop sz="87826" autoAdjust="0"/>
  </p:normalViewPr>
  <p:slideViewPr>
    <p:cSldViewPr snapToGrid="0">
      <p:cViewPr varScale="1">
        <p:scale>
          <a:sx n="64" d="100"/>
          <a:sy n="64" d="100"/>
        </p:scale>
        <p:origin x="58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B0E32-D3AC-400E-BFD8-12C152745210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8A4ED-EF80-4D37-971F-7E3C00A9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3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8A4ED-EF80-4D37-971F-7E3C00A94B2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21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3BBF211-F740-4D6E-9061-13036EF7B87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21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F73A28-0163-4574-A079-E39D7B1AFEE1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8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5BFAAF9-2A01-4C91-BF91-EA91230D6E61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8A4ED-EF80-4D37-971F-7E3C00A94B2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9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B26093A-A956-4FF1-93AF-92422A6395CF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Все слайды с изображением сделать по формату данного слайда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087AE-172C-402F-9971-3EFE7A9DA34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64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20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C28744D-824A-4829-9FEC-34CB351524BC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0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CD71DFA-D5F7-4081-96D5-71325AFA5B0C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14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20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FF9FE5F-46E8-4CBD-BA19-E034E0C5ECF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100000"/>
              </a:lnSpc>
              <a:buNone/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21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A519667-1848-469A-B52F-F136B1A6A41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114C3-74D9-40F2-9892-49135EB0F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E71DB4-469B-4ADB-9D97-D9938ACB2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63939F-DDFB-4CCD-996B-24AECDAA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F39F-094D-460E-A6C8-D82B3816CB5C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53DA69-2C1B-46AE-8838-3A8CE995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F5CF1A-E323-4480-B488-FD3A955CC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B20E-440A-4EE8-B585-A18ADEFBD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4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1766F-F371-4866-8994-E918C0675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A1C756-68DC-45A8-B794-212744CA9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32C57F-FEF9-4219-B42E-B2377CC1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F39F-094D-460E-A6C8-D82B3816CB5C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A3E2B7-14A1-4436-94C8-B71231716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F241AF-A801-4C19-9E88-5AD2535FA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B20E-440A-4EE8-B585-A18ADEFBD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4DD339-BAB7-4224-8ACF-034C807D3D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310C75-7FDB-4452-AD55-6590E798F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F3F5E8-AE4B-4A31-AAC8-4CE2ED320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F39F-094D-460E-A6C8-D82B3816CB5C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731C12-68D5-4FBB-9556-25B54A76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6FB008-8313-4033-ACD5-69547A0E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B20E-440A-4EE8-B585-A18ADEFBD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22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39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7985-C583-4AC5-A6CC-82E9939A0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8E2F94-22B7-4C93-9B53-C3C4E8CA4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5280DB-9A2D-4F0D-8156-5844841E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F39F-094D-460E-A6C8-D82B3816CB5C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CD0684-61C3-4C73-A8DD-8D5993BC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BE9AFF-1AF6-4BFC-BB4B-1F1926FD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B20E-440A-4EE8-B585-A18ADEFBD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71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53734-EB06-42F8-8AD9-3E1F5E6C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D35D6-CD9A-4263-89B0-57C9625A3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6840BD-63E0-45C5-A94F-0DFE836F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F39F-094D-460E-A6C8-D82B3816CB5C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FB1F7C-42D1-4FEC-ADBD-9D771D21F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05A088-7D27-4A57-8A72-331CFF8F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B20E-440A-4EE8-B585-A18ADEFBD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5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B048C-CFC7-43C0-AB5F-FC6779F1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FAB6FC-408E-4250-9B3D-EAB1076BD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6586A4-8501-44D2-B0B7-36F9556DD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A5FFF-7A3C-4D7D-BB6B-A3B442CCE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F39F-094D-460E-A6C8-D82B3816CB5C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88C27C-2965-41ED-AEBB-982782F79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60A596-BB4E-40BD-B2C6-C2CE89F9C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B20E-440A-4EE8-B585-A18ADEFBD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55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40EE3-2EC6-44D9-A971-9888C316C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695133-A3C3-40CD-9097-C6A20B5A2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253297-FA45-4665-8497-92A85C24B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6A904A-0C40-4B91-A978-956F6C0B9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486B40D-8B2D-4AAE-ACFE-00CA52930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56A65A-D883-4274-AC13-BFC62A9B3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F39F-094D-460E-A6C8-D82B3816CB5C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38264F-BD34-48EA-B165-5471DA36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2A7946-FDCB-4D32-B7FD-5CE9A29F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B20E-440A-4EE8-B585-A18ADEFBD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14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1DA25-1777-4D42-80F1-6936ACAAD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7DFE57-A482-4012-9D5F-D2D70904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F39F-094D-460E-A6C8-D82B3816CB5C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5941C9-B971-4E9E-A39A-4F41480ED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DD4E29-7E72-4759-95A2-87A2BDBBB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B20E-440A-4EE8-B585-A18ADEFBD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5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B37615-5BDC-4AA1-A08A-3F038314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F39F-094D-460E-A6C8-D82B3816CB5C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85BE66-4ACD-46E7-BCDE-54BF7D47E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F73032-6E60-480A-A90C-5AC10F272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B20E-440A-4EE8-B585-A18ADEFBD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3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6B768-B708-429B-9D41-EFB6B40A6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471449-68BB-4120-AEF4-B35B6165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0CE8D0-CA4E-48E5-A553-4A53F8C41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BC7714-C3CC-449E-84C8-B6999EA0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F39F-094D-460E-A6C8-D82B3816CB5C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FD9960-284A-4CA6-BCE1-36D47C62E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DA530E-C6EA-4BAB-BA2F-E53A4C980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B20E-440A-4EE8-B585-A18ADEFBD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3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05F87-4376-4B45-999C-4B7976B2A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59D5A3-DD72-451E-A587-393992A70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7C6A64-F5CA-4BCE-91F7-F65E84CCC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F8617E-93CF-49FD-84DB-34CB5E46E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F39F-094D-460E-A6C8-D82B3816CB5C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06C809-A205-4747-9B54-939DF361B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872018-C0EF-4F7F-AC2C-74E293281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AB20E-440A-4EE8-B585-A18ADEFBD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01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14FAB-7D1E-4125-823E-A497E490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933870-5437-4301-BB17-A8BDE5174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105021-A56E-4A4F-BAB4-AFAEB55E2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CF39F-094D-460E-A6C8-D82B3816CB5C}" type="datetimeFigureOut">
              <a:rPr lang="ru-RU" smtClean="0"/>
              <a:pPr/>
              <a:t>02.06.2022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0A12E1-BCD2-4AAE-A6D6-80180867F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913CC7-DC20-4CE1-A309-37C45101B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AB20E-440A-4EE8-B585-A18ADEFBD3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7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s.rsna.org/author/Al-Dasuqi,+Khalid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ubs.rsna.org/doi/full/10.1148/rg.2020200015" TargetMode="External"/><Relationship Id="rId5" Type="http://schemas.openxmlformats.org/officeDocument/2006/relationships/hyperlink" Target="https://pubs.rsna.org/author/Mathur,+Mahan" TargetMode="External"/><Relationship Id="rId4" Type="http://schemas.openxmlformats.org/officeDocument/2006/relationships/hyperlink" Target="https://pubs.rsna.org/author/Irshaid,+Lin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238726" y="1175040"/>
            <a:ext cx="11714548" cy="255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ru-RU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b="1" strike="noStrike" spc="-1" dirty="0" err="1">
                <a:solidFill>
                  <a:srgbClr val="203864"/>
                </a:solidFill>
                <a:latin typeface="Arial"/>
              </a:rPr>
              <a:t>Радиолого</a:t>
            </a:r>
            <a:r>
              <a:rPr lang="ru-RU" sz="4000" b="1" strike="noStrike" spc="-1" dirty="0">
                <a:solidFill>
                  <a:srgbClr val="203864"/>
                </a:solidFill>
                <a:latin typeface="Arial"/>
              </a:rPr>
              <a:t>-патологическая корреляция первичных </a:t>
            </a:r>
            <a:r>
              <a:rPr lang="ru-RU" sz="4000" b="1" strike="noStrike" spc="-1" dirty="0" err="1">
                <a:solidFill>
                  <a:srgbClr val="203864"/>
                </a:solidFill>
                <a:latin typeface="Arial"/>
              </a:rPr>
              <a:t>ретроперитонеальных</a:t>
            </a:r>
            <a:r>
              <a:rPr lang="ru-RU" sz="4000" b="1" strike="noStrike" spc="-1" dirty="0">
                <a:solidFill>
                  <a:srgbClr val="203864"/>
                </a:solidFill>
                <a:latin typeface="Arial"/>
              </a:rPr>
              <a:t> новообразований</a:t>
            </a:r>
            <a:endParaRPr lang="ru-RU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203864"/>
                </a:solidFill>
                <a:latin typeface="Arial"/>
              </a:rPr>
              <a:t>Часть 1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6647954" y="4550760"/>
            <a:ext cx="5305320" cy="65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Выполнил: ординатор 1-го года обучения специальности «Рентгенология» </a:t>
            </a:r>
            <a:endParaRPr lang="ru-RU" sz="20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20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Тутарков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Сергей Геннадьевич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2059560" y="144000"/>
            <a:ext cx="8175960" cy="93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ФГБОУ ВО «Красноярский государственный медицинский университет имени профессора В.Ф. Войно - Ясенецкого»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</a:rPr>
              <a:t>Кафедра лучевой диагностики ИПО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111600" y="4550760"/>
            <a:ext cx="6521040" cy="127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ru-RU" sz="1200" b="1" strike="noStrike" spc="-1" dirty="0" err="1">
                <a:solidFill>
                  <a:srgbClr val="000000"/>
                </a:solidFill>
                <a:latin typeface="Open Sans"/>
              </a:rPr>
              <a:t>Genitourinary</a:t>
            </a:r>
            <a:r>
              <a:rPr lang="ru-RU" sz="1200" b="1" strike="noStrike" spc="-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1200" b="1" strike="noStrike" spc="-1" dirty="0" err="1">
                <a:solidFill>
                  <a:srgbClr val="000000"/>
                </a:solidFill>
                <a:latin typeface="Open Sans"/>
              </a:rPr>
              <a:t>Imaging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Open Sans"/>
              </a:rPr>
              <a:t>Free</a:t>
            </a:r>
            <a:r>
              <a:rPr lang="ru-RU" sz="1200" b="0" strike="noStrike" spc="-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Open Sans"/>
              </a:rPr>
              <a:t>Access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latin typeface="Open Sans"/>
              </a:rPr>
              <a:t>Radiologic-Pathologic</a:t>
            </a:r>
            <a:r>
              <a:rPr lang="ru-RU" sz="2400" b="1" strike="noStrike" spc="-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Open Sans"/>
              </a:rPr>
              <a:t>Correlation</a:t>
            </a:r>
            <a:r>
              <a:rPr lang="ru-RU" sz="2400" b="1" strike="noStrike" spc="-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Open Sans"/>
              </a:rPr>
              <a:t>of</a:t>
            </a:r>
            <a:r>
              <a:rPr lang="ru-RU" sz="2400" b="1" strike="noStrike" spc="-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Open Sans"/>
              </a:rPr>
              <a:t>Primary</a:t>
            </a:r>
            <a:r>
              <a:rPr lang="ru-RU" sz="2400" b="1" strike="noStrike" spc="-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Open Sans"/>
              </a:rPr>
              <a:t>Retroperitoneal</a:t>
            </a:r>
            <a:r>
              <a:rPr lang="ru-RU" sz="2400" b="1" strike="noStrike" spc="-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Open Sans"/>
              </a:rPr>
              <a:t>Neoplasms</a:t>
            </a:r>
            <a:endParaRPr lang="ru-RU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Open Sans"/>
              </a:rPr>
              <a:t>  </a:t>
            </a:r>
            <a:r>
              <a:rPr lang="ru-RU" sz="900" b="0" strike="noStrike" spc="-1" dirty="0">
                <a:solidFill>
                  <a:srgbClr val="000000"/>
                </a:solidFill>
                <a:latin typeface="Open Sans"/>
              </a:rPr>
              <a:t>     </a:t>
            </a:r>
            <a:r>
              <a:rPr lang="ru-RU" sz="1200" b="0" u="sng" strike="noStrike" spc="-1" dirty="0" err="1">
                <a:solidFill>
                  <a:srgbClr val="0563C1"/>
                </a:solidFill>
                <a:uFillTx/>
                <a:latin typeface="Open Sans"/>
                <a:hlinkClick r:id="rId3"/>
              </a:rPr>
              <a:t>Khalid</a:t>
            </a:r>
            <a:r>
              <a:rPr lang="ru-RU" sz="1200" b="0" u="sng" strike="noStrike" spc="-1" dirty="0">
                <a:solidFill>
                  <a:srgbClr val="0563C1"/>
                </a:solidFill>
                <a:uFillTx/>
                <a:latin typeface="Open Sans"/>
                <a:hlinkClick r:id="rId3"/>
              </a:rPr>
              <a:t> </a:t>
            </a:r>
            <a:r>
              <a:rPr lang="ru-RU" sz="1200" b="0" u="sng" strike="noStrike" spc="-1" dirty="0" err="1">
                <a:solidFill>
                  <a:srgbClr val="0563C1"/>
                </a:solidFill>
                <a:uFillTx/>
                <a:latin typeface="Open Sans"/>
                <a:hlinkClick r:id="rId3"/>
              </a:rPr>
              <a:t>Al-Dasuqi</a:t>
            </a:r>
            <a:r>
              <a:rPr lang="ru-RU" sz="1200" b="0" strike="noStrike" spc="-1" dirty="0">
                <a:solidFill>
                  <a:srgbClr val="777777"/>
                </a:solidFill>
                <a:latin typeface="Open Sans"/>
              </a:rPr>
              <a:t>, </a:t>
            </a:r>
            <a:r>
              <a:rPr lang="ru-RU" sz="1200" b="0" u="sng" strike="noStrike" spc="-1" dirty="0" err="1">
                <a:solidFill>
                  <a:srgbClr val="0563C1"/>
                </a:solidFill>
                <a:uFillTx/>
                <a:latin typeface="Open Sans"/>
                <a:hlinkClick r:id="rId4"/>
              </a:rPr>
              <a:t>Lina</a:t>
            </a:r>
            <a:r>
              <a:rPr lang="ru-RU" sz="1200" b="0" u="sng" strike="noStrike" spc="-1" dirty="0">
                <a:solidFill>
                  <a:srgbClr val="0563C1"/>
                </a:solidFill>
                <a:uFillTx/>
                <a:latin typeface="Open Sans"/>
                <a:hlinkClick r:id="rId4"/>
              </a:rPr>
              <a:t> </a:t>
            </a:r>
            <a:r>
              <a:rPr lang="ru-RU" sz="1200" b="0" u="sng" strike="noStrike" spc="-1" dirty="0" err="1">
                <a:solidFill>
                  <a:srgbClr val="0563C1"/>
                </a:solidFill>
                <a:uFillTx/>
                <a:latin typeface="Open Sans"/>
                <a:hlinkClick r:id="rId4"/>
              </a:rPr>
              <a:t>Irshaid</a:t>
            </a:r>
            <a:r>
              <a:rPr lang="ru-RU" sz="1200" b="0" strike="noStrike" spc="-1" dirty="0">
                <a:solidFill>
                  <a:srgbClr val="777777"/>
                </a:solidFill>
                <a:latin typeface="Open Sans"/>
              </a:rPr>
              <a:t>, </a:t>
            </a:r>
            <a:r>
              <a:rPr lang="ru-RU" sz="1200" b="0" u="sng" strike="noStrike" spc="-1" dirty="0" err="1">
                <a:solidFill>
                  <a:srgbClr val="0563C1"/>
                </a:solidFill>
                <a:uFillTx/>
                <a:latin typeface="Open Sans"/>
                <a:hlinkClick r:id="rId5"/>
              </a:rPr>
              <a:t>Mahan</a:t>
            </a:r>
            <a:r>
              <a:rPr lang="ru-RU" sz="1200" b="0" u="sng" strike="noStrike" spc="-1" dirty="0">
                <a:solidFill>
                  <a:srgbClr val="0563C1"/>
                </a:solidFill>
                <a:uFillTx/>
                <a:latin typeface="Open Sans"/>
                <a:hlinkClick r:id="rId5"/>
              </a:rPr>
              <a:t> </a:t>
            </a:r>
            <a:r>
              <a:rPr lang="ru-RU" sz="1200" b="0" u="sng" strike="noStrike" spc="-1" dirty="0" err="1">
                <a:solidFill>
                  <a:srgbClr val="0563C1"/>
                </a:solidFill>
                <a:uFillTx/>
                <a:latin typeface="Open Sans"/>
                <a:hlinkClick r:id="rId5"/>
              </a:rPr>
              <a:t>Mathur</a:t>
            </a:r>
            <a:r>
              <a:rPr lang="ru-RU" sz="1200" b="0" u="sng" strike="noStrike" spc="-1" dirty="0">
                <a:solidFill>
                  <a:srgbClr val="0563C1"/>
                </a:solidFill>
                <a:uFillTx/>
                <a:latin typeface="Open Sans"/>
                <a:hlinkClick r:id="rId5"/>
              </a:rPr>
              <a:t> 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u="sng" strike="noStrike" spc="-1" dirty="0" err="1">
                <a:solidFill>
                  <a:srgbClr val="0563C1"/>
                </a:solidFill>
                <a:uFillTx/>
                <a:latin typeface="Open Sans"/>
                <a:hlinkClick r:id="rId6"/>
              </a:rPr>
              <a:t>Author</a:t>
            </a:r>
            <a:r>
              <a:rPr lang="ru-RU" sz="1200" b="1" u="sng" strike="noStrike" spc="-1" dirty="0">
                <a:solidFill>
                  <a:srgbClr val="0563C1"/>
                </a:solidFill>
                <a:uFillTx/>
                <a:latin typeface="Open Sans"/>
                <a:hlinkClick r:id="rId6"/>
              </a:rPr>
              <a:t> </a:t>
            </a:r>
            <a:r>
              <a:rPr lang="ru-RU" sz="1200" b="1" u="sng" strike="noStrike" spc="-1" dirty="0" err="1">
                <a:solidFill>
                  <a:srgbClr val="0563C1"/>
                </a:solidFill>
                <a:uFillTx/>
                <a:latin typeface="Open Sans"/>
                <a:hlinkClick r:id="rId6"/>
              </a:rPr>
              <a:t>Affiliations</a:t>
            </a:r>
            <a:endParaRPr lang="en-US" sz="1200" b="1" u="sng" strike="noStrike" spc="-1" dirty="0">
              <a:solidFill>
                <a:srgbClr val="0563C1"/>
              </a:solidFill>
              <a:uFillTx/>
              <a:latin typeface="Open Sans"/>
            </a:endParaRPr>
          </a:p>
          <a:p>
            <a:r>
              <a:rPr lang="ru-RU" sz="1200" b="0" u="sng" strike="noStrike" spc="-1" dirty="0">
                <a:solidFill>
                  <a:srgbClr val="0563C1"/>
                </a:solidFill>
                <a:uFillTx/>
                <a:ea typeface="DejaVu Sans"/>
                <a:hlinkClick r:id="rId6"/>
              </a:rPr>
              <a:t>https://pubs.rsna.org/doi/full/10.1148/rg.2020200015</a:t>
            </a:r>
            <a:endParaRPr lang="ru-RU" sz="1200" b="0" strike="noStrike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ru-RU" sz="1200" b="0" strike="noStrike" spc="-1" dirty="0">
              <a:latin typeface="Arial"/>
            </a:endParaRPr>
          </a:p>
        </p:txBody>
      </p:sp>
      <p:pic>
        <p:nvPicPr>
          <p:cNvPr id="133" name="Picture 2"/>
          <p:cNvPicPr/>
          <p:nvPr/>
        </p:nvPicPr>
        <p:blipFill>
          <a:blip r:embed="rId7"/>
          <a:stretch/>
        </p:blipFill>
        <p:spPr>
          <a:xfrm rot="10800000">
            <a:off x="1879920" y="4419360"/>
            <a:ext cx="267480" cy="78480"/>
          </a:xfrm>
          <a:prstGeom prst="rect">
            <a:avLst/>
          </a:prstGeom>
          <a:ln>
            <a:noFill/>
          </a:ln>
        </p:spPr>
      </p:pic>
      <p:sp>
        <p:nvSpPr>
          <p:cNvPr id="134" name="CustomShape 5"/>
          <p:cNvSpPr/>
          <p:nvPr/>
        </p:nvSpPr>
        <p:spPr>
          <a:xfrm>
            <a:off x="4948200" y="6191280"/>
            <a:ext cx="609804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1587895" y="1543987"/>
            <a:ext cx="9258120" cy="426713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000000"/>
                </a:solidFill>
              </a:rPr>
              <a:t>Сигнал при МРТ однородно интенсивен, по сравнению с подкожной жировой клетчаткой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spc="-1" dirty="0">
                <a:solidFill>
                  <a:srgbClr val="000000"/>
                </a:solidFill>
              </a:rPr>
              <a:t>На МРТ с контрастированием гадолинием минимальное усиление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сигнала приобретают тонкие перегородки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Наличие толстых или неровных капсул или септ, внутреннего солидного усиления или некроза должно вызвать подозрение на липоматозную саркому, и в этих случаях необходимо провести биопсию и/или резекцию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spc="-1" dirty="0">
                <a:solidFill>
                  <a:srgbClr val="000000"/>
                </a:solidFill>
                <a:latin typeface="Calibri"/>
              </a:rPr>
              <a:t>На КТ липомы </a:t>
            </a:r>
            <a:r>
              <a:rPr lang="ru-RU" sz="2400" spc="-1" dirty="0"/>
              <a:t>выглядят как образования с чётко очерченной капсулой с ослаблением сигнала, сходным с подкожно-жировой клетчаткой</a:t>
            </a:r>
            <a:r>
              <a:rPr lang="ru-RU" sz="2400" spc="-1" dirty="0">
                <a:latin typeface="Calibri"/>
              </a:rPr>
              <a:t> </a:t>
            </a:r>
            <a:r>
              <a:rPr lang="ru-RU" sz="2400" b="0" strike="noStrike" spc="-1" dirty="0">
                <a:latin typeface="Calibri"/>
              </a:rPr>
              <a:t>(от -10 до -100 HU)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EFC26-A113-430E-876B-32EB41A007E0}"/>
              </a:ext>
            </a:extLst>
          </p:cNvPr>
          <p:cNvSpPr txBox="1"/>
          <p:nvPr/>
        </p:nvSpPr>
        <p:spPr>
          <a:xfrm>
            <a:off x="976328" y="232859"/>
            <a:ext cx="10239344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4400" b="1" strike="noStrike" spc="-1" dirty="0">
                <a:solidFill>
                  <a:srgbClr val="000000"/>
                </a:solidFill>
                <a:latin typeface="Calibri"/>
              </a:rPr>
              <a:t>Рентгенологические особенности </a:t>
            </a:r>
            <a:r>
              <a:rPr lang="ru-RU" sz="4400" b="1" strike="noStrike" spc="-1" dirty="0" err="1">
                <a:solidFill>
                  <a:srgbClr val="000000"/>
                </a:solidFill>
                <a:latin typeface="Calibri"/>
              </a:rPr>
              <a:t>адипоцитарных</a:t>
            </a:r>
            <a:r>
              <a:rPr lang="ru-RU" sz="4400" b="1" strike="noStrike" spc="-1" dirty="0">
                <a:solidFill>
                  <a:srgbClr val="000000"/>
                </a:solidFill>
                <a:latin typeface="Calibri"/>
              </a:rPr>
              <a:t> липом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6783" y="543152"/>
            <a:ext cx="12716655" cy="1325563"/>
          </a:xfrm>
        </p:spPr>
        <p:txBody>
          <a:bodyPr>
            <a:noAutofit/>
          </a:bodyPr>
          <a:lstStyle/>
          <a:p>
            <a:pPr algn="ctr">
              <a:lnSpc>
                <a:spcPts val="4000"/>
              </a:lnSpc>
            </a:pPr>
            <a:r>
              <a:rPr lang="ru-RU" b="1" dirty="0" err="1">
                <a:latin typeface="+mn-lt"/>
              </a:rPr>
              <a:t>Адипоцитарная</a:t>
            </a:r>
            <a:r>
              <a:rPr lang="ru-RU" b="1" dirty="0">
                <a:latin typeface="+mn-lt"/>
              </a:rPr>
              <a:t> липома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а) КТ с контрастированием, аксиальная проекция</a:t>
            </a:r>
            <a:br>
              <a:rPr lang="ru-RU" b="1" dirty="0">
                <a:latin typeface="+mn-lt"/>
              </a:rPr>
            </a:br>
            <a:r>
              <a:rPr lang="en-US" b="1" dirty="0">
                <a:latin typeface="+mn-lt"/>
              </a:rPr>
              <a:t>b)</a:t>
            </a:r>
            <a:r>
              <a:rPr lang="ru-RU" b="1" dirty="0">
                <a:latin typeface="+mn-lt"/>
              </a:rPr>
              <a:t> МРТ с подавлением жира и контрастным усилением Т2-ВИ, аксиальный срез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/>
          <a:stretch/>
        </p:blipFill>
        <p:spPr>
          <a:xfrm>
            <a:off x="1158743" y="2320820"/>
            <a:ext cx="4180115" cy="3164115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D797D9-F42F-49DC-B99A-D02EC126069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196331" y="2320820"/>
            <a:ext cx="4836926" cy="3135085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58743" y="4550594"/>
            <a:ext cx="362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07155" y="4543340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319315" y="5559137"/>
            <a:ext cx="11544460" cy="16401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strike="noStrike" spc="-1" dirty="0">
                <a:solidFill>
                  <a:srgbClr val="000000"/>
                </a:solidFill>
                <a:latin typeface="Calibri"/>
                <a:ea typeface="Noto Sans CJK SC Regular"/>
              </a:rPr>
              <a:t>Женщина 34 лет,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Noto Sans CJK SC Regular"/>
              </a:rPr>
              <a:t>боли в левом нижнем квадранте, учащенная дефекация, поллакиурия</a:t>
            </a:r>
            <a:r>
              <a:rPr lang="ru-RU" sz="2400" b="0" strike="noStrike" spc="-1" dirty="0">
                <a:latin typeface="Calibri"/>
                <a:ea typeface="Noto Sans CJK SC Regular"/>
              </a:rPr>
              <a:t>:</a:t>
            </a:r>
            <a:r>
              <a:rPr lang="ru-RU" sz="2400" b="0" strike="noStrike" spc="-1" dirty="0">
                <a:solidFill>
                  <a:srgbClr val="FF0000"/>
                </a:solidFill>
                <a:latin typeface="Calibri"/>
                <a:ea typeface="Noto Sans CJK SC Regular"/>
              </a:rPr>
              <a:t>  </a:t>
            </a:r>
            <a:r>
              <a:rPr lang="ru-RU" sz="2400" b="0" strike="noStrike" spc="-1" dirty="0">
                <a:latin typeface="Calibri"/>
                <a:ea typeface="Noto Sans CJK SC Regular"/>
              </a:rPr>
              <a:t>липоматозное</a:t>
            </a:r>
            <a:r>
              <a:rPr lang="ru-RU" sz="2400" b="0" strike="noStrike" spc="-1" dirty="0">
                <a:solidFill>
                  <a:srgbClr val="FF0000"/>
                </a:solidFill>
                <a:latin typeface="Calibri"/>
                <a:ea typeface="Noto Sans CJK SC Regular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  <a:ea typeface="Noto Sans CJK SC Regular"/>
              </a:rPr>
              <a:t>образование (*), занимающее забрюшинное пространство вдоль левой боковой стенки таза, с единичными тонкими септами</a:t>
            </a:r>
            <a:r>
              <a:rPr lang="ru-RU" sz="2400" spc="-1" dirty="0">
                <a:solidFill>
                  <a:srgbClr val="000000"/>
                </a:solidFill>
                <a:latin typeface="Calibri"/>
                <a:ea typeface="Noto Sans CJK SC Regular"/>
              </a:rPr>
              <a:t> </a:t>
            </a:r>
            <a:endParaRPr lang="ru-RU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 algn="ctr"/>
            <a:endParaRPr lang="ru-RU" sz="24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5598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poma in a 34-year-old woman who presented with a long-standing                         history of left lower quadrant pain, frequent bowel movements, and urinary                         urgency. (a, b) Axial contrast-enhanced CT image (a) and contrast-enhanced                         T1-weighted fat-saturated MR image (b) show a lipomatous mass (* in a)                         occupying the retroperitoneal space along the left pelvic sidewall, with a                         few minimally enhancing thin septa (arrow in b). (c) At gross pathologic                         evaluation, the mass is thinly encapsulated, soft, and yellow, with                         homogeneously yellow lobulated cut surfaces (*) without grossly                         identifiable fibrosis, necrosis, calcification, or hemorrhage. (d)                         Medium-power photomicrograph shows mature adipocytes, with minimal size                         variation and without nuclear atypia. (Hematoxylin-eosin stain; original                         magnification, ×40.) Adipocytes are divided into lobules by fibrous                         bands (arrow) with intermixed small- and medium-sized vessels                         (arrowheads)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892" y="1737289"/>
            <a:ext cx="4908012" cy="338342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1CB2F0-2385-4244-BF40-C1225C010103}"/>
              </a:ext>
            </a:extLst>
          </p:cNvPr>
          <p:cNvSpPr txBox="1"/>
          <p:nvPr/>
        </p:nvSpPr>
        <p:spPr>
          <a:xfrm>
            <a:off x="414729" y="5308369"/>
            <a:ext cx="50641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Мягкая, желтого цвета, с однородно желтыми дольчатыми поверхностями срезов (*), с тонкой капсулой без фиброза, некроза, </a:t>
            </a:r>
            <a:r>
              <a:rPr lang="ru-RU" sz="2000" dirty="0" err="1"/>
              <a:t>кальцификации</a:t>
            </a:r>
            <a:r>
              <a:rPr lang="ru-RU" sz="2000" dirty="0"/>
              <a:t> или кровоизлияния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ED62F-6186-4949-A137-678F28B082EF}"/>
              </a:ext>
            </a:extLst>
          </p:cNvPr>
          <p:cNvSpPr txBox="1"/>
          <p:nvPr/>
        </p:nvSpPr>
        <p:spPr>
          <a:xfrm>
            <a:off x="729521" y="103080"/>
            <a:ext cx="1073295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Макро- и микроскопическое исследование, липома</a:t>
            </a:r>
          </a:p>
        </p:txBody>
      </p:sp>
      <p:pic>
        <p:nvPicPr>
          <p:cNvPr id="8" name="Picture 2" descr="Lipoma in a 34-year-old woman who presented with a long-standing                         history of left lower quadrant pain, frequent bowel movements, and urinary                         urgency. (a, b) Axial contrast-enhanced CT image (a) and contrast-enhanced                         T1-weighted fat-saturated MR image (b) show a lipomatous mass (* in a)                         occupying the retroperitoneal space along the left pelvic sidewall, with a                         few minimally enhancing thin septa (arrow in b). (c) At gross pathologic                         evaluation, the mass is thinly encapsulated, soft, and yellow, with                         homogeneously yellow lobulated cut surfaces (*) without grossly                         identifiable fibrosis, necrosis, calcification, or hemorrhage. (d)                         Medium-power photomicrograph shows mature adipocytes, with minimal size                         variation and without nuclear atypia. (Hematoxylin-eosin stain; original                         magnification, ×40.) Adipocytes are divided into lobules by fibrous                         bands (arrow) with intermixed small- and medium-sized vessels                         (arrowheads).">
            <a:extLst>
              <a:ext uri="{FF2B5EF4-FFF2-40B4-BE49-F238E27FC236}">
                <a16:creationId xmlns:a16="http://schemas.microsoft.com/office/drawing/2014/main" id="{2EE82235-EE3B-4A9F-9CC4-1521AECC3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5862" y="1743996"/>
            <a:ext cx="4908012" cy="3376714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11D443-9B37-442D-B00C-95A4E9570093}"/>
              </a:ext>
            </a:extLst>
          </p:cNvPr>
          <p:cNvSpPr txBox="1"/>
          <p:nvPr/>
        </p:nvSpPr>
        <p:spPr>
          <a:xfrm>
            <a:off x="5713118" y="5315076"/>
            <a:ext cx="6093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prstClr val="black"/>
                </a:solidFill>
              </a:rPr>
              <a:t>Адипоциты</a:t>
            </a:r>
            <a:r>
              <a:rPr lang="ru-RU" sz="2000" dirty="0">
                <a:solidFill>
                  <a:prstClr val="black"/>
                </a:solidFill>
              </a:rPr>
              <a:t> разделены на дольки фиброзными лентами (</a:t>
            </a:r>
            <a:r>
              <a:rPr lang="en-US" sz="2000" dirty="0">
                <a:solidFill>
                  <a:prstClr val="black"/>
                </a:solidFill>
              </a:rPr>
              <a:t>-&gt;</a:t>
            </a:r>
            <a:r>
              <a:rPr lang="ru-RU" sz="2000" dirty="0">
                <a:solidFill>
                  <a:prstClr val="black"/>
                </a:solidFill>
              </a:rPr>
              <a:t>) с перемежающимися мелкими и средними сосудами (</a:t>
            </a:r>
            <a:r>
              <a:rPr lang="en-US" sz="2000" dirty="0">
                <a:solidFill>
                  <a:prstClr val="black"/>
                </a:solidFill>
              </a:rPr>
              <a:t>&gt;</a:t>
            </a:r>
            <a:r>
              <a:rPr lang="ru-RU" sz="2000" dirty="0">
                <a:solidFill>
                  <a:prstClr val="black"/>
                </a:solidFill>
              </a:rPr>
              <a:t>)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4400" b="1" strike="noStrike" spc="-1" dirty="0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ru-RU" sz="2800" spc="-1" dirty="0">
                <a:solidFill>
                  <a:srgbClr val="000000"/>
                </a:solidFill>
                <a:latin typeface="Calibri"/>
              </a:rPr>
              <a:t>Это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злокачественная опухоль жировой ткани. Составляет около 15% всех опухолей мягких тканей, при этом 10%-20% возникают в забрюшинном пространстве</a:t>
            </a:r>
            <a:endParaRPr lang="ru-RU" sz="2800" spc="-1" dirty="0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Наиболее распространенная первичная забрюшинная саркома, составляя 35% всех злокачественных забрюшинных опухолей мягких тканей у взрослых пациентов</a:t>
            </a:r>
            <a:endParaRPr lang="ru-RU" sz="2800" spc="-1" dirty="0">
              <a:solidFill>
                <a:srgbClr val="000000"/>
              </a:solidFill>
              <a:latin typeface="Calibri"/>
            </a:endParaRP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Часто проявляется в виде больших инкапсулированных жиросодержащих образований, смещающих соседние структуры.  В среднем выявляются на пятом-седьмом десятилетиях жизни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933E71-E674-4A84-AB50-181DCC53E07B}"/>
              </a:ext>
            </a:extLst>
          </p:cNvPr>
          <p:cNvSpPr txBox="1"/>
          <p:nvPr/>
        </p:nvSpPr>
        <p:spPr>
          <a:xfrm>
            <a:off x="3166672" y="936313"/>
            <a:ext cx="6093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strike="noStrike" spc="-1" dirty="0" err="1">
                <a:solidFill>
                  <a:srgbClr val="000000"/>
                </a:solidFill>
                <a:latin typeface="Calibri"/>
              </a:rPr>
              <a:t>Липосаркома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838380" y="1618938"/>
            <a:ext cx="10515240" cy="4374702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sng" strike="noStrike" spc="-1" dirty="0">
                <a:solidFill>
                  <a:srgbClr val="000000"/>
                </a:solidFill>
                <a:uFillTx/>
                <a:latin typeface="Calibri"/>
              </a:rPr>
              <a:t>Хорошо дифференцированная </a:t>
            </a:r>
            <a:r>
              <a:rPr lang="ru-RU" sz="2800" b="0" u="sng" strike="noStrike" spc="-1" dirty="0" err="1">
                <a:solidFill>
                  <a:srgbClr val="000000"/>
                </a:solidFill>
                <a:uFillTx/>
                <a:latin typeface="Calibri"/>
              </a:rPr>
              <a:t>липосаркома</a:t>
            </a:r>
            <a:r>
              <a:rPr lang="ru-RU" sz="2800" b="0" u="sng" strike="noStrike" spc="-1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(ХДЛ): </a:t>
            </a:r>
            <a:r>
              <a:rPr lang="ru-RU" sz="2800" spc="-1" dirty="0">
                <a:solidFill>
                  <a:srgbClr val="000000"/>
                </a:solidFill>
              </a:rPr>
              <a:t>также называемая атипичной липоматозной опухолью при обнаружении в конечностях. ХДЛ не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способны метастазировать,</a:t>
            </a:r>
            <a:r>
              <a:rPr lang="ru-RU" sz="2800" b="0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из-за высокого риска рецидива и возможности злокачественного перерождения в следующий подтип, </a:t>
            </a:r>
            <a:r>
              <a:rPr lang="ru-RU" sz="2800" b="0" strike="noStrike" spc="-1" dirty="0">
                <a:latin typeface="Calibri"/>
              </a:rPr>
              <a:t>смертность достигает 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22%-33%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sng" strike="noStrike" spc="-1" dirty="0" err="1">
                <a:solidFill>
                  <a:srgbClr val="000000"/>
                </a:solidFill>
                <a:uFillTx/>
                <a:latin typeface="Calibri"/>
              </a:rPr>
              <a:t>Дедифференцированная</a:t>
            </a:r>
            <a:r>
              <a:rPr lang="ru-RU" sz="2800" b="0" u="sng" strike="noStrike" spc="-1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ru-RU" sz="2800" b="0" u="sng" strike="noStrike" spc="-1" dirty="0" err="1">
                <a:solidFill>
                  <a:srgbClr val="000000"/>
                </a:solidFill>
                <a:uFillTx/>
                <a:latin typeface="Calibri"/>
              </a:rPr>
              <a:t>липосаркома</a:t>
            </a:r>
            <a:r>
              <a:rPr lang="ru-RU" sz="2800" b="0" u="sng" strike="noStrike" spc="-1" dirty="0">
                <a:solidFill>
                  <a:srgbClr val="000000"/>
                </a:solidFill>
                <a:uFillTx/>
                <a:latin typeface="Calibri"/>
              </a:rPr>
              <a:t>: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возникает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de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latin typeface="Calibri"/>
              </a:rPr>
              <a:t>novo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в ранее существовавшей ХДЛ (около 90%), либо формируются в рецидивирующей ХДЛ, клинически более агрессивны, с большей склонностью к рецидивам после резекции и наличием отдаленных метастазов примерно в 1/5 случаев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sng" strike="noStrike" spc="-1" dirty="0" err="1">
                <a:solidFill>
                  <a:srgbClr val="000000"/>
                </a:solidFill>
                <a:uFillTx/>
                <a:latin typeface="Calibri"/>
              </a:rPr>
              <a:t>Миксоидные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склонны к метастазированию в </a:t>
            </a:r>
            <a:r>
              <a:rPr lang="ru-RU" sz="2800" b="0" strike="noStrike" spc="-1" dirty="0">
                <a:latin typeface="Calibri"/>
              </a:rPr>
              <a:t>нетипичные места расположения мягких тканей и костей (щитовидная железа, позвоночник, ключицы</a:t>
            </a:r>
            <a:r>
              <a:rPr lang="ru-RU" sz="2800" spc="-1" dirty="0">
                <a:latin typeface="Calibri"/>
              </a:rPr>
              <a:t>)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sng" strike="noStrike" spc="-1" dirty="0">
                <a:solidFill>
                  <a:srgbClr val="000000"/>
                </a:solidFill>
                <a:uFillTx/>
                <a:latin typeface="Calibri"/>
              </a:rPr>
              <a:t>Плеоморфные</a:t>
            </a:r>
            <a:r>
              <a:rPr lang="ru-RU" sz="2800" b="0" strike="noStrike" spc="-1" dirty="0">
                <a:solidFill>
                  <a:srgbClr val="000000"/>
                </a:solidFill>
                <a:latin typeface="Calibri"/>
              </a:rPr>
              <a:t> могут рано метастазировать в легкие у 75% пациентов  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493C6A-6A4F-4BED-AC67-EEB716B050B9}"/>
              </a:ext>
            </a:extLst>
          </p:cNvPr>
          <p:cNvSpPr txBox="1"/>
          <p:nvPr/>
        </p:nvSpPr>
        <p:spPr>
          <a:xfrm>
            <a:off x="1379095" y="208796"/>
            <a:ext cx="9754848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4400" b="1" strike="noStrike" spc="-1" dirty="0" err="1">
                <a:solidFill>
                  <a:srgbClr val="000000"/>
                </a:solidFill>
                <a:latin typeface="Calibri"/>
              </a:rPr>
              <a:t>Липосаркомы</a:t>
            </a:r>
            <a:r>
              <a:rPr lang="ru-RU" sz="4400" b="1" strike="noStrike" spc="-1" dirty="0">
                <a:solidFill>
                  <a:srgbClr val="000000"/>
                </a:solidFill>
                <a:latin typeface="Calibri"/>
              </a:rPr>
              <a:t> гистологически делятся на четыре подтипа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1108203" y="2548148"/>
            <a:ext cx="10515240" cy="4429594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ru-RU" sz="3200" b="0" strike="noStrike" spc="-1" dirty="0">
                <a:latin typeface="Calibri"/>
              </a:rPr>
              <a:t>Толстые перегородки или солидный компонент, в мягких тканях, имеющие слабое или выраженное усиление сигнала после введения контрастного вещества</a:t>
            </a:r>
          </a:p>
          <a:p>
            <a:pPr marL="457200" indent="-4572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ru-RU" sz="3200" b="0" strike="noStrike" spc="-1" dirty="0">
                <a:latin typeface="Calibri"/>
              </a:rPr>
              <a:t>Размер очага 10 см и более и наличие узла размером 1 см и более, смещающего окружающие ткани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230A1-62D8-42DD-9879-1D87E1F791B5}"/>
              </a:ext>
            </a:extLst>
          </p:cNvPr>
          <p:cNvSpPr txBox="1"/>
          <p:nvPr/>
        </p:nvSpPr>
        <p:spPr>
          <a:xfrm>
            <a:off x="-724525" y="195052"/>
            <a:ext cx="13641049" cy="143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4400" b="1" strike="noStrike" spc="-1" dirty="0">
                <a:latin typeface="Calibri"/>
              </a:rPr>
              <a:t>Рентгенологические особенности </a:t>
            </a: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4400" b="1" spc="-1" dirty="0">
                <a:latin typeface="Calibri"/>
              </a:rPr>
              <a:t>х</a:t>
            </a:r>
            <a:r>
              <a:rPr lang="ru-RU" sz="4400" b="1" strike="noStrike" spc="-1" dirty="0">
                <a:latin typeface="Calibri"/>
              </a:rPr>
              <a:t>орошо дифференцированных </a:t>
            </a:r>
            <a:r>
              <a:rPr lang="ru-RU" sz="4400" b="1" strike="noStrike" spc="-1" dirty="0" err="1">
                <a:latin typeface="Calibri"/>
              </a:rPr>
              <a:t>липосарком</a:t>
            </a:r>
            <a:r>
              <a:rPr lang="ru-RU" sz="4400" b="1" strike="noStrike" spc="-1" dirty="0">
                <a:latin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2"/>
          <p:cNvPicPr/>
          <p:nvPr/>
        </p:nvPicPr>
        <p:blipFill>
          <a:blip r:embed="rId3"/>
          <a:stretch/>
        </p:blipFill>
        <p:spPr>
          <a:xfrm>
            <a:off x="1242408" y="1849699"/>
            <a:ext cx="4348923" cy="3158602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A35D96-00E8-4ECA-92FC-E47F421358FA}"/>
              </a:ext>
            </a:extLst>
          </p:cNvPr>
          <p:cNvSpPr txBox="1"/>
          <p:nvPr/>
        </p:nvSpPr>
        <p:spPr>
          <a:xfrm>
            <a:off x="533401" y="153790"/>
            <a:ext cx="111276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spc="-1" dirty="0">
                <a:latin typeface="Calibri"/>
              </a:rPr>
              <a:t>Хорош</a:t>
            </a:r>
            <a:r>
              <a:rPr lang="ru-RU" sz="3600" b="1" strike="noStrike" spc="-1" dirty="0">
                <a:latin typeface="Calibri"/>
              </a:rPr>
              <a:t>о дифференцированная </a:t>
            </a:r>
            <a:r>
              <a:rPr lang="ru-RU" sz="3600" b="1" strike="noStrike" spc="-1" dirty="0" err="1">
                <a:latin typeface="Calibri"/>
              </a:rPr>
              <a:t>липосаркома</a:t>
            </a:r>
            <a:endParaRPr lang="ru-RU" sz="3600" b="1" strike="noStrike" spc="-1" dirty="0">
              <a:latin typeface="Calibri"/>
            </a:endParaRPr>
          </a:p>
          <a:p>
            <a:pPr algn="ctr"/>
            <a:r>
              <a:rPr lang="ru-RU" sz="3600" b="1" strike="noStrike" spc="-1" dirty="0">
                <a:latin typeface="Calibri"/>
              </a:rPr>
              <a:t>КТ фронтальный срез</a:t>
            </a:r>
          </a:p>
          <a:p>
            <a:pPr algn="ctr"/>
            <a:r>
              <a:rPr lang="ru-RU" sz="3600" b="1" strike="noStrike" spc="-1" dirty="0">
                <a:latin typeface="Calibri"/>
              </a:rPr>
              <a:t>МРТ Т1-ВИ, с контрастированием</a:t>
            </a:r>
            <a:r>
              <a:rPr lang="ru-RU" sz="3600" b="1" spc="-1" dirty="0">
                <a:latin typeface="Calibri"/>
              </a:rPr>
              <a:t> аксиальный срез</a:t>
            </a:r>
            <a:endParaRPr lang="ru-RU" sz="3600" strike="noStrike" spc="-1" dirty="0">
              <a:latin typeface="Calibri"/>
            </a:endParaRPr>
          </a:p>
          <a:p>
            <a:pPr algn="ctr"/>
            <a:endParaRPr lang="ru-RU" sz="3600" b="1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DBE0C9F-20F3-47F2-B9E7-68FDA600096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600671" y="1879191"/>
            <a:ext cx="4348922" cy="314385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F4E566-8082-41EA-9431-689057F2E087}"/>
              </a:ext>
            </a:extLst>
          </p:cNvPr>
          <p:cNvSpPr txBox="1"/>
          <p:nvPr/>
        </p:nvSpPr>
        <p:spPr>
          <a:xfrm>
            <a:off x="249805" y="5240386"/>
            <a:ext cx="114112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algn="ctr">
              <a:lnSpc>
                <a:spcPct val="90000"/>
              </a:lnSpc>
              <a:buClr>
                <a:srgbClr val="FF0000"/>
              </a:buClr>
            </a:pPr>
            <a:r>
              <a:rPr lang="ru-RU" sz="2000" spc="-1" dirty="0">
                <a:latin typeface="Calibri"/>
              </a:rPr>
              <a:t>Женщина 55 лет, с жалобами на «увеличившийся живот, тошноту, раннее насыщение и запоры». </a:t>
            </a:r>
          </a:p>
          <a:p>
            <a:pPr marL="360" algn="ctr">
              <a:lnSpc>
                <a:spcPct val="90000"/>
              </a:lnSpc>
              <a:buClr>
                <a:srgbClr val="FF0000"/>
              </a:buClr>
            </a:pPr>
            <a:r>
              <a:rPr lang="ru-RU" sz="2000" spc="-1" dirty="0">
                <a:latin typeface="Calibri"/>
              </a:rPr>
              <a:t>Большое неоднородное четко очерченное жиросодержащее образование, сместившее левую почку </a:t>
            </a:r>
            <a:r>
              <a:rPr lang="ru-RU" sz="2000" spc="-1" dirty="0" err="1">
                <a:latin typeface="Calibri"/>
              </a:rPr>
              <a:t>медиально</a:t>
            </a:r>
            <a:r>
              <a:rPr lang="ru-RU" sz="2000" spc="-1" dirty="0">
                <a:latin typeface="Calibri"/>
              </a:rPr>
              <a:t>. </a:t>
            </a:r>
            <a:r>
              <a:rPr lang="ru-RU" sz="2000" b="0" strike="noStrike" spc="-1" dirty="0">
                <a:latin typeface="Calibri"/>
              </a:rPr>
              <a:t>Внутри образования несколько толстых перегородок (пунктир) и </a:t>
            </a:r>
            <a:r>
              <a:rPr lang="ru-RU" sz="2000" b="0" strike="noStrike" spc="-1" dirty="0">
                <a:solidFill>
                  <a:srgbClr val="FF0000"/>
                </a:solidFill>
                <a:latin typeface="Calibri"/>
              </a:rPr>
              <a:t>узелковые</a:t>
            </a:r>
            <a:r>
              <a:rPr lang="ru-RU" sz="2000" b="0" strike="noStrike" spc="-1" dirty="0">
                <a:latin typeface="Calibri"/>
              </a:rPr>
              <a:t> компоненты мягких тканей (</a:t>
            </a:r>
            <a:r>
              <a:rPr lang="en-US" sz="2000" b="0" strike="noStrike" spc="-1" dirty="0">
                <a:latin typeface="Calibri"/>
              </a:rPr>
              <a:t>&gt;</a:t>
            </a:r>
            <a:r>
              <a:rPr lang="ru-RU" sz="2000" b="0" strike="noStrike" spc="-1" dirty="0">
                <a:latin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49023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Well-differentiated liposarcoma in a 55-year-old woman who had                         increasing abdominal firmness, nausea, early satiety, and constipation. (a)                         Coronal CT image without contrast material shows a large heterogeneous                         well-defined predominantly fat-containing mass that displaces the left                         kidney medially. Internally, the mass contains a few thick septa (dashed                         arrow) and soft-tissue nodular components (solid arrow). (b) Axial                         contrast-enhanced fat-suppressed T1-weighted MR image shows a fat-containing                         mass (*) with thin enhancing septa (arrow). (c) Photograph of the                         specimen at gross pathologic examination reveals a lobulated lipomatous                         tumor adhering to and surrounding the kidney (arrow). The tumor displays a                         yellow and fatty (*) to tan-gray (**) cut surface with bands                         of connective tissue (arrowhead) dividing the tumor into nodules. (d)                         Medium-power photomicrograph shows lipoblasts with multiple intracytoplasmic                         vacuoles that indent the enlarged and hyperchromatic nucleus (arrows) and                         thickened fibrous bands (*), with atypical stromal cell nuclei.                         (Hematoxylin-eosin stain; original magnification, ×200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2526" y="1343433"/>
            <a:ext cx="3724130" cy="38157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6260" y="214045"/>
            <a:ext cx="11479480" cy="1138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4400" b="1" dirty="0"/>
              <a:t>Макро- и микроскопическое исследование, </a:t>
            </a:r>
          </a:p>
          <a:p>
            <a:pPr algn="ctr">
              <a:lnSpc>
                <a:spcPts val="4000"/>
              </a:lnSpc>
            </a:pPr>
            <a:r>
              <a:rPr lang="ru-RU" sz="4400" b="1" dirty="0"/>
              <a:t>лобулярная липоматозная опухоль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4675" y="5226784"/>
            <a:ext cx="54408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</a:rPr>
              <a:t>Опухоль, прилежит к почке, окружая её. Поверхность среза маслянисто-желтая (*) - серо-бурая (**) с полосами соединительной ткани (</a:t>
            </a:r>
            <a:r>
              <a:rPr lang="en-US" sz="2000" dirty="0">
                <a:solidFill>
                  <a:prstClr val="black"/>
                </a:solidFill>
              </a:rPr>
              <a:t>&gt;</a:t>
            </a:r>
            <a:r>
              <a:rPr lang="ru-RU" sz="2000" dirty="0">
                <a:solidFill>
                  <a:prstClr val="black"/>
                </a:solidFill>
              </a:rPr>
              <a:t>), разделяющими опухоль на солидные компоненты </a:t>
            </a:r>
          </a:p>
        </p:txBody>
      </p:sp>
      <p:pic>
        <p:nvPicPr>
          <p:cNvPr id="5" name="Picture 2" descr="Well-differentiated liposarcoma in a 55-year-old woman who had                         increasing abdominal firmness, nausea, early satiety, and constipation. (a)                         Coronal CT image without contrast material shows a large heterogeneous                         well-defined predominantly fat-containing mass that displaces the left                         kidney medially. Internally, the mass contains a few thick septa (dashed                         arrow) and soft-tissue nodular components (solid arrow). (b) Axial                         contrast-enhanced fat-suppressed T1-weighted MR image shows a fat-containing                         mass (*) with thin enhancing septa (arrow). (c) Photograph of the                         specimen at gross pathologic examination reveals a lobulated lipomatous                         tumor adhering to and surrounding the kidney (arrow). The tumor displays a                         yellow and fatty (*) to tan-gray (**) cut surface with bands                         of connective tissue (arrowhead) dividing the tumor into nodules. (d)                         Medium-power photomicrograph shows lipoblasts with multiple intracytoplasmic                         vacuoles that indent the enlarged and hyperchromatic nucleus (arrows) and                         thickened fibrous bands (*), with atypical stromal cell nuclei.                         (Hematoxylin-eosin stain; original magnification, ×200.)">
            <a:extLst>
              <a:ext uri="{FF2B5EF4-FFF2-40B4-BE49-F238E27FC236}">
                <a16:creationId xmlns:a16="http://schemas.microsoft.com/office/drawing/2014/main" id="{E0A9D81E-F134-4E53-BFA8-7D32CD9AE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5346" y="1353011"/>
            <a:ext cx="4003945" cy="3731677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1E3BFD-CE5D-413E-80F3-D35F99EA2121}"/>
              </a:ext>
            </a:extLst>
          </p:cNvPr>
          <p:cNvSpPr txBox="1"/>
          <p:nvPr/>
        </p:nvSpPr>
        <p:spPr>
          <a:xfrm>
            <a:off x="5935503" y="5146671"/>
            <a:ext cx="60935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prstClr val="black"/>
                </a:solidFill>
              </a:rPr>
              <a:t>Липобласты</a:t>
            </a:r>
            <a:r>
              <a:rPr lang="ru-RU" sz="2000" dirty="0">
                <a:solidFill>
                  <a:prstClr val="black"/>
                </a:solidFill>
              </a:rPr>
              <a:t> с множественными внутрицитоплазматическими вакуолями, вдающимися в увеличенное и </a:t>
            </a:r>
            <a:r>
              <a:rPr lang="ru-RU" sz="2000" dirty="0" err="1">
                <a:solidFill>
                  <a:prstClr val="black"/>
                </a:solidFill>
              </a:rPr>
              <a:t>гиперхроматическое</a:t>
            </a:r>
            <a:r>
              <a:rPr lang="ru-RU" sz="2000" dirty="0">
                <a:solidFill>
                  <a:prstClr val="black"/>
                </a:solidFill>
              </a:rPr>
              <a:t> ядро (</a:t>
            </a:r>
            <a:r>
              <a:rPr lang="en-US" sz="2000" dirty="0">
                <a:solidFill>
                  <a:prstClr val="black"/>
                </a:solidFill>
              </a:rPr>
              <a:t>&gt;</a:t>
            </a:r>
            <a:r>
              <a:rPr lang="ru-RU" sz="2000" dirty="0">
                <a:solidFill>
                  <a:prstClr val="black"/>
                </a:solidFill>
              </a:rPr>
              <a:t>) и утолщенные фиброзные полосы (*), с атипичными ядрами </a:t>
            </a:r>
            <a:r>
              <a:rPr lang="ru-RU" sz="2000" dirty="0" err="1">
                <a:solidFill>
                  <a:prstClr val="black"/>
                </a:solidFill>
              </a:rPr>
              <a:t>стромальных</a:t>
            </a:r>
            <a:r>
              <a:rPr lang="ru-RU" sz="2000" dirty="0">
                <a:solidFill>
                  <a:prstClr val="black"/>
                </a:solidFill>
              </a:rPr>
              <a:t> клеток</a:t>
            </a:r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340FA-97FD-49BF-A225-9E2ED2519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35" y="913002"/>
            <a:ext cx="10515240" cy="132516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4000" b="1" strike="noStrike" spc="-1" dirty="0">
                <a:latin typeface="Calibri"/>
              </a:rPr>
              <a:t>Рентгенологические особенности </a:t>
            </a:r>
            <a:br>
              <a:rPr lang="ru-RU" sz="4000" b="1" strike="noStrike" spc="-1" dirty="0">
                <a:latin typeface="Calibri"/>
              </a:rPr>
            </a:br>
            <a:r>
              <a:rPr lang="ru-RU" sz="4000" b="1" spc="-1" dirty="0" err="1">
                <a:latin typeface="Calibri"/>
              </a:rPr>
              <a:t>де</a:t>
            </a:r>
            <a:r>
              <a:rPr lang="ru-RU" sz="4000" b="1" strike="noStrike" spc="-1" dirty="0" err="1">
                <a:latin typeface="Calibri"/>
              </a:rPr>
              <a:t>дифференцированных</a:t>
            </a:r>
            <a:r>
              <a:rPr lang="ru-RU" sz="4000" b="1" strike="noStrike" spc="-1" dirty="0">
                <a:latin typeface="Calibri"/>
              </a:rPr>
              <a:t> </a:t>
            </a:r>
            <a:r>
              <a:rPr lang="ru-RU" sz="4000" b="1" strike="noStrike" spc="-1" dirty="0" err="1">
                <a:latin typeface="Calibri"/>
              </a:rPr>
              <a:t>липосарком</a:t>
            </a:r>
            <a:r>
              <a:rPr lang="ru-RU" sz="4000" b="1" strike="noStrike" spc="-1" dirty="0">
                <a:latin typeface="Calibri"/>
              </a:rPr>
              <a:t> </a:t>
            </a:r>
            <a:br>
              <a:rPr lang="ru-RU" sz="4000" b="1" strike="noStrike" spc="-1" dirty="0">
                <a:latin typeface="Calibri"/>
              </a:rPr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FD9873-0E85-4483-96A8-6F9915054F5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38080" y="1827403"/>
            <a:ext cx="10670585" cy="2792436"/>
          </a:xfrm>
        </p:spPr>
        <p:txBody>
          <a:bodyPr/>
          <a:lstStyle/>
          <a:p>
            <a:pPr marL="0" indent="0">
              <a:buNone/>
            </a:pPr>
            <a:endParaRPr lang="ru-RU" sz="3200" spc="-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Классический вид - </a:t>
            </a:r>
            <a:r>
              <a:rPr lang="ru-RU" sz="3200" b="0" strike="noStrike" spc="-1" dirty="0" err="1">
                <a:latin typeface="Calibri" panose="020F0502020204030204" pitchFamily="34" charset="0"/>
                <a:cs typeface="Calibri" panose="020F0502020204030204" pitchFamily="34" charset="0"/>
              </a:rPr>
              <a:t>биморфное</a:t>
            </a:r>
            <a:r>
              <a:rPr lang="ru-RU" sz="32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образование с четкой демаркацией между жировой и </a:t>
            </a:r>
            <a:r>
              <a:rPr lang="ru-RU" sz="3200" b="0" strike="noStrike" spc="-1" dirty="0" err="1">
                <a:latin typeface="Calibri" panose="020F0502020204030204" pitchFamily="34" charset="0"/>
                <a:cs typeface="Calibri" panose="020F0502020204030204" pitchFamily="34" charset="0"/>
              </a:rPr>
              <a:t>нежировой</a:t>
            </a:r>
            <a:r>
              <a:rPr lang="ru-RU" sz="32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тканью</a:t>
            </a:r>
            <a:r>
              <a:rPr lang="en-US" sz="32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0" strike="noStrike" spc="-1" dirty="0" err="1">
                <a:latin typeface="Calibri" panose="020F0502020204030204" pitchFamily="34" charset="0"/>
                <a:cs typeface="Calibri" panose="020F0502020204030204" pitchFamily="34" charset="0"/>
              </a:rPr>
              <a:t>Кальцификаты</a:t>
            </a:r>
            <a:r>
              <a:rPr lang="ru-RU" sz="32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наблюдаются примерно в 1/5 части случаев</a:t>
            </a:r>
            <a:r>
              <a:rPr lang="en-US" sz="32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427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783772" y="196241"/>
            <a:ext cx="10687792" cy="15613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pc="-1" dirty="0" err="1"/>
              <a:t>Дедифференцированная</a:t>
            </a:r>
            <a:r>
              <a:rPr lang="ru-RU" sz="3200" b="1" spc="-1" dirty="0"/>
              <a:t> </a:t>
            </a:r>
            <a:r>
              <a:rPr lang="ru-RU" sz="3200" b="1" spc="-1" dirty="0" err="1"/>
              <a:t>липосаркома</a:t>
            </a:r>
            <a:endParaRPr lang="ru-RU" sz="3200" b="1" spc="-1" dirty="0"/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latin typeface="Calibri"/>
              </a:rPr>
              <a:t>КТ</a:t>
            </a:r>
            <a:r>
              <a:rPr lang="ru-RU" sz="3200" b="1" spc="-1" dirty="0"/>
              <a:t> брюшной полости</a:t>
            </a:r>
            <a:r>
              <a:rPr lang="ru-RU" sz="3200" b="1" strike="noStrike" spc="-1" dirty="0">
                <a:latin typeface="Calibri"/>
              </a:rPr>
              <a:t> с контрастированием</a:t>
            </a:r>
            <a:r>
              <a:rPr lang="ru-RU" sz="3200" b="1" spc="-1" dirty="0"/>
              <a:t>, аксиальная плоскость</a:t>
            </a:r>
            <a:endParaRPr lang="ru-RU" sz="3200" b="1" strike="noStrike" spc="-1" dirty="0">
              <a:latin typeface="Arial"/>
            </a:endParaRPr>
          </a:p>
        </p:txBody>
      </p:sp>
      <p:pic>
        <p:nvPicPr>
          <p:cNvPr id="156" name="Рисунок 10"/>
          <p:cNvPicPr/>
          <p:nvPr/>
        </p:nvPicPr>
        <p:blipFill>
          <a:blip r:embed="rId3"/>
          <a:stretch/>
        </p:blipFill>
        <p:spPr>
          <a:xfrm>
            <a:off x="3007620" y="1757548"/>
            <a:ext cx="6176760" cy="3843787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8C4FBF-36A6-41A9-9518-EB5A419ACCC9}"/>
              </a:ext>
            </a:extLst>
          </p:cNvPr>
          <p:cNvSpPr txBox="1"/>
          <p:nvPr/>
        </p:nvSpPr>
        <p:spPr>
          <a:xfrm>
            <a:off x="564552" y="5601335"/>
            <a:ext cx="11400129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300" spc="-1" dirty="0">
                <a:latin typeface="Calibri"/>
              </a:rPr>
              <a:t>Мужчина 71 год, с двухнедельной болью в правом боку. На изображении большое образование в правой периренальной области, имеющее </a:t>
            </a:r>
            <a:r>
              <a:rPr lang="ru-RU" sz="2300" spc="-1" dirty="0" err="1">
                <a:latin typeface="Calibri"/>
              </a:rPr>
              <a:t>биморфный</a:t>
            </a:r>
            <a:r>
              <a:rPr lang="ru-RU" sz="2300" spc="-1" dirty="0">
                <a:latin typeface="Calibri"/>
              </a:rPr>
              <a:t> вид: жиросодержащий (-</a:t>
            </a:r>
            <a:r>
              <a:rPr lang="en-US" sz="2300" spc="-1" dirty="0">
                <a:latin typeface="Calibri"/>
              </a:rPr>
              <a:t>&gt;</a:t>
            </a:r>
            <a:r>
              <a:rPr lang="ru-RU" sz="2300" spc="-1" dirty="0">
                <a:latin typeface="Calibri"/>
              </a:rPr>
              <a:t>) и неоднородно усиливающийся компонент (</a:t>
            </a:r>
            <a:r>
              <a:rPr lang="en-US" sz="2300" spc="-1" dirty="0">
                <a:latin typeface="Calibri"/>
              </a:rPr>
              <a:t>&gt;</a:t>
            </a:r>
            <a:r>
              <a:rPr lang="ru-RU" sz="2300" spc="-1" dirty="0">
                <a:latin typeface="Calibri"/>
              </a:rPr>
              <a:t>)</a:t>
            </a:r>
            <a:endParaRPr lang="ru-RU" sz="2300" b="0" strike="noStrike" spc="-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861840" y="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4400" b="1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Введение</a:t>
            </a:r>
          </a:p>
        </p:txBody>
      </p:sp>
      <p:sp>
        <p:nvSpPr>
          <p:cNvPr id="136" name="CustomShape 2"/>
          <p:cNvSpPr/>
          <p:nvPr/>
        </p:nvSpPr>
        <p:spPr>
          <a:xfrm>
            <a:off x="1224000" y="1558977"/>
            <a:ext cx="9790920" cy="51716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260" indent="-3429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Первичные злокачественные опухоли, возникающие в мягких тканях забрюшинного пространства встречаются редко. </a:t>
            </a:r>
          </a:p>
          <a:p>
            <a:pPr marL="343260" indent="-3429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 исследовании 1950 года, из 25 647 злокачественных новообразований, забрюшинные опухоли составили 0,16% от всех опухолей. Тем не менее, 79%-90% всех забрюшинных опухолей являются злокачественными, и они связаны с относительно высоким уровнем смертности, что частично объясняется неспецифическими симптомами или их отсутствием у пациентов при поступлении. </a:t>
            </a:r>
          </a:p>
          <a:p>
            <a:pPr marL="343260" indent="-3429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КТ и МРТ являются основными методами визуализации для диагностики и последующего наблюдения. Знание анатомии и ключевых особенностей визуализации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</a:rPr>
              <a:t>, понимание макро- и микроскопических гистологических особенностей различных поражений 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имеет решающее значение для постановки точного диагноза и важно для выбора соответствующего лечения. 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AutoShape 6" descr="Figure E2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5" name="Picture 7" descr="C:\Users\User\Downloads\rg200015suppf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7434" y="1527141"/>
            <a:ext cx="4478152" cy="33896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2914" y="5135987"/>
            <a:ext cx="5561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   Неоднородные поверхности среза с </a:t>
            </a:r>
            <a:r>
              <a:rPr lang="ru-RU" sz="2400" dirty="0" err="1"/>
              <a:t>миксоидной</a:t>
            </a:r>
            <a:r>
              <a:rPr lang="ru-RU" sz="2400" dirty="0"/>
              <a:t> тканью и геморрагическими некротическими очагами</a:t>
            </a:r>
          </a:p>
        </p:txBody>
      </p:sp>
      <p:pic>
        <p:nvPicPr>
          <p:cNvPr id="7" name="Picture 2" descr="C:\Users\User\Downloads\rg200015suppf2c.jpg">
            <a:extLst>
              <a:ext uri="{FF2B5EF4-FFF2-40B4-BE49-F238E27FC236}">
                <a16:creationId xmlns:a16="http://schemas.microsoft.com/office/drawing/2014/main" id="{0138DF02-1F25-422E-A240-5BE989504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2134" y="1557542"/>
            <a:ext cx="3912432" cy="3342806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E7BF37-4CA3-42F3-B74C-A33CAA9A7BB9}"/>
              </a:ext>
            </a:extLst>
          </p:cNvPr>
          <p:cNvSpPr txBox="1"/>
          <p:nvPr/>
        </p:nvSpPr>
        <p:spPr>
          <a:xfrm>
            <a:off x="460375" y="57965"/>
            <a:ext cx="112712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Макро- и  микроскопическое исследование, </a:t>
            </a:r>
            <a:r>
              <a:rPr lang="ru-RU" sz="4400" b="1" spc="-1" dirty="0" err="1"/>
              <a:t>дедифференцированная</a:t>
            </a:r>
            <a:r>
              <a:rPr lang="ru-RU" sz="4400" b="1" spc="-1" dirty="0"/>
              <a:t> </a:t>
            </a:r>
            <a:r>
              <a:rPr lang="ru-RU" sz="4400" b="1" dirty="0" err="1"/>
              <a:t>липосаркома</a:t>
            </a:r>
            <a:endParaRPr lang="ru-RU" sz="4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FE102D-EC95-4840-AF9D-DA90F0B77EB7}"/>
              </a:ext>
            </a:extLst>
          </p:cNvPr>
          <p:cNvSpPr txBox="1"/>
          <p:nvPr/>
        </p:nvSpPr>
        <p:spPr>
          <a:xfrm>
            <a:off x="6096000" y="5135987"/>
            <a:ext cx="57793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    Переход хорошо дифференцированного саркоматозного компонента к недифференцированной мелкой круглоклеточной саркоме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86C056-DD40-412E-A2AD-84387C5D8A16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38380" y="2152356"/>
            <a:ext cx="10515240" cy="3377049"/>
          </a:xfrm>
        </p:spPr>
        <p:txBody>
          <a:bodyPr/>
          <a:lstStyle/>
          <a:p>
            <a:pPr>
              <a:spcBef>
                <a:spcPts val="1001"/>
              </a:spcBef>
              <a:buClr>
                <a:srgbClr val="FF0000"/>
              </a:buClr>
            </a:pPr>
            <a:r>
              <a:rPr lang="ru-RU" sz="2800" spc="-1" dirty="0">
                <a:latin typeface="Calibri"/>
              </a:rPr>
              <a:t>- И</a:t>
            </a:r>
            <a:r>
              <a:rPr lang="ru-RU" sz="2800" strike="noStrike" spc="-1" dirty="0">
                <a:latin typeface="Calibri"/>
              </a:rPr>
              <a:t>меют кистозный </a:t>
            </a:r>
            <a:r>
              <a:rPr lang="ru-RU" sz="2800" spc="-1" dirty="0">
                <a:latin typeface="Calibri"/>
              </a:rPr>
              <a:t>вид</a:t>
            </a:r>
          </a:p>
          <a:p>
            <a:pPr>
              <a:spcBef>
                <a:spcPts val="1001"/>
              </a:spcBef>
              <a:buClr>
                <a:srgbClr val="FF0000"/>
              </a:buClr>
            </a:pPr>
            <a:r>
              <a:rPr lang="ru-RU" sz="2800" spc="-1" dirty="0">
                <a:latin typeface="Calibri"/>
              </a:rPr>
              <a:t>- В </a:t>
            </a:r>
            <a:r>
              <a:rPr lang="ru-RU" sz="2800" strike="noStrike" spc="-1" dirty="0">
                <a:latin typeface="Calibri"/>
              </a:rPr>
              <a:t>отличие от кистозных поражений, демонстрируют различную степень усиления контрастного вещества</a:t>
            </a:r>
          </a:p>
          <a:p>
            <a:pPr>
              <a:spcBef>
                <a:spcPts val="1001"/>
              </a:spcBef>
              <a:buClr>
                <a:srgbClr val="FF0000"/>
              </a:buClr>
            </a:pPr>
            <a:r>
              <a:rPr lang="ru-RU" sz="2800" strike="noStrike" spc="-1" dirty="0">
                <a:latin typeface="Calibri"/>
              </a:rPr>
              <a:t>- Наличие небольшого количества жира в </a:t>
            </a:r>
            <a:r>
              <a:rPr lang="ru-RU" sz="2800" spc="-1" dirty="0">
                <a:latin typeface="Calibri"/>
              </a:rPr>
              <a:t>переплетениях</a:t>
            </a:r>
            <a:r>
              <a:rPr lang="ru-RU" sz="2800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800" strike="noStrike" spc="-1" dirty="0">
                <a:latin typeface="Calibri"/>
              </a:rPr>
              <a:t>септ или солидных компонентах является патогномоничным признаком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C62ACD-CD1F-4B90-A812-2AD82CF5607D}"/>
              </a:ext>
            </a:extLst>
          </p:cNvPr>
          <p:cNvSpPr txBox="1"/>
          <p:nvPr/>
        </p:nvSpPr>
        <p:spPr>
          <a:xfrm>
            <a:off x="1177583" y="266766"/>
            <a:ext cx="983683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strike="noStrike" spc="-1" dirty="0">
                <a:latin typeface="Calibri"/>
              </a:rPr>
              <a:t>Рентгенологические особенности </a:t>
            </a:r>
            <a:br>
              <a:rPr lang="ru-RU" sz="4400" b="1" strike="noStrike" spc="-1" dirty="0">
                <a:latin typeface="Calibri"/>
              </a:rPr>
            </a:br>
            <a:r>
              <a:rPr lang="ru-RU" sz="4400" b="1" spc="-1" dirty="0" err="1">
                <a:latin typeface="Calibri"/>
              </a:rPr>
              <a:t>миксоидных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липосарком</a:t>
            </a:r>
            <a:r>
              <a:rPr lang="ru-RU" sz="4400" b="1" strike="noStrike" spc="-1" dirty="0">
                <a:latin typeface="Calibri"/>
              </a:rPr>
              <a:t> </a:t>
            </a:r>
            <a:br>
              <a:rPr lang="ru-RU" sz="4400" b="1" strike="noStrike" spc="-1" dirty="0">
                <a:latin typeface="Calibri"/>
              </a:rPr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3301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870120" y="5675192"/>
            <a:ext cx="10224000" cy="2104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0" algn="ctr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</a:pPr>
            <a:r>
              <a:rPr lang="ru-RU" sz="2400" b="0" strike="noStrike" spc="-1" dirty="0">
                <a:latin typeface="Calibri"/>
              </a:rPr>
              <a:t> Мужчина 68 лет, с болью в животе, на протяжении 3 месяцев 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8" name="Picture 4"/>
          <p:cNvPicPr/>
          <p:nvPr/>
        </p:nvPicPr>
        <p:blipFill>
          <a:blip r:embed="rId2"/>
          <a:stretch/>
        </p:blipFill>
        <p:spPr>
          <a:xfrm>
            <a:off x="870120" y="1762793"/>
            <a:ext cx="4901093" cy="3633665"/>
          </a:xfrm>
          <a:prstGeom prst="rect">
            <a:avLst/>
          </a:prstGeom>
          <a:ln>
            <a:noFill/>
          </a:ln>
        </p:spPr>
      </p:pic>
      <p:pic>
        <p:nvPicPr>
          <p:cNvPr id="159" name="Picture 6"/>
          <p:cNvPicPr/>
          <p:nvPr/>
        </p:nvPicPr>
        <p:blipFill>
          <a:blip r:embed="rId3"/>
          <a:stretch/>
        </p:blipFill>
        <p:spPr>
          <a:xfrm>
            <a:off x="6096001" y="1742952"/>
            <a:ext cx="4998120" cy="3653506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3C711B-DCBA-4E14-994F-2B911A8AED7A}"/>
              </a:ext>
            </a:extLst>
          </p:cNvPr>
          <p:cNvSpPr txBox="1"/>
          <p:nvPr/>
        </p:nvSpPr>
        <p:spPr>
          <a:xfrm>
            <a:off x="-184879" y="130708"/>
            <a:ext cx="12561758" cy="1651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4400" b="1" strike="noStrike" spc="-1" dirty="0" err="1">
                <a:latin typeface="Calibri"/>
              </a:rPr>
              <a:t>Миксоидная</a:t>
            </a:r>
            <a:r>
              <a:rPr lang="ru-RU" sz="4400" b="1" strike="noStrike" spc="-1" dirty="0">
                <a:latin typeface="Calibri"/>
              </a:rPr>
              <a:t> </a:t>
            </a:r>
            <a:r>
              <a:rPr lang="ru-RU" sz="4400" b="1" strike="noStrike" spc="-1" dirty="0" err="1">
                <a:latin typeface="Calibri"/>
              </a:rPr>
              <a:t>липосаркома</a:t>
            </a:r>
            <a:endParaRPr lang="ru-RU" sz="4400" b="1" strike="noStrike" spc="-1" dirty="0">
              <a:latin typeface="Calibri"/>
            </a:endParaRPr>
          </a:p>
          <a:p>
            <a:pPr algn="ctr">
              <a:lnSpc>
                <a:spcPts val="4000"/>
              </a:lnSpc>
            </a:pPr>
            <a:r>
              <a:rPr lang="ru-RU" sz="4400" b="1" spc="-1" dirty="0"/>
              <a:t>МРТ брюшной полости </a:t>
            </a:r>
            <a:r>
              <a:rPr lang="ru-RU" sz="4400" b="1" strike="noStrike" spc="-1" dirty="0">
                <a:latin typeface="Calibri"/>
              </a:rPr>
              <a:t>Т2-ВИ</a:t>
            </a:r>
            <a:r>
              <a:rPr lang="ru-RU" sz="4400" b="1" spc="-1" dirty="0"/>
              <a:t>, без и с подавлением жира, аксиальная проекция  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Myxoid liposarcoma in a 68-year-old man who presented with a 3-month                         history of worsening abdominal pain. (a, b) Axial T2-weighted MR images                         acquired without (a) and with (b) fat suppression reveal a hyperintense mass                         (* in a) without fat suppression. Lacelike signal hypointensity is seen                         (arrowhead in b). (c) Axial fat-suppressed contrast-enhanced T1-weighted MR                         image shows patchy areas of enhancement (arrow). (d) Photograph at gross                         pathologic examination shows a bivalved well-circumscribed mass with a                         tan-yellow gelatinous smooth shiny cut surface (*) and areas of                         hemorrhage (**) covering 30% of the total surface area. The tumor                         appears completely encased by a thin fibrous pseudocapsule (arrow). (e)                         Low-power photomicrograph shows abundant myxoid stroma that contains                         spindled tumor cells and delicate arborizing “chicken-wire”                         capillary vasculature (arrows). (Hematoxylin-eosin stain; original                         magnification, ×100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05" y="1539843"/>
            <a:ext cx="5547467" cy="38166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53143" y="216404"/>
            <a:ext cx="106284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Макро- и микроскопическое исследование,</a:t>
            </a:r>
          </a:p>
          <a:p>
            <a:pPr algn="ctr"/>
            <a:r>
              <a:rPr lang="ru-RU" sz="4000" b="1" dirty="0" err="1"/>
              <a:t>миксоидная</a:t>
            </a:r>
            <a:r>
              <a:rPr lang="ru-RU" sz="4000" b="1" dirty="0"/>
              <a:t> </a:t>
            </a:r>
            <a:r>
              <a:rPr lang="ru-RU" sz="4000" b="1" dirty="0" err="1"/>
              <a:t>липосаркома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2405" y="5422229"/>
            <a:ext cx="55474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Ярко-желтой гладкой поверхностью среза, участки кровоизлияния, с  фиброзной </a:t>
            </a:r>
            <a:r>
              <a:rPr lang="ru-RU" sz="2000" dirty="0" err="1">
                <a:solidFill>
                  <a:prstClr val="black"/>
                </a:solidFill>
              </a:rPr>
              <a:t>псевдокапсулой</a:t>
            </a:r>
            <a:endParaRPr lang="ru-RU" sz="2000" dirty="0"/>
          </a:p>
        </p:txBody>
      </p:sp>
      <p:pic>
        <p:nvPicPr>
          <p:cNvPr id="7" name="Picture 2" descr="Myxoid liposarcoma in a 68-year-old man who presented with a 3-month                         history of worsening abdominal pain. (a, b) Axial T2-weighted MR images                         acquired without (a) and with (b) fat suppression reveal a hyperintense mass                         (* in a) without fat suppression. Lacelike signal hypointensity is seen                         (arrowhead in b). (c) Axial fat-suppressed contrast-enhanced T1-weighted MR                         image shows patchy areas of enhancement (arrow). (d) Photograph at gross                         pathologic examination shows a bivalved well-circumscribed mass with a                         tan-yellow gelatinous smooth shiny cut surface (*) and areas of                         hemorrhage (**) covering 30% of the total surface area. The tumor                         appears completely encased by a thin fibrous pseudocapsule (arrow). (e)                         Low-power photomicrograph shows abundant myxoid stroma that contains                         spindled tumor cells and delicate arborizing “chicken-wire”                         capillary vasculature (arrows). (Hematoxylin-eosin stain; original                         magnification, ×100.)">
            <a:extLst>
              <a:ext uri="{FF2B5EF4-FFF2-40B4-BE49-F238E27FC236}">
                <a16:creationId xmlns:a16="http://schemas.microsoft.com/office/drawing/2014/main" id="{20D05E00-EA6C-4CC3-A189-21F68D3BB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0268" y="1539843"/>
            <a:ext cx="3818013" cy="382566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81E886-D74D-4708-A6CB-E48FD32D9CB9}"/>
              </a:ext>
            </a:extLst>
          </p:cNvPr>
          <p:cNvSpPr txBox="1"/>
          <p:nvPr/>
        </p:nvSpPr>
        <p:spPr>
          <a:xfrm>
            <a:off x="6743288" y="5422229"/>
            <a:ext cx="45382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Обильная </a:t>
            </a:r>
            <a:r>
              <a:rPr lang="ru-RU" sz="2000" dirty="0" err="1">
                <a:solidFill>
                  <a:prstClr val="black"/>
                </a:solidFill>
              </a:rPr>
              <a:t>миксоидная</a:t>
            </a:r>
            <a:r>
              <a:rPr lang="ru-RU" sz="2000" dirty="0">
                <a:solidFill>
                  <a:prstClr val="black"/>
                </a:solidFill>
              </a:rPr>
              <a:t> строма, содержит веретенообразные опухолевые клетки и тонкие ветвящиеся капиллярные сосуды </a:t>
            </a:r>
            <a:endParaRPr lang="ru-RU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3AE4B5-B4A6-4FCE-9859-22112C3600B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080655" y="2475914"/>
            <a:ext cx="10272664" cy="370060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0" strike="noStrike" spc="-1" dirty="0">
                <a:latin typeface="Calibri"/>
              </a:rPr>
              <a:t>Имеют различный неоднородный вид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0" strike="noStrike" spc="-1" dirty="0">
                <a:latin typeface="Calibri"/>
              </a:rPr>
              <a:t>Часто проявляясь в виде больших четко очерченных образований мягких тканей с участками некроза и кровоизлияния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757553-322E-4378-BBA4-9461F481B3C1}"/>
              </a:ext>
            </a:extLst>
          </p:cNvPr>
          <p:cNvSpPr txBox="1"/>
          <p:nvPr/>
        </p:nvSpPr>
        <p:spPr>
          <a:xfrm>
            <a:off x="838080" y="681480"/>
            <a:ext cx="103017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strike="noStrike" spc="-1" dirty="0">
                <a:latin typeface="Calibri"/>
              </a:rPr>
              <a:t>Рентгенологические особенности </a:t>
            </a:r>
            <a:br>
              <a:rPr lang="ru-RU" sz="4000" b="1" strike="noStrike" spc="-1" dirty="0">
                <a:latin typeface="Calibri"/>
              </a:rPr>
            </a:br>
            <a:r>
              <a:rPr lang="ru-RU" sz="4000" b="1" spc="-1" dirty="0">
                <a:latin typeface="Calibri"/>
              </a:rPr>
              <a:t>плеоморфных</a:t>
            </a:r>
            <a:r>
              <a:rPr lang="ru-RU" sz="4000" b="1" strike="noStrike" spc="-1" dirty="0">
                <a:latin typeface="Calibri"/>
              </a:rPr>
              <a:t> </a:t>
            </a:r>
            <a:r>
              <a:rPr lang="ru-RU" sz="4000" b="1" strike="noStrike" spc="-1" dirty="0" err="1">
                <a:latin typeface="Calibri"/>
              </a:rPr>
              <a:t>липосарком</a:t>
            </a:r>
            <a:r>
              <a:rPr lang="ru-RU" sz="4000" b="1" strike="noStrike" spc="-1" dirty="0">
                <a:latin typeface="Calibri"/>
              </a:rPr>
              <a:t> </a:t>
            </a:r>
            <a:br>
              <a:rPr lang="ru-RU" sz="4000" b="1" strike="noStrike" spc="-1" dirty="0">
                <a:latin typeface="Calibri"/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60974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-227428" y="6328746"/>
            <a:ext cx="12646855" cy="72412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ctr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</a:pPr>
            <a:r>
              <a:rPr lang="ru-RU" sz="2400" b="0" strike="noStrike" spc="-1" dirty="0">
                <a:latin typeface="Calibri"/>
              </a:rPr>
              <a:t>Женщина 65 лет с болью в животе неясной этиологии в течении полутора лет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200" b="0" strike="noStrike" spc="-1" dirty="0"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ru-RU" sz="2200" b="0" strike="noStrike" spc="-1" dirty="0">
              <a:latin typeface="Calibri"/>
            </a:endParaRPr>
          </a:p>
        </p:txBody>
      </p:sp>
      <p:pic>
        <p:nvPicPr>
          <p:cNvPr id="161" name="Picture 4"/>
          <p:cNvPicPr/>
          <p:nvPr/>
        </p:nvPicPr>
        <p:blipFill>
          <a:blip r:embed="rId3"/>
          <a:stretch/>
        </p:blipFill>
        <p:spPr>
          <a:xfrm>
            <a:off x="204374" y="2944598"/>
            <a:ext cx="4215902" cy="3223222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FE2178-8F37-4AE0-BDD1-BE76480C8EC8}"/>
              </a:ext>
            </a:extLst>
          </p:cNvPr>
          <p:cNvSpPr txBox="1"/>
          <p:nvPr/>
        </p:nvSpPr>
        <p:spPr>
          <a:xfrm>
            <a:off x="368427" y="20721"/>
            <a:ext cx="116191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strike="noStrike" spc="-1" dirty="0">
                <a:latin typeface="Calibri"/>
              </a:rPr>
              <a:t>Плеоморфная </a:t>
            </a:r>
            <a:r>
              <a:rPr lang="ru-RU" sz="3200" b="1" strike="noStrike" spc="-1" dirty="0" err="1">
                <a:latin typeface="Calibri"/>
              </a:rPr>
              <a:t>липосаркома</a:t>
            </a:r>
            <a:endParaRPr lang="ru-RU" sz="3200" b="1" strike="noStrike" spc="-1" dirty="0">
              <a:latin typeface="Calibri"/>
            </a:endParaRPr>
          </a:p>
          <a:p>
            <a:pPr algn="ctr"/>
            <a:r>
              <a:rPr lang="ru-RU" sz="3200" b="1" strike="noStrike" spc="-1" dirty="0">
                <a:latin typeface="Calibri"/>
              </a:rPr>
              <a:t>(1) </a:t>
            </a:r>
            <a:r>
              <a:rPr lang="ru-RU" sz="3200" b="1" spc="-1" dirty="0"/>
              <a:t>МРТ Т2-ВИ, фронтальная плоскость</a:t>
            </a:r>
            <a:r>
              <a:rPr lang="ru-RU" sz="3200" b="1" strike="noStrike" spc="-1" dirty="0">
                <a:latin typeface="Calibri"/>
              </a:rPr>
              <a:t>. (</a:t>
            </a:r>
            <a:r>
              <a:rPr lang="ru-RU" sz="3200" b="1" spc="-1" dirty="0"/>
              <a:t>2) Усиление </a:t>
            </a:r>
            <a:r>
              <a:rPr lang="ru-RU" sz="3200" b="1" spc="-1" dirty="0" err="1"/>
              <a:t>мягкотканного</a:t>
            </a:r>
            <a:r>
              <a:rPr lang="ru-RU" sz="3200" b="1" spc="-1" dirty="0"/>
              <a:t> компонента на фронтальной МРТ Т1-ВИ без подавления жира. (3) Усиление контрастом </a:t>
            </a:r>
            <a:r>
              <a:rPr lang="ru-RU" sz="3200" b="1" spc="-1" dirty="0" err="1"/>
              <a:t>мягкотканного</a:t>
            </a:r>
            <a:r>
              <a:rPr lang="ru-RU" sz="3200" b="1" spc="-1" dirty="0"/>
              <a:t> компонента на аксиальном МРТ Т1-ВИ с подавлением жира</a:t>
            </a:r>
            <a:endParaRPr lang="ru-RU" sz="3200" b="1" strike="noStrike" spc="-1" dirty="0">
              <a:latin typeface="Calibri"/>
            </a:endParaRPr>
          </a:p>
          <a:p>
            <a:pPr algn="ctr"/>
            <a:endParaRPr lang="ru-RU" sz="3200" b="1" dirty="0"/>
          </a:p>
        </p:txBody>
      </p:sp>
      <p:pic>
        <p:nvPicPr>
          <p:cNvPr id="6" name="Picture 2" descr="Pleomorphic liposarcoma in a 65-year-old woman with an 18-month                         history of vague abdominal pain. (a, b) Coronal T2-weighted MR images                         acquired without (a) and with (b) fat suppression reveal a fat-containing                         mass (* in a) with a hyperintense soft-tissue component (arrow in b).                         (c) Axial fat-suppressed contrast-enhanced T1-weighted MR image shows                         enhancement of the soft-tissue component (arrow). (d) Photograph of the mass                         at gross pathologic examination shows a multinodular tan-white to yellow                         mass that contains firm (*) to fleshy (arrowhead) cut surfaces.                         Occasional areas of necrosis (arrow) are identified. (e) Medium-power                         photomicrograph reveals numerous uni- (*) and multivacuolated (arrows)                         lipoblasts demonstrating large pleomorphic nuclei scalloped by lipid                         vacuoles and surrounded by pleomorphic spindle cells. (Hematoxylin-eosin                         stain; original magnification, ×200.)">
            <a:extLst>
              <a:ext uri="{FF2B5EF4-FFF2-40B4-BE49-F238E27FC236}">
                <a16:creationId xmlns:a16="http://schemas.microsoft.com/office/drawing/2014/main" id="{94D50696-5414-4A03-9259-11A119CFC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9156" y="2947597"/>
            <a:ext cx="3402767" cy="3300686"/>
          </a:xfrm>
          <a:prstGeom prst="rect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2187D61-B493-4A6C-817F-862D770A63C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8420803" y="2944598"/>
            <a:ext cx="3566823" cy="322322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Pleomorphic liposarcoma in a 65-year-old woman with an 18-month                         history of vague abdominal pain. (a, b) Coronal T2-weighted MR images                         acquired without (a) and with (b) fat suppression reveal a fat-containing                         mass (* in a) with a hyperintense soft-tissue component (arrow in b).                         (c) Axial fat-suppressed contrast-enhanced T1-weighted MR image shows                         enhancement of the soft-tissue component (arrow). (d) Photograph of the mass                         at gross pathologic examination shows a multinodular tan-white to yellow                         mass that contains firm (*) to fleshy (arrowhead) cut surfaces.                         Occasional areas of necrosis (arrow) are identified. (e) Medium-power                         photomicrograph reveals numerous uni- (*) and multivacuolated (arrows)                         lipoblasts demonstrating large pleomorphic nuclei scalloped by lipid                         vacuoles and surrounded by pleomorphic spindle cells. (Hematoxylin-eosin                         stain; original magnification, ×200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680017" y="780198"/>
            <a:ext cx="3325785" cy="550618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89819" y="259119"/>
            <a:ext cx="110123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-1" dirty="0"/>
              <a:t>Макро- и микроскопическое исследование,</a:t>
            </a:r>
          </a:p>
          <a:p>
            <a:pPr algn="ctr"/>
            <a:r>
              <a:rPr lang="ru-RU" sz="4400" b="1" spc="-1" dirty="0"/>
              <a:t> плеоморфная </a:t>
            </a:r>
            <a:r>
              <a:rPr lang="ru-RU" sz="4400" b="1" spc="-1" dirty="0" err="1"/>
              <a:t>липосаркома</a:t>
            </a:r>
            <a:endParaRPr lang="ru-RU" sz="4400" b="1" spc="-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23B5E-931B-4FCF-9FE1-C81B4EFACCF0}"/>
              </a:ext>
            </a:extLst>
          </p:cNvPr>
          <p:cNvSpPr txBox="1"/>
          <p:nvPr/>
        </p:nvSpPr>
        <p:spPr>
          <a:xfrm>
            <a:off x="296158" y="5360908"/>
            <a:ext cx="6093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Многоузловая</a:t>
            </a:r>
            <a:r>
              <a:rPr lang="ru-RU" sz="2000" dirty="0"/>
              <a:t> бело-желтого масса с отдельными участками некроза</a:t>
            </a:r>
          </a:p>
        </p:txBody>
      </p:sp>
      <p:pic>
        <p:nvPicPr>
          <p:cNvPr id="6" name="Picture 2" descr="Pleomorphic liposarcoma in a 65-year-old woman with an 18-month                         history of vague abdominal pain. (a, b) Coronal T2-weighted MR images                         acquired without (a) and with (b) fat suppression reveal a fat-containing                         mass (* in a) with a hyperintense soft-tissue component (arrow in b).                         (c) Axial fat-suppressed contrast-enhanced T1-weighted MR image shows                         enhancement of the soft-tissue component (arrow). (d) Photograph of the mass                         at gross pathologic examination shows a multinodular tan-white to yellow                         mass that contains firm (*) to fleshy (arrowhead) cut surfaces.                         Occasional areas of necrosis (arrow) are identified. (e) Medium-power                         photomicrograph reveals numerous uni- (*) and multivacuolated (arrows)                         lipoblasts demonstrating large pleomorphic nuclei scalloped by lipid                         vacuoles and surrounded by pleomorphic spindle cells. (Hematoxylin-eosin                         stain; original magnification, ×200.)">
            <a:extLst>
              <a:ext uri="{FF2B5EF4-FFF2-40B4-BE49-F238E27FC236}">
                <a16:creationId xmlns:a16="http://schemas.microsoft.com/office/drawing/2014/main" id="{CEBF567F-82AD-4DAC-9392-ABCEBFC47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3930" y="1843180"/>
            <a:ext cx="3597639" cy="3353001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DC611E-D0DF-4ACB-8F5C-9AC71669C73E}"/>
              </a:ext>
            </a:extLst>
          </p:cNvPr>
          <p:cNvSpPr txBox="1"/>
          <p:nvPr/>
        </p:nvSpPr>
        <p:spPr>
          <a:xfrm>
            <a:off x="6095999" y="5407074"/>
            <a:ext cx="60935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</a:rPr>
              <a:t>Многочисленные одно- (*) и </a:t>
            </a:r>
            <a:r>
              <a:rPr lang="ru-RU" sz="2000" dirty="0" err="1">
                <a:solidFill>
                  <a:prstClr val="black"/>
                </a:solidFill>
              </a:rPr>
              <a:t>многовакуольные</a:t>
            </a:r>
            <a:r>
              <a:rPr lang="ru-RU" sz="2000" dirty="0">
                <a:solidFill>
                  <a:prstClr val="black"/>
                </a:solidFill>
              </a:rPr>
              <a:t> (</a:t>
            </a:r>
            <a:r>
              <a:rPr lang="en-US" sz="2000" dirty="0">
                <a:solidFill>
                  <a:prstClr val="black"/>
                </a:solidFill>
              </a:rPr>
              <a:t>&gt;</a:t>
            </a:r>
            <a:r>
              <a:rPr lang="ru-RU" sz="2000" dirty="0">
                <a:solidFill>
                  <a:prstClr val="black"/>
                </a:solidFill>
              </a:rPr>
              <a:t>) </a:t>
            </a:r>
            <a:r>
              <a:rPr lang="ru-RU" sz="2000" dirty="0" err="1">
                <a:solidFill>
                  <a:prstClr val="black"/>
                </a:solidFill>
              </a:rPr>
              <a:t>липобласты</a:t>
            </a:r>
            <a:r>
              <a:rPr lang="ru-RU" sz="2000" dirty="0">
                <a:solidFill>
                  <a:prstClr val="black"/>
                </a:solidFill>
              </a:rPr>
              <a:t> с крупными плеоморфными ядрами, покрытыми липидными вакуолями и окруженными плеоморфными веретеновидными клетками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C:\Users\User\Downloads\rg200015suppf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05478" y="956779"/>
            <a:ext cx="3781044" cy="49444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4923" y="89190"/>
            <a:ext cx="101771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Микроскопическое исследование, </a:t>
            </a:r>
            <a:r>
              <a:rPr lang="ru-RU" sz="4400" b="1" spc="-1" dirty="0"/>
              <a:t>плеоморфная </a:t>
            </a:r>
            <a:r>
              <a:rPr lang="ru-RU" sz="4400" b="1" spc="-1" dirty="0" err="1"/>
              <a:t>липосаркома</a:t>
            </a:r>
            <a:endParaRPr lang="ru-RU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D5D42-A0B6-4E17-BC53-3996DA8E9BB7}"/>
              </a:ext>
            </a:extLst>
          </p:cNvPr>
          <p:cNvSpPr txBox="1"/>
          <p:nvPr/>
        </p:nvSpPr>
        <p:spPr>
          <a:xfrm>
            <a:off x="3046749" y="5319522"/>
            <a:ext cx="6093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Изоморфные круглые и веретенообразные клетки, расположенные вокруг сосудов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598237" y="1956541"/>
            <a:ext cx="10515240" cy="147245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ru-RU" sz="2800" b="0" strike="noStrike" spc="-1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lang="ru-RU" sz="2800" b="0" strike="noStrike" spc="-1" dirty="0">
              <a:solidFill>
                <a:srgbClr val="000000"/>
              </a:solidFill>
            </a:endParaRPr>
          </a:p>
          <a:p>
            <a:pPr marL="688320" algn="ctr">
              <a:lnSpc>
                <a:spcPct val="100000"/>
              </a:lnSpc>
              <a:spcBef>
                <a:spcPts val="1001"/>
              </a:spcBef>
            </a:pPr>
            <a:r>
              <a:rPr lang="ru-RU" sz="4400" b="1" strike="noStrike" spc="-1" dirty="0">
                <a:solidFill>
                  <a:srgbClr val="000000"/>
                </a:solidFill>
                <a:ea typeface="DejaVu Sans"/>
              </a:rPr>
              <a:t>Спасибо за внимание</a:t>
            </a:r>
            <a:endParaRPr lang="ru-RU" sz="4400" b="1" strike="noStrike" spc="-1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843970-7491-41E7-A584-625C3DC95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+mn-lt"/>
              </a:rPr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0DFAC-0F6C-4FD9-B7EA-8C2D7C0E7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■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Уметь </a:t>
            </a: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определять фасциальные плоскости и пространства забрюшинных отделов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■ Научиться характеризовать солидные и кистозные забрюшинные новообразования на основе их визуализации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■ Научиться соотносить особенности визуализации с результатами гистологического исследования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8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1B68FC-1D89-4F12-B3E2-338605F0A55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108399" y="2026534"/>
            <a:ext cx="5626100" cy="483146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Переднее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параренальное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пространство очерчено спереди задним слоем париетальной брюшины, сзади - передней почечной фасцией и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латерокониальной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фасцией (круг)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Заднее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параренальное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пространство очерчено спереди задней почечной фасцией (белый круг), а сзади - поперечной фасцией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Периренальное пространство спереди отграничено передней почечной фасцией, сзади - задней почечной фасцией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Фасциальные слои расширяясь, создают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межфасциальные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плоскости, обеспечивающие сообщение между забрюшинными отделами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LCP =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латерокониальная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плоскость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RMP =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ретромезентериальная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плоскость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RRP =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ретроренальная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плоскость</a:t>
            </a:r>
          </a:p>
          <a:p>
            <a:pPr marL="0" indent="0">
              <a:buNone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099B5E-8846-4580-AED7-DA457964F782}"/>
              </a:ext>
            </a:extLst>
          </p:cNvPr>
          <p:cNvPicPr/>
          <p:nvPr/>
        </p:nvPicPr>
        <p:blipFill>
          <a:blip r:embed="rId2" cstate="print"/>
          <a:stretch/>
        </p:blipFill>
        <p:spPr>
          <a:xfrm>
            <a:off x="697345" y="2073557"/>
            <a:ext cx="4534223" cy="4540930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F88889-2744-46C1-AB18-EA9EFA5832C0}"/>
              </a:ext>
            </a:extLst>
          </p:cNvPr>
          <p:cNvSpPr txBox="1"/>
          <p:nvPr/>
        </p:nvSpPr>
        <p:spPr>
          <a:xfrm>
            <a:off x="419725" y="0"/>
            <a:ext cx="11314774" cy="1792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400"/>
              </a:lnSpc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Нормальная анатомия </a:t>
            </a:r>
          </a:p>
          <a:p>
            <a:pPr algn="ctr">
              <a:lnSpc>
                <a:spcPts val="4400"/>
              </a:lnSpc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забрюшинного пространства </a:t>
            </a:r>
          </a:p>
          <a:p>
            <a:pPr algn="ctr">
              <a:lnSpc>
                <a:spcPts val="4400"/>
              </a:lnSpc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Аксиальная проекция на уровне почек</a:t>
            </a:r>
          </a:p>
        </p:txBody>
      </p:sp>
    </p:spTree>
    <p:extLst>
      <p:ext uri="{BB962C8B-B14F-4D97-AF65-F5344CB8AC3E}">
        <p14:creationId xmlns:p14="http://schemas.microsoft.com/office/powerpoint/2010/main" val="1218850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CCD987-CD69-4B81-8CCB-1F98619E34D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362715" y="1329632"/>
            <a:ext cx="4525139" cy="39019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err="1">
                <a:latin typeface="+mn-lt"/>
                <a:cs typeface="Calibri" panose="020F0502020204030204" pitchFamily="34" charset="0"/>
              </a:rPr>
              <a:t>Ретромезентериальная</a:t>
            </a:r>
            <a:r>
              <a:rPr lang="ru-RU" sz="2400" dirty="0">
                <a:latin typeface="+mn-lt"/>
                <a:cs typeface="Calibri" panose="020F0502020204030204" pitchFamily="34" charset="0"/>
              </a:rPr>
              <a:t> и </a:t>
            </a:r>
            <a:r>
              <a:rPr lang="ru-RU" sz="2400" dirty="0" err="1">
                <a:latin typeface="+mn-lt"/>
                <a:cs typeface="Calibri" panose="020F0502020204030204" pitchFamily="34" charset="0"/>
              </a:rPr>
              <a:t>ретроренальная</a:t>
            </a:r>
            <a:r>
              <a:rPr lang="ru-RU" sz="2400" dirty="0">
                <a:latin typeface="+mn-lt"/>
                <a:cs typeface="Calibri" panose="020F0502020204030204" pitchFamily="34" charset="0"/>
              </a:rPr>
              <a:t> плоскости дают начало объединенной </a:t>
            </a:r>
            <a:r>
              <a:rPr lang="ru-RU" sz="2400" dirty="0" err="1">
                <a:latin typeface="+mn-lt"/>
                <a:cs typeface="Calibri" panose="020F0502020204030204" pitchFamily="34" charset="0"/>
              </a:rPr>
              <a:t>межфасциальной</a:t>
            </a:r>
            <a:r>
              <a:rPr lang="ru-RU" sz="2400" dirty="0">
                <a:latin typeface="+mn-lt"/>
                <a:cs typeface="Calibri" panose="020F0502020204030204" pitchFamily="34" charset="0"/>
              </a:rPr>
              <a:t> плоскости, обеспечивающей сообщение с забрюшинными отделами таза.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A101F7-E0F1-4390-8E9D-ABFC83B1D17E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1075730" y="1219076"/>
            <a:ext cx="4525139" cy="4771962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D34035-3582-4C6F-8A27-A0BCEB1B6A5C}"/>
              </a:ext>
            </a:extLst>
          </p:cNvPr>
          <p:cNvSpPr txBox="1"/>
          <p:nvPr/>
        </p:nvSpPr>
        <p:spPr>
          <a:xfrm>
            <a:off x="3169662" y="126609"/>
            <a:ext cx="6093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4400" b="1" dirty="0">
                <a:latin typeface="+mn-lt"/>
              </a:rPr>
              <a:t>Сагиттальная проекция</a:t>
            </a:r>
            <a:endParaRPr lang="ru-RU" sz="44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368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8D75E3-76D1-48B5-A423-ECDC5ED6A90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6000" y="1556250"/>
            <a:ext cx="5727781" cy="451476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Соединительные перегородки (белые стрелки), обеспечивают сообщение из периренального пространства с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ретромезентериальной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ретроренальной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плоскостями. Периренальные лимфатические сосуды (толстая стрелка), артерии (пунктир) и вены (тонкая стрелка).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0B280C-080B-4A10-8E2C-FE014D4DE78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68219" y="1711262"/>
            <a:ext cx="4968279" cy="343547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ED90F5-E842-4122-AC26-896A6B1F2D42}"/>
              </a:ext>
            </a:extLst>
          </p:cNvPr>
          <p:cNvSpPr txBox="1"/>
          <p:nvPr/>
        </p:nvSpPr>
        <p:spPr>
          <a:xfrm>
            <a:off x="1644451" y="0"/>
            <a:ext cx="92601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Аксиальная проекция правой почки </a:t>
            </a:r>
          </a:p>
        </p:txBody>
      </p:sp>
    </p:spTree>
    <p:extLst>
      <p:ext uri="{BB962C8B-B14F-4D97-AF65-F5344CB8AC3E}">
        <p14:creationId xmlns:p14="http://schemas.microsoft.com/office/powerpoint/2010/main" val="135423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8379D-78F4-4752-827B-1F88127D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74902"/>
            <a:ext cx="12192000" cy="1325160"/>
          </a:xfrm>
        </p:spPr>
        <p:txBody>
          <a:bodyPr>
            <a:noAutofit/>
          </a:bodyPr>
          <a:lstStyle/>
          <a:p>
            <a:pPr algn="ctr">
              <a:lnSpc>
                <a:spcPts val="4200"/>
              </a:lnSpc>
            </a:pPr>
            <a:r>
              <a:rPr lang="ru-RU" b="1" i="0" dirty="0">
                <a:solidFill>
                  <a:srgbClr val="222222"/>
                </a:solidFill>
                <a:effectLst/>
                <a:latin typeface="+mn-lt"/>
              </a:rPr>
              <a:t>Ключевые </a:t>
            </a:r>
            <a:r>
              <a:rPr lang="ru-RU" b="1" i="0" dirty="0" err="1">
                <a:solidFill>
                  <a:srgbClr val="222222"/>
                </a:solidFill>
                <a:effectLst/>
                <a:latin typeface="+mn-lt"/>
              </a:rPr>
              <a:t>визуализационные</a:t>
            </a:r>
            <a:r>
              <a:rPr lang="ru-RU" b="1" i="0" dirty="0">
                <a:solidFill>
                  <a:srgbClr val="222222"/>
                </a:solidFill>
                <a:effectLst/>
                <a:latin typeface="+mn-lt"/>
              </a:rPr>
              <a:t>, эпидемиологические, клинические и гистологические особенности первичных забрюшинных новообразований</a:t>
            </a:r>
            <a:endParaRPr lang="ru-RU" dirty="0">
              <a:latin typeface="+mn-lt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FCCA3D98-A2E0-4C7C-9844-33087C24D7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387335"/>
              </p:ext>
            </p:extLst>
          </p:nvPr>
        </p:nvGraphicFramePr>
        <p:xfrm>
          <a:off x="324785" y="2455609"/>
          <a:ext cx="11542427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3404">
                  <a:extLst>
                    <a:ext uri="{9D8B030D-6E8A-4147-A177-3AD203B41FA5}">
                      <a16:colId xmlns:a16="http://schemas.microsoft.com/office/drawing/2014/main" val="2492288730"/>
                    </a:ext>
                  </a:extLst>
                </a:gridCol>
                <a:gridCol w="3327817">
                  <a:extLst>
                    <a:ext uri="{9D8B030D-6E8A-4147-A177-3AD203B41FA5}">
                      <a16:colId xmlns:a16="http://schemas.microsoft.com/office/drawing/2014/main" val="120788841"/>
                    </a:ext>
                  </a:extLst>
                </a:gridCol>
                <a:gridCol w="5781206">
                  <a:extLst>
                    <a:ext uri="{9D8B030D-6E8A-4147-A177-3AD203B41FA5}">
                      <a16:colId xmlns:a16="http://schemas.microsoft.com/office/drawing/2014/main" val="3808959480"/>
                    </a:ext>
                  </a:extLst>
                </a:gridCol>
              </a:tblGrid>
              <a:tr h="56263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Категория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Рентгенологические особенности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Гистологические особенности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21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Адипоцитарная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липома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Перегородки и капсулы внутри образования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Редко встречается в забрюшинном пространстве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Даже при отсутствии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перегородок и капсул</a:t>
                      </a:r>
                      <a:r>
                        <a:rPr lang="ru-RU" dirty="0"/>
                        <a:t>, образование следует рассматривать как хорошо дифференцированную </a:t>
                      </a:r>
                      <a:r>
                        <a:rPr lang="ru-RU" dirty="0" err="1"/>
                        <a:t>липосаркому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332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Хорошо дифференцированная </a:t>
                      </a:r>
                      <a:r>
                        <a:rPr lang="ru-RU" dirty="0" err="1"/>
                        <a:t>липосаркома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Преимущественно жиросодержащая, с толстыми перегородками и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солидным компонентом </a:t>
                      </a:r>
                      <a:r>
                        <a:rPr lang="ru-RU" dirty="0"/>
                        <a:t>(&gt;1 см)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Наиболее распространенная первичная забрюшинная саркома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spc="-1" dirty="0">
                          <a:solidFill>
                            <a:srgbClr val="000000"/>
                          </a:solidFill>
                        </a:rPr>
                        <a:t>Не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способны метастазировать, но</a:t>
                      </a:r>
                      <a:r>
                        <a:rPr lang="ru-RU" sz="1800" b="0" strike="noStrike" spc="-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из-за высокого риска рецидива и возможности злокачественного перерождения в следующий подтип, </a:t>
                      </a:r>
                      <a:r>
                        <a:rPr lang="ru-RU" sz="1800" b="0" strike="noStrike" spc="-1" dirty="0">
                          <a:latin typeface="+mn-lt"/>
                        </a:rPr>
                        <a:t>смертность достигает </a:t>
                      </a: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до 33%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495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5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29DA977-2E8D-4E5A-87F2-C1BD5E004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141346"/>
              </p:ext>
            </p:extLst>
          </p:nvPr>
        </p:nvGraphicFramePr>
        <p:xfrm>
          <a:off x="345397" y="2425230"/>
          <a:ext cx="11501204" cy="4054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653">
                  <a:extLst>
                    <a:ext uri="{9D8B030D-6E8A-4147-A177-3AD203B41FA5}">
                      <a16:colId xmlns:a16="http://schemas.microsoft.com/office/drawing/2014/main" val="1784053124"/>
                    </a:ext>
                  </a:extLst>
                </a:gridCol>
                <a:gridCol w="4948707">
                  <a:extLst>
                    <a:ext uri="{9D8B030D-6E8A-4147-A177-3AD203B41FA5}">
                      <a16:colId xmlns:a16="http://schemas.microsoft.com/office/drawing/2014/main" val="596231208"/>
                    </a:ext>
                  </a:extLst>
                </a:gridCol>
                <a:gridCol w="3856844">
                  <a:extLst>
                    <a:ext uri="{9D8B030D-6E8A-4147-A177-3AD203B41FA5}">
                      <a16:colId xmlns:a16="http://schemas.microsoft.com/office/drawing/2014/main" val="2364949656"/>
                    </a:ext>
                  </a:extLst>
                </a:gridCol>
              </a:tblGrid>
              <a:tr h="36434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Категория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Рентгенологические особенности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Гистологические особенности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177485"/>
                  </a:ext>
                </a:extLst>
              </a:tr>
              <a:tr h="1466217">
                <a:tc>
                  <a:txBody>
                    <a:bodyPr/>
                    <a:lstStyle/>
                    <a:p>
                      <a:r>
                        <a:rPr lang="ru-RU" dirty="0" err="1"/>
                        <a:t>Дедифференцированная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липосаркома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Жиросодержащие, с возрастающей внутренней сложностью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Склонны к метастазированию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Может возникнуть из предшествующей или текущей хорошо дифференцированной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липосаркомы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12659"/>
                  </a:ext>
                </a:extLst>
              </a:tr>
              <a:tr h="1264751">
                <a:tc>
                  <a:txBody>
                    <a:bodyPr/>
                    <a:lstStyle/>
                    <a:p>
                      <a:r>
                        <a:rPr lang="ru-RU" dirty="0" err="1"/>
                        <a:t>Миксоидная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липосаркома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Малое количество жировой ткани, присутствует в виде септ или долек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Изменчивая </a:t>
                      </a:r>
                      <a:r>
                        <a:rPr lang="ru-RU" dirty="0" err="1"/>
                        <a:t>миксоидная</a:t>
                      </a:r>
                      <a:r>
                        <a:rPr lang="ru-RU" dirty="0"/>
                        <a:t> ткань (Т2-гиперинтенсивная с переменным усилением)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Метастазирует в нетипичные для сарком локализации – мягкие ткани и кости (17%), а не легкие (14%)</a:t>
                      </a:r>
                      <a:endParaRPr lang="ru-RU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337589"/>
                  </a:ext>
                </a:extLst>
              </a:tr>
              <a:tr h="958020">
                <a:tc>
                  <a:txBody>
                    <a:bodyPr/>
                    <a:lstStyle/>
                    <a:p>
                      <a:r>
                        <a:rPr lang="ru-RU" dirty="0"/>
                        <a:t>Плеоморфная </a:t>
                      </a:r>
                      <a:r>
                        <a:rPr lang="ru-RU" dirty="0" err="1"/>
                        <a:t>липосаркома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Низкое содержание жировой ткани (&lt;25%)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Гетерогенный вид с некрозом и/или кровоизлиянием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Агрессивная опухоль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Может рано метастазировать в легкие в 75% случаев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5972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0D0EEB6-EA79-4051-AF8C-4CB97F7B8E45}"/>
              </a:ext>
            </a:extLst>
          </p:cNvPr>
          <p:cNvSpPr txBox="1"/>
          <p:nvPr/>
        </p:nvSpPr>
        <p:spPr>
          <a:xfrm>
            <a:off x="131163" y="118533"/>
            <a:ext cx="11929673" cy="2164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4400" b="1" i="0" dirty="0">
                <a:solidFill>
                  <a:srgbClr val="222222"/>
                </a:solidFill>
                <a:effectLst/>
                <a:latin typeface="+mn-lt"/>
              </a:rPr>
              <a:t>Ключевые </a:t>
            </a:r>
            <a:r>
              <a:rPr lang="ru-RU" sz="4400" b="1" i="0" dirty="0" err="1">
                <a:solidFill>
                  <a:srgbClr val="222222"/>
                </a:solidFill>
                <a:effectLst/>
                <a:latin typeface="+mn-lt"/>
              </a:rPr>
              <a:t>визуализационные</a:t>
            </a:r>
            <a:r>
              <a:rPr lang="ru-RU" sz="4400" b="1" i="0" dirty="0">
                <a:solidFill>
                  <a:srgbClr val="222222"/>
                </a:solidFill>
                <a:effectLst/>
                <a:latin typeface="+mn-lt"/>
              </a:rPr>
              <a:t>, эпидемиологические, клинические и гистологические особенности первичных забрюшинных новообразований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866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838080" y="1768838"/>
            <a:ext cx="10515240" cy="4408041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Это доброкачественные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мезенхимальные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опухоли, состоящие из инкапсулированной зрелой жировой ткани.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Проявления, как правило, нарастают постепенно, что обусловлено медленным ростом опухоли</a:t>
            </a:r>
            <a:endParaRPr lang="ru-RU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sng" strike="noStrike" spc="-1" dirty="0">
                <a:solidFill>
                  <a:srgbClr val="000000"/>
                </a:solidFill>
                <a:uFillTx/>
                <a:latin typeface="Calibri"/>
              </a:rPr>
              <a:t>Поверхностные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 возникают в подкожных мягких тканях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sng" strike="noStrike" spc="-1" dirty="0">
                <a:solidFill>
                  <a:srgbClr val="000000"/>
                </a:solidFill>
                <a:uFillTx/>
                <a:latin typeface="Calibri"/>
              </a:rPr>
              <a:t>Глубоко расположенные 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находятся глубоко в поверхностной фасции</a:t>
            </a:r>
          </a:p>
          <a:p>
            <a:pPr marL="342900" indent="-342900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Хотя липомы являются наиболее распространенной опухолью мягких тканей (около 50%), забрюшинные липомы встречаются редко, и поэтому любое жиросодержащее образование следует рассматривать как хорошо дифференцированную </a:t>
            </a:r>
            <a:r>
              <a:rPr lang="ru-RU" sz="2400" b="0" strike="noStrike" spc="-1" dirty="0" err="1">
                <a:solidFill>
                  <a:srgbClr val="000000"/>
                </a:solidFill>
                <a:latin typeface="Calibri"/>
              </a:rPr>
              <a:t>липосаркому</a:t>
            </a:r>
            <a:r>
              <a:rPr lang="ru-RU" sz="2400" b="0" strike="noStrike" spc="-1" dirty="0">
                <a:solidFill>
                  <a:srgbClr val="000000"/>
                </a:solidFill>
                <a:latin typeface="Calibri"/>
              </a:rPr>
              <a:t>, а не липому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29EAB3-4EF7-4E78-82DD-A71C289B33E7}"/>
              </a:ext>
            </a:extLst>
          </p:cNvPr>
          <p:cNvSpPr txBox="1"/>
          <p:nvPr/>
        </p:nvSpPr>
        <p:spPr>
          <a:xfrm>
            <a:off x="556834" y="502350"/>
            <a:ext cx="1107773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4400" b="1" strike="noStrike" spc="-1" dirty="0" err="1">
                <a:solidFill>
                  <a:srgbClr val="000000"/>
                </a:solidFill>
                <a:latin typeface="Calibri"/>
              </a:rPr>
              <a:t>Адипоцитарн</a:t>
            </a:r>
            <a:r>
              <a:rPr lang="ru-RU" sz="4400" b="1" spc="-1" dirty="0" err="1">
                <a:solidFill>
                  <a:srgbClr val="000000"/>
                </a:solidFill>
                <a:latin typeface="Calibri"/>
              </a:rPr>
              <a:t>ая</a:t>
            </a:r>
            <a:r>
              <a:rPr lang="ru-RU" sz="44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4400" b="1" spc="-1" dirty="0">
                <a:solidFill>
                  <a:srgbClr val="000000"/>
                </a:solidFill>
                <a:latin typeface="Calibri"/>
              </a:rPr>
              <a:t>л</a:t>
            </a:r>
            <a:r>
              <a:rPr lang="ru-RU" sz="4400" b="1" strike="noStrike" spc="-1" dirty="0">
                <a:solidFill>
                  <a:srgbClr val="000000"/>
                </a:solidFill>
                <a:latin typeface="Calibri"/>
              </a:rPr>
              <a:t>ипома</a:t>
            </a:r>
            <a:endParaRPr lang="ru-RU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3322</TotalTime>
  <Words>1507</Words>
  <Application>Microsoft Office PowerPoint</Application>
  <PresentationFormat>Широкоэкранный</PresentationFormat>
  <Paragraphs>154</Paragraphs>
  <Slides>28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Open Sans</vt:lpstr>
      <vt:lpstr>Times New Roman</vt:lpstr>
      <vt:lpstr>Тема Office</vt:lpstr>
      <vt:lpstr>Презентация PowerPoint</vt:lpstr>
      <vt:lpstr>Презентация PowerPoint</vt:lpstr>
      <vt:lpstr>Цель</vt:lpstr>
      <vt:lpstr>Презентация PowerPoint</vt:lpstr>
      <vt:lpstr>Презентация PowerPoint</vt:lpstr>
      <vt:lpstr>Презентация PowerPoint</vt:lpstr>
      <vt:lpstr>Ключевые визуализационные, эпидемиологические, клинические и гистологические особенности первичных забрюшинных новообразований</vt:lpstr>
      <vt:lpstr>Презентация PowerPoint</vt:lpstr>
      <vt:lpstr>Презентация PowerPoint</vt:lpstr>
      <vt:lpstr>Презентация PowerPoint</vt:lpstr>
      <vt:lpstr>Адипоцитарная липома а) КТ с контрастированием, аксиальная проекция b) МРТ с подавлением жира и контрастным усилением Т2-ВИ, аксиальный срез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Рентгенологические особенности  дедифференцированных липосарком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BOX</dc:creator>
  <cp:lastModifiedBy>BOX</cp:lastModifiedBy>
  <cp:revision>129</cp:revision>
  <dcterms:created xsi:type="dcterms:W3CDTF">2022-04-26T16:52:57Z</dcterms:created>
  <dcterms:modified xsi:type="dcterms:W3CDTF">2022-06-02T09:46:40Z</dcterms:modified>
</cp:coreProperties>
</file>