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58" r:id="rId4"/>
    <p:sldId id="275" r:id="rId5"/>
    <p:sldId id="274" r:id="rId6"/>
    <p:sldId id="271" r:id="rId7"/>
    <p:sldId id="272" r:id="rId8"/>
    <p:sldId id="273" r:id="rId9"/>
    <p:sldId id="277" r:id="rId10"/>
    <p:sldId id="278" r:id="rId11"/>
    <p:sldId id="279" r:id="rId12"/>
    <p:sldId id="257" r:id="rId13"/>
    <p:sldId id="283" r:id="rId14"/>
    <p:sldId id="280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94660"/>
  </p:normalViewPr>
  <p:slideViewPr>
    <p:cSldViewPr>
      <p:cViewPr varScale="1">
        <p:scale>
          <a:sx n="54" d="100"/>
          <a:sy n="54" d="100"/>
        </p:scale>
        <p:origin x="-8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BFA87-6F1C-4120-8362-8EF45D5AEAC6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02A47-142A-4E8E-832C-4F7E13610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1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Привесок яичка (</a:t>
            </a:r>
            <a:r>
              <a:rPr lang="ru-RU" dirty="0" err="1" smtClean="0"/>
              <a:t>гидатиды</a:t>
            </a:r>
            <a:r>
              <a:rPr lang="ru-RU" dirty="0" smtClean="0"/>
              <a:t> </a:t>
            </a:r>
            <a:r>
              <a:rPr lang="ru-RU" dirty="0" err="1" smtClean="0"/>
              <a:t>Морганьи</a:t>
            </a:r>
            <a:r>
              <a:rPr lang="ru-RU" dirty="0" smtClean="0"/>
              <a:t>) — это рудиментарные отростки</a:t>
            </a:r>
          </a:p>
          <a:p>
            <a:r>
              <a:rPr lang="ru-RU" dirty="0" err="1" smtClean="0"/>
              <a:t>мюллеровых</a:t>
            </a:r>
            <a:r>
              <a:rPr lang="ru-RU" dirty="0" smtClean="0"/>
              <a:t> и </a:t>
            </a:r>
            <a:r>
              <a:rPr lang="ru-RU" dirty="0" err="1" smtClean="0"/>
              <a:t>вольфовых</a:t>
            </a:r>
            <a:r>
              <a:rPr lang="ru-RU" dirty="0" smtClean="0"/>
              <a:t> протоков эмбриона, которые подверглись неполной редукции и сохранились в виде небольших </a:t>
            </a:r>
            <a:r>
              <a:rPr lang="ru-RU" dirty="0" err="1" smtClean="0"/>
              <a:t>полипоидных</a:t>
            </a:r>
            <a:r>
              <a:rPr lang="ru-RU" dirty="0" smtClean="0"/>
              <a:t> образований на</a:t>
            </a:r>
          </a:p>
          <a:p>
            <a:r>
              <a:rPr lang="ru-RU" dirty="0" smtClean="0"/>
              <a:t>яичке, придатке или семявыносящем протоке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2A47-142A-4E8E-832C-4F7E1361002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6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2A47-142A-4E8E-832C-4F7E1361002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99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2A47-142A-4E8E-832C-4F7E1361002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4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200" dirty="0" err="1"/>
              <a:t>Войно</a:t>
            </a:r>
            <a:r>
              <a:rPr lang="ru-RU" sz="2200" dirty="0"/>
              <a:t> - </a:t>
            </a:r>
            <a:r>
              <a:rPr lang="ru-RU" sz="2200" dirty="0" err="1"/>
              <a:t>Ясенецкого</a:t>
            </a:r>
            <a:r>
              <a:rPr lang="ru-RU" sz="2200" dirty="0"/>
              <a:t>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71328"/>
            <a:ext cx="9144000" cy="23538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Ультразвуковая диагностика синдрома </a:t>
            </a:r>
            <a:r>
              <a:rPr lang="ru-RU" sz="4000" dirty="0">
                <a:solidFill>
                  <a:schemeClr val="tx1"/>
                </a:solidFill>
              </a:rPr>
              <a:t>острой </a:t>
            </a:r>
            <a:r>
              <a:rPr lang="ru-RU" sz="4000" dirty="0" smtClean="0">
                <a:solidFill>
                  <a:schemeClr val="tx1"/>
                </a:solidFill>
              </a:rPr>
              <a:t>мошонки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508518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Выполнила: </a:t>
            </a:r>
          </a:p>
          <a:p>
            <a:pPr algn="r"/>
            <a:r>
              <a:rPr lang="ru-RU" dirty="0"/>
              <a:t>ординатор 1 года </a:t>
            </a:r>
          </a:p>
          <a:p>
            <a:pPr algn="r"/>
            <a:r>
              <a:rPr lang="ru-RU" dirty="0"/>
              <a:t>кафедры лучевой диагностики ИПО.</a:t>
            </a:r>
          </a:p>
          <a:p>
            <a:pPr algn="r"/>
            <a:r>
              <a:rPr lang="ru-RU" dirty="0"/>
              <a:t> </a:t>
            </a:r>
            <a:r>
              <a:rPr lang="ru-RU" dirty="0" err="1"/>
              <a:t>Свирко</a:t>
            </a:r>
            <a:r>
              <a:rPr lang="ru-RU" dirty="0"/>
              <a:t> О.В.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99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Травма</a:t>
            </a:r>
            <a:br>
              <a:rPr lang="ru-RU" dirty="0" smtClean="0"/>
            </a:br>
            <a:r>
              <a:rPr lang="ru-RU" dirty="0" smtClean="0"/>
              <a:t>Гематома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73216"/>
            <a:ext cx="8980230" cy="14847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Мужчина 25-ти лет получил прямой удар в пах во время занятий спортом. На УЗИ стенка мошонки утолщена, меж оболочек мошонки </a:t>
            </a:r>
            <a:r>
              <a:rPr lang="ru-RU" dirty="0" err="1" smtClean="0"/>
              <a:t>анэхогенное</a:t>
            </a:r>
            <a:r>
              <a:rPr lang="ru-RU" dirty="0" smtClean="0"/>
              <a:t> </a:t>
            </a:r>
            <a:r>
              <a:rPr lang="ru-RU" dirty="0"/>
              <a:t>бессосудистое образование (стрелка). </a:t>
            </a:r>
          </a:p>
        </p:txBody>
      </p:sp>
      <p:pic>
        <p:nvPicPr>
          <p:cNvPr id="7170" name="Picture 2" descr="C:\Users\Ксен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7272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4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Травма</a:t>
            </a:r>
            <a:br>
              <a:rPr lang="ru-RU" dirty="0" smtClean="0"/>
            </a:br>
            <a:r>
              <a:rPr lang="ru-RU" dirty="0" smtClean="0"/>
              <a:t>Разрыв яичка </a:t>
            </a:r>
            <a:endParaRPr lang="ru-RU" dirty="0"/>
          </a:p>
        </p:txBody>
      </p:sp>
      <p:pic>
        <p:nvPicPr>
          <p:cNvPr id="8195" name="Picture 3" descr="C:\Users\Ксения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6" y="1916831"/>
            <a:ext cx="4407284" cy="321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Ксен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85918"/>
            <a:ext cx="4216918" cy="22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67465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 </a:t>
            </a:r>
            <a:r>
              <a:rPr lang="ru-RU" sz="2000" dirty="0" err="1"/>
              <a:t>узи</a:t>
            </a:r>
            <a:r>
              <a:rPr lang="ru-RU" sz="2000" dirty="0"/>
              <a:t> определяется увеличение размеров яичка, неровность, нечеткость контуров в месте его разрыва визуализируется неоднородная структура, с неровным контурами, пониженной </a:t>
            </a:r>
            <a:r>
              <a:rPr lang="ru-RU" sz="2000" dirty="0" err="1" smtClean="0"/>
              <a:t>эхогенности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689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Дифференциальная диагностика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Ишемия </a:t>
            </a:r>
            <a:r>
              <a:rPr lang="ru-RU" dirty="0"/>
              <a:t>органов мошонки (</a:t>
            </a:r>
            <a:r>
              <a:rPr lang="ru-RU" dirty="0" err="1"/>
              <a:t>перекрут</a:t>
            </a:r>
            <a:r>
              <a:rPr lang="ru-RU" dirty="0"/>
              <a:t> </a:t>
            </a:r>
            <a:r>
              <a:rPr lang="ru-RU" dirty="0" smtClean="0"/>
              <a:t>яичка, </a:t>
            </a:r>
            <a:r>
              <a:rPr lang="ru-RU" dirty="0" err="1" smtClean="0"/>
              <a:t>перекрут</a:t>
            </a:r>
            <a:r>
              <a:rPr lang="ru-RU" dirty="0" smtClean="0"/>
              <a:t> привеска)</a:t>
            </a:r>
            <a:endParaRPr lang="ru-RU" dirty="0"/>
          </a:p>
          <a:p>
            <a:r>
              <a:rPr lang="ru-RU" dirty="0" smtClean="0"/>
              <a:t>Травма </a:t>
            </a:r>
            <a:r>
              <a:rPr lang="ru-RU" dirty="0"/>
              <a:t>органов мошонки (разрыв белочной оболочки яичка</a:t>
            </a:r>
            <a:r>
              <a:rPr lang="ru-RU" dirty="0" smtClean="0"/>
              <a:t>, гематома, ушиб </a:t>
            </a:r>
            <a:r>
              <a:rPr lang="ru-RU" dirty="0"/>
              <a:t>яичка, </a:t>
            </a:r>
            <a:r>
              <a:rPr lang="ru-RU" dirty="0" err="1"/>
              <a:t>гематоцеле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/>
              <a:t>Г</a:t>
            </a:r>
            <a:r>
              <a:rPr lang="ru-RU" dirty="0" smtClean="0"/>
              <a:t>рыжа </a:t>
            </a:r>
            <a:r>
              <a:rPr lang="ru-RU" dirty="0"/>
              <a:t>мошонки (невправимая, ущемленная </a:t>
            </a:r>
            <a:r>
              <a:rPr lang="ru-RU" dirty="0" smtClean="0"/>
              <a:t>с </a:t>
            </a:r>
            <a:r>
              <a:rPr lang="ru-RU" dirty="0"/>
              <a:t>или без </a:t>
            </a:r>
            <a:r>
              <a:rPr lang="ru-RU" dirty="0" smtClean="0"/>
              <a:t>ишемии яичек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/>
              <a:t>Инфекционные заболевания (острый эпидидимит, острый </a:t>
            </a:r>
            <a:r>
              <a:rPr lang="ru-RU" dirty="0" err="1"/>
              <a:t>эпидидимоорхит</a:t>
            </a:r>
            <a:r>
              <a:rPr lang="ru-RU" dirty="0"/>
              <a:t>, острый орхит)</a:t>
            </a:r>
          </a:p>
          <a:p>
            <a:r>
              <a:rPr lang="ru-RU" dirty="0" smtClean="0"/>
              <a:t>Обострение хронических заболеваний (простатит)</a:t>
            </a:r>
          </a:p>
          <a:p>
            <a:r>
              <a:rPr lang="ru-RU" dirty="0" err="1" smtClean="0"/>
              <a:t>Варикоцеле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2558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Выводы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</a:t>
            </a:r>
            <a:r>
              <a:rPr lang="ru-RU" dirty="0" smtClean="0"/>
              <a:t>ультразвуковое исследование  </a:t>
            </a:r>
            <a:r>
              <a:rPr lang="ru-RU" dirty="0"/>
              <a:t>органов мошонки </a:t>
            </a:r>
            <a:r>
              <a:rPr lang="ru-RU" dirty="0" err="1" smtClean="0"/>
              <a:t>пациентм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smtClean="0"/>
              <a:t>синдромом </a:t>
            </a:r>
            <a:r>
              <a:rPr lang="ru-RU" dirty="0"/>
              <a:t>острой мошонки позволяет с </a:t>
            </a:r>
            <a:r>
              <a:rPr lang="ru-RU" dirty="0" smtClean="0"/>
              <a:t>большой достоверностью </a:t>
            </a:r>
            <a:r>
              <a:rPr lang="ru-RU" dirty="0"/>
              <a:t>установить нозологическую </a:t>
            </a:r>
            <a:r>
              <a:rPr lang="ru-RU" dirty="0" smtClean="0"/>
              <a:t>форму заболевания</a:t>
            </a:r>
            <a:r>
              <a:rPr lang="ru-RU" dirty="0"/>
              <a:t>, выбрать </a:t>
            </a:r>
            <a:r>
              <a:rPr lang="ru-RU" dirty="0" smtClean="0"/>
              <a:t>лечебную тактику </a:t>
            </a:r>
            <a:r>
              <a:rPr lang="ru-RU" dirty="0"/>
              <a:t>и объем хирургического вмешательства.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33711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1.Строцкий – «Синдром острой мошонки».</a:t>
            </a:r>
          </a:p>
          <a:p>
            <a:pPr marL="0" indent="0">
              <a:buNone/>
            </a:pPr>
            <a:r>
              <a:rPr lang="ru-RU" dirty="0" smtClean="0"/>
              <a:t>2.Пыков М.И. – Новые аспекты </a:t>
            </a:r>
            <a:r>
              <a:rPr lang="ru-RU" dirty="0" err="1" smtClean="0"/>
              <a:t>эхографической</a:t>
            </a:r>
            <a:r>
              <a:rPr lang="ru-RU" dirty="0" smtClean="0"/>
              <a:t> семиотики </a:t>
            </a:r>
            <a:r>
              <a:rPr lang="ru-RU" dirty="0" err="1" smtClean="0"/>
              <a:t>перекрута</a:t>
            </a:r>
            <a:r>
              <a:rPr lang="ru-RU" dirty="0" smtClean="0"/>
              <a:t> яичка.</a:t>
            </a:r>
          </a:p>
          <a:p>
            <a:pPr marL="0" indent="0">
              <a:buNone/>
            </a:pPr>
            <a:r>
              <a:rPr lang="ru-RU" dirty="0" smtClean="0"/>
              <a:t>3.Делягин В.М</a:t>
            </a:r>
            <a:r>
              <a:rPr lang="ru-RU" dirty="0"/>
              <a:t>.  </a:t>
            </a:r>
            <a:r>
              <a:rPr lang="ru-RU" dirty="0" smtClean="0"/>
              <a:t>- Роль </a:t>
            </a:r>
            <a:r>
              <a:rPr lang="ru-RU" dirty="0"/>
              <a:t>УЗИ в диагностике состояния органов </a:t>
            </a:r>
            <a:r>
              <a:rPr lang="ru-RU" dirty="0" smtClean="0"/>
              <a:t>мошонки.</a:t>
            </a:r>
          </a:p>
          <a:p>
            <a:pPr marL="0" indent="0">
              <a:buNone/>
            </a:pPr>
            <a:r>
              <a:rPr lang="ru-RU" dirty="0" smtClean="0"/>
              <a:t>4.Пыков </a:t>
            </a:r>
            <a:r>
              <a:rPr lang="ru-RU" dirty="0"/>
              <a:t>М.И</a:t>
            </a:r>
            <a:r>
              <a:rPr lang="ru-RU" dirty="0" smtClean="0"/>
              <a:t>.-Ультразвуковое </a:t>
            </a:r>
            <a:r>
              <a:rPr lang="ru-RU" dirty="0"/>
              <a:t>исследование </a:t>
            </a:r>
            <a:r>
              <a:rPr lang="ru-RU" dirty="0" smtClean="0"/>
              <a:t>при </a:t>
            </a:r>
            <a:r>
              <a:rPr lang="ru-RU" dirty="0"/>
              <a:t>острых заболеваниях органов мошонки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dirty="0" err="1" smtClean="0"/>
              <a:t>Г.Шмидт</a:t>
            </a:r>
            <a:r>
              <a:rPr lang="ru-RU" dirty="0" smtClean="0"/>
              <a:t>-Дифференциальная </a:t>
            </a:r>
            <a:r>
              <a:rPr lang="ru-RU" dirty="0"/>
              <a:t>диагностика при ультразвуковых </a:t>
            </a:r>
            <a:r>
              <a:rPr lang="ru-RU" dirty="0" smtClean="0"/>
              <a:t>исследованиях.</a:t>
            </a:r>
          </a:p>
        </p:txBody>
      </p:sp>
    </p:spTree>
    <p:extLst>
      <p:ext uri="{BB962C8B-B14F-4D97-AF65-F5344CB8AC3E}">
        <p14:creationId xmlns:p14="http://schemas.microsoft.com/office/powerpoint/2010/main" val="179322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7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Эффективность современных </a:t>
            </a:r>
            <a:r>
              <a:rPr lang="ru-RU" dirty="0"/>
              <a:t>ультразвуковых методов исследования в диагностике острых </a:t>
            </a:r>
            <a:r>
              <a:rPr lang="ru-RU" dirty="0" smtClean="0"/>
              <a:t>заболеваний органов мошонки высокая.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Установлено</a:t>
            </a:r>
            <a:r>
              <a:rPr lang="ru-RU" dirty="0"/>
              <a:t>, что чувствительность ультразвуковых </a:t>
            </a:r>
            <a:r>
              <a:rPr lang="ru-RU" dirty="0" smtClean="0"/>
              <a:t>методов исследования </a:t>
            </a:r>
            <a:r>
              <a:rPr lang="ru-RU" dirty="0"/>
              <a:t>в диагностике </a:t>
            </a:r>
            <a:r>
              <a:rPr lang="ru-RU" dirty="0" err="1"/>
              <a:t>перекрута</a:t>
            </a:r>
            <a:r>
              <a:rPr lang="ru-RU" dirty="0"/>
              <a:t> яичка составляет </a:t>
            </a:r>
            <a:r>
              <a:rPr lang="ru-RU" dirty="0" smtClean="0"/>
              <a:t>–94,4 </a:t>
            </a:r>
            <a:r>
              <a:rPr lang="ru-RU" dirty="0"/>
              <a:t>%, некроза </a:t>
            </a:r>
            <a:r>
              <a:rPr lang="ru-RU" dirty="0" smtClean="0"/>
              <a:t>привеска </a:t>
            </a:r>
            <a:r>
              <a:rPr lang="ru-RU" dirty="0"/>
              <a:t>– </a:t>
            </a:r>
            <a:r>
              <a:rPr lang="ru-RU" dirty="0" smtClean="0"/>
              <a:t>95,8 %, </a:t>
            </a:r>
            <a:r>
              <a:rPr lang="ru-RU" dirty="0"/>
              <a:t>специфичность – 99,3% и 95,1% соответственно. </a:t>
            </a:r>
          </a:p>
        </p:txBody>
      </p:sp>
    </p:spTree>
    <p:extLst>
      <p:ext uri="{BB962C8B-B14F-4D97-AF65-F5344CB8AC3E}">
        <p14:creationId xmlns:p14="http://schemas.microsoft.com/office/powerpoint/2010/main" val="227836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Синдром острой мошонки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Это </a:t>
            </a:r>
            <a:r>
              <a:rPr lang="ru-RU" dirty="0" smtClean="0"/>
              <a:t>группа </a:t>
            </a:r>
            <a:r>
              <a:rPr lang="ru-RU" dirty="0"/>
              <a:t>заболеваний, объединённых общими симптомами — сильной болью, увеличением органа, покраснением кожи </a:t>
            </a:r>
            <a:r>
              <a:rPr lang="ru-RU" dirty="0" smtClean="0"/>
              <a:t>мошонки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92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Эхограмма яичка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367177"/>
            <a:ext cx="8964488" cy="14908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Неизмененные яички имеют овальную форму, среднюю </a:t>
            </a:r>
            <a:r>
              <a:rPr lang="ru-RU" dirty="0" err="1" smtClean="0"/>
              <a:t>эхогенность</a:t>
            </a:r>
            <a:r>
              <a:rPr lang="ru-RU" dirty="0" smtClean="0"/>
              <a:t> , выраженное средостение . При ЦДК визуализируются основные приносящие кровеносные сосуды</a:t>
            </a:r>
            <a:endParaRPr lang="ru-RU" dirty="0"/>
          </a:p>
        </p:txBody>
      </p:sp>
      <p:pic>
        <p:nvPicPr>
          <p:cNvPr id="3074" name="Picture 2" descr="C:\Users\Ксения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443522" cy="39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сен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4" y="1625600"/>
            <a:ext cx="4283230" cy="31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Эхограмма </a:t>
            </a:r>
            <a:r>
              <a:rPr lang="ru-RU" dirty="0"/>
              <a:t>яичка при его </a:t>
            </a:r>
            <a:r>
              <a:rPr lang="ru-RU" dirty="0" err="1" smtClean="0"/>
              <a:t>перекруте</a:t>
            </a:r>
            <a:endParaRPr lang="ru-RU" dirty="0"/>
          </a:p>
        </p:txBody>
      </p:sp>
      <p:pic>
        <p:nvPicPr>
          <p:cNvPr id="2051" name="Picture 3" descr="C:\Users\Ксения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2" y="1772816"/>
            <a:ext cx="2493143" cy="366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сен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6184900" cy="29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446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sz="2000" dirty="0" err="1"/>
              <a:t>Пыков</a:t>
            </a:r>
            <a:r>
              <a:rPr lang="ru-RU" sz="2000" dirty="0"/>
              <a:t> </a:t>
            </a:r>
            <a:r>
              <a:rPr lang="ru-RU" sz="2000" dirty="0" smtClean="0"/>
              <a:t>М.И-Ультразвуковое </a:t>
            </a:r>
            <a:r>
              <a:rPr lang="ru-RU" sz="2000" dirty="0"/>
              <a:t>исследование при острых заболеваниях органов </a:t>
            </a:r>
            <a:r>
              <a:rPr lang="ru-RU" sz="2000" dirty="0" smtClean="0"/>
              <a:t>мошонки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157192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Эхографическая</a:t>
            </a:r>
            <a:r>
              <a:rPr lang="ru-RU" sz="2400" dirty="0" smtClean="0"/>
              <a:t> </a:t>
            </a:r>
            <a:r>
              <a:rPr lang="ru-RU" sz="2400" dirty="0"/>
              <a:t>картина при </a:t>
            </a:r>
            <a:r>
              <a:rPr lang="ru-RU" sz="2400" dirty="0" err="1"/>
              <a:t>перекруте</a:t>
            </a:r>
            <a:r>
              <a:rPr lang="ru-RU" sz="2400" dirty="0"/>
              <a:t>  яичка  характеризуется  увеличением в размерах и округлой формой.</a:t>
            </a:r>
          </a:p>
        </p:txBody>
      </p:sp>
    </p:spTree>
    <p:extLst>
      <p:ext uri="{BB962C8B-B14F-4D97-AF65-F5344CB8AC3E}">
        <p14:creationId xmlns:p14="http://schemas.microsoft.com/office/powerpoint/2010/main" val="243062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Эхограмма </a:t>
            </a:r>
            <a:r>
              <a:rPr lang="ru-RU" dirty="0"/>
              <a:t>яичка при его </a:t>
            </a:r>
            <a:r>
              <a:rPr lang="ru-RU" dirty="0" err="1" smtClean="0"/>
              <a:t>перекруте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994" y="5661248"/>
            <a:ext cx="8941006" cy="1196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Кровоток </a:t>
            </a:r>
            <a:r>
              <a:rPr lang="ru-RU" sz="2800" dirty="0"/>
              <a:t>до места </a:t>
            </a:r>
            <a:r>
              <a:rPr lang="ru-RU" sz="2800" dirty="0" err="1"/>
              <a:t>перекрута</a:t>
            </a:r>
            <a:r>
              <a:rPr lang="ru-RU" sz="2800" dirty="0"/>
              <a:t> </a:t>
            </a:r>
            <a:r>
              <a:rPr lang="ru-RU" sz="2800" dirty="0" smtClean="0"/>
              <a:t>усилен </a:t>
            </a:r>
            <a:r>
              <a:rPr lang="ru-RU" sz="2800" dirty="0"/>
              <a:t>(1), </a:t>
            </a:r>
            <a:r>
              <a:rPr lang="ru-RU" sz="2800" dirty="0" err="1"/>
              <a:t>дистальнее</a:t>
            </a:r>
            <a:r>
              <a:rPr lang="ru-RU" sz="2800" dirty="0"/>
              <a:t> – резко ослаблен (2), в </a:t>
            </a:r>
            <a:r>
              <a:rPr lang="ru-RU" sz="2800" dirty="0" smtClean="0"/>
              <a:t>паренхиме </a:t>
            </a:r>
            <a:r>
              <a:rPr lang="ru-RU" sz="2800" dirty="0"/>
              <a:t>яичка сосудистые сигналы </a:t>
            </a:r>
            <a:r>
              <a:rPr lang="ru-RU" sz="2800" dirty="0" smtClean="0"/>
              <a:t>практически </a:t>
            </a:r>
            <a:r>
              <a:rPr lang="ru-RU" sz="2800" dirty="0"/>
              <a:t>отсутствуют (3</a:t>
            </a:r>
            <a:r>
              <a:rPr lang="ru-RU" sz="2800" dirty="0" smtClean="0"/>
              <a:t>).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Ксения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4" y="1772816"/>
            <a:ext cx="519033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сен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20" y="1772816"/>
            <a:ext cx="2304256" cy="35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8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Привесок яичка (</a:t>
            </a:r>
            <a:r>
              <a:rPr lang="ru-RU" dirty="0" err="1"/>
              <a:t>гидатиды</a:t>
            </a:r>
            <a:r>
              <a:rPr lang="ru-RU" dirty="0"/>
              <a:t> </a:t>
            </a:r>
            <a:r>
              <a:rPr lang="ru-RU" dirty="0" err="1"/>
              <a:t>Морганьи</a:t>
            </a:r>
            <a:r>
              <a:rPr lang="ru-RU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55593"/>
            <a:ext cx="7643192" cy="13290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1-гидатида придатка, 2-гидатида яичка</a:t>
            </a:r>
          </a:p>
          <a:p>
            <a:pPr marL="0" indent="0">
              <a:buNone/>
            </a:pPr>
            <a:r>
              <a:rPr lang="ru-RU" dirty="0" smtClean="0"/>
              <a:t>3-верхяя </a:t>
            </a:r>
            <a:r>
              <a:rPr lang="ru-RU" dirty="0" err="1" smtClean="0"/>
              <a:t>гидптида</a:t>
            </a:r>
            <a:r>
              <a:rPr lang="ru-RU" dirty="0" smtClean="0"/>
              <a:t> отклоняющегося протока</a:t>
            </a:r>
          </a:p>
          <a:p>
            <a:pPr marL="0" indent="0">
              <a:buNone/>
            </a:pPr>
            <a:r>
              <a:rPr lang="ru-RU" dirty="0" smtClean="0"/>
              <a:t>4-нижняя </a:t>
            </a:r>
            <a:r>
              <a:rPr lang="ru-RU" dirty="0" err="1" smtClean="0"/>
              <a:t>гидатида</a:t>
            </a:r>
            <a:r>
              <a:rPr lang="ru-RU" dirty="0" smtClean="0"/>
              <a:t> </a:t>
            </a:r>
            <a:r>
              <a:rPr lang="ru-RU" dirty="0"/>
              <a:t>отклоняющегося протока</a:t>
            </a:r>
          </a:p>
          <a:p>
            <a:pPr marL="0" indent="0">
              <a:buNone/>
            </a:pPr>
            <a:r>
              <a:rPr lang="ru-RU" dirty="0" smtClean="0"/>
              <a:t>5-гидатида </a:t>
            </a:r>
            <a:r>
              <a:rPr lang="ru-RU" dirty="0" err="1" smtClean="0"/>
              <a:t>парадидимиса</a:t>
            </a:r>
            <a:endParaRPr lang="ru-RU" dirty="0"/>
          </a:p>
        </p:txBody>
      </p:sp>
      <p:pic>
        <p:nvPicPr>
          <p:cNvPr id="4098" name="Picture 2" descr="C:\Users\Ксен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81642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сения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64455"/>
            <a:ext cx="3061271" cy="352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4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Перекрут</a:t>
            </a:r>
            <a:r>
              <a:rPr lang="ru-RU" dirty="0"/>
              <a:t> </a:t>
            </a:r>
            <a:r>
              <a:rPr lang="ru-RU" dirty="0" err="1" smtClean="0"/>
              <a:t>гидатиды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5" name="Picture 5" descr="C:\Users\Ксения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4" y="2122417"/>
            <a:ext cx="47864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Ксен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2081"/>
            <a:ext cx="3694366" cy="42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021288"/>
            <a:ext cx="898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 </a:t>
            </a:r>
            <a:r>
              <a:rPr lang="ru-RU" sz="2400" dirty="0" err="1"/>
              <a:t>перекруте</a:t>
            </a:r>
            <a:r>
              <a:rPr lang="ru-RU" sz="2400" dirty="0"/>
              <a:t>  привесок значительно увеличивается в размерах, часто приобретает ячеистую структуру</a:t>
            </a:r>
          </a:p>
        </p:txBody>
      </p:sp>
    </p:spTree>
    <p:extLst>
      <p:ext uri="{BB962C8B-B14F-4D97-AF65-F5344CB8AC3E}">
        <p14:creationId xmlns:p14="http://schemas.microsoft.com/office/powerpoint/2010/main" val="152462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825" y="-4791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Воспаление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013176"/>
            <a:ext cx="3800451" cy="14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</a:t>
            </a:r>
            <a:r>
              <a:rPr lang="ru-RU" sz="2400" dirty="0" smtClean="0"/>
              <a:t>величенное шаровидное яичко размером 40,5см с </a:t>
            </a:r>
            <a:r>
              <a:rPr lang="ru-RU" sz="2400" dirty="0" err="1" smtClean="0"/>
              <a:t>гидроцеле</a:t>
            </a:r>
            <a:endParaRPr lang="ru-RU" sz="2400" dirty="0"/>
          </a:p>
        </p:txBody>
      </p:sp>
      <p:pic>
        <p:nvPicPr>
          <p:cNvPr id="6146" name="Picture 2" descr="C:\Users\Ксения\Desktop\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84427" cy="351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сения\Desktop\эпи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19" y="1412776"/>
            <a:ext cx="4306153" cy="337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5013176"/>
            <a:ext cx="4932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Увеличение придатка яичка- </a:t>
            </a:r>
            <a:r>
              <a:rPr lang="en-US" sz="2400" dirty="0" smtClean="0"/>
              <a:t>N</a:t>
            </a:r>
            <a:r>
              <a:rPr lang="ru-RU" sz="2400" dirty="0" smtClean="0"/>
              <a:t>Н, с сопутствующим скоплением воспалительной жидкости –Е. НО-яичко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27659" y="836712"/>
            <a:ext cx="229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Орхит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90872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Эпидидимит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6453336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Г.Шмидт</a:t>
            </a:r>
            <a:r>
              <a:rPr lang="ru-RU" sz="2000" dirty="0" smtClean="0"/>
              <a:t>-дифференциальная диагностика при ультразвуковых исследованиях.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7266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4686</TotalTime>
  <Words>479</Words>
  <Application>Microsoft Office PowerPoint</Application>
  <PresentationFormat>Экран (4:3)</PresentationFormat>
  <Paragraphs>58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 - Ясенецкого»  </vt:lpstr>
      <vt:lpstr>Актуальность </vt:lpstr>
      <vt:lpstr>Синдром острой мошонки </vt:lpstr>
      <vt:lpstr>Эхограмма яичка</vt:lpstr>
      <vt:lpstr>Эхограмма яичка при его перекруте</vt:lpstr>
      <vt:lpstr>Эхограмма яичка при его перекруте</vt:lpstr>
      <vt:lpstr>Привесок яичка (гидатиды Морганьи) </vt:lpstr>
      <vt:lpstr>Перекрут гидатиды</vt:lpstr>
      <vt:lpstr>Воспаление </vt:lpstr>
      <vt:lpstr>Травма Гематома </vt:lpstr>
      <vt:lpstr>Травма Разрыв яичка </vt:lpstr>
      <vt:lpstr>Дифференциальная диагностика</vt:lpstr>
      <vt:lpstr>Выводы </vt:lpstr>
      <vt:lpstr>Список литературы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Ксения</cp:lastModifiedBy>
  <cp:revision>56</cp:revision>
  <dcterms:created xsi:type="dcterms:W3CDTF">2019-04-09T12:24:55Z</dcterms:created>
  <dcterms:modified xsi:type="dcterms:W3CDTF">2019-04-23T15:20:57Z</dcterms:modified>
</cp:coreProperties>
</file>