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  <p:sldId id="279" r:id="rId22"/>
    <p:sldId id="278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B9F4-D981-48DA-9595-A484EC48CB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0DF-3D10-4EFD-931F-B9AC607B65A9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B9F4-D981-48DA-9595-A484EC48CB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0DF-3D10-4EFD-931F-B9AC607B6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B9F4-D981-48DA-9595-A484EC48CB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0DF-3D10-4EFD-931F-B9AC607B6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B9F4-D981-48DA-9595-A484EC48CB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0DF-3D10-4EFD-931F-B9AC607B6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B9F4-D981-48DA-9595-A484EC48CB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0DF-3D10-4EFD-931F-B9AC607B65A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B9F4-D981-48DA-9595-A484EC48CB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0DF-3D10-4EFD-931F-B9AC607B6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B9F4-D981-48DA-9595-A484EC48CB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0DF-3D10-4EFD-931F-B9AC607B6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B9F4-D981-48DA-9595-A484EC48CB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0DF-3D10-4EFD-931F-B9AC607B6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B9F4-D981-48DA-9595-A484EC48CB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0DF-3D10-4EFD-931F-B9AC607B65A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B9F4-D981-48DA-9595-A484EC48CB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0DF-3D10-4EFD-931F-B9AC607B65A9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FB9F4-D981-48DA-9595-A484EC48CB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8F0DF-3D10-4EFD-931F-B9AC607B65A9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71BFB9F4-D981-48DA-9595-A484EC48CB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C78F0DF-3D10-4EFD-931F-B9AC607B65A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krasgmu.ru/index.php?page%5bcommon%5d=elib&amp;cat=catalog&amp;res_id=81442" TargetMode="External"/><Relationship Id="rId2" Type="http://schemas.openxmlformats.org/officeDocument/2006/relationships/hyperlink" Target="https://krasgmu.ru/index.php?page%5bcommon%5d=elib&amp;cat=catalog&amp;res_id=423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rasgmu.ru/index.php?page%5bcommon%5d=elib&amp;cat=catalog&amp;res_id=115058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ДИСКОИДНАЯ КРАСНАЯ ВОЛЧАНКА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3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Центробежная эритема </a:t>
            </a:r>
            <a:r>
              <a:rPr lang="ru-RU" dirty="0" err="1" smtClean="0"/>
              <a:t>Биетта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Поверхностный вариант кожной КВ. Небольшое шелушение, точечные геморрагии, четкие границы, симметричность, рецидивирующий характер.</a:t>
            </a:r>
          </a:p>
          <a:p>
            <a:pPr marL="0" indent="0">
              <a:buNone/>
            </a:pPr>
            <a:r>
              <a:rPr lang="ru-RU" dirty="0"/>
              <a:t>Очаги обычно локализуются в средней зоне лица и напоминают бабочку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Дифференциальная диагностика с </a:t>
            </a:r>
            <a:r>
              <a:rPr lang="ru-RU" dirty="0" err="1" smtClean="0"/>
              <a:t>Розацеаподобной</a:t>
            </a:r>
            <a:r>
              <a:rPr lang="ru-RU" dirty="0" smtClean="0"/>
              <a:t> красной волчанкой.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7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Глубокая красная волчанка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Один или несколько узлов в подкожной клетчатки.</a:t>
            </a:r>
          </a:p>
          <a:p>
            <a:pPr marL="0" indent="0">
              <a:buNone/>
            </a:pPr>
            <a:r>
              <a:rPr lang="ru-RU" dirty="0"/>
              <a:t>Очаги глубоко расположены, безболезненны, резко отграничены, от 2 до 10 см в диаметре, как правило, локализуются на коже лба, щек, плеч, бедер и ягодиц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130055" cy="2902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10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Папилломатозная</a:t>
            </a:r>
            <a:r>
              <a:rPr lang="ru-RU" dirty="0" smtClean="0"/>
              <a:t> красная волчанка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Локализация </a:t>
            </a:r>
            <a:r>
              <a:rPr lang="ru-RU" dirty="0"/>
              <a:t>на кистях и волосистой части </a:t>
            </a:r>
            <a:r>
              <a:rPr lang="ru-RU" dirty="0" smtClean="0"/>
              <a:t>головы, напоминает </a:t>
            </a:r>
            <a:r>
              <a:rPr lang="ru-RU" dirty="0"/>
              <a:t>бородавчатый красный плоский лишай.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Очаги покрыты роговыми </a:t>
            </a:r>
            <a:r>
              <a:rPr lang="ru-RU" dirty="0"/>
              <a:t>наслоениями, приобретают бородавчатый характер и возвышаются над окружающей кожей. Рассматривается как признак злокачественной трансформации.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404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Гиперкератотическая красная волчанка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8478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Близка к </a:t>
            </a:r>
            <a:r>
              <a:rPr lang="ru-RU" dirty="0" err="1" smtClean="0"/>
              <a:t>папиломатозной</a:t>
            </a:r>
            <a:r>
              <a:rPr lang="ru-RU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Очаги выглядят </a:t>
            </a:r>
            <a:r>
              <a:rPr lang="ru-RU" dirty="0" err="1"/>
              <a:t>гипсовидными</a:t>
            </a:r>
            <a:r>
              <a:rPr lang="ru-RU" dirty="0"/>
              <a:t> </a:t>
            </a:r>
            <a:r>
              <a:rPr lang="ru-RU" dirty="0" smtClean="0"/>
              <a:t>или </a:t>
            </a:r>
            <a:r>
              <a:rPr lang="ru-RU" dirty="0"/>
              <a:t>напоминают кожный </a:t>
            </a:r>
            <a:r>
              <a:rPr lang="ru-RU" dirty="0" smtClean="0"/>
              <a:t>рог.</a:t>
            </a:r>
          </a:p>
          <a:p>
            <a:pPr marL="0" indent="0">
              <a:buNone/>
            </a:pPr>
            <a:r>
              <a:rPr lang="ru-RU" dirty="0" smtClean="0"/>
              <a:t>Эту </a:t>
            </a:r>
            <a:r>
              <a:rPr lang="ru-RU" dirty="0"/>
              <a:t>форму также считают начальной стадией рака.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1" y="3249588"/>
            <a:ext cx="8136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Опухолевая красная </a:t>
            </a:r>
            <a:r>
              <a:rPr lang="ru-RU" sz="3200" dirty="0" smtClean="0"/>
              <a:t>волчанка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4524" y="4365104"/>
            <a:ext cx="7895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Гиперкератоз выражен слабо, очаги отечны, значительно возвышаются над </a:t>
            </a:r>
            <a:r>
              <a:rPr lang="ru-RU" sz="2400" dirty="0" smtClean="0"/>
              <a:t> </a:t>
            </a:r>
            <a:r>
              <a:rPr lang="ru-RU" sz="2400" dirty="0"/>
              <a:t>уровнем окружающей кожи, синюшно-красного цвета, покрыты множественными рубчиками. </a:t>
            </a:r>
          </a:p>
        </p:txBody>
      </p:sp>
    </p:spTree>
    <p:extLst>
      <p:ext uri="{BB962C8B-B14F-4D97-AF65-F5344CB8AC3E}">
        <p14:creationId xmlns:p14="http://schemas.microsoft.com/office/powerpoint/2010/main" val="137458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ru-RU" dirty="0" err="1" smtClean="0"/>
              <a:t>Дисхромическая</a:t>
            </a:r>
            <a:r>
              <a:rPr lang="ru-RU" dirty="0" smtClean="0"/>
              <a:t> красная волчанка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05342"/>
            <a:ext cx="8229600" cy="11521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Депигментация центральной </a:t>
            </a:r>
            <a:r>
              <a:rPr lang="ru-RU" dirty="0"/>
              <a:t>зоны и гиперпигментацией периферической зоны очагов поражения.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2397250"/>
            <a:ext cx="75608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Пигментная красная волчанка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064376"/>
            <a:ext cx="780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пигментные пятна </a:t>
            </a:r>
            <a:r>
              <a:rPr lang="ru-RU" sz="2400" dirty="0"/>
              <a:t>с незначительно выраженным фолликулярным гиперкератозом.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82913" y="4149080"/>
            <a:ext cx="72894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Телеангиэктатическая</a:t>
            </a:r>
            <a:r>
              <a:rPr lang="ru-RU" sz="2800" dirty="0" smtClean="0"/>
              <a:t> КВ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95074" y="4750724"/>
            <a:ext cx="7965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Сетчатые очаги расширенных </a:t>
            </a:r>
            <a:r>
              <a:rPr lang="ru-RU" sz="2400" dirty="0"/>
              <a:t>сосудов. При наличии у больного себореи очаги КВ покрываются массивными рыхлыми желтоватыми </a:t>
            </a:r>
            <a:r>
              <a:rPr lang="ru-RU" sz="2400" dirty="0" smtClean="0"/>
              <a:t>чешуйками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823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ДИФФЕРЕНЦИАЛЬНАЯ ДИАГНОСТИКА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Системная красная волчанка </a:t>
            </a:r>
            <a:r>
              <a:rPr lang="ru-RU" sz="2200" dirty="0" smtClean="0"/>
              <a:t>(</a:t>
            </a:r>
            <a:r>
              <a:rPr lang="ru-RU" sz="2200" dirty="0"/>
              <a:t>фолликулярный кератоз отсутствует, а </a:t>
            </a:r>
            <a:r>
              <a:rPr lang="ru-RU" sz="2200" dirty="0" smtClean="0"/>
              <a:t>атрофия выражена незначительно. Характерны: артралгия</a:t>
            </a:r>
            <a:r>
              <a:rPr lang="ru-RU" sz="2200" dirty="0"/>
              <a:t>, </a:t>
            </a:r>
            <a:r>
              <a:rPr lang="ru-RU" sz="2200" dirty="0" smtClean="0"/>
              <a:t>полисерозиты, эндокардит </a:t>
            </a:r>
            <a:r>
              <a:rPr lang="ru-RU" sz="2200" dirty="0"/>
              <a:t>с поражением митрального клапана, поражения </a:t>
            </a:r>
            <a:r>
              <a:rPr lang="ru-RU" sz="2200" dirty="0" smtClean="0"/>
              <a:t>ЦНС, почек, </a:t>
            </a:r>
            <a:r>
              <a:rPr lang="ru-RU" sz="2200" dirty="0"/>
              <a:t>тяжелые </a:t>
            </a:r>
            <a:r>
              <a:rPr lang="ru-RU" sz="2200" dirty="0" err="1" smtClean="0"/>
              <a:t>васкулиты</a:t>
            </a:r>
            <a:r>
              <a:rPr lang="ru-RU" sz="2200" dirty="0" smtClean="0"/>
              <a:t>).</a:t>
            </a:r>
          </a:p>
          <a:p>
            <a:r>
              <a:rPr lang="ru-RU" sz="2200" b="1" dirty="0" smtClean="0"/>
              <a:t>Полиморфный фотодерматоз (</a:t>
            </a:r>
            <a:r>
              <a:rPr lang="ru-RU" sz="2200" dirty="0" smtClean="0"/>
              <a:t>нет </a:t>
            </a:r>
            <a:r>
              <a:rPr lang="ru-RU" sz="2200" dirty="0"/>
              <a:t>высыпаний на волосистой части головы и красной кайме </a:t>
            </a:r>
            <a:r>
              <a:rPr lang="ru-RU" sz="2200" dirty="0" smtClean="0"/>
              <a:t>губ; </a:t>
            </a:r>
            <a:r>
              <a:rPr lang="ru-RU" sz="2200" dirty="0"/>
              <a:t>нет фолликулярного кератоза и атрофии кожи, нередко отмечается зуд.</a:t>
            </a:r>
          </a:p>
          <a:p>
            <a:r>
              <a:rPr lang="ru-RU" sz="2200" b="1" dirty="0" smtClean="0"/>
              <a:t>Ограниченный псориаз (</a:t>
            </a:r>
            <a:r>
              <a:rPr lang="ru-RU" sz="2200" dirty="0" smtClean="0"/>
              <a:t>стеариновое пятно,</a:t>
            </a:r>
            <a:r>
              <a:rPr lang="ru-RU" sz="2200" dirty="0"/>
              <a:t> </a:t>
            </a:r>
            <a:r>
              <a:rPr lang="ru-RU" sz="2200" dirty="0" smtClean="0"/>
              <a:t>терминальная пленка </a:t>
            </a:r>
            <a:r>
              <a:rPr lang="ru-RU" sz="2200" dirty="0"/>
              <a:t>и </a:t>
            </a:r>
            <a:r>
              <a:rPr lang="ru-RU" sz="2200" dirty="0" smtClean="0"/>
              <a:t>точечное кровотечение)</a:t>
            </a:r>
          </a:p>
          <a:p>
            <a:r>
              <a:rPr lang="ru-RU" sz="2200" b="1" dirty="0" smtClean="0"/>
              <a:t>Розовые угри </a:t>
            </a:r>
            <a:r>
              <a:rPr lang="ru-RU" sz="2200" dirty="0" smtClean="0"/>
              <a:t>(</a:t>
            </a:r>
            <a:r>
              <a:rPr lang="ru-RU" sz="2200" dirty="0"/>
              <a:t>красные папулы и </a:t>
            </a:r>
            <a:r>
              <a:rPr lang="ru-RU" sz="2200" dirty="0" err="1"/>
              <a:t>эритематозные</a:t>
            </a:r>
            <a:r>
              <a:rPr lang="ru-RU" sz="2200" dirty="0"/>
              <a:t> </a:t>
            </a:r>
            <a:r>
              <a:rPr lang="ru-RU" sz="2200" dirty="0" smtClean="0"/>
              <a:t>очаги)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51249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Общие замечания по терапии:</a:t>
            </a:r>
          </a:p>
          <a:p>
            <a:r>
              <a:rPr lang="ru-RU" dirty="0"/>
              <a:t>использование системных </a:t>
            </a:r>
            <a:r>
              <a:rPr lang="ru-RU" dirty="0" err="1"/>
              <a:t>антималярийных</a:t>
            </a:r>
            <a:r>
              <a:rPr lang="ru-RU" dirty="0"/>
              <a:t> препаратов и </a:t>
            </a:r>
            <a:r>
              <a:rPr lang="ru-RU" dirty="0" err="1"/>
              <a:t>глюкокортикостероидных</a:t>
            </a:r>
            <a:r>
              <a:rPr lang="ru-RU" dirty="0"/>
              <a:t> препаратов для наружного применения. </a:t>
            </a:r>
            <a:endParaRPr lang="ru-RU" dirty="0" smtClean="0"/>
          </a:p>
          <a:p>
            <a:r>
              <a:rPr lang="ru-RU" dirty="0" smtClean="0"/>
              <a:t>для </a:t>
            </a:r>
            <a:r>
              <a:rPr lang="ru-RU" dirty="0"/>
              <a:t>очагов поражения на коже тела </a:t>
            </a:r>
            <a:r>
              <a:rPr lang="ru-RU" dirty="0" smtClean="0"/>
              <a:t>- крема </a:t>
            </a:r>
            <a:r>
              <a:rPr lang="ru-RU" dirty="0"/>
              <a:t>и </a:t>
            </a:r>
            <a:r>
              <a:rPr lang="ru-RU" dirty="0" smtClean="0"/>
              <a:t>мази, </a:t>
            </a:r>
            <a:r>
              <a:rPr lang="ru-RU" dirty="0"/>
              <a:t>для очагов поражения на волосистой части головы </a:t>
            </a:r>
            <a:r>
              <a:rPr lang="ru-RU" dirty="0" smtClean="0"/>
              <a:t>– лосьон</a:t>
            </a:r>
          </a:p>
          <a:p>
            <a:r>
              <a:rPr lang="ru-RU" dirty="0" err="1"/>
              <a:t>Ретиноиды</a:t>
            </a:r>
            <a:r>
              <a:rPr lang="ru-RU" dirty="0"/>
              <a:t> назначаются больным с резистентностью к противомалярийным </a:t>
            </a:r>
            <a:r>
              <a:rPr lang="ru-RU" dirty="0" smtClean="0"/>
              <a:t>препаратам</a:t>
            </a:r>
          </a:p>
          <a:p>
            <a:r>
              <a:rPr lang="ru-RU" dirty="0"/>
              <a:t>меры по защите кожи от солнечных лучей: рациональная одежда (ношение головных уборов, одежды с длинными рукавами, с закрытым декольте, брюк и длинных юбок), регулярные аппликации </a:t>
            </a:r>
            <a:r>
              <a:rPr lang="ru-RU" dirty="0" err="1"/>
              <a:t>фотозащитных</a:t>
            </a:r>
            <a:r>
              <a:rPr lang="ru-RU" dirty="0"/>
              <a:t> кремов с высоким индексом SPF (50–60).</a:t>
            </a:r>
          </a:p>
        </p:txBody>
      </p:sp>
    </p:spTree>
    <p:extLst>
      <p:ext uri="{BB962C8B-B14F-4D97-AF65-F5344CB8AC3E}">
        <p14:creationId xmlns:p14="http://schemas.microsoft.com/office/powerpoint/2010/main" val="427414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Схемы лечения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 smtClean="0"/>
              <a:t>Наружная терапия</a:t>
            </a:r>
          </a:p>
          <a:p>
            <a:pPr marL="0" indent="0">
              <a:buNone/>
            </a:pPr>
            <a:r>
              <a:rPr lang="ru-RU" dirty="0" smtClean="0"/>
              <a:t>ГЛЮКОКОРТИКОСТЕРОИДНЫЕ ПРЕПАРАТЫ:</a:t>
            </a:r>
          </a:p>
          <a:p>
            <a:r>
              <a:rPr lang="ru-RU" sz="2200" b="1" dirty="0" err="1"/>
              <a:t>Ф</a:t>
            </a:r>
            <a:r>
              <a:rPr lang="ru-RU" sz="2200" b="1" dirty="0" err="1" smtClean="0"/>
              <a:t>луоцинолона</a:t>
            </a:r>
            <a:r>
              <a:rPr lang="ru-RU" sz="2200" b="1" dirty="0" smtClean="0"/>
              <a:t> </a:t>
            </a:r>
            <a:r>
              <a:rPr lang="ru-RU" sz="2200" b="1" dirty="0" err="1"/>
              <a:t>ацетонид</a:t>
            </a:r>
            <a:r>
              <a:rPr lang="ru-RU" sz="2200" dirty="0"/>
              <a:t>, крем, гель, мазь, линимент 2 раза в сутки наружно на очаги поражения в течение 12 </a:t>
            </a:r>
            <a:r>
              <a:rPr lang="ru-RU" sz="2200" dirty="0" smtClean="0"/>
              <a:t>недель</a:t>
            </a:r>
          </a:p>
          <a:p>
            <a:r>
              <a:rPr lang="ru-RU" sz="2200" b="1" dirty="0" err="1"/>
              <a:t>Т</a:t>
            </a:r>
            <a:r>
              <a:rPr lang="ru-RU" sz="2200" b="1" dirty="0" err="1" smtClean="0"/>
              <a:t>риамцинолон</a:t>
            </a:r>
            <a:r>
              <a:rPr lang="ru-RU" sz="2200" dirty="0"/>
              <a:t>, мазь 2 раза в сутки наружно </a:t>
            </a:r>
            <a:r>
              <a:rPr lang="ru-RU" sz="2200" dirty="0" smtClean="0"/>
              <a:t>на </a:t>
            </a:r>
            <a:r>
              <a:rPr lang="ru-RU" sz="2200" dirty="0"/>
              <a:t>очаги поражения в течение 1 недели </a:t>
            </a:r>
          </a:p>
          <a:p>
            <a:r>
              <a:rPr lang="ru-RU" sz="2200" b="1" dirty="0" err="1"/>
              <a:t>Б</a:t>
            </a:r>
            <a:r>
              <a:rPr lang="ru-RU" sz="2200" b="1" dirty="0" err="1" smtClean="0"/>
              <a:t>етаметазон</a:t>
            </a:r>
            <a:r>
              <a:rPr lang="ru-RU" sz="2200" dirty="0"/>
              <a:t>, крем, мазь 2 раза в сутки наружно на очаги поражения в течение 8 </a:t>
            </a:r>
            <a:r>
              <a:rPr lang="ru-RU" sz="2200" dirty="0" smtClean="0"/>
              <a:t>недель</a:t>
            </a:r>
          </a:p>
          <a:p>
            <a:r>
              <a:rPr lang="ru-RU" sz="2200" b="1" dirty="0" err="1"/>
              <a:t>К</a:t>
            </a:r>
            <a:r>
              <a:rPr lang="ru-RU" sz="2200" b="1" dirty="0" err="1" smtClean="0"/>
              <a:t>лобетазол</a:t>
            </a:r>
            <a:r>
              <a:rPr lang="ru-RU" sz="2200" dirty="0"/>
              <a:t>, крем, мазь 2 раза в сутки наружно на очаги поражения в течение 4 недель </a:t>
            </a:r>
            <a:endParaRPr lang="ru-RU" sz="2200" dirty="0" smtClean="0"/>
          </a:p>
          <a:p>
            <a:r>
              <a:rPr lang="ru-RU" sz="2200" b="1" dirty="0" err="1" smtClean="0"/>
              <a:t>Триамцинолон</a:t>
            </a:r>
            <a:r>
              <a:rPr lang="ru-RU" sz="2200" dirty="0"/>
              <a:t>, суспензия для инъекций 5–10 мг на мл </a:t>
            </a:r>
            <a:r>
              <a:rPr lang="ru-RU" sz="2200" dirty="0" err="1" smtClean="0"/>
              <a:t>внутриочагово</a:t>
            </a:r>
            <a:endParaRPr lang="ru-RU" sz="2200" dirty="0"/>
          </a:p>
          <a:p>
            <a:r>
              <a:rPr lang="ru-RU" sz="2200" b="1" dirty="0" err="1" smtClean="0"/>
              <a:t>Бетаметазон</a:t>
            </a:r>
            <a:r>
              <a:rPr lang="ru-RU" sz="2200" dirty="0"/>
              <a:t>, раствор для инъекций не более 0,2 мл на см </a:t>
            </a:r>
            <a:r>
              <a:rPr lang="ru-RU" sz="2200" dirty="0" err="1"/>
              <a:t>внутриочагово</a:t>
            </a:r>
            <a:r>
              <a:rPr lang="ru-RU" sz="2200" dirty="0"/>
              <a:t>, недельная доза не должна превышать 1 мл 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8512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Системная терапия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dirty="0"/>
              <a:t>Противомалярийные средства:</a:t>
            </a:r>
            <a:endParaRPr lang="ru-RU" dirty="0"/>
          </a:p>
          <a:p>
            <a:r>
              <a:rPr lang="ru-RU" b="1" dirty="0" err="1" smtClean="0"/>
              <a:t>Гидроксихлорохин</a:t>
            </a:r>
            <a:r>
              <a:rPr lang="ru-RU" dirty="0"/>
              <a:t>, таблетки 5–6 мг на кг массы тела в сутки перорально (или 2 таблетки по 200 мг для взрослого среднего веса) с дальнейшим уменьшением дозы</a:t>
            </a:r>
          </a:p>
          <a:p>
            <a:endParaRPr lang="ru-RU" dirty="0" smtClean="0"/>
          </a:p>
          <a:p>
            <a:r>
              <a:rPr lang="ru-RU" b="1" dirty="0" err="1" smtClean="0"/>
              <a:t>Хлорохин</a:t>
            </a:r>
            <a:r>
              <a:rPr lang="ru-RU" dirty="0"/>
              <a:t>, таблетки 250–500 мг ежедневно перорально в течение не менее 2–3 месяцев. Прием препарата может продолжаться до 2–3 лет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Антиоксиданты:</a:t>
            </a:r>
            <a:endParaRPr lang="ru-RU" dirty="0"/>
          </a:p>
          <a:p>
            <a:r>
              <a:rPr lang="ru-RU" b="1" dirty="0" smtClean="0"/>
              <a:t>Витамин </a:t>
            </a:r>
            <a:r>
              <a:rPr lang="ru-RU" b="1" dirty="0"/>
              <a:t>Е</a:t>
            </a:r>
            <a:r>
              <a:rPr lang="ru-RU" dirty="0"/>
              <a:t>, капсулы 50–100 мг в сутки </a:t>
            </a:r>
            <a:r>
              <a:rPr lang="ru-RU" dirty="0" err="1"/>
              <a:t>интермиттирующими</a:t>
            </a:r>
            <a:r>
              <a:rPr lang="ru-RU" dirty="0"/>
              <a:t> курсами: </a:t>
            </a:r>
            <a:r>
              <a:rPr lang="ru-RU" dirty="0" smtClean="0"/>
              <a:t>1 неделю </a:t>
            </a:r>
            <a:r>
              <a:rPr lang="ru-RU" dirty="0"/>
              <a:t>прием препарата, 1 неделю – перерыв, в течение 4-8 недель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err="1" smtClean="0"/>
              <a:t>ангиопротекторы</a:t>
            </a:r>
            <a:r>
              <a:rPr lang="ru-RU" dirty="0" smtClean="0"/>
              <a:t> </a:t>
            </a:r>
            <a:r>
              <a:rPr lang="ru-RU" dirty="0"/>
              <a:t>и </a:t>
            </a:r>
            <a:r>
              <a:rPr lang="ru-RU" dirty="0" smtClean="0"/>
              <a:t>корректоры </a:t>
            </a:r>
            <a:r>
              <a:rPr lang="ru-RU" dirty="0"/>
              <a:t>микроциркуляции:</a:t>
            </a:r>
          </a:p>
          <a:p>
            <a:r>
              <a:rPr lang="ru-RU" b="1" dirty="0" err="1" smtClean="0"/>
              <a:t>Пентоксифиллин</a:t>
            </a:r>
            <a:r>
              <a:rPr lang="ru-RU" b="1" dirty="0"/>
              <a:t>,</a:t>
            </a:r>
            <a:r>
              <a:rPr lang="ru-RU" dirty="0"/>
              <a:t> таблетки 200 мг 3 раза в сутки перорально в течение 1 месяца;</a:t>
            </a:r>
          </a:p>
          <a:p>
            <a:r>
              <a:rPr lang="ru-RU" b="1" dirty="0" smtClean="0"/>
              <a:t>Никотиновая </a:t>
            </a:r>
            <a:r>
              <a:rPr lang="ru-RU" b="1" dirty="0"/>
              <a:t>кислота</a:t>
            </a:r>
            <a:r>
              <a:rPr lang="ru-RU" dirty="0"/>
              <a:t>, таблетки, раствор для инъекций 1% 0,05–0,1 г 2–3 раза в сутки перорально в течение 21–30 дней или 2–3 мл внутримышечно через день, на курс 8–10 инъекций.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04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Препараты второй линии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топические ингибиторы </a:t>
            </a:r>
            <a:r>
              <a:rPr lang="ru-RU" b="1" dirty="0" err="1" smtClean="0"/>
              <a:t>кальциневрина</a:t>
            </a:r>
            <a:r>
              <a:rPr lang="ru-RU" sz="2000" b="1" dirty="0" smtClean="0"/>
              <a:t>: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 err="1" smtClean="0"/>
              <a:t>такролимус</a:t>
            </a:r>
            <a:r>
              <a:rPr lang="ru-RU" sz="2000" dirty="0"/>
              <a:t>, мазь 0,1% 2 раза в сутки на очаги поражения в течение </a:t>
            </a:r>
            <a:r>
              <a:rPr lang="ru-RU" sz="2000" dirty="0" smtClean="0"/>
              <a:t>4–8 недель</a:t>
            </a:r>
            <a:endParaRPr lang="ru-RU" sz="2000" dirty="0"/>
          </a:p>
          <a:p>
            <a:pPr>
              <a:buFont typeface="Wingdings" pitchFamily="2" charset="2"/>
              <a:buChar char="q"/>
            </a:pPr>
            <a:r>
              <a:rPr lang="ru-RU" sz="2000" b="1" dirty="0" err="1" smtClean="0"/>
              <a:t>пимекролимус</a:t>
            </a:r>
            <a:r>
              <a:rPr lang="ru-RU" sz="2000" dirty="0"/>
              <a:t>, крем 1% 2 раза в сутки на очаги поражения в течение </a:t>
            </a:r>
            <a:r>
              <a:rPr lang="ru-RU" sz="2000" dirty="0" smtClean="0"/>
              <a:t>4–8 недель .</a:t>
            </a:r>
          </a:p>
          <a:p>
            <a:pPr>
              <a:buFont typeface="Wingdings" pitchFamily="2" charset="2"/>
              <a:buChar char="q"/>
            </a:pPr>
            <a:endParaRPr lang="ru-RU" sz="2000" dirty="0" smtClean="0"/>
          </a:p>
          <a:p>
            <a:pPr marL="0" indent="0">
              <a:buNone/>
            </a:pPr>
            <a:r>
              <a:rPr lang="ru-RU" b="1" dirty="0" err="1" smtClean="0"/>
              <a:t>Ретиноиды</a:t>
            </a:r>
            <a:r>
              <a:rPr lang="ru-RU" b="1" dirty="0" smtClean="0"/>
              <a:t>:</a:t>
            </a:r>
            <a:endParaRPr lang="ru-RU" b="1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err="1"/>
              <a:t>ацитретин</a:t>
            </a:r>
            <a:r>
              <a:rPr lang="ru-RU" sz="2000" dirty="0"/>
              <a:t>, капсулы 50 мг в сутки в течение 8 недель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err="1" smtClean="0"/>
              <a:t>изотретиноин</a:t>
            </a:r>
            <a:r>
              <a:rPr lang="ru-RU" sz="2000" dirty="0"/>
              <a:t>, капсулы 0,2–1,0 мг на кг массы тела в сутки в течение 8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недель </a:t>
            </a:r>
          </a:p>
          <a:p>
            <a:pPr marL="0" indent="0">
              <a:buNone/>
            </a:pPr>
            <a:endParaRPr lang="ru-RU" sz="2000" dirty="0"/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675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620688"/>
            <a:ext cx="446449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Красная волчанка </a:t>
            </a:r>
            <a:r>
              <a:rPr lang="ru-RU" dirty="0" smtClean="0"/>
              <a:t>– это диффузное заболевание соединительной ткани </a:t>
            </a:r>
            <a:r>
              <a:rPr lang="ru-RU" dirty="0" err="1" smtClean="0"/>
              <a:t>аутоимунного</a:t>
            </a:r>
            <a:r>
              <a:rPr lang="ru-RU" dirty="0" smtClean="0"/>
              <a:t> характера  с преимущественным поражением открытых фоточувствительных  участков кожи, развитием в них эритемы, инфильтрации и последующей </a:t>
            </a:r>
            <a:r>
              <a:rPr lang="ru-RU" dirty="0"/>
              <a:t>рубцовой атрофии. </a:t>
            </a:r>
            <a:endParaRPr lang="ru-RU" dirty="0" smtClean="0"/>
          </a:p>
        </p:txBody>
      </p:sp>
      <p:pic>
        <p:nvPicPr>
          <p:cNvPr id="1026" name="Picture 2" descr="C:\Users\user-ПК\Desktop\Юля\sistemnaya-krasnaya-volchan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6186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3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Особые ситуации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Лечение </a:t>
            </a:r>
            <a:r>
              <a:rPr lang="ru-RU" dirty="0"/>
              <a:t>КВ у беременных женщин проводят только топическими кортикостероидами I или II класса. Применение </a:t>
            </a:r>
            <a:r>
              <a:rPr lang="ru-RU" dirty="0" err="1"/>
              <a:t>антималярийных</a:t>
            </a:r>
            <a:r>
              <a:rPr lang="ru-RU" dirty="0"/>
              <a:t> препаратов противопоказано из-за возможности нарушения нормального внутриутробного развития плода. </a:t>
            </a:r>
          </a:p>
        </p:txBody>
      </p:sp>
    </p:spTree>
    <p:extLst>
      <p:ext uri="{BB962C8B-B14F-4D97-AF65-F5344CB8AC3E}">
        <p14:creationId xmlns:p14="http://schemas.microsoft.com/office/powerpoint/2010/main" val="25938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Методов профилактики не существует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498" y="2659137"/>
            <a:ext cx="3649588" cy="364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25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1900" dirty="0"/>
              <a:t>Козин, В. М. </a:t>
            </a:r>
            <a:r>
              <a:rPr lang="ru-RU" sz="1900" dirty="0">
                <a:hlinkClick r:id="rId2"/>
              </a:rPr>
              <a:t>Дерматология</a:t>
            </a:r>
            <a:r>
              <a:rPr lang="ru-RU" sz="1900" dirty="0"/>
              <a:t> : учеб. пособие / В. М. Козин. - Минск : </a:t>
            </a:r>
            <a:r>
              <a:rPr lang="ru-RU" sz="1900" dirty="0" err="1"/>
              <a:t>Вышэйшая</a:t>
            </a:r>
            <a:r>
              <a:rPr lang="ru-RU" sz="1900" dirty="0"/>
              <a:t> школа, 1999. - 304 с. - ISBN 985-06-0499-9 : </a:t>
            </a:r>
            <a:r>
              <a:rPr lang="ru-RU" sz="1900" dirty="0" smtClean="0"/>
              <a:t>37.00</a:t>
            </a:r>
          </a:p>
          <a:p>
            <a:pPr marL="457200" indent="-457200">
              <a:buAutoNum type="arabicPeriod"/>
            </a:pPr>
            <a:r>
              <a:rPr lang="ru-RU" sz="1900" dirty="0" err="1">
                <a:hlinkClick r:id="rId3"/>
              </a:rPr>
              <a:t>Дерматовенерология</a:t>
            </a:r>
            <a:r>
              <a:rPr lang="ru-RU" sz="1900" dirty="0"/>
              <a:t> : учебник / ред. А. В. Самцов, В. В. </a:t>
            </a:r>
            <a:r>
              <a:rPr lang="ru-RU" sz="1900" dirty="0" err="1"/>
              <a:t>Барбинов</a:t>
            </a:r>
            <a:r>
              <a:rPr lang="ru-RU" sz="1900" dirty="0"/>
              <a:t>. - 3-е изд., </a:t>
            </a:r>
            <a:r>
              <a:rPr lang="ru-RU" sz="1900" dirty="0" err="1"/>
              <a:t>перераб</a:t>
            </a:r>
            <a:r>
              <a:rPr lang="ru-RU" sz="1900" dirty="0"/>
              <a:t>. и доп. - М. : ГЭОТАР-Медиа, 2016. - 432 с. : ил. - ISBN 978-5-9704-3650-9 : </a:t>
            </a:r>
            <a:r>
              <a:rPr lang="ru-RU" sz="1900" dirty="0" smtClean="0"/>
              <a:t>1300.00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dirty="0"/>
              <a:t>Федеральные клинические рекомендации по ведению больных </a:t>
            </a:r>
            <a:r>
              <a:rPr lang="ru-RU" sz="1900" dirty="0" err="1"/>
              <a:t>дискоидной</a:t>
            </a:r>
            <a:r>
              <a:rPr lang="ru-RU" sz="1900" dirty="0"/>
              <a:t> красной волчанки. Москва 2013. Российское общество </a:t>
            </a:r>
            <a:r>
              <a:rPr lang="ru-RU" sz="1900" dirty="0" err="1"/>
              <a:t>дерматовенерологов</a:t>
            </a:r>
            <a:r>
              <a:rPr lang="ru-RU" sz="1900" dirty="0"/>
              <a:t> и косметологов</a:t>
            </a:r>
            <a:r>
              <a:rPr lang="ru-RU" sz="19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900" dirty="0">
                <a:hlinkClick r:id="rId4"/>
              </a:rPr>
              <a:t>Дерматология </a:t>
            </a:r>
            <a:r>
              <a:rPr lang="ru-RU" sz="1900" dirty="0" err="1">
                <a:hlinkClick r:id="rId4"/>
              </a:rPr>
              <a:t>Фицпатрика</a:t>
            </a:r>
            <a:r>
              <a:rPr lang="ru-RU" sz="1900" dirty="0">
                <a:hlinkClick r:id="rId4"/>
              </a:rPr>
              <a:t> в клинической практике</a:t>
            </a:r>
            <a:r>
              <a:rPr lang="ru-RU" sz="1900" dirty="0"/>
              <a:t> : [руководство] : в 3 т. / ред. Л. А. </a:t>
            </a:r>
            <a:r>
              <a:rPr lang="ru-RU" sz="1900" dirty="0" err="1"/>
              <a:t>Голдсмит</a:t>
            </a:r>
            <a:r>
              <a:rPr lang="ru-RU" sz="1900" dirty="0"/>
              <a:t>, С. И. </a:t>
            </a:r>
            <a:r>
              <a:rPr lang="ru-RU" sz="1900" dirty="0" err="1"/>
              <a:t>Кац</a:t>
            </a:r>
            <a:r>
              <a:rPr lang="ru-RU" sz="1900" dirty="0"/>
              <a:t>, Б. А. </a:t>
            </a:r>
            <a:r>
              <a:rPr lang="ru-RU" sz="1900" dirty="0" err="1"/>
              <a:t>Джилкрест</a:t>
            </a:r>
            <a:r>
              <a:rPr lang="ru-RU" sz="1900" dirty="0"/>
              <a:t> [и др.] ; общ. ред. Н. Н. </a:t>
            </a:r>
            <a:r>
              <a:rPr lang="ru-RU" sz="1900" dirty="0" err="1"/>
              <a:t>Потекаев</a:t>
            </a:r>
            <a:r>
              <a:rPr lang="ru-RU" sz="1900" dirty="0"/>
              <a:t>, А. Н. Львов ; пер. с англ. А. В. Минченко, В. А. Вороненко, Л. А. Галкина [и др.] ; ред.-пер. В. П. </a:t>
            </a:r>
            <a:r>
              <a:rPr lang="ru-RU" sz="1900" dirty="0" err="1"/>
              <a:t>Адаскевич</a:t>
            </a:r>
            <a:r>
              <a:rPr lang="ru-RU" sz="1900" dirty="0"/>
              <a:t>, Д. В. Романов. - 2-е изд., </a:t>
            </a:r>
            <a:r>
              <a:rPr lang="ru-RU" sz="1900" dirty="0" err="1"/>
              <a:t>испр</a:t>
            </a:r>
            <a:r>
              <a:rPr lang="ru-RU" sz="1900" dirty="0"/>
              <a:t>., </a:t>
            </a:r>
            <a:r>
              <a:rPr lang="ru-RU" sz="1900" dirty="0" err="1"/>
              <a:t>перераб</a:t>
            </a:r>
            <a:r>
              <a:rPr lang="ru-RU" sz="1900" dirty="0"/>
              <a:t>. и доп. - Москва : Издательство Панфилова, 2018. - Т. 3. - 1072 с. : ил. - ISBN 978-5-91839-062-7 : 3290.00</a:t>
            </a:r>
            <a:endParaRPr lang="ru-RU" sz="1900" dirty="0"/>
          </a:p>
          <a:p>
            <a:pPr marL="0" indent="0">
              <a:buNone/>
            </a:pPr>
            <a:endParaRPr lang="ru-RU" sz="1900" dirty="0"/>
          </a:p>
          <a:p>
            <a:pPr marL="0" indent="0">
              <a:buNone/>
            </a:pPr>
            <a:endParaRPr lang="ru-RU" sz="19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43962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3600" dirty="0" smtClean="0"/>
              <a:t>СПАСИБО ЗА ВНИМАНИЕ!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721165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Факторы риска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Семейно-генетическая предрасположенность.</a:t>
            </a:r>
            <a:endParaRPr lang="ru-RU" dirty="0"/>
          </a:p>
          <a:p>
            <a:r>
              <a:rPr lang="ru-RU" dirty="0"/>
              <a:t>Фокальная инфекция (</a:t>
            </a:r>
            <a:r>
              <a:rPr lang="ru-RU" dirty="0" err="1"/>
              <a:t>стрептостафилококковая</a:t>
            </a:r>
            <a:r>
              <a:rPr lang="ru-RU" dirty="0"/>
              <a:t>, вирусная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Инсоляция. </a:t>
            </a:r>
            <a:endParaRPr lang="ru-RU" dirty="0" smtClean="0"/>
          </a:p>
          <a:p>
            <a:r>
              <a:rPr lang="ru-RU" dirty="0" smtClean="0"/>
              <a:t>Обморожение.</a:t>
            </a:r>
          </a:p>
          <a:p>
            <a:r>
              <a:rPr lang="ru-RU" dirty="0" err="1" smtClean="0"/>
              <a:t>Фотосенсибилизация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Травма.</a:t>
            </a:r>
          </a:p>
          <a:p>
            <a:r>
              <a:rPr lang="ru-RU" dirty="0" smtClean="0"/>
              <a:t>Стрессовые ситуации.</a:t>
            </a:r>
          </a:p>
          <a:p>
            <a:r>
              <a:rPr lang="ru-RU" dirty="0" smtClean="0"/>
              <a:t>Заболевания </a:t>
            </a:r>
            <a:r>
              <a:rPr lang="ru-RU" dirty="0"/>
              <a:t>толстого кишечника</a:t>
            </a:r>
          </a:p>
        </p:txBody>
      </p:sp>
    </p:spTree>
    <p:extLst>
      <p:ext uri="{BB962C8B-B14F-4D97-AF65-F5344CB8AC3E}">
        <p14:creationId xmlns:p14="http://schemas.microsoft.com/office/powerpoint/2010/main" val="26291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Клиническая картина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Стадии заболевания:</a:t>
            </a:r>
          </a:p>
          <a:p>
            <a:pPr marL="457200" indent="-457200">
              <a:buAutoNum type="arabicPeriod"/>
            </a:pPr>
            <a:r>
              <a:rPr lang="ru-RU" dirty="0" err="1" smtClean="0"/>
              <a:t>Эритематозная</a:t>
            </a:r>
            <a:r>
              <a:rPr lang="ru-RU" dirty="0" smtClean="0"/>
              <a:t> стадия</a:t>
            </a:r>
          </a:p>
          <a:p>
            <a:pPr marL="457200" indent="-457200">
              <a:buAutoNum type="arabicPeriod"/>
            </a:pPr>
            <a:r>
              <a:rPr lang="ru-RU" dirty="0" err="1" smtClean="0"/>
              <a:t>Инфильтративногиперкератотическая</a:t>
            </a:r>
            <a:r>
              <a:rPr lang="ru-RU" dirty="0" smtClean="0"/>
              <a:t> стадия</a:t>
            </a:r>
          </a:p>
          <a:p>
            <a:pPr marL="457200" indent="-457200">
              <a:buAutoNum type="arabicPeriod"/>
            </a:pPr>
            <a:r>
              <a:rPr lang="ru-RU" dirty="0" smtClean="0"/>
              <a:t>Рубцово-атрофическая стадия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Характерные симптомы:</a:t>
            </a:r>
          </a:p>
          <a:p>
            <a:r>
              <a:rPr lang="ru-RU" sz="1800" dirty="0" smtClean="0"/>
              <a:t>«Симптом дамского каблучка» или</a:t>
            </a:r>
          </a:p>
          <a:p>
            <a:pPr marL="0" indent="0">
              <a:buNone/>
            </a:pPr>
            <a:r>
              <a:rPr lang="ru-RU" sz="1800" dirty="0" smtClean="0"/>
              <a:t>«Симптом канцелярской кнопки»</a:t>
            </a:r>
            <a:endParaRPr lang="ru-RU" sz="1800" dirty="0"/>
          </a:p>
          <a:p>
            <a:r>
              <a:rPr lang="ru-RU" sz="1800" dirty="0" smtClean="0"/>
              <a:t>«Симптом </a:t>
            </a:r>
            <a:r>
              <a:rPr lang="ru-RU" sz="1800" dirty="0" err="1" smtClean="0"/>
              <a:t>Бенье</a:t>
            </a:r>
            <a:r>
              <a:rPr lang="ru-RU" sz="1800" dirty="0" smtClean="0"/>
              <a:t>-мещерского»</a:t>
            </a:r>
          </a:p>
          <a:p>
            <a:r>
              <a:rPr lang="ru-RU" sz="1800" dirty="0" smtClean="0"/>
              <a:t>«Симптом Хачатуряна»</a:t>
            </a:r>
            <a:endParaRPr lang="ru-RU" sz="1800" dirty="0"/>
          </a:p>
        </p:txBody>
      </p:sp>
      <p:pic>
        <p:nvPicPr>
          <p:cNvPr id="2050" name="Picture 2" descr="C:\Users\user-ПК\Desktop\Юля\e6a8ee93fc166fd029b3358e6d4fe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40" y="3861048"/>
            <a:ext cx="3233016" cy="262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10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006" y="332656"/>
            <a:ext cx="422201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ЛИЦЕ:</a:t>
            </a:r>
          </a:p>
          <a:p>
            <a:pPr marL="0" indent="0">
              <a:buNone/>
            </a:pPr>
            <a:endParaRPr lang="ru-RU" dirty="0" smtClean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форма </a:t>
            </a:r>
            <a:r>
              <a:rPr lang="ru-RU" dirty="0"/>
              <a:t>бабочки с распростертыми крыльями, закрывающими нос и обе </a:t>
            </a:r>
            <a:r>
              <a:rPr lang="ru-RU" dirty="0" smtClean="0"/>
              <a:t>щеки</a:t>
            </a:r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Симметричное расположение на лице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59832"/>
            <a:ext cx="4026914" cy="3250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92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439248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ВОЛОСИСТОЙ ЧАСТИ ГОЛОВЫ: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Courier New" pitchFamily="49" charset="0"/>
              <a:buChar char="o"/>
            </a:pPr>
            <a:r>
              <a:rPr lang="ru-RU" dirty="0" err="1" smtClean="0"/>
              <a:t>Эритематозное</a:t>
            </a:r>
            <a:r>
              <a:rPr lang="ru-RU" dirty="0" smtClean="0"/>
              <a:t> поражение</a:t>
            </a:r>
          </a:p>
          <a:p>
            <a:pPr>
              <a:buFont typeface="Courier New" pitchFamily="49" charset="0"/>
              <a:buChar char="o"/>
            </a:pPr>
            <a:r>
              <a:rPr lang="ru-RU" dirty="0" err="1"/>
              <a:t>А</a:t>
            </a:r>
            <a:r>
              <a:rPr lang="ru-RU" dirty="0" err="1" smtClean="0"/>
              <a:t>лопеция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3496397"/>
            <a:ext cx="4477103" cy="3068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827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210136"/>
            <a:ext cx="4186808" cy="293083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 КИСТЯХ РУК: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Courier New" pitchFamily="49" charset="0"/>
              <a:buChar char="o"/>
            </a:pPr>
            <a:r>
              <a:rPr lang="ru-RU" dirty="0" smtClean="0"/>
              <a:t>Округлые или овальные очаги застойного красного цвета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393643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15469"/>
            <a:ext cx="4680520" cy="316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76056" y="3215469"/>
            <a:ext cx="38496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НА НОГТЯХ:</a:t>
            </a:r>
          </a:p>
          <a:p>
            <a:endParaRPr lang="ru-RU" sz="2000" dirty="0"/>
          </a:p>
          <a:p>
            <a:pPr marL="285750" indent="-285750">
              <a:buFont typeface="Courier New" pitchFamily="49" charset="0"/>
              <a:buChar char="o"/>
            </a:pPr>
            <a:r>
              <a:rPr lang="ru-RU" sz="2000" dirty="0" smtClean="0"/>
              <a:t>Теряется блеск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000" dirty="0" smtClean="0"/>
              <a:t>Ломкость ногтей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000" dirty="0" smtClean="0"/>
              <a:t>Утолщается ногтевая пластина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ru-RU" sz="2000" dirty="0" smtClean="0"/>
              <a:t>Приобретают желтоватый или грязно-серый цвет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6863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7318"/>
            <a:ext cx="41148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СЛИЗИСТАЯ ПОЛОСТИ РТА: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Courier New" pitchFamily="49" charset="0"/>
              <a:buChar char="o"/>
            </a:pPr>
            <a:r>
              <a:rPr lang="ru-RU" dirty="0"/>
              <a:t>резко </a:t>
            </a:r>
            <a:r>
              <a:rPr lang="ru-RU" dirty="0" smtClean="0"/>
              <a:t>очерченные высыпания </a:t>
            </a:r>
            <a:r>
              <a:rPr lang="ru-RU" dirty="0"/>
              <a:t>красного или </a:t>
            </a:r>
            <a:r>
              <a:rPr lang="ru-RU" dirty="0" err="1"/>
              <a:t>красноватосинюшного</a:t>
            </a:r>
            <a:r>
              <a:rPr lang="ru-RU" dirty="0"/>
              <a:t> </a:t>
            </a:r>
            <a:r>
              <a:rPr lang="ru-RU" dirty="0" smtClean="0"/>
              <a:t>цвета</a:t>
            </a:r>
          </a:p>
          <a:p>
            <a:pPr>
              <a:buFont typeface="Courier New" pitchFamily="49" charset="0"/>
              <a:buChar char="o"/>
            </a:pPr>
            <a:r>
              <a:rPr lang="ru-RU" dirty="0" err="1" smtClean="0"/>
              <a:t>телеагиэктазии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486" y="3140968"/>
            <a:ext cx="4278028" cy="3444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93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Распространенная ДКВ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Большое количество эритематозно-сквамозных очагов</a:t>
            </a:r>
          </a:p>
          <a:p>
            <a:r>
              <a:rPr lang="ru-RU" sz="2000" dirty="0" smtClean="0"/>
              <a:t>Поражаются открытые участки (но могут поражаться и спина и грудь)</a:t>
            </a:r>
          </a:p>
          <a:p>
            <a:r>
              <a:rPr lang="ru-RU" sz="2000" dirty="0"/>
              <a:t>четко </a:t>
            </a:r>
            <a:r>
              <a:rPr lang="ru-RU" sz="2000" dirty="0" smtClean="0"/>
              <a:t>очерченные элементы и </a:t>
            </a:r>
            <a:r>
              <a:rPr lang="ru-RU" sz="2000" dirty="0"/>
              <a:t>пятна неправильной формы, с расплывчатыми границами, красного или бурого </a:t>
            </a:r>
            <a:r>
              <a:rPr lang="ru-RU" sz="2000" dirty="0" smtClean="0"/>
              <a:t>цвета 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600400" cy="465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36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190</TotalTime>
  <Words>920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Courier New</vt:lpstr>
      <vt:lpstr>Tw Cen MT</vt:lpstr>
      <vt:lpstr>Wingdings</vt:lpstr>
      <vt:lpstr>Паркет</vt:lpstr>
      <vt:lpstr>ДИСКОИДНАЯ КРАСНАЯ ВОЛЧАНКА</vt:lpstr>
      <vt:lpstr>Презентация PowerPoint</vt:lpstr>
      <vt:lpstr>Факторы риска</vt:lpstr>
      <vt:lpstr>Клиническая картина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Распространенная ДКВ</vt:lpstr>
      <vt:lpstr>Центробежная эритема Биетта</vt:lpstr>
      <vt:lpstr>Глубокая красная волчанка</vt:lpstr>
      <vt:lpstr>Папилломатозная красная волчанка</vt:lpstr>
      <vt:lpstr>Гиперкератотическая красная волчанка</vt:lpstr>
      <vt:lpstr>Дисхромическая красная волчанка</vt:lpstr>
      <vt:lpstr>ДИФФЕРЕНЦИАЛЬНАЯ ДИАГНОСТИКА</vt:lpstr>
      <vt:lpstr>Лечение</vt:lpstr>
      <vt:lpstr>Схемы лечения</vt:lpstr>
      <vt:lpstr>Системная терапия</vt:lpstr>
      <vt:lpstr>Препараты второй линии</vt:lpstr>
      <vt:lpstr>Особые ситуации</vt:lpstr>
      <vt:lpstr>Профилактика</vt:lpstr>
      <vt:lpstr>Литература: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КРАСНАЯ ВОЛЧАНКА</dc:title>
  <dc:creator>user-ПК</dc:creator>
  <cp:lastModifiedBy>julie_filimonova@outlook.com</cp:lastModifiedBy>
  <cp:revision>19</cp:revision>
  <dcterms:created xsi:type="dcterms:W3CDTF">2020-09-17T15:14:42Z</dcterms:created>
  <dcterms:modified xsi:type="dcterms:W3CDTF">2020-09-18T03:48:06Z</dcterms:modified>
</cp:coreProperties>
</file>