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Полилиния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0C2C6D5-EB25-4726-945F-76218FF9C7A0}" type="datetimeFigureOut">
              <a:rPr lang="ru-RU"/>
              <a:pPr>
                <a:defRPr/>
              </a:pPr>
              <a:t>04.03.2015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E5F52F7-DE8C-49C4-9460-B88B9BA0CC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152D9-8597-430A-8C33-9B7C615A7436}" type="datetimeFigureOut">
              <a:rPr lang="ru-RU"/>
              <a:pPr>
                <a:defRPr/>
              </a:pPr>
              <a:t>04.03.2015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6B96A-7B85-40A0-960C-07268BA6EA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EEA75A-4499-4B4E-9329-73FC16C5EE3C}" type="datetimeFigureOut">
              <a:rPr lang="ru-RU"/>
              <a:pPr>
                <a:defRPr/>
              </a:pPr>
              <a:t>04.03.2015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7B8AE-5170-41E6-8674-3BD1FBF1EE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FB3F5-96FE-477D-AA43-8A34F6C8DD91}" type="datetimeFigureOut">
              <a:rPr lang="ru-RU"/>
              <a:pPr>
                <a:defRPr/>
              </a:pPr>
              <a:t>04.03.2015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A7A79-8324-4F48-83D9-C1837641C2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D74015F-875D-482C-9ADA-BB9245A6FB00}" type="datetimeFigureOut">
              <a:rPr lang="ru-RU"/>
              <a:pPr>
                <a:defRPr/>
              </a:pPr>
              <a:t>04.03.2015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F269E32-66AE-40DD-959C-8A5B85D44C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057C9C5-5600-4D1A-AC4E-C9644C509108}" type="datetimeFigureOut">
              <a:rPr lang="ru-RU"/>
              <a:pPr>
                <a:defRPr/>
              </a:pPr>
              <a:t>04.03.2015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F12FE73-E816-4622-8A0A-CE0B27C5B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3FF5FD8-1E1A-49FA-BA89-687CE79916AB}" type="datetimeFigureOut">
              <a:rPr lang="ru-RU"/>
              <a:pPr>
                <a:defRPr/>
              </a:pPr>
              <a:t>04.03.2015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425C8AE-BEB2-4EBC-87BD-49F93B6D19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DF5E065-CCC6-4AF3-9463-3AAE43112770}" type="datetimeFigureOut">
              <a:rPr lang="ru-RU"/>
              <a:pPr>
                <a:defRPr/>
              </a:pPr>
              <a:t>04.03.2015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C3E3AA2-AD9E-49E6-9E7A-EABA3318AD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2AC9C-8FFE-414D-8FC9-9D05BB7386B6}" type="datetimeFigureOut">
              <a:rPr lang="ru-RU"/>
              <a:pPr>
                <a:defRPr/>
              </a:pPr>
              <a:t>04.03.2015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DA082-C52B-431C-9734-EF21F4E7F2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F3772E9-6F7F-4B34-83CC-468E30BFEE53}" type="datetimeFigureOut">
              <a:rPr lang="ru-RU"/>
              <a:pPr>
                <a:defRPr/>
              </a:pPr>
              <a:t>04.03.2015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629AE40-5E1E-4541-9943-38948937C3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олилиния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CCF8A8D-D724-4169-8FF8-D56541089FD1}" type="datetimeFigureOut">
              <a:rPr lang="ru-RU"/>
              <a:pPr>
                <a:defRPr/>
              </a:pPr>
              <a:t>04.03.2015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CE549D7-3ACB-46EF-8EE6-05DA43200A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2ADACF1-8988-4235-9B3E-8531935E73EB}" type="datetimeFigureOut">
              <a:rPr lang="ru-RU"/>
              <a:pPr>
                <a:defRPr/>
              </a:pPr>
              <a:t>04.03.2015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21F6EC0-848F-4A5E-AC8E-E38DAC29C9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4" r:id="rId4"/>
    <p:sldLayoutId id="2147483675" r:id="rId5"/>
    <p:sldLayoutId id="2147483676" r:id="rId6"/>
    <p:sldLayoutId id="2147483670" r:id="rId7"/>
    <p:sldLayoutId id="2147483677" r:id="rId8"/>
    <p:sldLayoutId id="2147483678" r:id="rId9"/>
    <p:sldLayoutId id="2147483669" r:id="rId10"/>
    <p:sldLayoutId id="214748366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388" y="1916113"/>
            <a:ext cx="8964612" cy="4752975"/>
          </a:xfrm>
        </p:spPr>
        <p:txBody>
          <a:bodyPr/>
          <a:lstStyle/>
          <a:p>
            <a:pPr marR="0" algn="ctr" eaLnBrk="1" hangingPunct="1"/>
            <a:endParaRPr lang="en-US" smtClean="0"/>
          </a:p>
          <a:p>
            <a:pPr marR="0" algn="ctr" eaLnBrk="1" hangingPunct="1"/>
            <a:endParaRPr lang="ru-RU" sz="2800" smtClean="0">
              <a:latin typeface="Times New Roman" pitchFamily="18" charset="0"/>
              <a:cs typeface="Times New Roman" pitchFamily="18" charset="0"/>
            </a:endParaRPr>
          </a:p>
          <a:p>
            <a:pPr marR="0" algn="ctr" eaLnBrk="1" hangingPunct="1"/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«Этика медицинской сестры»</a:t>
            </a:r>
          </a:p>
          <a:p>
            <a:pPr marR="0" algn="ctr" eaLnBrk="1" hangingPunct="1"/>
            <a:endParaRPr lang="ru-RU" sz="1600" smtClean="0">
              <a:latin typeface="Times New Roman" pitchFamily="18" charset="0"/>
              <a:cs typeface="Times New Roman" pitchFamily="18" charset="0"/>
            </a:endParaRPr>
          </a:p>
          <a:p>
            <a:pPr marR="0" eaLnBrk="1" hangingPunct="1"/>
            <a:endParaRPr lang="ru-RU" sz="1600" smtClean="0">
              <a:latin typeface="Times New Roman" pitchFamily="18" charset="0"/>
              <a:cs typeface="Times New Roman" pitchFamily="18" charset="0"/>
            </a:endParaRPr>
          </a:p>
          <a:p>
            <a:pPr marR="0" eaLnBrk="1" hangingPunct="1"/>
            <a:endParaRPr lang="ru-RU" sz="1600" smtClean="0">
              <a:latin typeface="Times New Roman" pitchFamily="18" charset="0"/>
              <a:cs typeface="Times New Roman" pitchFamily="18" charset="0"/>
            </a:endParaRPr>
          </a:p>
          <a:p>
            <a:pPr marR="0" eaLnBrk="1" hangingPunct="1"/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Выполнила студентка</a:t>
            </a:r>
          </a:p>
          <a:p>
            <a:pPr marR="0" eaLnBrk="1" hangingPunct="1"/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410(2) «СД»</a:t>
            </a:r>
          </a:p>
          <a:p>
            <a:pPr marR="0" eaLnBrk="1" hangingPunct="1"/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Анищенко С.А.</a:t>
            </a:r>
          </a:p>
          <a:p>
            <a:pPr marR="0" eaLnBrk="1" hangingPunct="1"/>
            <a:endParaRPr lang="ru-RU" sz="1600" smtClean="0">
              <a:latin typeface="Times New Roman" pitchFamily="18" charset="0"/>
              <a:cs typeface="Times New Roman" pitchFamily="18" charset="0"/>
            </a:endParaRPr>
          </a:p>
          <a:p>
            <a:pPr marR="0" eaLnBrk="1" hangingPunct="1"/>
            <a:endParaRPr lang="ru-RU" sz="1600" smtClean="0">
              <a:latin typeface="Times New Roman" pitchFamily="18" charset="0"/>
              <a:cs typeface="Times New Roman" pitchFamily="18" charset="0"/>
            </a:endParaRPr>
          </a:p>
          <a:p>
            <a:pPr marR="0" algn="ctr" eaLnBrk="1" hangingPunct="1"/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Красноярск</a:t>
            </a:r>
          </a:p>
          <a:p>
            <a:pPr marR="0" algn="ctr" eaLnBrk="1" hangingPunct="1"/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2014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-6350"/>
            <a:ext cx="8964613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/>
              <a:t>Красноярский государственный медицинский университет </a:t>
            </a:r>
          </a:p>
          <a:p>
            <a:pPr algn="ctr"/>
            <a:r>
              <a:rPr lang="ru-RU"/>
              <a:t>им. Проф. В.Ф. Войно-Ясенецкого</a:t>
            </a:r>
          </a:p>
          <a:p>
            <a:pPr algn="ctr"/>
            <a:endParaRPr lang="ru-RU"/>
          </a:p>
          <a:p>
            <a:pPr algn="ctr"/>
            <a:r>
              <a:rPr lang="ru-RU"/>
              <a:t>Фармацевтический колледж</a:t>
            </a:r>
            <a:endParaRPr lang="en-US"/>
          </a:p>
          <a:p>
            <a:pPr algn="ctr" eaLnBrk="0" hangingPunct="0"/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0825" y="260350"/>
          <a:ext cx="8435975" cy="517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359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Этический кодекс медицинской сестры Росси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Стрелка вниз 7"/>
          <p:cNvSpPr/>
          <p:nvPr/>
        </p:nvSpPr>
        <p:spPr>
          <a:xfrm>
            <a:off x="1547813" y="836613"/>
            <a:ext cx="484187" cy="977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" name="Стрелка вниз 8"/>
          <p:cNvSpPr/>
          <p:nvPr/>
        </p:nvSpPr>
        <p:spPr>
          <a:xfrm>
            <a:off x="6732588" y="765175"/>
            <a:ext cx="484187" cy="977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50825" y="1844675"/>
          <a:ext cx="3095625" cy="365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344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Кодекс этики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5795963" y="1773238"/>
          <a:ext cx="2976562" cy="4381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5992"/>
              </a:tblGrid>
              <a:tr h="43776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Кодекс морали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Стрелка вниз 11"/>
          <p:cNvSpPr/>
          <p:nvPr/>
        </p:nvSpPr>
        <p:spPr>
          <a:xfrm>
            <a:off x="1547813" y="2276475"/>
            <a:ext cx="484187" cy="9794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6732588" y="2276475"/>
            <a:ext cx="484187" cy="9794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179388" y="3213100"/>
          <a:ext cx="3095625" cy="639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344"/>
              </a:tblGrid>
              <a:tr h="51485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Нормы поведения медицинских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сестер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5867400" y="3068638"/>
          <a:ext cx="3048000" cy="5810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</a:tblGrid>
              <a:tr h="58178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Моральные обязательства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2563" name="Рисунок 15" descr="images (3)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92500" y="2492375"/>
            <a:ext cx="2198688" cy="309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Введение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Этические вопросы медицины</a:t>
            </a:r>
          </a:p>
          <a:p>
            <a:pPr marL="624078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«Медицинская этика»</a:t>
            </a:r>
          </a:p>
          <a:p>
            <a:pPr marL="624078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«Врачебная этика»</a:t>
            </a:r>
          </a:p>
          <a:p>
            <a:pPr marL="624078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«Биоэтика»</a:t>
            </a:r>
          </a:p>
          <a:p>
            <a:pPr marL="624078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«Биомедицинская этика»</a:t>
            </a:r>
          </a:p>
          <a:p>
            <a:pPr marL="624078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«Медицинская деонтология»</a:t>
            </a:r>
          </a:p>
          <a:p>
            <a:pPr marL="624078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Содержание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Греческое слово </a:t>
            </a: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этика –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означает обычай, нрав, правила. Это название впервые дал Аристотель новой науке, объектом которой служат мораль и нравственность.</a:t>
            </a:r>
          </a:p>
          <a:p>
            <a:pPr eaLnBrk="1" hangingPunct="1">
              <a:buFont typeface="Wingdings 3" pitchFamily="18" charset="2"/>
              <a:buNone/>
            </a:pP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Этика-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это наука о морали – совокупность норм и принципов поведения, принятых в данном обществе в определенном промежутке времени.</a:t>
            </a:r>
            <a:endParaRPr lang="ru-RU" sz="2000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Введение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«Медицинская этика»</a:t>
            </a:r>
          </a:p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«Врачебная этика»</a:t>
            </a:r>
          </a:p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«Биоэтика»</a:t>
            </a:r>
          </a:p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«Биомедицинская этика»</a:t>
            </a:r>
          </a:p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«Медицинская деонтология»</a:t>
            </a:r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Этические вопросы медицины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Этика неразрывно связана с деонтологией. Термин «деонтология» был введен английским философом, журналистом Джерми Бентамом (1748-1832гг.).</a:t>
            </a:r>
          </a:p>
          <a:p>
            <a:pPr eaLnBrk="1" hangingPunct="1">
              <a:buFont typeface="Wingdings 3" pitchFamily="18" charset="2"/>
              <a:buNone/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Биоэтика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– как и медицинская этика – наука о законах, принципах и правилах регулирования профессионального поведения медицинского работника, но в условиях использования новых медицинских технологий.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Биоэтика</a:t>
            </a:r>
            <a:endParaRPr lang="ru-RU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624078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Новые репродуктивные технологии (экстракорпоральное оплодотворение, суррогатное материнство), вопросы аборта, стерилизации.</a:t>
            </a:r>
          </a:p>
          <a:p>
            <a:pPr marL="624078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Эвтаназия – в переводе с греческого означает «хорошая», «легкая», или «благая» смерть.</a:t>
            </a:r>
          </a:p>
          <a:p>
            <a:pPr marL="624078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Трансплантация органов и тканей ( донорство крови, вопросы пересадки органов от живого донора и от трупа)</a:t>
            </a:r>
          </a:p>
          <a:p>
            <a:pPr marL="624078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Геномика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клонирование, применение генетически модифицированных пищевых продуктов.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Основные проблемы биоэтики</a:t>
            </a:r>
            <a:endParaRPr lang="ru-RU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3888" indent="-514350" eaLnBrk="1" hangingPunct="1">
              <a:buFont typeface="Lucida Sans Unicode" pitchFamily="34" charset="0"/>
              <a:buAutoNum type="arabicPeriod"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Принцип гуманности ( гуманность - интересы личности выше интересов всего остального), уважения человеческого достоинства личности.</a:t>
            </a:r>
          </a:p>
          <a:p>
            <a:pPr marL="623888" indent="-514350" eaLnBrk="1" hangingPunct="1">
              <a:buFont typeface="Lucida Sans Unicode" pitchFamily="34" charset="0"/>
              <a:buAutoNum type="arabicPeriod"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Принцип уважения моральной автономии личности.</a:t>
            </a:r>
          </a:p>
          <a:p>
            <a:pPr marL="623888" indent="-514350" eaLnBrk="1" hangingPunct="1">
              <a:buFont typeface="Lucida Sans Unicode" pitchFamily="34" charset="0"/>
              <a:buAutoNum type="arabicPeriod"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Принцип благодеяния – « В какой бы я дом ни вошел, я войду туда только для пользы больного», - говориться в « Клятве Гиппократа»</a:t>
            </a:r>
          </a:p>
          <a:p>
            <a:pPr marL="623888" indent="-514350" eaLnBrk="1" hangingPunct="1">
              <a:buFont typeface="Lucida Sans Unicode" pitchFamily="34" charset="0"/>
              <a:buAutoNum type="arabicPeriod"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Принцип справедливости.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Основные принципы биоэтики</a:t>
            </a:r>
            <a:endParaRPr lang="ru-RU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0825" y="260350"/>
            <a:ext cx="8435975" cy="5746750"/>
          </a:xfrm>
        </p:spPr>
        <p:txBody>
          <a:bodyPr>
            <a:normAutofit lnSpcReduction="10000"/>
          </a:bodyPr>
          <a:lstStyle/>
          <a:p>
            <a:pPr marL="624078" indent="-51435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Сестра-рутинер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она тщательно, скрупулезно, аккуратно выполняет все свои обязанности, действуя строго по инструкции, проявляет усердие, ловкость и умение для ухода за больными, но работает механически, не сопереживая, не проявляя сочувствия.</a:t>
            </a:r>
          </a:p>
          <a:p>
            <a:pPr marL="624078" indent="-51435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Сестра, играющая заученную роль (Артистический тип)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такая медсестра в процессе своей работы старается играть какую либо роль или следовать понравившемуся ей идеалу.</a:t>
            </a:r>
          </a:p>
          <a:p>
            <a:pPr marL="624078" indent="-51435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Тип «нервной» сестры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эмоционально неустойчивая, вспыльчивая, раздражительная, склонная обсуждать личные проблемы.</a:t>
            </a:r>
          </a:p>
          <a:p>
            <a:pPr marL="624078" indent="-514350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0825" y="333375"/>
            <a:ext cx="8435975" cy="5673725"/>
          </a:xfrm>
        </p:spPr>
        <p:txBody>
          <a:bodyPr>
            <a:normAutofit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Тип сестры –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межеподобная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сильная личность (гренадер)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больные уже издали, по походке или зычному голосу узнают ее, побыстрее стараясь привести в порядок свои тумбочки и кровати, убрать лишние вещи.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Сестра материнского типа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выполняет свою работу с проявлением максимальной заботы и сочувствия к пациентам, успевает повсюду.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Сестра-специалист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сестры, которые благодаря какому-то особому свойству личности проявляют любознательность в определенной сфере профессиональной деятельности и благодаря развитию этого интереса получают специальное назначение.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192</TotalTime>
  <Words>347</Words>
  <Application>Microsoft Office PowerPoint</Application>
  <PresentationFormat>Экран (4:3)</PresentationFormat>
  <Paragraphs>53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Шаблон оформления</vt:lpstr>
      </vt:variant>
      <vt:variant>
        <vt:i4>8</vt:i4>
      </vt:variant>
      <vt:variant>
        <vt:lpstr>Заголовки слайдов</vt:lpstr>
      </vt:variant>
      <vt:variant>
        <vt:i4>10</vt:i4>
      </vt:variant>
    </vt:vector>
  </HeadingPairs>
  <TitlesOfParts>
    <vt:vector size="26" baseType="lpstr">
      <vt:lpstr>Arial</vt:lpstr>
      <vt:lpstr>Lucida Sans Unicode</vt:lpstr>
      <vt:lpstr>Wingdings 3</vt:lpstr>
      <vt:lpstr>Verdana</vt:lpstr>
      <vt:lpstr>Wingdings 2</vt:lpstr>
      <vt:lpstr>Calibri</vt:lpstr>
      <vt:lpstr>Times New Roman</vt:lpstr>
      <vt:lpstr>Wingdings</vt:lpstr>
      <vt:lpstr>Открытая</vt:lpstr>
      <vt:lpstr>Открытая</vt:lpstr>
      <vt:lpstr>Открытая</vt:lpstr>
      <vt:lpstr>Открытая</vt:lpstr>
      <vt:lpstr>Открытая</vt:lpstr>
      <vt:lpstr>Открытая</vt:lpstr>
      <vt:lpstr>Открытая</vt:lpstr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бюджетное образовательное учреждение высшего профессионального образования «Красноярский государственный медицинский университет имени профессора В.Ф. Войно-Ясенецкого» Министерства здравоохранения Российской Федерации Фармацевтический колледж  «Сестринское дело» отделение</dc:title>
  <dc:creator>Колькина дочка</dc:creator>
  <cp:lastModifiedBy>ядвига</cp:lastModifiedBy>
  <cp:revision>22</cp:revision>
  <dcterms:created xsi:type="dcterms:W3CDTF">2014-11-07T13:52:59Z</dcterms:created>
  <dcterms:modified xsi:type="dcterms:W3CDTF">2015-03-04T11:34:08Z</dcterms:modified>
</cp:coreProperties>
</file>