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92"/>
  </p:notesMasterIdLst>
  <p:sldIdLst>
    <p:sldId id="360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345" r:id="rId36"/>
    <p:sldId id="346" r:id="rId37"/>
    <p:sldId id="437" r:id="rId38"/>
    <p:sldId id="438" r:id="rId39"/>
    <p:sldId id="439" r:id="rId40"/>
    <p:sldId id="347" r:id="rId41"/>
    <p:sldId id="348" r:id="rId42"/>
    <p:sldId id="362" r:id="rId43"/>
    <p:sldId id="349" r:id="rId44"/>
    <p:sldId id="310" r:id="rId45"/>
    <p:sldId id="363" r:id="rId46"/>
    <p:sldId id="420" r:id="rId47"/>
    <p:sldId id="316" r:id="rId48"/>
    <p:sldId id="318" r:id="rId49"/>
    <p:sldId id="364" r:id="rId50"/>
    <p:sldId id="365" r:id="rId51"/>
    <p:sldId id="367" r:id="rId52"/>
    <p:sldId id="368" r:id="rId53"/>
    <p:sldId id="369" r:id="rId54"/>
    <p:sldId id="350" r:id="rId55"/>
    <p:sldId id="351" r:id="rId56"/>
    <p:sldId id="352" r:id="rId57"/>
    <p:sldId id="353" r:id="rId58"/>
    <p:sldId id="371" r:id="rId59"/>
    <p:sldId id="447" r:id="rId60"/>
    <p:sldId id="448" r:id="rId61"/>
    <p:sldId id="450" r:id="rId62"/>
    <p:sldId id="451" r:id="rId63"/>
    <p:sldId id="452" r:id="rId64"/>
    <p:sldId id="454" r:id="rId65"/>
    <p:sldId id="453" r:id="rId66"/>
    <p:sldId id="455" r:id="rId67"/>
    <p:sldId id="370" r:id="rId68"/>
    <p:sldId id="449" r:id="rId69"/>
    <p:sldId id="373" r:id="rId70"/>
    <p:sldId id="456" r:id="rId71"/>
    <p:sldId id="458" r:id="rId72"/>
    <p:sldId id="457" r:id="rId73"/>
    <p:sldId id="423" r:id="rId74"/>
    <p:sldId id="424" r:id="rId75"/>
    <p:sldId id="461" r:id="rId76"/>
    <p:sldId id="440" r:id="rId77"/>
    <p:sldId id="425" r:id="rId78"/>
    <p:sldId id="459" r:id="rId79"/>
    <p:sldId id="426" r:id="rId80"/>
    <p:sldId id="428" r:id="rId81"/>
    <p:sldId id="429" r:id="rId82"/>
    <p:sldId id="430" r:id="rId83"/>
    <p:sldId id="431" r:id="rId84"/>
    <p:sldId id="434" r:id="rId85"/>
    <p:sldId id="433" r:id="rId86"/>
    <p:sldId id="435" r:id="rId87"/>
    <p:sldId id="463" r:id="rId88"/>
    <p:sldId id="446" r:id="rId89"/>
    <p:sldId id="498" r:id="rId90"/>
    <p:sldId id="442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33399"/>
    <a:srgbClr val="CCCCFF"/>
    <a:srgbClr val="CC3300"/>
    <a:srgbClr val="66FF99"/>
    <a:srgbClr val="CCFF99"/>
    <a:srgbClr val="EAEAE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D767-714F-4EA8-9E10-FA0433BB94E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DC7F-55EB-490D-9B0B-6CC1CF813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7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DC7F-55EB-490D-9B0B-6CC1CF81361E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9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41FAF5-7FF9-4AA7-B408-17A773716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39BD-D176-443A-92A6-D190F823A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6B3-B475-449A-9B47-FE1D9289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8B2B-2F96-46E6-968F-E79023D93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7053230-BEDF-47A6-9435-F1C862ECA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AAFF-C619-46F0-8229-18659B437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3E73-4039-4657-BC9D-9C2355FD6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D39C-67B8-4079-99B6-3A86D9753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B117-C713-46D6-A6D5-517C03D69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3CBF-8318-4765-A230-8A2691D56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34B653-C53F-42D6-B556-7CBEA5A504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5D8AB8-421B-443B-840F-B6B36B706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4213" y="2847975"/>
            <a:ext cx="751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10" y="214291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800" dirty="0"/>
              <a:t> им. В.Ф. </a:t>
            </a:r>
            <a:r>
              <a:rPr lang="ru-RU" sz="1800" dirty="0" err="1"/>
              <a:t>Войно-Ясенецкого</a:t>
            </a:r>
            <a:endParaRPr lang="ru-RU" sz="1800" dirty="0"/>
          </a:p>
          <a:p>
            <a:pPr algn="ctr" eaLnBrk="1" hangingPunct="1">
              <a:spcBef>
                <a:spcPct val="50000"/>
              </a:spcBef>
            </a:pPr>
            <a:r>
              <a:rPr lang="ru-RU" sz="1800" dirty="0"/>
              <a:t>Кафедра Биологии с экологией и курсом </a:t>
            </a:r>
            <a:r>
              <a:rPr lang="ru-RU" sz="1800" dirty="0" smtClean="0"/>
              <a:t>фармакогнозии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Гомеостаз как проявление целостности организма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8929718" cy="2571768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Лекция № 10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для специальности 060609 – «Медицинская кибернетика»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(очная форма обучения)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к.б.н. Ермакова И.Г.</a:t>
            </a:r>
            <a:r>
              <a:rPr lang="ru-RU" sz="2800" dirty="0" smtClean="0"/>
              <a:t>  </a:t>
            </a:r>
          </a:p>
          <a:p>
            <a:endParaRPr lang="ru-RU" dirty="0" smtClean="0"/>
          </a:p>
          <a:p>
            <a:r>
              <a:rPr lang="ru-RU" sz="2800" dirty="0" smtClean="0"/>
              <a:t>Красноярск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tx1"/>
                </a:solidFill>
              </a:rPr>
              <a:t>Активация генома зародыша</a:t>
            </a:r>
            <a:br>
              <a:rPr lang="ru-RU" sz="4000" b="1">
                <a:solidFill>
                  <a:schemeClr val="tx1"/>
                </a:solidFill>
              </a:rPr>
            </a:br>
            <a:endParaRPr lang="ru-RU" sz="4000" b="1">
              <a:solidFill>
                <a:schemeClr val="tx1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214422"/>
            <a:ext cx="7427168" cy="491174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Синтез РНК зародыша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начинается  при </a:t>
            </a:r>
            <a:r>
              <a:rPr lang="ru-RU" dirty="0" smtClean="0"/>
              <a:t>дроблении</a:t>
            </a:r>
            <a:endParaRPr lang="ru-RU" dirty="0"/>
          </a:p>
          <a:p>
            <a:pPr lvl="1"/>
            <a:r>
              <a:rPr lang="ru-RU" dirty="0" smtClean="0"/>
              <a:t>У млекопитающих </a:t>
            </a:r>
            <a:r>
              <a:rPr lang="ru-RU" dirty="0"/>
              <a:t>-  с 2-4-х бластомеров;</a:t>
            </a:r>
          </a:p>
          <a:p>
            <a:pPr lvl="1"/>
            <a:r>
              <a:rPr lang="ru-RU" dirty="0" smtClean="0"/>
              <a:t>У прудовика </a:t>
            </a:r>
            <a:r>
              <a:rPr lang="ru-RU" dirty="0"/>
              <a:t>- с 8 бластомеров;</a:t>
            </a:r>
          </a:p>
          <a:p>
            <a:pPr lvl="1"/>
            <a:r>
              <a:rPr lang="ru-RU" dirty="0" smtClean="0"/>
              <a:t>У морского </a:t>
            </a:r>
            <a:r>
              <a:rPr lang="ru-RU" dirty="0"/>
              <a:t>ежа  - с 32 бластомеров;</a:t>
            </a:r>
          </a:p>
          <a:p>
            <a:pPr lvl="1"/>
            <a:r>
              <a:rPr lang="ru-RU" dirty="0" smtClean="0"/>
              <a:t>У рыб </a:t>
            </a:r>
            <a:r>
              <a:rPr lang="ru-RU" dirty="0"/>
              <a:t>и амфибий – по достижении стадии бластулы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17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Гомеозисные гены</a:t>
            </a:r>
            <a:r>
              <a:rPr lang="ru-RU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28736"/>
            <a:ext cx="7958688" cy="4768865"/>
          </a:xfrm>
          <a:noFill/>
          <a:ln w="57150">
            <a:noFill/>
          </a:ln>
        </p:spPr>
        <p:txBody>
          <a:bodyPr>
            <a:normAutofit fontScale="85000" lnSpcReduction="10000"/>
          </a:bodyPr>
          <a:lstStyle/>
          <a:p>
            <a:r>
              <a:rPr lang="ru-RU" sz="4000" b="1" dirty="0" err="1" smtClean="0"/>
              <a:t>Гомеозисные</a:t>
            </a:r>
            <a:r>
              <a:rPr lang="ru-RU" sz="4000" b="1" dirty="0" smtClean="0"/>
              <a:t> гены</a:t>
            </a:r>
            <a:r>
              <a:rPr lang="ru-RU" sz="4000" dirty="0" smtClean="0"/>
              <a:t> детерминируют процессы роста и дифференцировки.</a:t>
            </a:r>
          </a:p>
          <a:p>
            <a:r>
              <a:rPr lang="ru-RU" sz="3600" b="1" dirty="0" err="1" smtClean="0"/>
              <a:t>Гомеозисные</a:t>
            </a:r>
            <a:r>
              <a:rPr lang="ru-RU" sz="3600" b="1" dirty="0" smtClean="0"/>
              <a:t> гены кодируют транскрипционные факторы, которые контролируют  программы формирования органов и тканей.</a:t>
            </a:r>
          </a:p>
          <a:p>
            <a:pPr lvl="1"/>
            <a:r>
              <a:rPr lang="ru-RU" sz="3600" dirty="0" smtClean="0"/>
              <a:t>Контролируют  </a:t>
            </a:r>
            <a:r>
              <a:rPr lang="ru-RU" sz="3600" b="1" dirty="0" smtClean="0"/>
              <a:t>пространственную</a:t>
            </a:r>
            <a:r>
              <a:rPr lang="ru-RU" sz="3600" dirty="0" smtClean="0"/>
              <a:t> организации.</a:t>
            </a:r>
            <a:endParaRPr lang="ru-RU" sz="3600" dirty="0"/>
          </a:p>
          <a:p>
            <a:pPr lvl="1"/>
            <a:r>
              <a:rPr lang="ru-RU" sz="3600" dirty="0" smtClean="0"/>
              <a:t>Обеспечивают  </a:t>
            </a:r>
            <a:r>
              <a:rPr lang="ru-RU" sz="3600" b="1" dirty="0" smtClean="0"/>
              <a:t>выбор </a:t>
            </a:r>
            <a:r>
              <a:rPr lang="ru-RU" sz="3600" dirty="0"/>
              <a:t>и </a:t>
            </a:r>
            <a:r>
              <a:rPr lang="ru-RU" sz="3600" b="1" dirty="0"/>
              <a:t>поддержание</a:t>
            </a:r>
            <a:r>
              <a:rPr lang="ru-RU" sz="3600" dirty="0"/>
              <a:t> определенного пути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884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636" y="2996952"/>
            <a:ext cx="7408630" cy="32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259632" y="357166"/>
            <a:ext cx="78843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Отличительным свойством </a:t>
            </a:r>
            <a:r>
              <a:rPr lang="ru-RU" sz="2800" b="1" dirty="0" err="1"/>
              <a:t>гомеозисных</a:t>
            </a:r>
            <a:r>
              <a:rPr lang="ru-RU" sz="2800" dirty="0"/>
              <a:t> генов является способность </a:t>
            </a:r>
            <a:r>
              <a:rPr lang="ru-RU" sz="2800" b="1" dirty="0"/>
              <a:t>трансформировать </a:t>
            </a:r>
            <a:r>
              <a:rPr lang="ru-RU" sz="2800" dirty="0"/>
              <a:t>один сегмент в другой. </a:t>
            </a:r>
            <a:endParaRPr lang="ru-RU" sz="2800" dirty="0" smtClean="0"/>
          </a:p>
          <a:p>
            <a:pPr>
              <a:spcBef>
                <a:spcPct val="50000"/>
              </a:spcBef>
            </a:pPr>
            <a:r>
              <a:rPr lang="ru-RU" sz="2800" dirty="0" smtClean="0"/>
              <a:t>Мутации</a:t>
            </a:r>
            <a:r>
              <a:rPr lang="ru-RU" sz="2800" dirty="0"/>
              <a:t>: </a:t>
            </a:r>
            <a:r>
              <a:rPr lang="ru-RU" sz="2800" dirty="0" err="1"/>
              <a:t>антенопения</a:t>
            </a:r>
            <a:r>
              <a:rPr lang="ru-RU" sz="2800" dirty="0"/>
              <a:t>, «</a:t>
            </a:r>
            <a:r>
              <a:rPr lang="ru-RU" sz="2800" dirty="0" err="1"/>
              <a:t>двуголовость</a:t>
            </a:r>
            <a:r>
              <a:rPr lang="ru-RU" sz="2800" dirty="0"/>
              <a:t>»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flipH="1">
            <a:off x="2483766" y="2996952"/>
            <a:ext cx="648073" cy="18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6045650" y="3140967"/>
            <a:ext cx="110526" cy="10666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368450"/>
          </a:xfrm>
        </p:spPr>
        <p:txBody>
          <a:bodyPr>
            <a:normAutofit/>
          </a:bodyPr>
          <a:lstStyle/>
          <a:p>
            <a:r>
              <a:rPr lang="ru-RU" sz="4000" dirty="0"/>
              <a:t>Развитие глаза в необычных местах на теле дрозофилы: </a:t>
            </a:r>
            <a:endParaRPr lang="ru-RU" sz="3100" dirty="0"/>
          </a:p>
        </p:txBody>
      </p:sp>
      <p:pic>
        <p:nvPicPr>
          <p:cNvPr id="1026" name="Picture 2" descr="&amp;Gcy;&amp;ocy;&amp;lcy;&amp;ocy;&amp;vcy;&amp;acy; &amp;pcy;&amp;lcy;&amp;ocy;&amp;dcy;&amp;ocy;&amp;vcy;&amp;ocy;&amp;jcy; &amp;mcy;&amp;ucy;&amp;shcy;&amp;kcy;&amp;icy; &amp;dcy;&amp;icy;&amp;kcy;&amp;ocy;&amp;gcy;&amp;ocy; &amp;tcy;&amp;icy;&amp;pcy;&amp;acy; &amp;icy; &amp;mcy;&amp;ucy;&amp;tcy;&amp;acy;&amp;ncy;&amp;tcy;&amp;acy; &amp;scy; &amp;ncy;&amp;acy;&amp;rcy;&amp;ucy;&amp;shcy;&amp;iecy;&amp;ncy;&amp;ncy;&amp;ocy;&amp;jcy; &amp;rcy;&amp;acy;&amp;bcy;&amp;ocy;&amp;tcy;&amp;ocy;&amp;jcy; &amp;gcy;&amp;iecy;&amp;ncy;&amp;acy; Antennapedia. &amp;Vcy;&amp;mcy;&amp;iecy;&amp;scy;&amp;tcy;&amp;ocy; &amp;acy;&amp;ncy;&amp;tcy;&amp;iecy;&amp;ncy;&amp;ncy;&amp;ycy; &amp;vcy;&amp;ycy;&amp;rcy;&amp;ocy;&amp;scy;&amp;lcy;&amp;icy; &amp;ncy;&amp;ocy;&amp;gcy;&amp;i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68764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25144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Голова </a:t>
            </a:r>
            <a:r>
              <a:rPr lang="ru-RU" sz="2000" dirty="0"/>
              <a:t>плодовой мушки дикого типа и мутанта с нарушенной работой гена </a:t>
            </a:r>
            <a:r>
              <a:rPr lang="ru-RU" sz="2000" i="1" dirty="0" err="1"/>
              <a:t>Antennapedia</a:t>
            </a:r>
            <a:r>
              <a:rPr lang="ru-RU" sz="2000" dirty="0"/>
              <a:t>. Вместо антенны выросли ноги</a:t>
            </a:r>
            <a:r>
              <a:rPr lang="ru-RU" sz="2000" dirty="0" smtClean="0"/>
              <a:t>!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Фото: F. </a:t>
            </a:r>
            <a:r>
              <a:rPr lang="ru-RU" sz="2000" dirty="0" err="1"/>
              <a:t>Rudolph</a:t>
            </a:r>
            <a:r>
              <a:rPr lang="ru-RU" sz="2000" dirty="0"/>
              <a:t> </a:t>
            </a:r>
            <a:r>
              <a:rPr lang="ru-RU" sz="2000" dirty="0" err="1"/>
              <a:t>Turner</a:t>
            </a:r>
            <a:r>
              <a:rPr lang="ru-RU" sz="2000" dirty="0"/>
              <a:t>, </a:t>
            </a:r>
            <a:r>
              <a:rPr lang="ru-RU" sz="2000" dirty="0" err="1"/>
              <a:t>Indiana</a:t>
            </a:r>
            <a:r>
              <a:rPr lang="ru-RU" sz="2000" dirty="0"/>
              <a:t> </a:t>
            </a:r>
            <a:r>
              <a:rPr lang="ru-RU" sz="2000" dirty="0" err="1"/>
              <a:t>University</a:t>
            </a:r>
            <a:r>
              <a:rPr lang="ru-RU" sz="2000" dirty="0"/>
              <a:t> (USA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285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002587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b="1" dirty="0"/>
              <a:t>Гены </a:t>
            </a:r>
            <a:r>
              <a:rPr lang="ru-RU" b="1" dirty="0" smtClean="0"/>
              <a:t>сегментации</a:t>
            </a:r>
            <a:endParaRPr lang="ru-RU" sz="36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5538"/>
            <a:ext cx="7416824" cy="5000625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ru-RU" sz="3200" b="1" dirty="0"/>
              <a:t>Формируют сегментный план строения тела</a:t>
            </a:r>
            <a:r>
              <a:rPr lang="ru-RU" sz="3200" dirty="0"/>
              <a:t> (передние сегменты, 3 грудных и 8 брюшных сегментов)</a:t>
            </a:r>
          </a:p>
          <a:p>
            <a:r>
              <a:rPr lang="ru-RU" sz="3200" dirty="0"/>
              <a:t>Обеспечивают формирование зародыша с </a:t>
            </a:r>
            <a:r>
              <a:rPr lang="ru-RU" sz="3200" dirty="0" err="1"/>
              <a:t>компартментами</a:t>
            </a:r>
            <a:r>
              <a:rPr lang="ru-RU" sz="3200" dirty="0"/>
              <a:t> (гены </a:t>
            </a:r>
            <a:r>
              <a:rPr lang="ru-RU" sz="3200" b="1" dirty="0"/>
              <a:t>сегментарной полярности)</a:t>
            </a:r>
          </a:p>
        </p:txBody>
      </p:sp>
    </p:spTree>
    <p:extLst>
      <p:ext uri="{BB962C8B-B14F-4D97-AF65-F5344CB8AC3E}">
        <p14:creationId xmlns:p14="http://schemas.microsoft.com/office/powerpoint/2010/main" val="6478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b="14496"/>
          <a:stretch>
            <a:fillRect/>
          </a:stretch>
        </p:blipFill>
        <p:spPr bwMode="auto">
          <a:xfrm>
            <a:off x="468313" y="593725"/>
            <a:ext cx="365918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0350"/>
            <a:ext cx="25923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Line 4"/>
          <p:cNvSpPr>
            <a:spLocks noChangeShapeType="1"/>
          </p:cNvSpPr>
          <p:nvPr/>
        </p:nvSpPr>
        <p:spPr bwMode="auto">
          <a:xfrm flipH="1">
            <a:off x="3779838" y="1412875"/>
            <a:ext cx="3743325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H="1">
            <a:off x="3132138" y="1700213"/>
            <a:ext cx="4248150" cy="3313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3419475" y="1268413"/>
            <a:ext cx="4321175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932040" y="3356769"/>
            <a:ext cx="3923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Иерархия действия генов сегментации: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а- разделение на широкие сегменты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б – домены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в - </a:t>
            </a:r>
            <a:r>
              <a:rPr lang="ru-RU" sz="2400" dirty="0" err="1"/>
              <a:t>компартменты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4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63960"/>
          </a:xfrm>
        </p:spPr>
        <p:txBody>
          <a:bodyPr>
            <a:normAutofit/>
          </a:bodyPr>
          <a:lstStyle/>
          <a:p>
            <a:r>
              <a:rPr lang="ru-RU" sz="3200" b="1" dirty="0"/>
              <a:t>Следствие</a:t>
            </a:r>
            <a:r>
              <a:rPr lang="ru-RU" sz="3200" dirty="0"/>
              <a:t> </a:t>
            </a:r>
            <a:r>
              <a:rPr lang="ru-RU" sz="3200" b="1" dirty="0"/>
              <a:t>мутаций сегментных генов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Нарушение</a:t>
            </a:r>
            <a:r>
              <a:rPr lang="ru-RU" sz="2800" b="1" dirty="0" smtClean="0"/>
              <a:t> </a:t>
            </a:r>
            <a:r>
              <a:rPr lang="ru-RU" sz="2800" b="1" dirty="0"/>
              <a:t>числа </a:t>
            </a:r>
            <a:r>
              <a:rPr lang="ru-RU" sz="2800" dirty="0"/>
              <a:t>и </a:t>
            </a:r>
            <a:r>
              <a:rPr lang="ru-RU" sz="2800" b="1" dirty="0"/>
              <a:t>полярности</a:t>
            </a:r>
            <a:r>
              <a:rPr lang="ru-RU" sz="2800" dirty="0"/>
              <a:t> сегментов;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Нарушение </a:t>
            </a:r>
            <a:r>
              <a:rPr lang="ru-RU" sz="2800" b="1" dirty="0"/>
              <a:t>формирования </a:t>
            </a:r>
            <a:r>
              <a:rPr lang="ru-RU" sz="2800" dirty="0"/>
              <a:t>половины сегментов (четные, нечетные);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Утрата</a:t>
            </a:r>
            <a:r>
              <a:rPr lang="ru-RU" sz="2800" dirty="0" smtClean="0"/>
              <a:t> </a:t>
            </a:r>
            <a:r>
              <a:rPr lang="ru-RU" sz="2800" dirty="0"/>
              <a:t>части каждого сегмента с одновременным </a:t>
            </a:r>
            <a:r>
              <a:rPr lang="ru-RU" sz="2800" b="1" dirty="0"/>
              <a:t>удвоением</a:t>
            </a:r>
            <a:r>
              <a:rPr lang="ru-RU" sz="2800" dirty="0"/>
              <a:t> оставшейся части.</a:t>
            </a:r>
          </a:p>
        </p:txBody>
      </p:sp>
    </p:spTree>
    <p:extLst>
      <p:ext uri="{BB962C8B-B14F-4D97-AF65-F5344CB8AC3E}">
        <p14:creationId xmlns:p14="http://schemas.microsoft.com/office/powerpoint/2010/main" val="35987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752" y="332656"/>
            <a:ext cx="7113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8000"/>
                </a:solidFill>
              </a:rPr>
              <a:t>ГЕНЫ СЕГМЕНТНОЙ ПОЛЯРНОСТИ У ЧЕЛОВЕКА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7338"/>
            <a:ext cx="7942337" cy="4999037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Гены, контролирующие </a:t>
            </a:r>
            <a:r>
              <a:rPr lang="ru-RU" dirty="0"/>
              <a:t>лево-правую симметрию, детерминацию полярности ЦНС, формирование скелета.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8000"/>
                </a:solidFill>
              </a:rPr>
              <a:t>Мутация летальна.</a:t>
            </a:r>
            <a:r>
              <a:rPr lang="ru-RU" sz="2800" dirty="0"/>
              <a:t> </a:t>
            </a:r>
            <a:r>
              <a:rPr lang="ru-RU" b="1" dirty="0" err="1"/>
              <a:t>Голопрозэнцефалия</a:t>
            </a:r>
            <a:r>
              <a:rPr lang="ru-RU" b="1" dirty="0"/>
              <a:t>:</a:t>
            </a:r>
            <a:r>
              <a:rPr lang="ru-RU" sz="2800" dirty="0"/>
              <a:t> </a:t>
            </a:r>
            <a:r>
              <a:rPr lang="ru-RU" dirty="0" smtClean="0"/>
              <a:t>передний </a:t>
            </a:r>
            <a:r>
              <a:rPr lang="ru-RU" dirty="0"/>
              <a:t>мозг не </a:t>
            </a:r>
            <a:r>
              <a:rPr lang="ru-RU" dirty="0" smtClean="0"/>
              <a:t>разделяется на </a:t>
            </a:r>
            <a:r>
              <a:rPr lang="ru-RU" dirty="0"/>
              <a:t>два </a:t>
            </a:r>
            <a:r>
              <a:rPr lang="ru-RU" dirty="0" smtClean="0"/>
              <a:t>полушария. 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На сегодня выявлены четыре гена, мутации которых связаны с </a:t>
            </a:r>
            <a:r>
              <a:rPr lang="ru-RU" dirty="0" err="1" smtClean="0"/>
              <a:t>голопрозэнцефалией</a:t>
            </a:r>
            <a:r>
              <a:rPr lang="ru-RU" dirty="0" smtClean="0"/>
              <a:t>: SIX3 2р21, TGIF 18p11.3, ZIC2 13q32, SHH 7q36.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В литературе также имеются сообщения о неблагоприятной роли таких факторов как сахарный диабет и прием беременной </a:t>
            </a:r>
            <a:r>
              <a:rPr lang="ru-RU" dirty="0" err="1" smtClean="0"/>
              <a:t>салицилатов</a:t>
            </a:r>
            <a:r>
              <a:rPr lang="ru-RU" dirty="0" smtClean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42984"/>
            <a:ext cx="781410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 В генах, обеспечивающих  регуляцию развития у животных, грибов и растений, обнаружили последовательность ДНК, которую назвали </a:t>
            </a:r>
            <a:r>
              <a:rPr lang="ru-RU" b="1" dirty="0" err="1" smtClean="0"/>
              <a:t>гомеобокс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Гомеобокс</a:t>
            </a:r>
            <a:r>
              <a:rPr lang="ru-RU" dirty="0" smtClean="0"/>
              <a:t> состоит приблизительно из 180 пар нуклеотидов, он кодирует белковый домен длиной в 60 аминокислот (</a:t>
            </a:r>
            <a:r>
              <a:rPr lang="ru-RU" b="1" dirty="0" smtClean="0"/>
              <a:t>гомеодомен</a:t>
            </a:r>
            <a:r>
              <a:rPr lang="ru-RU" dirty="0" smtClean="0"/>
              <a:t>), который может связывать ДНК.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9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15615" y="1556792"/>
            <a:ext cx="7201297" cy="42296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8000"/>
                </a:solidFill>
              </a:rPr>
              <a:t>ГОМЕОБОКС</a:t>
            </a: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dirty="0"/>
              <a:t> - область ДНК, где расположены </a:t>
            </a:r>
            <a:r>
              <a:rPr lang="ru-RU" dirty="0" err="1"/>
              <a:t>гомеозисные</a:t>
            </a:r>
            <a:r>
              <a:rPr lang="ru-RU" dirty="0"/>
              <a:t> гены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ГОМЕОДОМЕН</a:t>
            </a:r>
            <a:r>
              <a:rPr lang="ru-RU" b="1" i="1" dirty="0" smtClean="0"/>
              <a:t> </a:t>
            </a:r>
            <a:r>
              <a:rPr lang="ru-RU" i="1" dirty="0"/>
              <a:t>– это факторы </a:t>
            </a:r>
            <a:r>
              <a:rPr lang="en-US" i="1" dirty="0"/>
              <a:t>(</a:t>
            </a:r>
            <a:r>
              <a:rPr lang="ru-RU" i="1" dirty="0"/>
              <a:t>белки), активизирующие транскрипцию</a:t>
            </a:r>
            <a:r>
              <a:rPr lang="ru-RU" b="1" i="1" dirty="0"/>
              <a:t>.</a:t>
            </a:r>
          </a:p>
          <a:p>
            <a:r>
              <a:rPr lang="ru-RU" dirty="0"/>
              <a:t> </a:t>
            </a:r>
            <a:r>
              <a:rPr lang="ru-RU" b="1" dirty="0" err="1"/>
              <a:t>Гомеодомены</a:t>
            </a:r>
            <a:r>
              <a:rPr lang="ru-RU" b="1" dirty="0"/>
              <a:t> </a:t>
            </a:r>
            <a:r>
              <a:rPr lang="ru-RU" b="1" dirty="0" err="1"/>
              <a:t>гомеозисных</a:t>
            </a:r>
            <a:r>
              <a:rPr lang="ru-RU" b="1" dirty="0"/>
              <a:t> генов </a:t>
            </a:r>
            <a:r>
              <a:rPr lang="ru-RU" b="1" dirty="0" err="1"/>
              <a:t>гомологичны</a:t>
            </a:r>
            <a:r>
              <a:rPr lang="ru-RU" b="1" dirty="0"/>
              <a:t> на 80-90%  у</a:t>
            </a:r>
            <a:r>
              <a:rPr lang="ru-RU" dirty="0"/>
              <a:t> </a:t>
            </a:r>
            <a:r>
              <a:rPr lang="ru-RU" b="1" dirty="0"/>
              <a:t>разных  </a:t>
            </a:r>
            <a:r>
              <a:rPr lang="ru-RU" b="1" dirty="0" smtClean="0"/>
              <a:t>организмов.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19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План лекции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700808"/>
            <a:ext cx="8358246" cy="44428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Принципы и механизмы регуляции онтогенеза </a:t>
            </a:r>
          </a:p>
          <a:p>
            <a:pPr marL="274320" lvl="1" indent="0">
              <a:buNone/>
            </a:pPr>
            <a:r>
              <a:rPr lang="ru-RU" b="1" dirty="0" smtClean="0"/>
              <a:t>1.1. Генный уровень </a:t>
            </a:r>
            <a:r>
              <a:rPr lang="ru-RU" b="1" dirty="0"/>
              <a:t>регуляции онтогенеза</a:t>
            </a:r>
            <a:r>
              <a:rPr lang="ru-RU" b="1" dirty="0" smtClean="0"/>
              <a:t> </a:t>
            </a:r>
          </a:p>
          <a:p>
            <a:pPr marL="274320" lvl="1" indent="0">
              <a:buNone/>
            </a:pPr>
            <a:r>
              <a:rPr lang="ru-RU" b="1" dirty="0" smtClean="0"/>
              <a:t>1.2. Клеточный </a:t>
            </a:r>
            <a:r>
              <a:rPr lang="ru-RU" b="1" dirty="0"/>
              <a:t>уровень регуляции </a:t>
            </a:r>
            <a:r>
              <a:rPr lang="ru-RU" b="1" dirty="0" smtClean="0"/>
              <a:t>онтогенеза</a:t>
            </a:r>
          </a:p>
          <a:p>
            <a:pPr marL="274320" lvl="1" indent="0">
              <a:buNone/>
            </a:pPr>
            <a:r>
              <a:rPr lang="ru-RU" b="1" dirty="0" smtClean="0"/>
              <a:t>1.3. Организменный </a:t>
            </a:r>
            <a:r>
              <a:rPr lang="ru-RU" b="1" dirty="0"/>
              <a:t>уровень регуляции </a:t>
            </a:r>
            <a:r>
              <a:rPr lang="ru-RU" b="1" dirty="0" smtClean="0"/>
              <a:t>онтогенеза</a:t>
            </a:r>
          </a:p>
          <a:p>
            <a:pPr marL="274320" lvl="1" indent="0">
              <a:buNone/>
            </a:pPr>
            <a:r>
              <a:rPr lang="ru-RU" b="1" dirty="0" smtClean="0"/>
              <a:t>1.4. Биоценотический </a:t>
            </a:r>
            <a:r>
              <a:rPr lang="ru-RU" b="1" dirty="0"/>
              <a:t>уровень регуляции </a:t>
            </a:r>
            <a:r>
              <a:rPr lang="ru-RU" b="1" dirty="0" smtClean="0"/>
              <a:t>онтогенеза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Понятие о гомеостазе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2.1. Уровни гомеостаза</a:t>
            </a:r>
          </a:p>
          <a:p>
            <a:pPr marL="0" indent="0">
              <a:buNone/>
            </a:pPr>
            <a:r>
              <a:rPr lang="ru-RU" b="1" dirty="0" smtClean="0"/>
              <a:t>     2.2. Регуляция гомеостаза</a:t>
            </a: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914400" lvl="1" indent="-51435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342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b="7978"/>
          <a:stretch>
            <a:fillRect/>
          </a:stretch>
        </p:blipFill>
        <p:spPr bwMode="auto">
          <a:xfrm>
            <a:off x="1403648" y="836712"/>
            <a:ext cx="6281757" cy="43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043608" y="188913"/>
            <a:ext cx="7632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Гомологичные последовательности в ДНК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367445"/>
            <a:ext cx="752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Колинеарность</a:t>
            </a:r>
            <a:r>
              <a:rPr lang="ru-RU" sz="2400" dirty="0" smtClean="0"/>
              <a:t> расположения </a:t>
            </a:r>
            <a:r>
              <a:rPr lang="ru-RU" sz="2400" dirty="0" err="1" smtClean="0"/>
              <a:t>гомеозисных</a:t>
            </a:r>
            <a:r>
              <a:rPr lang="ru-RU" sz="2400" dirty="0" smtClean="0"/>
              <a:t> генов и их экспрессии у дрозофилы и мыши (</a:t>
            </a:r>
            <a:r>
              <a:rPr lang="en-US" sz="2400" dirty="0" err="1" smtClean="0"/>
              <a:t>DeR</a:t>
            </a:r>
            <a:r>
              <a:rPr lang="ru-RU" sz="2400" dirty="0" smtClean="0"/>
              <a:t>о</a:t>
            </a:r>
            <a:r>
              <a:rPr lang="en-US" sz="2400" dirty="0" err="1" smtClean="0"/>
              <a:t>bertis</a:t>
            </a:r>
            <a:r>
              <a:rPr lang="ru-RU" sz="2400" dirty="0" smtClean="0"/>
              <a:t>, 1990)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75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Клеточный уровень регуляции онтогенеза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Генный уровень регуляции онтогенеза реализуется через  </a:t>
            </a:r>
            <a:r>
              <a:rPr lang="ru-RU" b="1" dirty="0" smtClean="0">
                <a:solidFill>
                  <a:srgbClr val="002060"/>
                </a:solidFill>
              </a:rPr>
              <a:t>клеточные процессы:</a:t>
            </a:r>
          </a:p>
          <a:p>
            <a:r>
              <a:rPr lang="ru-RU" b="1" dirty="0" smtClean="0"/>
              <a:t>Пролиферация</a:t>
            </a:r>
          </a:p>
          <a:p>
            <a:r>
              <a:rPr lang="ru-RU" b="1" dirty="0" smtClean="0"/>
              <a:t>Дифференцировка</a:t>
            </a:r>
          </a:p>
          <a:p>
            <a:r>
              <a:rPr lang="ru-RU" b="1" dirty="0" smtClean="0"/>
              <a:t>Перемещение</a:t>
            </a:r>
          </a:p>
          <a:p>
            <a:r>
              <a:rPr lang="ru-RU" b="1" dirty="0" smtClean="0"/>
              <a:t>Сортировка</a:t>
            </a:r>
          </a:p>
          <a:p>
            <a:r>
              <a:rPr lang="ru-RU" b="1" dirty="0" smtClean="0"/>
              <a:t>Гибель клеток</a:t>
            </a:r>
          </a:p>
          <a:p>
            <a:r>
              <a:rPr lang="ru-RU" b="1" dirty="0" smtClean="0"/>
              <a:t>Адгезия клеток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753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3286148"/>
          </a:xfrm>
        </p:spPr>
        <p:txBody>
          <a:bodyPr/>
          <a:lstStyle/>
          <a:p>
            <a:r>
              <a:rPr lang="ru-RU" b="1" dirty="0" smtClean="0"/>
              <a:t>Клеточные процессы, в свою очередь, проявляются на уровне тканей и органов.</a:t>
            </a:r>
          </a:p>
          <a:p>
            <a:r>
              <a:rPr lang="ru-RU" dirty="0" smtClean="0"/>
              <a:t>Тканевой и органный уровень регуляции онтогенеза реализуется через механизм </a:t>
            </a:r>
            <a:r>
              <a:rPr lang="ru-RU" b="1" dirty="0" smtClean="0"/>
              <a:t>эмбриональной индукции.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44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848872" cy="5310922"/>
          </a:xfrm>
        </p:spPr>
        <p:txBody>
          <a:bodyPr>
            <a:normAutofit/>
          </a:bodyPr>
          <a:lstStyle/>
          <a:p>
            <a:r>
              <a:rPr lang="ru-RU" b="1" dirty="0" smtClean="0"/>
              <a:t>Эмбриональная индукция</a:t>
            </a:r>
            <a:r>
              <a:rPr lang="ru-RU" dirty="0" smtClean="0"/>
              <a:t> — </a:t>
            </a:r>
            <a:r>
              <a:rPr lang="ru-RU" b="1" dirty="0" smtClean="0"/>
              <a:t>взаимодействие между частями развивающегося организма у многоклеточных беспозвоночных и всех хордовых.</a:t>
            </a:r>
          </a:p>
          <a:p>
            <a:pPr lvl="1"/>
            <a:r>
              <a:rPr lang="ru-RU" dirty="0" smtClean="0"/>
              <a:t>Явление было открыто в 1901 году при изучении образования зачатка хрусталика глаз у зародышей земноводных. </a:t>
            </a:r>
          </a:p>
          <a:p>
            <a:pPr lvl="1"/>
            <a:r>
              <a:rPr lang="ru-RU" dirty="0" smtClean="0"/>
              <a:t>Гипотезу о механизме дифференцировки, получившем название эмбриональной индукции, на основании экспериментальных данных выдвинули </a:t>
            </a:r>
            <a:r>
              <a:rPr lang="ru-RU" dirty="0" err="1" smtClean="0"/>
              <a:t>Шпеман</a:t>
            </a:r>
            <a:r>
              <a:rPr lang="ru-RU" dirty="0" smtClean="0"/>
              <a:t> и Мангольд в 1924 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7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403648" y="1412776"/>
            <a:ext cx="687139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b="0" dirty="0" smtClean="0">
                <a:latin typeface="Calibri" panose="020F0502020204030204" pitchFamily="34" charset="0"/>
              </a:rPr>
              <a:t>Эмбриональная индукция обусловлена специфическими </a:t>
            </a:r>
            <a:r>
              <a:rPr lang="ru-RU" dirty="0" smtClean="0">
                <a:latin typeface="Calibri" panose="020F0502020204030204" pitchFamily="34" charset="0"/>
              </a:rPr>
              <a:t>индукторами</a:t>
            </a:r>
            <a:r>
              <a:rPr lang="ru-RU" b="0" dirty="0" smtClean="0">
                <a:latin typeface="Calibri" panose="020F0502020204030204" pitchFamily="34" charset="0"/>
              </a:rPr>
              <a:t>, которые включают и выключают блоки генов в рядом расположенных клетках</a:t>
            </a:r>
          </a:p>
          <a:p>
            <a:pPr algn="ctr">
              <a:spcBef>
                <a:spcPct val="50000"/>
              </a:spcBef>
            </a:pP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dirty="0" smtClean="0"/>
              <a:t>Эксперимент был проведен Хильдой Мангольд в 1921 году. </a:t>
            </a:r>
          </a:p>
          <a:p>
            <a:pPr lvl="1"/>
            <a:r>
              <a:rPr lang="ru-RU" dirty="0" smtClean="0"/>
              <a:t>Она вырезала кусочек ткани из дорсальной губы бластопора гаструлы гребенчатого тритона (</a:t>
            </a:r>
            <a:r>
              <a:rPr lang="ru-RU" i="1" dirty="0" err="1" smtClean="0"/>
              <a:t>Triturus</a:t>
            </a:r>
            <a:r>
              <a:rPr lang="ru-RU" i="1" dirty="0" smtClean="0"/>
              <a:t> </a:t>
            </a:r>
            <a:r>
              <a:rPr lang="ru-RU" i="1" dirty="0" err="1" smtClean="0"/>
              <a:t>cristatus</a:t>
            </a:r>
            <a:r>
              <a:rPr lang="ru-RU" dirty="0" smtClean="0"/>
              <a:t>) со слабопигментированным зародышем, и пересадила ее в вентральную область другой гаструлы близкого вида, тритона обыкновенного (</a:t>
            </a:r>
            <a:r>
              <a:rPr lang="ru-RU" i="1" dirty="0" smtClean="0"/>
              <a:t>T. </a:t>
            </a:r>
            <a:r>
              <a:rPr lang="ru-RU" i="1" dirty="0" err="1" smtClean="0"/>
              <a:t>vulgaris</a:t>
            </a:r>
            <a:r>
              <a:rPr lang="ru-RU" dirty="0" smtClean="0"/>
              <a:t>), зародыш которого характеризуется обильной пигментацией.</a:t>
            </a:r>
          </a:p>
        </p:txBody>
      </p:sp>
    </p:spTree>
    <p:extLst>
      <p:ext uri="{BB962C8B-B14F-4D97-AF65-F5344CB8AC3E}">
        <p14:creationId xmlns:p14="http://schemas.microsoft.com/office/powerpoint/2010/main" val="63647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71480"/>
            <a:ext cx="7931224" cy="55546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Эта естественная разница в пигментации позволила различить в </a:t>
            </a:r>
            <a:r>
              <a:rPr lang="ru-RU" dirty="0" err="1" smtClean="0"/>
              <a:t>химерном</a:t>
            </a:r>
            <a:r>
              <a:rPr lang="ru-RU" dirty="0" smtClean="0"/>
              <a:t> зародыше ткани донора и реципиента. </a:t>
            </a:r>
          </a:p>
          <a:p>
            <a:pPr lvl="1"/>
            <a:r>
              <a:rPr lang="ru-RU" dirty="0" smtClean="0"/>
              <a:t>Клетки дорсальной губы при нормальном развитии образуют хорду и </a:t>
            </a:r>
            <a:r>
              <a:rPr lang="ru-RU" dirty="0" err="1" smtClean="0"/>
              <a:t>мезодермальные</a:t>
            </a:r>
            <a:r>
              <a:rPr lang="ru-RU" dirty="0" smtClean="0"/>
              <a:t> сомиты (</a:t>
            </a:r>
            <a:r>
              <a:rPr lang="ru-RU" dirty="0" err="1" smtClean="0"/>
              <a:t>миотомы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После пересадки у гаструлы-реципиента из тканей трансплантата развивалась вторая хорда и </a:t>
            </a:r>
            <a:r>
              <a:rPr lang="ru-RU" dirty="0" err="1" smtClean="0"/>
              <a:t>миотомы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Над ними из эктодермы реципиента возникала новая дополнительная нервная трубка. </a:t>
            </a:r>
          </a:p>
          <a:p>
            <a:r>
              <a:rPr lang="ru-RU" b="1" dirty="0" smtClean="0"/>
              <a:t>В итоге это привело к образованию осевого комплекса органов второго головастика на том же зародыше.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3704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головастик"/>
          <p:cNvPicPr>
            <a:picLocks noChangeAspect="1" noChangeArrowheads="1"/>
          </p:cNvPicPr>
          <p:nvPr/>
        </p:nvPicPr>
        <p:blipFill>
          <a:blip r:embed="rId2"/>
          <a:srcRect b="26580"/>
          <a:stretch>
            <a:fillRect/>
          </a:stretch>
        </p:blipFill>
        <p:spPr bwMode="auto">
          <a:xfrm>
            <a:off x="1475656" y="1196975"/>
            <a:ext cx="7417519" cy="39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71472" y="260350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i="1" dirty="0" smtClean="0"/>
              <a:t>Схема опыта </a:t>
            </a:r>
            <a:r>
              <a:rPr lang="ru-RU" sz="3200" i="1" dirty="0" err="1" smtClean="0"/>
              <a:t>Г.Шпемана</a:t>
            </a:r>
            <a:r>
              <a:rPr lang="ru-RU" sz="3200" i="1" dirty="0" smtClean="0"/>
              <a:t>, Х. Мангольд</a:t>
            </a:r>
            <a:endParaRPr lang="ru-RU" sz="3600" i="1" dirty="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79388" y="2997200"/>
            <a:ext cx="2374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Первичный индуктор- </a:t>
            </a:r>
            <a:r>
              <a:rPr lang="ru-RU" sz="2000" b="1" dirty="0">
                <a:solidFill>
                  <a:schemeClr val="accent2"/>
                </a:solidFill>
              </a:rPr>
              <a:t>клетки дорсальной губы бластопора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857488" y="3357562"/>
            <a:ext cx="22336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Хорда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Нервная трубка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</a:rPr>
              <a:t>Кишечная трубка</a:t>
            </a: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2339975" y="3573463"/>
            <a:ext cx="503238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348038" y="3716338"/>
            <a:ext cx="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66871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свое открытие Ганс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Шпеман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получил в 1935 г Нобелевскую премию.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669516" cy="44291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Эмбриональная индукция </a:t>
            </a:r>
            <a:r>
              <a:rPr lang="ru-RU" dirty="0" smtClean="0"/>
              <a:t> – это влияние группы клеток эмбриона на дифференцировку рядом расположенных клеток</a:t>
            </a:r>
            <a:endParaRPr lang="ru-RU" b="1" dirty="0" smtClean="0"/>
          </a:p>
          <a:p>
            <a:r>
              <a:rPr lang="ru-RU" b="1" dirty="0" smtClean="0"/>
              <a:t>Явление эмбриональной индукции тесно связано с такими понятиями, как </a:t>
            </a:r>
            <a:r>
              <a:rPr lang="ru-RU" b="1" i="1" dirty="0" smtClean="0"/>
              <a:t>морфогенез </a:t>
            </a:r>
            <a:r>
              <a:rPr lang="ru-RU" b="1" dirty="0" smtClean="0"/>
              <a:t>и </a:t>
            </a:r>
            <a:r>
              <a:rPr lang="ru-RU" b="1" i="1" dirty="0" smtClean="0"/>
              <a:t>морфогенетическое поле.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24589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259632" y="260350"/>
            <a:ext cx="741605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/>
              <a:t>Развитие любого организма – это цепь последовательных индукций. </a:t>
            </a:r>
          </a:p>
          <a:p>
            <a:endParaRPr lang="ru-RU" sz="4000" b="1" dirty="0"/>
          </a:p>
          <a:p>
            <a:r>
              <a:rPr lang="ru-RU" sz="3200" b="1" dirty="0"/>
              <a:t>Индукция </a:t>
            </a:r>
          </a:p>
          <a:p>
            <a:r>
              <a:rPr lang="ru-RU" sz="3200" b="1" dirty="0"/>
              <a:t>         </a:t>
            </a:r>
            <a:r>
              <a:rPr lang="ru-RU" sz="3200" b="1" dirty="0" smtClean="0"/>
              <a:t>		</a:t>
            </a:r>
          </a:p>
          <a:p>
            <a:r>
              <a:rPr lang="ru-RU" sz="3200" b="1" dirty="0" smtClean="0"/>
              <a:t>				Дифференцировка</a:t>
            </a:r>
            <a:endParaRPr lang="ru-RU" sz="3200" b="1" dirty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Морфогенез</a:t>
            </a:r>
            <a:endParaRPr lang="ru-RU" sz="3200" b="1" dirty="0"/>
          </a:p>
          <a:p>
            <a:r>
              <a:rPr lang="ru-RU" sz="4000" b="1" dirty="0"/>
              <a:t> </a:t>
            </a: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3317870" y="2448570"/>
            <a:ext cx="1222376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H="1">
            <a:off x="3929058" y="3656975"/>
            <a:ext cx="714380" cy="6429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3958952"/>
          </a:xfrm>
        </p:spPr>
        <p:txBody>
          <a:bodyPr/>
          <a:lstStyle/>
          <a:p>
            <a:r>
              <a:rPr lang="ru-RU" dirty="0" smtClean="0"/>
              <a:t>Изучение принципов и механизмов регуляции онтогенеза. </a:t>
            </a:r>
          </a:p>
          <a:p>
            <a:r>
              <a:rPr lang="ru-RU" dirty="0" smtClean="0"/>
              <a:t>Изучение механизмов </a:t>
            </a:r>
            <a:r>
              <a:rPr lang="ru-RU" dirty="0"/>
              <a:t>поддержания и </a:t>
            </a:r>
            <a:r>
              <a:rPr lang="ru-RU" dirty="0" smtClean="0"/>
              <a:t>способов  </a:t>
            </a:r>
            <a:r>
              <a:rPr lang="ru-RU" dirty="0"/>
              <a:t>регуляции гомеостаза.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42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Молекулярная основа морфогенеза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Морфогены</a:t>
            </a:r>
            <a:r>
              <a:rPr lang="ru-RU" dirty="0" smtClean="0"/>
              <a:t> — молекулы, которые </a:t>
            </a:r>
            <a:r>
              <a:rPr lang="ru-RU" dirty="0" err="1" smtClean="0"/>
              <a:t>несутсигналы</a:t>
            </a:r>
            <a:r>
              <a:rPr lang="ru-RU" dirty="0" smtClean="0"/>
              <a:t>, контролирующие клеточную дифференцировку в зависимости от концентрации. </a:t>
            </a:r>
          </a:p>
          <a:p>
            <a:r>
              <a:rPr lang="ru-RU" dirty="0" smtClean="0"/>
              <a:t>Важный класс молекул, участвующих в морфогенезе — </a:t>
            </a:r>
            <a:r>
              <a:rPr lang="ru-RU" b="1" dirty="0" smtClean="0"/>
              <a:t>факторы транскрипции</a:t>
            </a:r>
            <a:r>
              <a:rPr lang="ru-RU" dirty="0" smtClean="0"/>
              <a:t>, определяющие судьбу клетки путём взаимодействия с ДНК. </a:t>
            </a:r>
          </a:p>
          <a:p>
            <a:pPr lvl="1"/>
            <a:r>
              <a:rPr lang="ru-RU" dirty="0" smtClean="0"/>
              <a:t>Они могут быть закодированы основными регуляторными генами и активируют или деактивируют транскрипцию других генов.</a:t>
            </a:r>
          </a:p>
          <a:p>
            <a:pPr lvl="1"/>
            <a:r>
              <a:rPr lang="ru-RU" dirty="0" smtClean="0"/>
              <a:t>В свою очередь, эти генные продукты могут регулировать экспрессию следующих генов по каскадному принципу.</a:t>
            </a:r>
          </a:p>
          <a:p>
            <a:r>
              <a:rPr lang="ru-RU" dirty="0" smtClean="0"/>
              <a:t>Другой класс молекул-</a:t>
            </a:r>
            <a:r>
              <a:rPr lang="ru-RU" dirty="0" err="1" smtClean="0"/>
              <a:t>морфогенов</a:t>
            </a:r>
            <a:r>
              <a:rPr lang="ru-RU" dirty="0" smtClean="0"/>
              <a:t> — молекулы, контролирующие агрегацию клеток. </a:t>
            </a:r>
          </a:p>
          <a:p>
            <a:pPr lvl="1"/>
            <a:r>
              <a:rPr lang="ru-RU" dirty="0" smtClean="0"/>
              <a:t>Например, во время гаструляции группы клеток зародыша выключают их собственную агрегацию, становятся свободно подвижными и занимают новую позицию в эмбрионе, где они могут снова включить агрегацию и сформировать новые ткани и органы.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092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pload.wikimedia.org/wikipedia/commons/thumb/d/da/Illu_endocrine_system.png/220px-Illu_endocrine_syst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842" y="714356"/>
            <a:ext cx="2404744" cy="38803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4786322"/>
            <a:ext cx="4143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Главные железы внутренней секреции (слева — мужчина, справа — женщина):</a:t>
            </a:r>
          </a:p>
          <a:p>
            <a:r>
              <a:rPr lang="ru-RU" sz="1600" b="1" dirty="0" smtClean="0"/>
              <a:t>1.</a:t>
            </a:r>
            <a:r>
              <a:rPr lang="ru-RU" sz="1600" dirty="0" smtClean="0"/>
              <a:t> Эпифиз </a:t>
            </a:r>
            <a:r>
              <a:rPr lang="ru-RU" sz="1600" b="1" dirty="0" smtClean="0"/>
              <a:t>2.</a:t>
            </a:r>
            <a:r>
              <a:rPr lang="ru-RU" sz="1600" dirty="0" smtClean="0"/>
              <a:t> Гипофиз </a:t>
            </a:r>
            <a:r>
              <a:rPr lang="ru-RU" sz="1600" b="1" dirty="0" smtClean="0"/>
              <a:t>3.</a:t>
            </a:r>
            <a:r>
              <a:rPr lang="ru-RU" sz="1600" dirty="0" smtClean="0"/>
              <a:t>Щитовидная железа </a:t>
            </a:r>
            <a:r>
              <a:rPr lang="ru-RU" sz="1600" b="1" dirty="0" smtClean="0"/>
              <a:t>4.</a:t>
            </a:r>
            <a:r>
              <a:rPr lang="ru-RU" sz="1600" dirty="0" smtClean="0"/>
              <a:t> Тимус </a:t>
            </a:r>
            <a:r>
              <a:rPr lang="ru-RU" sz="1600" b="1" dirty="0" smtClean="0"/>
              <a:t>5.</a:t>
            </a:r>
            <a:r>
              <a:rPr lang="ru-RU" sz="1600" dirty="0" smtClean="0"/>
              <a:t>Надпочечник </a:t>
            </a:r>
          </a:p>
          <a:p>
            <a:r>
              <a:rPr lang="ru-RU" sz="1600" b="1" dirty="0" smtClean="0"/>
              <a:t>6.</a:t>
            </a:r>
            <a:r>
              <a:rPr lang="ru-RU" sz="1600" dirty="0" smtClean="0"/>
              <a:t> Поджелудочная железа </a:t>
            </a:r>
          </a:p>
          <a:p>
            <a:r>
              <a:rPr lang="ru-RU" sz="1600" b="1" dirty="0" smtClean="0"/>
              <a:t>7.</a:t>
            </a:r>
            <a:r>
              <a:rPr lang="ru-RU" sz="1600" dirty="0" smtClean="0"/>
              <a:t>Яичник </a:t>
            </a:r>
            <a:r>
              <a:rPr lang="ru-RU" sz="1600" b="1" dirty="0" smtClean="0"/>
              <a:t>8.</a:t>
            </a:r>
            <a:r>
              <a:rPr lang="ru-RU" sz="1600" dirty="0" smtClean="0"/>
              <a:t> Семенник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96191" y="1392310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Функции эндокринной системы:</a:t>
            </a:r>
          </a:p>
          <a:p>
            <a:r>
              <a:rPr lang="ru-RU" sz="2400" dirty="0" smtClean="0"/>
              <a:t>совместно с нервной и иммунной системами регулирует рост, развитие организма, его половую дифференцировку,  репродуктивную функцию.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14289"/>
            <a:ext cx="724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Организменный уровень регуляции онтогенеза</a:t>
            </a:r>
          </a:p>
          <a:p>
            <a:r>
              <a:rPr lang="ru-RU" sz="2400" dirty="0" smtClean="0"/>
              <a:t>Нейрогуморальная регуляция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6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Биоценотический уровень регуляции онтогенеза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Мутагены</a:t>
            </a:r>
            <a:r>
              <a:rPr lang="ru-RU" dirty="0" smtClean="0"/>
              <a:t> - факторы, способные заметно  увеличить частоту мутаций</a:t>
            </a:r>
          </a:p>
          <a:p>
            <a:r>
              <a:rPr lang="ru-RU" b="1" dirty="0" err="1" smtClean="0"/>
              <a:t>Тератогены</a:t>
            </a:r>
            <a:r>
              <a:rPr lang="ru-RU" b="1" dirty="0" smtClean="0"/>
              <a:t> </a:t>
            </a:r>
            <a:r>
              <a:rPr lang="ru-RU" dirty="0" smtClean="0"/>
              <a:t>(от греч. </a:t>
            </a:r>
            <a:r>
              <a:rPr lang="el-GR" dirty="0" smtClean="0"/>
              <a:t>Τ</a:t>
            </a:r>
            <a:r>
              <a:rPr lang="ru-RU" dirty="0" err="1" smtClean="0"/>
              <a:t>ερατος </a:t>
            </a:r>
            <a:r>
              <a:rPr lang="ru-RU" dirty="0" smtClean="0"/>
              <a:t>«чудовище, урод, уродство») </a:t>
            </a:r>
            <a:r>
              <a:rPr lang="ru-RU" b="1" dirty="0" smtClean="0"/>
              <a:t>– </a:t>
            </a:r>
            <a:r>
              <a:rPr lang="ru-RU" dirty="0" smtClean="0"/>
              <a:t>химические вещества, при воздействии которых на организм в период беременности возникают пороки развития и (или) отклонения в постнатальном развитии у потомства.</a:t>
            </a:r>
            <a:endParaRPr lang="ru-RU" b="1" dirty="0" smtClean="0"/>
          </a:p>
          <a:p>
            <a:r>
              <a:rPr lang="ru-RU" b="1" dirty="0" err="1" smtClean="0"/>
              <a:t>Тератогенное</a:t>
            </a:r>
            <a:r>
              <a:rPr lang="ru-RU" b="1" dirty="0" smtClean="0"/>
              <a:t> действие</a:t>
            </a:r>
            <a:r>
              <a:rPr lang="ru-RU" dirty="0" smtClean="0"/>
              <a:t>— нарушение эмбрионального развития под воздействием </a:t>
            </a:r>
            <a:r>
              <a:rPr lang="ru-RU" dirty="0" err="1" smtClean="0"/>
              <a:t>тератогенных</a:t>
            </a:r>
            <a:r>
              <a:rPr lang="ru-RU" dirty="0" smtClean="0"/>
              <a:t> факторов — некоторых физических, химических (в том числе лекарственных препаратов) и биологических агентов (например, вирусов) с возникновением морфологических аномалий и пороков 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002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chm.bris.ac.uk/motm/thalidomide/first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149923" cy="2857520"/>
          </a:xfrm>
          <a:prstGeom prst="rect">
            <a:avLst/>
          </a:prstGeom>
          <a:noFill/>
        </p:spPr>
      </p:pic>
      <p:pic>
        <p:nvPicPr>
          <p:cNvPr id="72708" name="Picture 4" descr="http://www.factroom.ru/wp-content/uploads/2012/01/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238750" cy="3333750"/>
          </a:xfrm>
          <a:prstGeom prst="rect">
            <a:avLst/>
          </a:prstGeom>
          <a:noFill/>
        </p:spPr>
      </p:pic>
      <p:pic>
        <p:nvPicPr>
          <p:cNvPr id="72710" name="Picture 6" descr="http://img.hrenovina.net/posts/2012/03/talidomid-10-500x4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42852"/>
            <a:ext cx="4286280" cy="39948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4272677"/>
            <a:ext cx="36433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Талидомид</a:t>
            </a:r>
            <a:r>
              <a:rPr lang="ru-RU" sz="2000" b="1" dirty="0" smtClean="0"/>
              <a:t>   </a:t>
            </a:r>
            <a:r>
              <a:rPr lang="ru-RU" sz="2000" dirty="0" smtClean="0"/>
              <a:t>использовался как седативное и противорвотное средство, но после обнаружения </a:t>
            </a:r>
            <a:r>
              <a:rPr lang="ru-RU" sz="2000" dirty="0" err="1" smtClean="0"/>
              <a:t>тератогенного</a:t>
            </a:r>
            <a:r>
              <a:rPr lang="ru-RU" sz="2000" dirty="0" smtClean="0"/>
              <a:t> эффекта был изъят из обращения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993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конце XX века тесты на </a:t>
            </a:r>
            <a:r>
              <a:rPr lang="ru-RU" b="1" dirty="0" err="1" smtClean="0"/>
              <a:t>тератогенность</a:t>
            </a:r>
            <a:r>
              <a:rPr lang="ru-RU" b="1" dirty="0" smtClean="0"/>
              <a:t> и мутагенность веществ вошли в практику контроля большинства новых синтезированных веществ, отходов производства, а также давно выпускаемых продуктов химической промышленности.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024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ru-RU" dirty="0" smtClean="0"/>
              <a:t>2. </a:t>
            </a:r>
            <a:r>
              <a:rPr lang="ru-RU" dirty="0" smtClean="0"/>
              <a:t>Понятие о гомеостазе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58246" cy="4972072"/>
          </a:xfrm>
        </p:spPr>
        <p:txBody>
          <a:bodyPr/>
          <a:lstStyle/>
          <a:p>
            <a:r>
              <a:rPr lang="ru-RU" dirty="0" smtClean="0"/>
              <a:t>Живой организм постоянно обменивается с окружающей средой веществом, энергией и информацией и при этом сохраняет себя как отдельную биологическую единицу.</a:t>
            </a:r>
          </a:p>
          <a:p>
            <a:r>
              <a:rPr lang="ru-RU" b="1" dirty="0" smtClean="0"/>
              <a:t>Способность открытых систем противостоять изменениям и сохранять динамическое постоянство структуры, состава и свойств называется ГОМЕОСТАЗОМ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8043890" cy="53768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Представление о постоянстве внутренней среды было сформулировано ещё в </a:t>
            </a:r>
            <a:r>
              <a:rPr lang="ru-RU" sz="2400" b="1" dirty="0" smtClean="0"/>
              <a:t>1878 </a:t>
            </a:r>
            <a:r>
              <a:rPr lang="ru-RU" sz="2400" dirty="0" smtClean="0"/>
              <a:t>году французским учёным </a:t>
            </a:r>
            <a:r>
              <a:rPr lang="ru-RU" sz="2400" b="1" dirty="0" smtClean="0"/>
              <a:t>Клодом Бернаром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Американский физиолог </a:t>
            </a:r>
            <a:r>
              <a:rPr lang="ru-RU" sz="2400" b="1" dirty="0" err="1" smtClean="0"/>
              <a:t>Уолтер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Кеннон</a:t>
            </a:r>
            <a:r>
              <a:rPr lang="ru-RU" sz="2400" dirty="0" smtClean="0"/>
              <a:t> (</a:t>
            </a:r>
            <a:r>
              <a:rPr lang="ru-RU" sz="2400" dirty="0" err="1" smtClean="0"/>
              <a:t>Walter</a:t>
            </a:r>
            <a:r>
              <a:rPr lang="ru-RU" sz="2400" dirty="0" smtClean="0"/>
              <a:t> B. </a:t>
            </a:r>
            <a:r>
              <a:rPr lang="ru-RU" sz="2400" dirty="0" err="1" smtClean="0"/>
              <a:t>Cannon</a:t>
            </a:r>
            <a:r>
              <a:rPr lang="ru-RU" sz="2400" dirty="0" smtClean="0"/>
              <a:t>) в </a:t>
            </a:r>
            <a:r>
              <a:rPr lang="ru-RU" sz="2400" b="1" dirty="0" smtClean="0"/>
              <a:t>1932 </a:t>
            </a:r>
            <a:r>
              <a:rPr lang="ru-RU" sz="2400" dirty="0" smtClean="0"/>
              <a:t>году в своей книге «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Wisdom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Body</a:t>
            </a:r>
            <a:r>
              <a:rPr lang="ru-RU" sz="2400" dirty="0" smtClean="0"/>
              <a:t>» («Мудрость тела») предложил этот термин как название для «координированных физиологических процессов, которые поддерживают большинство устойчивых состояний организма».</a:t>
            </a:r>
          </a:p>
          <a:p>
            <a:r>
              <a:rPr lang="ru-RU" sz="2400" b="1" dirty="0" smtClean="0"/>
              <a:t>В дальнейшем этот термин распространился на способность динамически сохранять постоянство своего внутреннего состояния любой открытой системы.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186766" cy="60007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Клод Бернар</a:t>
            </a:r>
            <a:r>
              <a:rPr lang="ru-RU" dirty="0" smtClean="0"/>
              <a:t> (</a:t>
            </a:r>
            <a:r>
              <a:rPr lang="ru-RU" dirty="0" err="1" smtClean="0"/>
              <a:t>Claude</a:t>
            </a:r>
            <a:r>
              <a:rPr lang="ru-RU" dirty="0" smtClean="0"/>
              <a:t> </a:t>
            </a:r>
            <a:r>
              <a:rPr lang="ru-RU" dirty="0" err="1" smtClean="0"/>
              <a:t>Bernard</a:t>
            </a:r>
            <a:r>
              <a:rPr lang="ru-RU" dirty="0" smtClean="0"/>
              <a:t>) (1813-1878), французский физиолог. Родился 12 июля 1813 г. </a:t>
            </a:r>
          </a:p>
          <a:p>
            <a:r>
              <a:rPr lang="ru-RU" dirty="0" smtClean="0"/>
              <a:t>Первая работа Бернара, посвященная анатомии и физиологии слюнной железы (1843), положила начало его исследованиям по физиологии пищеварения В 1848 году Бернар открыл гликоген и установил роль печени в углеводном обмене.</a:t>
            </a:r>
          </a:p>
          <a:p>
            <a:r>
              <a:rPr lang="ru-RU" dirty="0" smtClean="0"/>
              <a:t>В статье "О новой функции печени" (1850) сообщалось о гликогенобразующей функции печени и ее роли в поддержании необходимого уровня сахара в крови. Бернар ввел понятие "внутренняя секреция", изучение которой стало предметом отдельной науки - эндокринологии.</a:t>
            </a:r>
          </a:p>
          <a:p>
            <a:r>
              <a:rPr lang="ru-RU" dirty="0" smtClean="0"/>
              <a:t>Им создана первая теория, объясняющая природу диабета.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186766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В 1858 году Клод Бернар в деталях описал свое следующее крупное открытие: он установил, что просвет кровеносных сосудов регулируется симпатической нервной системой. </a:t>
            </a:r>
          </a:p>
          <a:p>
            <a:r>
              <a:rPr lang="ru-RU" dirty="0" smtClean="0"/>
              <a:t>Это означало, что поток крови через одну часть тела может управляться процессами, протекающими в совсем других его частях. </a:t>
            </a:r>
          </a:p>
          <a:p>
            <a:r>
              <a:rPr lang="ru-RU" dirty="0" smtClean="0"/>
              <a:t>Обнаружение механизмов регуляции тока крови и сохранения уровня сахара в крови привело Бернара к представлению о гомеостазе - поддержании внутренней среды организма в состоянии динамического равновесия, которое необходимо для нормальной жизнедеятельности клеток.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329642" cy="5162568"/>
          </a:xfrm>
        </p:spPr>
        <p:txBody>
          <a:bodyPr>
            <a:normAutofit/>
          </a:bodyPr>
          <a:lstStyle/>
          <a:p>
            <a:pPr fontAlgn="t"/>
            <a:r>
              <a:rPr lang="ru-RU" b="1" dirty="0" err="1" smtClean="0"/>
              <a:t>Кеннон</a:t>
            </a:r>
            <a:r>
              <a:rPr lang="ru-RU" dirty="0" smtClean="0"/>
              <a:t> (</a:t>
            </a:r>
            <a:r>
              <a:rPr lang="ru-RU" dirty="0" err="1" smtClean="0"/>
              <a:t>Cannon</a:t>
            </a:r>
            <a:r>
              <a:rPr lang="ru-RU" dirty="0" smtClean="0"/>
              <a:t>) </a:t>
            </a:r>
            <a:r>
              <a:rPr lang="ru-RU" dirty="0" err="1" smtClean="0"/>
              <a:t>Уолтер</a:t>
            </a:r>
            <a:r>
              <a:rPr lang="ru-RU" dirty="0" smtClean="0"/>
              <a:t> </a:t>
            </a:r>
            <a:r>
              <a:rPr lang="ru-RU" dirty="0" err="1" smtClean="0"/>
              <a:t>Брэдфорд</a:t>
            </a:r>
            <a:r>
              <a:rPr lang="ru-RU" dirty="0" smtClean="0"/>
              <a:t> (1871 — 1945), американский физиолог, доктор медицины (1900). Окончил Гарвардский университет (1896).). </a:t>
            </a:r>
          </a:p>
          <a:p>
            <a:pPr fontAlgn="t"/>
            <a:r>
              <a:rPr lang="ru-RU" dirty="0" smtClean="0"/>
              <a:t>Основные работы посвящены нейрогуморальной регуляции функций, роли симпатической нервной системы и гормонов в формировании эмоций и поддержании постоянства внутренней среды организма, названной им </a:t>
            </a:r>
            <a:r>
              <a:rPr lang="ru-RU" b="1" dirty="0" smtClean="0"/>
              <a:t>гомеостазом</a:t>
            </a:r>
            <a:r>
              <a:rPr lang="ru-RU" dirty="0" smtClean="0"/>
              <a:t> (1929).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Развитие организма  определяют: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906020" y="1916832"/>
            <a:ext cx="78146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CC0000"/>
                </a:solidFill>
              </a:rPr>
              <a:t>генетические факторы</a:t>
            </a:r>
          </a:p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33CC"/>
                </a:solidFill>
              </a:rPr>
              <a:t>взаимодействие частей зародыша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8000"/>
                </a:solidFill>
              </a:rPr>
              <a:t>факторы </a:t>
            </a:r>
            <a:r>
              <a:rPr lang="ru-RU" sz="4000" b="1" dirty="0">
                <a:solidFill>
                  <a:srgbClr val="008000"/>
                </a:solidFill>
              </a:rPr>
              <a:t>внешней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892739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258204" cy="4948254"/>
          </a:xfrm>
        </p:spPr>
        <p:txBody>
          <a:bodyPr/>
          <a:lstStyle/>
          <a:p>
            <a:r>
              <a:rPr lang="ru-RU" b="1" dirty="0" smtClean="0"/>
              <a:t>Комплексные системы — например, организм человека — должны обладать гомеостазом, чтобы сохранять стабильность и существовать. </a:t>
            </a:r>
          </a:p>
          <a:p>
            <a:r>
              <a:rPr lang="ru-RU" b="1" dirty="0" smtClean="0"/>
              <a:t>Эти системы не только должны стремиться выжить, им также приходится адаптироваться к изменениям среды и развиваться.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Гомеостатические системы обладают следующими свойствами: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86808" cy="4233874"/>
          </a:xfrm>
        </p:spPr>
        <p:txBody>
          <a:bodyPr/>
          <a:lstStyle/>
          <a:p>
            <a:r>
              <a:rPr lang="ru-RU" sz="2400" b="1" i="1" dirty="0" smtClean="0"/>
              <a:t>Нестабильность</a:t>
            </a:r>
            <a:r>
              <a:rPr lang="ru-RU" sz="2400" dirty="0" smtClean="0"/>
              <a:t> системы: тестирует, каким образом ей лучше приспособиться.</a:t>
            </a:r>
          </a:p>
          <a:p>
            <a:r>
              <a:rPr lang="ru-RU" sz="2400" b="1" i="1" dirty="0" smtClean="0"/>
              <a:t>Стремление к равновесию</a:t>
            </a:r>
            <a:r>
              <a:rPr lang="ru-RU" sz="2400" dirty="0" smtClean="0"/>
              <a:t>: вся внутренняя, структурная и функциональная организация систем способствует сохранению баланса.</a:t>
            </a:r>
          </a:p>
          <a:p>
            <a:r>
              <a:rPr lang="ru-RU" sz="2400" b="1" i="1" dirty="0" smtClean="0"/>
              <a:t>Непредсказуемость</a:t>
            </a:r>
            <a:r>
              <a:rPr lang="ru-RU" sz="2400" b="1" dirty="0" smtClean="0"/>
              <a:t>:</a:t>
            </a:r>
            <a:r>
              <a:rPr lang="ru-RU" sz="2400" dirty="0" smtClean="0"/>
              <a:t> результирующий эффект от определённого действия зачастую может отличаться от того, который ожидался.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Механизмы и виды гомеостаза складывались в процессе эволюции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772400" cy="4019560"/>
          </a:xfrm>
        </p:spPr>
        <p:txBody>
          <a:bodyPr/>
          <a:lstStyle/>
          <a:p>
            <a:r>
              <a:rPr lang="ru-RU" dirty="0" smtClean="0"/>
              <a:t>Наиболее совершенные виды гомеостаза  сформировались у млекопитающих.</a:t>
            </a:r>
          </a:p>
          <a:p>
            <a:r>
              <a:rPr lang="ru-RU" dirty="0" smtClean="0"/>
              <a:t>Это способствовало значительному расширению возможностей их приспособления к окружающей среде.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поддержания гомеостаза у млекопитающих: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Регуляция количества </a:t>
            </a:r>
            <a:r>
              <a:rPr lang="ru-RU" sz="2400" b="1" dirty="0" err="1" smtClean="0"/>
              <a:t>микронутриентов</a:t>
            </a:r>
            <a:r>
              <a:rPr lang="ru-RU" sz="2400" b="1" dirty="0" smtClean="0"/>
              <a:t> и воды в теле — осморегуляция. </a:t>
            </a:r>
          </a:p>
          <a:p>
            <a:pPr lvl="1"/>
            <a:r>
              <a:rPr lang="ru-RU" sz="2200" dirty="0" smtClean="0"/>
              <a:t>Осуществляется в почках.</a:t>
            </a:r>
          </a:p>
          <a:p>
            <a:r>
              <a:rPr lang="ru-RU" sz="2400" b="1" dirty="0" smtClean="0"/>
              <a:t>Удаление отходов процесса обмена веществ — выделение.  </a:t>
            </a:r>
          </a:p>
          <a:p>
            <a:pPr lvl="1"/>
            <a:r>
              <a:rPr lang="ru-RU" sz="2200" dirty="0" smtClean="0"/>
              <a:t>Осуществляется экзокринными органами — почками, лёгкими, потовыми железами и желудочно-кишечным трактом.</a:t>
            </a:r>
          </a:p>
          <a:p>
            <a:r>
              <a:rPr lang="ru-RU" sz="2400" b="1" dirty="0" smtClean="0"/>
              <a:t>Регуляция температуры тела. </a:t>
            </a:r>
          </a:p>
          <a:p>
            <a:pPr lvl="1"/>
            <a:r>
              <a:rPr lang="ru-RU" sz="2200" dirty="0" smtClean="0"/>
              <a:t>Понижение температуры через потоотделение, разнообразные терморегулирующие реакции.</a:t>
            </a:r>
          </a:p>
          <a:p>
            <a:r>
              <a:rPr lang="ru-RU" sz="2400" b="1" dirty="0" smtClean="0"/>
              <a:t>Регуляция уровня глюкозы в крови. </a:t>
            </a:r>
          </a:p>
          <a:p>
            <a:pPr lvl="1"/>
            <a:r>
              <a:rPr lang="ru-RU" sz="2200" dirty="0" smtClean="0"/>
              <a:t>В основном осуществляется печенью, инсулином и глюкагоном, выделяемыми поджелудочной железой.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уровни гомеостаза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857224" y="1643050"/>
            <a:ext cx="7772400" cy="3929090"/>
          </a:xfrm>
        </p:spPr>
        <p:txBody>
          <a:bodyPr/>
          <a:lstStyle/>
          <a:p>
            <a:r>
              <a:rPr lang="ru-RU" dirty="0" smtClean="0"/>
              <a:t>Генетический гомеостаз. </a:t>
            </a:r>
          </a:p>
          <a:p>
            <a:r>
              <a:rPr lang="ru-RU" dirty="0" smtClean="0"/>
              <a:t>Биохимический гомеостаз.   </a:t>
            </a:r>
          </a:p>
          <a:p>
            <a:r>
              <a:rPr lang="ru-RU" dirty="0" smtClean="0"/>
              <a:t>Физиологический гомеостаз. </a:t>
            </a:r>
          </a:p>
          <a:p>
            <a:r>
              <a:rPr lang="ru-RU" dirty="0" smtClean="0"/>
              <a:t>Структурный гомеостаз.  </a:t>
            </a:r>
          </a:p>
          <a:p>
            <a:r>
              <a:rPr lang="ru-RU" dirty="0" smtClean="0"/>
              <a:t>Популяционный гомеостаз.</a:t>
            </a:r>
          </a:p>
          <a:p>
            <a:r>
              <a:rPr lang="ru-RU" dirty="0" smtClean="0"/>
              <a:t>Биоценотический гомеостаз.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Генетический гомеостаз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/>
          <a:lstStyle/>
          <a:p>
            <a:r>
              <a:rPr lang="ru-RU" dirty="0" smtClean="0"/>
              <a:t>Обеспечивает генетическое постоянство внутренней среды организма.</a:t>
            </a:r>
          </a:p>
          <a:p>
            <a:r>
              <a:rPr lang="ru-RU" b="1" dirty="0" smtClean="0"/>
              <a:t>В его основе лежат иммунологические механизмы, включающие неспецифическую и специфическую защиту целостности и индивидуальности организма.</a:t>
            </a:r>
          </a:p>
          <a:p>
            <a:pPr lvl="1"/>
            <a:r>
              <a:rPr lang="ru-RU" dirty="0" smtClean="0"/>
              <a:t>Неспецифические механизмы лежат в основе врождённого иммунитета.</a:t>
            </a:r>
          </a:p>
          <a:p>
            <a:pPr lvl="1"/>
            <a:r>
              <a:rPr lang="ru-RU" dirty="0" smtClean="0"/>
              <a:t>Специфические механизмы лежат в основе приобретённого  иммунитета.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258204" cy="530544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Иммунитет – </a:t>
            </a:r>
            <a:r>
              <a:rPr lang="ru-RU" sz="2800" dirty="0" smtClean="0"/>
              <a:t>от лат </a:t>
            </a:r>
            <a:r>
              <a:rPr lang="en-US" sz="2800" i="1" dirty="0" smtClean="0">
                <a:latin typeface="Cambria" pitchFamily="18" charset="0"/>
              </a:rPr>
              <a:t>immunitas</a:t>
            </a:r>
            <a:r>
              <a:rPr lang="ru-RU" sz="2800" dirty="0" smtClean="0"/>
              <a:t> (освобождение, избавление). </a:t>
            </a:r>
          </a:p>
          <a:p>
            <a:r>
              <a:rPr lang="ru-RU" sz="2800" b="1" dirty="0" smtClean="0"/>
              <a:t>Это способность организма защищать собственную целостность и биологическую индивидуальность. </a:t>
            </a:r>
          </a:p>
          <a:p>
            <a:r>
              <a:rPr lang="ru-RU" sz="2800" dirty="0" smtClean="0"/>
              <a:t>Иммунологический гомеостаз способствует сохранению относительного постоянства </a:t>
            </a:r>
            <a:r>
              <a:rPr lang="ru-RU" sz="2800" dirty="0" err="1" smtClean="0"/>
              <a:t>антигенной</a:t>
            </a:r>
            <a:r>
              <a:rPr lang="ru-RU" sz="2800" dirty="0" smtClean="0"/>
              <a:t> структуры соматических клеток  организма 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 r="43985" b="51700"/>
          <a:stretch>
            <a:fillRect/>
          </a:stretch>
        </p:blipFill>
        <p:spPr bwMode="auto">
          <a:xfrm>
            <a:off x="0" y="285729"/>
            <a:ext cx="8893175" cy="36433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125957" name="Line 5"/>
          <p:cNvSpPr>
            <a:spLocks noChangeShapeType="1"/>
          </p:cNvSpPr>
          <p:nvPr/>
        </p:nvSpPr>
        <p:spPr bwMode="auto">
          <a:xfrm flipH="1">
            <a:off x="1285852" y="642918"/>
            <a:ext cx="360363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>
            <a:off x="3143240" y="357166"/>
            <a:ext cx="287338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4643438" y="642918"/>
            <a:ext cx="360362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7429520" y="1357298"/>
            <a:ext cx="7143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5786454"/>
            <a:ext cx="8646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Неспецифический (врождённый) иммунитет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 l="14360" t="55063" r="18547" b="3072"/>
          <a:stretch>
            <a:fillRect/>
          </a:stretch>
        </p:blipFill>
        <p:spPr bwMode="auto">
          <a:xfrm>
            <a:off x="0" y="1142984"/>
            <a:ext cx="9144000" cy="300039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14282" y="5786454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Специфический (приобретенный) иммунитет 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323850" y="260350"/>
            <a:ext cx="576263" cy="1296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 flipV="1">
            <a:off x="5572132" y="2928934"/>
            <a:ext cx="360362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V="1">
            <a:off x="3851275" y="2852738"/>
            <a:ext cx="43338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000232" y="2500306"/>
            <a:ext cx="360362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Биохимический гомеостаз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428736"/>
            <a:ext cx="7772400" cy="4572000"/>
          </a:xfrm>
        </p:spPr>
        <p:txBody>
          <a:bodyPr/>
          <a:lstStyle/>
          <a:p>
            <a:r>
              <a:rPr lang="ru-RU" b="1" dirty="0" smtClean="0"/>
              <a:t>Поддержание постоянства химического состава внутренней среды организма (крови, лимфы, тканевой жидкости).</a:t>
            </a:r>
          </a:p>
          <a:p>
            <a:r>
              <a:rPr lang="ru-RU" b="1" dirty="0" smtClean="0"/>
              <a:t>Поддержание постоянства состава цитоплазмы клеток.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atin typeface="Tahoma" pitchFamily="34" charset="0"/>
              </a:rPr>
              <a:t>Уровни регуляции онтогенеза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ru-RU" dirty="0" smtClean="0"/>
              <a:t>Генный</a:t>
            </a:r>
          </a:p>
          <a:p>
            <a:r>
              <a:rPr lang="ru-RU" dirty="0" smtClean="0"/>
              <a:t>Клеточный</a:t>
            </a:r>
          </a:p>
          <a:p>
            <a:r>
              <a:rPr lang="ru-RU" dirty="0" smtClean="0"/>
              <a:t>Тканевой и органный</a:t>
            </a:r>
          </a:p>
          <a:p>
            <a:r>
              <a:rPr lang="ru-RU" dirty="0" smtClean="0"/>
              <a:t>Организменный</a:t>
            </a:r>
          </a:p>
          <a:p>
            <a:r>
              <a:rPr lang="ru-RU" dirty="0" smtClean="0"/>
              <a:t>Биоценотический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7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Физиологический гомеостаз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772400" cy="4448188"/>
          </a:xfrm>
        </p:spPr>
        <p:txBody>
          <a:bodyPr/>
          <a:lstStyle/>
          <a:p>
            <a:r>
              <a:rPr lang="ru-RU" b="1" dirty="0" smtClean="0"/>
              <a:t>Обеспечивает постоянство всех процессов жизнедеятельности человека.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/>
              <a:t>Структурный гомеостаз</a:t>
            </a:r>
          </a:p>
          <a:p>
            <a:r>
              <a:rPr lang="ru-RU" b="1" dirty="0" smtClean="0"/>
              <a:t>Обеспечивает постоянство строения (морфологической организации) на всех уровнях организации живого.</a:t>
            </a:r>
          </a:p>
          <a:p>
            <a:endParaRPr lang="ru-RU" dirty="0" smtClean="0">
              <a:solidFill>
                <a:srgbClr val="333399"/>
              </a:solidFill>
            </a:endParaRPr>
          </a:p>
          <a:p>
            <a:endParaRPr lang="ru-RU" dirty="0" smtClean="0">
              <a:solidFill>
                <a:srgbClr val="333399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785794"/>
            <a:ext cx="7829576" cy="516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Популяционный гомеостаз</a:t>
            </a:r>
          </a:p>
          <a:p>
            <a:r>
              <a:rPr lang="ru-RU" sz="2800" dirty="0" smtClean="0"/>
              <a:t>Обеспечивает постоянство генетической структуры популяции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ru-RU" sz="2800" b="1" dirty="0" smtClean="0"/>
              <a:t>Биоценотический гомеостаз</a:t>
            </a:r>
          </a:p>
          <a:p>
            <a:r>
              <a:rPr lang="ru-RU" sz="2800" dirty="0" smtClean="0"/>
              <a:t>Способствует постоянству видового состава и численности особей в биоценозах</a:t>
            </a:r>
          </a:p>
          <a:p>
            <a:pPr>
              <a:buNone/>
            </a:pPr>
            <a:endParaRPr lang="ru-RU" sz="4000" dirty="0" smtClean="0">
              <a:solidFill>
                <a:srgbClr val="333399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Отдельные механизмы гомеостаза  реализуются в целостной приспособительной реакции организма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857364"/>
            <a:ext cx="7772400" cy="4162436"/>
          </a:xfrm>
        </p:spPr>
        <p:txBody>
          <a:bodyPr/>
          <a:lstStyle/>
          <a:p>
            <a:r>
              <a:rPr lang="ru-RU" dirty="0" smtClean="0"/>
              <a:t>Объединяют эти механизмы регуляторные интегрирующие системы: </a:t>
            </a:r>
          </a:p>
          <a:p>
            <a:pPr>
              <a:buNone/>
            </a:pPr>
            <a:r>
              <a:rPr lang="ru-RU" b="1" dirty="0" smtClean="0"/>
              <a:t>	нервная, эндокринная, иммунная.</a:t>
            </a:r>
          </a:p>
          <a:p>
            <a:endParaRPr lang="ru-RU" b="1" dirty="0" smtClean="0"/>
          </a:p>
          <a:p>
            <a:pPr lvl="1"/>
            <a:r>
              <a:rPr lang="ru-RU" sz="2000" b="1" dirty="0" smtClean="0"/>
              <a:t>Наиболее быстрые изменения – нервная система: от 0,2 до 180 м/сек скорость проведения нервного импульса</a:t>
            </a:r>
          </a:p>
          <a:p>
            <a:pPr lvl="1"/>
            <a:r>
              <a:rPr lang="ru-RU" sz="2000" b="1" dirty="0" smtClean="0"/>
              <a:t>Эндокринная система действует медленно, но результат намного более продолжительный.</a:t>
            </a:r>
            <a:endParaRPr lang="ru-RU" b="1" dirty="0" smtClean="0"/>
          </a:p>
          <a:p>
            <a:pPr lvl="1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Регуляция </a:t>
            </a:r>
            <a:r>
              <a:rPr lang="ru-RU" dirty="0" smtClean="0"/>
              <a:t>гомеостаза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857364"/>
            <a:ext cx="7729566" cy="3214710"/>
          </a:xfrm>
        </p:spPr>
        <p:txBody>
          <a:bodyPr/>
          <a:lstStyle/>
          <a:p>
            <a:r>
              <a:rPr lang="ru-RU" sz="3200" dirty="0" smtClean="0"/>
              <a:t>Организм – саморегулирующаяся система.</a:t>
            </a:r>
          </a:p>
          <a:p>
            <a:r>
              <a:rPr lang="ru-RU" sz="3200" dirty="0" smtClean="0"/>
              <a:t>Принципы существования и развития таких систем изучает </a:t>
            </a:r>
            <a:r>
              <a:rPr lang="ru-RU" sz="3200" b="1" dirty="0" smtClean="0"/>
              <a:t>кибернетика</a:t>
            </a:r>
            <a:r>
              <a:rPr lang="ru-RU" sz="3200" dirty="0" smtClean="0"/>
              <a:t>, а живых систем – </a:t>
            </a:r>
            <a:r>
              <a:rPr lang="ru-RU" sz="3200" b="1" dirty="0" smtClean="0"/>
              <a:t>биологическая кибернетика.</a:t>
            </a:r>
          </a:p>
          <a:p>
            <a:endParaRPr lang="ru-RU" dirty="0" smtClean="0">
              <a:solidFill>
                <a:srgbClr val="66003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142984"/>
            <a:ext cx="7772400" cy="4572000"/>
          </a:xfrm>
        </p:spPr>
        <p:txBody>
          <a:bodyPr/>
          <a:lstStyle/>
          <a:p>
            <a:r>
              <a:rPr lang="ru-RU" sz="3200" dirty="0" smtClean="0"/>
              <a:t>В основе </a:t>
            </a:r>
            <a:r>
              <a:rPr lang="ru-RU" sz="3200" dirty="0" err="1" smtClean="0"/>
              <a:t>саморегуляции</a:t>
            </a:r>
            <a:r>
              <a:rPr lang="ru-RU" sz="3200" dirty="0" smtClean="0"/>
              <a:t>  лежит принцип обратной связи.</a:t>
            </a:r>
          </a:p>
          <a:p>
            <a:r>
              <a:rPr lang="ru-RU" sz="3200" dirty="0" smtClean="0"/>
              <a:t>Когда происходит изменение в переменных, наблюдаются два основных типа обратной связи, на которые реагирует система:</a:t>
            </a:r>
          </a:p>
          <a:p>
            <a:pPr lvl="1"/>
            <a:r>
              <a:rPr lang="ru-RU" sz="2800" b="1" dirty="0" smtClean="0"/>
              <a:t>Отрицательная обратная связь,</a:t>
            </a:r>
          </a:p>
          <a:p>
            <a:pPr lvl="1"/>
            <a:r>
              <a:rPr lang="ru-RU" sz="2800" b="1" dirty="0" smtClean="0"/>
              <a:t>Положительная обратная связь. </a:t>
            </a:r>
            <a:endParaRPr lang="ru-RU" sz="28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Отрицательная обратная связь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Выражается в реакции, при которой система отвечает так, чтобы изменить направление изменения на противоположное. </a:t>
            </a:r>
          </a:p>
          <a:p>
            <a:pPr lvl="1"/>
            <a:r>
              <a:rPr lang="ru-RU" sz="2000" dirty="0" smtClean="0"/>
              <a:t>Например, когда концентрация углекислого газа в организме человека увеличивается,  лёгким приходит сигнал к увеличению их активности и выдыханию большего количество углекислого газа.</a:t>
            </a:r>
          </a:p>
          <a:p>
            <a:pPr lvl="1"/>
            <a:r>
              <a:rPr lang="ru-RU" sz="2000" dirty="0" smtClean="0"/>
              <a:t>Когда температура тела повышается (или понижается) терморецепторы в коже и гипоталамусе регистрируют изменение, вызывая сигнал из мозга. Данный сигнал, в свою очередь, вызывает ответ — понижение температуры (или повышение).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Положительная обратная связь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Выражается в усилении изменения переменной.</a:t>
            </a:r>
          </a:p>
          <a:p>
            <a:pPr lvl="1"/>
            <a:r>
              <a:rPr lang="ru-RU" sz="2000" dirty="0" smtClean="0"/>
              <a:t>Она оказывает дестабилизирующий эффект, поэтому не приводит к гомеостазу.</a:t>
            </a:r>
          </a:p>
          <a:p>
            <a:pPr lvl="1"/>
            <a:r>
              <a:rPr lang="ru-RU" sz="2000" dirty="0" smtClean="0"/>
              <a:t>Положительная обратная связь реже встречается в естественных системах, но также необходима.</a:t>
            </a:r>
          </a:p>
          <a:p>
            <a:pPr lvl="2"/>
            <a:r>
              <a:rPr lang="ru-RU" sz="1600" dirty="0" smtClean="0"/>
              <a:t>Например, в нервах пороговый электрический потенциал вызывает генерацию намного большего потенциала действия.</a:t>
            </a:r>
            <a:r>
              <a:rPr lang="ru-RU" sz="1600" b="1" dirty="0" smtClean="0"/>
              <a:t> </a:t>
            </a:r>
          </a:p>
          <a:p>
            <a:pPr lvl="2"/>
            <a:endParaRPr lang="ru-RU" sz="1600" b="1" dirty="0" smtClean="0"/>
          </a:p>
          <a:p>
            <a:r>
              <a:rPr lang="ru-RU" b="1" dirty="0" smtClean="0"/>
              <a:t>Устойчивым системам необходимы комбинации из обоих типов обратной связи.</a:t>
            </a:r>
          </a:p>
          <a:p>
            <a:pPr lvl="3"/>
            <a:endParaRPr lang="ru-RU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75" y="428625"/>
            <a:ext cx="7858125" cy="5000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Схема прямой и обратной связи в живом организме</a:t>
            </a:r>
            <a:endParaRPr lang="ru-RU" sz="2800" b="1" dirty="0"/>
          </a:p>
        </p:txBody>
      </p:sp>
      <p:pic>
        <p:nvPicPr>
          <p:cNvPr id="4" name="Содержимое 3" descr="Л_9.bmp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3694" t="14865" r="3409" b="24324"/>
          <a:stretch>
            <a:fillRect/>
          </a:stretch>
        </p:blipFill>
        <p:spPr>
          <a:xfrm>
            <a:off x="0" y="1000125"/>
            <a:ext cx="7786688" cy="4078288"/>
          </a:xfrm>
        </p:spPr>
      </p:pic>
      <p:sp>
        <p:nvSpPr>
          <p:cNvPr id="5" name="TextBox 4"/>
          <p:cNvSpPr txBox="1"/>
          <p:nvPr/>
        </p:nvSpPr>
        <p:spPr>
          <a:xfrm>
            <a:off x="357158" y="4734342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/>
              <a:t>Р –</a:t>
            </a:r>
            <a:r>
              <a:rPr lang="ru-RU" dirty="0" smtClean="0"/>
              <a:t> </a:t>
            </a:r>
            <a:r>
              <a:rPr lang="ru-RU" sz="2000" b="0" dirty="0" smtClean="0"/>
              <a:t>регулятор (нервный центр, эндокринная железа), РО – регулируемый объект (клетка, ткань, орган), 1 – оптимальная функциональная активность РО, 2 – пониженная функциональная активности при положительной обратной связи, 3 – повышенная функциональная активность при отрицательной обратной связи</a:t>
            </a:r>
            <a:endParaRPr lang="ru-RU" sz="2000" b="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регуляции на разных уровнях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 молекулярном уровне – </a:t>
            </a:r>
            <a:r>
              <a:rPr lang="ru-RU" sz="2800" dirty="0" smtClean="0"/>
              <a:t>ингибирование ключевого фермента при избыточном образовании ключевого продукта или репрессия синтеза фермента.  </a:t>
            </a:r>
          </a:p>
          <a:p>
            <a:r>
              <a:rPr lang="ru-RU" sz="2800" b="1" dirty="0" smtClean="0"/>
              <a:t>На клеточном уровне – </a:t>
            </a:r>
            <a:r>
              <a:rPr lang="ru-RU" sz="2800" dirty="0" smtClean="0"/>
              <a:t>гормональная регуляция и оптимальная плотность (численность) клеточной популяции.</a:t>
            </a:r>
          </a:p>
          <a:p>
            <a:r>
              <a:rPr lang="ru-RU" sz="2800" b="1" dirty="0" smtClean="0"/>
              <a:t>На уровне организма </a:t>
            </a:r>
            <a:r>
              <a:rPr lang="ru-RU" sz="2800" dirty="0" smtClean="0"/>
              <a:t>– содержание глюкозы в крови.</a:t>
            </a:r>
            <a:endParaRPr lang="ru-RU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  <a:latin typeface="Tahoma" pitchFamily="34" charset="0"/>
              </a:rPr>
              <a:t>Регуляция транскрипции</a:t>
            </a:r>
          </a:p>
        </p:txBody>
      </p:sp>
      <p:pic>
        <p:nvPicPr>
          <p:cNvPr id="46083" name="Picture 3" descr="Регуляция транскрипции прокари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4857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6248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Регуляция транскрипции у прокариот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Генный уровень регуляции онтогенеза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 1985 году были открыты гены,  контролирующие ход </a:t>
            </a:r>
            <a:r>
              <a:rPr lang="ru-RU" sz="3600" b="1" dirty="0" smtClean="0">
                <a:solidFill>
                  <a:srgbClr val="002060"/>
                </a:solidFill>
              </a:rPr>
              <a:t>онтогенеза</a:t>
            </a:r>
            <a:endParaRPr lang="ru-RU" sz="3600" b="1" dirty="0" smtClean="0"/>
          </a:p>
          <a:p>
            <a:r>
              <a:rPr lang="ru-RU" sz="3600" b="1" dirty="0" err="1" smtClean="0"/>
              <a:t>Хроногены</a:t>
            </a:r>
            <a:r>
              <a:rPr lang="ru-RU" sz="3600" b="1" dirty="0" smtClean="0"/>
              <a:t> </a:t>
            </a:r>
          </a:p>
          <a:p>
            <a:r>
              <a:rPr lang="ru-RU" sz="3600" b="1" dirty="0" smtClean="0"/>
              <a:t>Гены пространственной организации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712396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Действие глюкагона и инсулина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86248" y="1000108"/>
            <a:ext cx="4643470" cy="564360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Когда уровень сахара в крови высокий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1 </a:t>
            </a:r>
            <a:r>
              <a:rPr lang="ru-RU" dirty="0" smtClean="0"/>
              <a:t>После приема пищи в крови высокий уровень углеводов.</a:t>
            </a:r>
          </a:p>
          <a:p>
            <a:pPr>
              <a:buNone/>
            </a:pPr>
            <a:r>
              <a:rPr lang="ru-RU" b="1" dirty="0" smtClean="0"/>
              <a:t>2 </a:t>
            </a:r>
            <a:r>
              <a:rPr lang="ru-RU" dirty="0" smtClean="0"/>
              <a:t>Углеводы превращаются в глюкозу, повышая уровень сахара в крови.</a:t>
            </a:r>
          </a:p>
          <a:p>
            <a:pPr>
              <a:buNone/>
            </a:pPr>
            <a:r>
              <a:rPr lang="ru-RU" b="1" dirty="0" smtClean="0"/>
              <a:t>3 </a:t>
            </a:r>
            <a:r>
              <a:rPr lang="ru-RU" dirty="0" smtClean="0"/>
              <a:t>Высокий уровень глюкозы стимулирует </a:t>
            </a:r>
            <a:r>
              <a:rPr lang="ru-RU" dirty="0" err="1" smtClean="0"/>
              <a:t>бета-клетки</a:t>
            </a:r>
            <a:r>
              <a:rPr lang="ru-RU" dirty="0" smtClean="0"/>
              <a:t> в поджелудочной железе к производству инсулина.</a:t>
            </a:r>
          </a:p>
          <a:p>
            <a:pPr>
              <a:buNone/>
            </a:pPr>
            <a:r>
              <a:rPr lang="ru-RU" b="1" dirty="0" smtClean="0"/>
              <a:t>4 </a:t>
            </a:r>
            <a:r>
              <a:rPr lang="ru-RU" dirty="0" smtClean="0"/>
              <a:t>Инсулин увеличивает всасывание глюкозы в печени, жировой ткани и мышцах.</a:t>
            </a:r>
          </a:p>
          <a:p>
            <a:pPr>
              <a:buNone/>
            </a:pPr>
            <a:r>
              <a:rPr lang="ru-RU" b="1" dirty="0" smtClean="0"/>
              <a:t>5 </a:t>
            </a:r>
            <a:r>
              <a:rPr lang="ru-RU" dirty="0" smtClean="0"/>
              <a:t>Уровень сахара в крови понижается, пока не достигнет нормального значения.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Когда уровень сахара в крови низкий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6</a:t>
            </a:r>
            <a:r>
              <a:rPr lang="ru-RU" dirty="0" smtClean="0"/>
              <a:t> В результате пропускания приема пищи в крови становится мало углеводов.</a:t>
            </a:r>
          </a:p>
          <a:p>
            <a:pPr>
              <a:buNone/>
            </a:pPr>
            <a:r>
              <a:rPr lang="ru-RU" b="1" dirty="0" smtClean="0"/>
              <a:t>7 </a:t>
            </a:r>
            <a:r>
              <a:rPr lang="ru-RU" dirty="0" smtClean="0"/>
              <a:t>Уровень сахара в крови падает.</a:t>
            </a:r>
          </a:p>
          <a:p>
            <a:pPr>
              <a:buNone/>
            </a:pPr>
            <a:r>
              <a:rPr lang="ru-RU" b="1" dirty="0" smtClean="0"/>
              <a:t>8</a:t>
            </a:r>
            <a:r>
              <a:rPr lang="ru-RU" dirty="0" smtClean="0"/>
              <a:t> Низкий уровень глюкозы заставляет </a:t>
            </a:r>
            <a:r>
              <a:rPr lang="ru-RU" dirty="0" err="1" smtClean="0"/>
              <a:t>альфа-клетки</a:t>
            </a:r>
            <a:r>
              <a:rPr lang="ru-RU" dirty="0" smtClean="0"/>
              <a:t> в поджелудочной железе вырабатывать глюкагон.</a:t>
            </a:r>
          </a:p>
          <a:p>
            <a:pPr>
              <a:buNone/>
            </a:pPr>
            <a:r>
              <a:rPr lang="ru-RU" b="1" dirty="0" smtClean="0"/>
              <a:t>9 </a:t>
            </a:r>
            <a:r>
              <a:rPr lang="ru-RU" dirty="0" smtClean="0"/>
              <a:t>Глюкагон способствует производству и вводу глюкозы в кровь.</a:t>
            </a:r>
          </a:p>
          <a:p>
            <a:pPr>
              <a:buNone/>
            </a:pPr>
            <a:r>
              <a:rPr lang="ru-RU" b="1" dirty="0" smtClean="0"/>
              <a:t>10 </a:t>
            </a:r>
            <a:r>
              <a:rPr lang="ru-RU" dirty="0" smtClean="0"/>
              <a:t>Уровень сахара в крови повышается, пока не достигнет нормального значения</a:t>
            </a:r>
            <a:endParaRPr lang="ru-RU" dirty="0"/>
          </a:p>
        </p:txBody>
      </p:sp>
      <p:pic>
        <p:nvPicPr>
          <p:cNvPr id="12" name="Содержимое 11" descr="mozg126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Почему регуляторные системы организма используют преимущественно отрицательную, а не положительную обратную связь? 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186766" cy="500066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Положительной связь по сути является не стабилизирующей, а дестабилизирующей и может приводить даже к гибели организма.</a:t>
            </a:r>
          </a:p>
          <a:p>
            <a:pPr lvl="1"/>
            <a:r>
              <a:rPr lang="ru-RU" sz="2200" dirty="0" smtClean="0"/>
              <a:t>Например, сердечный выброс в норме составляет 5 л/мин. Быстрая потеря 2 л крови приводит к такому снижению объема крови, что насосная функция сердца становится малоэффективной. </a:t>
            </a:r>
          </a:p>
          <a:p>
            <a:pPr lvl="1"/>
            <a:r>
              <a:rPr lang="ru-RU" sz="2200" dirty="0" smtClean="0"/>
              <a:t>В результате артериальное давление падает, и приток крови по коронарным сосудам к сердечной мышце снижается.</a:t>
            </a:r>
          </a:p>
          <a:p>
            <a:pPr lvl="1"/>
            <a:r>
              <a:rPr lang="ru-RU" sz="2200" dirty="0" smtClean="0"/>
              <a:t> Ослабление сердечной деятельности еще больше уменьшает сердечный выброс и, как следствие, приводит к дальнейшему снижению коронарного кровотока и угнетению сердечной деятельности. </a:t>
            </a:r>
          </a:p>
          <a:p>
            <a:r>
              <a:rPr lang="ru-RU" sz="2400" dirty="0" smtClean="0"/>
              <a:t>Этот цикл повторяется вновь и вновь и в итоге приводит к смерти.  Т.о.,  каждый цикл положительной обратной связи приводит к большему ослаблению сердечной деятельности. </a:t>
            </a:r>
          </a:p>
          <a:p>
            <a:r>
              <a:rPr lang="ru-RU" sz="2400" dirty="0" smtClean="0"/>
              <a:t>Положительная обратная связь более известна как порочный круг. </a:t>
            </a:r>
          </a:p>
          <a:p>
            <a:pPr lvl="1"/>
            <a:r>
              <a:rPr lang="ru-RU" sz="2200" dirty="0" smtClean="0"/>
              <a:t>При умеренном нарушении порочный круг можно разорвать с помощью систем, использующих отрицательную обратную связь. </a:t>
            </a:r>
          </a:p>
          <a:p>
            <a:pPr lvl="1"/>
            <a:r>
              <a:rPr lang="ru-RU" sz="2200" dirty="0" smtClean="0"/>
              <a:t>Если объем кровопотери у вышеупомянутого больного составит только 1 л, то вклад отрицательной обратной связи в регуляцию сердечного выброса и артериального давления превысит вклад положительной обратной связи и сердечный выброс восстановится.</a:t>
            </a:r>
            <a:endParaRPr lang="ru-RU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115328" cy="58579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Положительная обратная связь может быть полезной. </a:t>
            </a:r>
          </a:p>
          <a:p>
            <a:r>
              <a:rPr lang="ru-RU" dirty="0" smtClean="0"/>
              <a:t>В некоторых случаях организм использует преимущества положительной обратной связи.</a:t>
            </a:r>
          </a:p>
          <a:p>
            <a:r>
              <a:rPr lang="ru-RU" dirty="0" smtClean="0"/>
              <a:t>Например,  при свертывании крови. </a:t>
            </a:r>
          </a:p>
          <a:p>
            <a:pPr lvl="1"/>
            <a:r>
              <a:rPr lang="ru-RU" dirty="0" smtClean="0"/>
              <a:t>При нарушении целостности сосуда и начале формирования тромба происходит активация множества ферментов, называемых факторами свертывания. </a:t>
            </a:r>
          </a:p>
          <a:p>
            <a:pPr lvl="1"/>
            <a:r>
              <a:rPr lang="ru-RU" dirty="0" smtClean="0"/>
              <a:t>Некоторые из этих факторов влияют на другие неактивные ферменты в крови, окружающей тромб, таким образом продолжая его рост.</a:t>
            </a:r>
          </a:p>
          <a:p>
            <a:pPr lvl="1"/>
            <a:r>
              <a:rPr lang="ru-RU" dirty="0" smtClean="0"/>
              <a:t>Этот процесс идет до тех пор, пока дефект сосуда не закроется тромбом, и кровотечение не прекратится. </a:t>
            </a:r>
          </a:p>
          <a:p>
            <a:r>
              <a:rPr lang="ru-RU" dirty="0" smtClean="0"/>
              <a:t>Однако в некоторых случаях процесс может выходить из-под контроля, заканчиваясь нежелательным </a:t>
            </a:r>
            <a:r>
              <a:rPr lang="ru-RU" dirty="0" err="1" smtClean="0"/>
              <a:t>тромбообразованием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Так, основной причиной острого приступа стенокардии является формирование тромба на внутренней поверхности венечной артерии в области атеросклеротической бляшки. </a:t>
            </a:r>
          </a:p>
          <a:p>
            <a:pPr lvl="1"/>
            <a:r>
              <a:rPr lang="ru-RU" dirty="0" smtClean="0"/>
              <a:t>Рост тромба продолжается вплоть до полной закупорки просвета сосуда. 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972452" cy="55721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Еще один пример положительной обратной связи — генерация возбуждения в нервном волокне. </a:t>
            </a:r>
          </a:p>
          <a:p>
            <a:pPr lvl="1"/>
            <a:r>
              <a:rPr lang="ru-RU" dirty="0" smtClean="0"/>
              <a:t>При стимуляции нервного волокна возникает небольшая утечка ионов натрия через каналы внутрь волокна.</a:t>
            </a:r>
          </a:p>
          <a:p>
            <a:pPr lvl="1"/>
            <a:r>
              <a:rPr lang="ru-RU" dirty="0" smtClean="0"/>
              <a:t>Входящий внутрь натрий изменяет мембранный потенциал, что приводит к еще большему открытию каналов, а это, в свою очередь, — к еще большему изменению потенциала и т.д. </a:t>
            </a:r>
          </a:p>
          <a:p>
            <a:pPr lvl="1"/>
            <a:r>
              <a:rPr lang="ru-RU" dirty="0" smtClean="0"/>
              <a:t>Таким образом, небольшая утечка ионов в итоге вызывает бурный вход ионов натрия в нервное волокно, в результате формируется потенциал действия.</a:t>
            </a:r>
          </a:p>
          <a:p>
            <a:pPr lvl="1"/>
            <a:r>
              <a:rPr lang="ru-RU" dirty="0" smtClean="0"/>
              <a:t> В свою очередь, этот потенциал вызывает образование петель тока, распространяющихся внутри и снаружи по мембране. </a:t>
            </a:r>
          </a:p>
          <a:p>
            <a:pPr lvl="1"/>
            <a:r>
              <a:rPr lang="ru-RU" dirty="0" smtClean="0"/>
              <a:t>Процесс повторяется вновь и вновь, пока импульс не достигнет окончания волокна.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upload.wikimedia.org/wikipedia/commons/thumb/c/c5/Action_potential_UA.png/800px-Action_potential_UA.png"/>
          <p:cNvPicPr>
            <a:picLocks noChangeAspect="1" noChangeArrowheads="1"/>
          </p:cNvPicPr>
          <p:nvPr/>
        </p:nvPicPr>
        <p:blipFill>
          <a:blip r:embed="rId2"/>
          <a:srcRect b="51485"/>
          <a:stretch>
            <a:fillRect/>
          </a:stretch>
        </p:blipFill>
        <p:spPr bwMode="auto">
          <a:xfrm>
            <a:off x="285720" y="1142984"/>
            <a:ext cx="5435207" cy="35004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500694" y="357166"/>
            <a:ext cx="3357586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/>
              <a:t>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Потенциал действия</a:t>
            </a:r>
            <a:r>
              <a:rPr lang="ru-RU" sz="2200" dirty="0" smtClean="0"/>
              <a:t> — волна возбуждения, перемещающаяся по мембране живой клетки в виде кратковременного изменения мембранного потенциала на небольшом участке возбудимой клетки, в результате которого наружная поверхность этого участка становится отрицательно заряженной по отношению к соседним участкам мембраны, в то время, как в покое она заряжена положительно. 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upload.wikimedia.org/wikipedia/commons/6/63/Cellmembran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4071966" cy="271464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00034" y="3357562"/>
            <a:ext cx="7772400" cy="3214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Благодаря работе «</a:t>
            </a:r>
            <a:r>
              <a:rPr lang="ru-RU" b="1" dirty="0" smtClean="0"/>
              <a:t>калий-натриевого насоса</a:t>
            </a:r>
            <a:r>
              <a:rPr lang="ru-RU" dirty="0" smtClean="0"/>
              <a:t>» концентрация ионов натрия в цитоплазме клетки очень мала по сравнению с окружающей средой.</a:t>
            </a:r>
          </a:p>
          <a:p>
            <a:r>
              <a:rPr lang="ru-RU" dirty="0" smtClean="0"/>
              <a:t>При </a:t>
            </a:r>
            <a:r>
              <a:rPr lang="ru-RU" dirty="0" smtClean="0"/>
              <a:t>проведении потенциала действия открываются потенциал-зависимые натриевые каналы и положительно заряженные ионы натрия поступают в цитоплазму против градиента концентрации, пока он не будет уравновешен положительным электрическим зарядом. </a:t>
            </a:r>
          </a:p>
          <a:p>
            <a:r>
              <a:rPr lang="ru-RU" dirty="0" smtClean="0"/>
              <a:t>Вслед за этим </a:t>
            </a:r>
            <a:r>
              <a:rPr lang="ru-RU" dirty="0" err="1" smtClean="0"/>
              <a:t>потенциал-зависимые</a:t>
            </a:r>
            <a:r>
              <a:rPr lang="ru-RU" dirty="0" smtClean="0"/>
              <a:t> каналы инактивируются и отрицательный потенциал покоя восстанавливается за счёт диффузии в клетку отрицательно заряженных ионов хлора, концентрация которых в окружающей среде также значительно выше внутриклеточной.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8043890" cy="5234006"/>
          </a:xfrm>
        </p:spPr>
        <p:txBody>
          <a:bodyPr>
            <a:normAutofit/>
          </a:bodyPr>
          <a:lstStyle/>
          <a:p>
            <a:r>
              <a:rPr lang="ru-RU" dirty="0" smtClean="0"/>
              <a:t>В приведенных примерах положительная связь является частью всеобъемлющей отрицательной обратной связи. </a:t>
            </a:r>
          </a:p>
          <a:p>
            <a:r>
              <a:rPr lang="ru-RU" dirty="0" smtClean="0"/>
              <a:t>Положительная связь в случае с образованием тромба является частью механизма отрицательной связи по поддержанию постоянного объема циркулирующей крови. </a:t>
            </a:r>
          </a:p>
          <a:p>
            <a:r>
              <a:rPr lang="ru-RU" dirty="0" smtClean="0"/>
              <a:t>То же самое относится и к положительной связи, формирующей нервный импульс, поскольку она позволяет нервным волокнам участвовать в многочисленных системах нервной регуляции на основе отрицательной обратной связи.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Механизмы гомеостаза дублируются на разных уровнях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67282"/>
          </a:xfrm>
        </p:spPr>
        <p:txBody>
          <a:bodyPr/>
          <a:lstStyle/>
          <a:p>
            <a:r>
              <a:rPr lang="ru-RU" dirty="0" smtClean="0"/>
              <a:t>В природе реализуется принцип </a:t>
            </a:r>
            <a:r>
              <a:rPr lang="ru-RU" b="1" dirty="0" err="1" smtClean="0"/>
              <a:t>многоконтурности</a:t>
            </a:r>
            <a:r>
              <a:rPr lang="ru-RU" dirty="0" smtClean="0"/>
              <a:t>  регуляции систем.</a:t>
            </a:r>
          </a:p>
          <a:p>
            <a:pPr lvl="1"/>
            <a:r>
              <a:rPr lang="ru-RU" dirty="0" smtClean="0"/>
              <a:t>Главные контуры представлены клеточными и тканевыми гомеостатическими механизмами.</a:t>
            </a:r>
          </a:p>
          <a:p>
            <a:pPr lvl="1"/>
            <a:r>
              <a:rPr lang="ru-RU" dirty="0" smtClean="0"/>
              <a:t>Им свойственная высокая степень автоматизма.</a:t>
            </a:r>
          </a:p>
          <a:p>
            <a:r>
              <a:rPr lang="ru-RU" b="1" dirty="0" smtClean="0"/>
              <a:t>Иерархия уровней регуляции и возможность их дублирования повышает надёжность систем, устойчивость живых организмов по отношению к изменениям внешней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Иерархичность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Например, гипоталамус контролирует эндокринные функции клеток передней доли гипофиза. </a:t>
            </a:r>
          </a:p>
          <a:p>
            <a:r>
              <a:rPr lang="ru-RU" dirty="0" err="1" smtClean="0"/>
              <a:t>Тропный</a:t>
            </a:r>
            <a:r>
              <a:rPr lang="ru-RU" dirty="0" smtClean="0"/>
              <a:t> гормон гипофиза (АКТГ), в свою очередь, контролирует функцию коры надпочечников.</a:t>
            </a:r>
          </a:p>
          <a:p>
            <a:r>
              <a:rPr lang="ru-RU" dirty="0" smtClean="0"/>
              <a:t>А выделяемый корой надпочечников кортизол принимает участие в поддержании уровня глюкозы в крови, в дополнение к инсулину, выделяемому поджелудочной железой.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протяжении онтогенеза механизмы гомеостаза изменяются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Только на второй неделе после рождения образуются клетки, обеспечивающие клеточный и гуморальный иммунитет.</a:t>
            </a:r>
          </a:p>
          <a:p>
            <a:r>
              <a:rPr lang="ru-RU" dirty="0" smtClean="0"/>
              <a:t>Эффективность иммунных реакций продолжает повышаться до десяти лет.</a:t>
            </a:r>
          </a:p>
          <a:p>
            <a:r>
              <a:rPr lang="ru-RU" dirty="0" smtClean="0"/>
              <a:t>В период роста организма повышается зрелость нервной и эндокринной систем.</a:t>
            </a:r>
          </a:p>
          <a:p>
            <a:r>
              <a:rPr lang="ru-RU" b="1" dirty="0" smtClean="0"/>
              <a:t>Наибольшей надёжности механизмы гомеостаза достигают к 19 – 24 годам</a:t>
            </a:r>
          </a:p>
          <a:p>
            <a:r>
              <a:rPr lang="ru-RU" dirty="0" smtClean="0"/>
              <a:t>Старение организма сопровождается снижением их эффективности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536" y="1052736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b="1" dirty="0" err="1" smtClean="0"/>
              <a:t>Хроногены</a:t>
            </a:r>
            <a:r>
              <a:rPr lang="ru-RU" sz="2800" b="1" dirty="0" smtClean="0">
                <a:solidFill>
                  <a:srgbClr val="002060"/>
                </a:solidFill>
              </a:rPr>
              <a:t> определяют </a:t>
            </a:r>
            <a:r>
              <a:rPr lang="ru-RU" sz="2800" b="1" dirty="0">
                <a:solidFill>
                  <a:srgbClr val="002060"/>
                </a:solidFill>
              </a:rPr>
              <a:t>время наступления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событий. </a:t>
            </a:r>
            <a:endParaRPr lang="ru-RU" sz="2800" dirty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Самые </a:t>
            </a:r>
            <a:r>
              <a:rPr lang="ru-RU" sz="2800" b="1" dirty="0">
                <a:solidFill>
                  <a:srgbClr val="002060"/>
                </a:solidFill>
              </a:rPr>
              <a:t>ранние из </a:t>
            </a:r>
            <a:r>
              <a:rPr lang="ru-RU" sz="2800" b="1" dirty="0" err="1">
                <a:solidFill>
                  <a:srgbClr val="002060"/>
                </a:solidFill>
              </a:rPr>
              <a:t>хроногенов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/>
              <a:t>гены с </a:t>
            </a:r>
            <a:r>
              <a:rPr lang="ru-RU" sz="2800" b="1" dirty="0" smtClean="0"/>
              <a:t>материнским эффектом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lvl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Образуются </a:t>
            </a:r>
            <a:r>
              <a:rPr lang="ru-RU" sz="2800" b="1" dirty="0">
                <a:solidFill>
                  <a:srgbClr val="002060"/>
                </a:solidFill>
              </a:rPr>
              <a:t>в яйцеклетке при амплификации </a:t>
            </a:r>
            <a:r>
              <a:rPr lang="ru-RU" sz="2800" b="1" dirty="0" smtClean="0">
                <a:solidFill>
                  <a:srgbClr val="002060"/>
                </a:solidFill>
              </a:rPr>
              <a:t>генов </a:t>
            </a:r>
            <a:r>
              <a:rPr lang="ru-RU" sz="2800" dirty="0" smtClean="0"/>
              <a:t>(</a:t>
            </a:r>
            <a:r>
              <a:rPr lang="ru-RU" sz="2000" b="1" dirty="0" smtClean="0"/>
              <a:t>Амплификация</a:t>
            </a:r>
            <a:r>
              <a:rPr lang="ru-RU" sz="2000" dirty="0" smtClean="0"/>
              <a:t> — увеличение числа копий </a:t>
            </a:r>
            <a:r>
              <a:rPr lang="ru-RU" sz="2000" b="1" dirty="0" smtClean="0"/>
              <a:t>генов</a:t>
            </a:r>
            <a:r>
              <a:rPr lang="ru-RU" sz="2400" dirty="0"/>
              <a:t>)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результате появляется большое количество копий генов.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Некоторые </a:t>
            </a:r>
            <a:r>
              <a:rPr lang="ru-RU" sz="2800" b="1" dirty="0">
                <a:solidFill>
                  <a:srgbClr val="002060"/>
                </a:solidFill>
              </a:rPr>
              <a:t>из них транскрибируются и создается большое количество </a:t>
            </a:r>
            <a:r>
              <a:rPr lang="ru-RU" sz="2800" b="1" dirty="0" err="1">
                <a:solidFill>
                  <a:srgbClr val="002060"/>
                </a:solidFill>
              </a:rPr>
              <a:t>иРНК</a:t>
            </a:r>
            <a:r>
              <a:rPr lang="ru-RU" sz="2800" b="1" dirty="0">
                <a:solidFill>
                  <a:srgbClr val="002060"/>
                </a:solidFill>
              </a:rPr>
              <a:t>, которая начинает транслироваться сразу после оплодотворения.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1007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vmede.org/sait/content/Biohimija_severin_2009/11_files/mb4_025.jpeg"/>
          <p:cNvPicPr>
            <a:picLocks noChangeAspect="1" noChangeArrowheads="1"/>
          </p:cNvPicPr>
          <p:nvPr/>
        </p:nvPicPr>
        <p:blipFill>
          <a:blip r:embed="rId2"/>
          <a:srcRect l="34973"/>
          <a:stretch>
            <a:fillRect/>
          </a:stretch>
        </p:blipFill>
        <p:spPr bwMode="auto">
          <a:xfrm>
            <a:off x="1357290" y="1643050"/>
            <a:ext cx="3187922" cy="435771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357686" y="785794"/>
            <a:ext cx="4572032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1 - синтез и секреция гормонов стимулируется внешними и внутренними сигналами;</a:t>
            </a:r>
          </a:p>
          <a:p>
            <a:pPr>
              <a:buNone/>
            </a:pPr>
            <a:r>
              <a:rPr lang="ru-RU" dirty="0" smtClean="0"/>
              <a:t>	 2 - сигналы по нейронам поступают в гипоталамус, где стимулируют синтез и секрецию </a:t>
            </a:r>
            <a:r>
              <a:rPr lang="ru-RU" dirty="0" err="1" smtClean="0"/>
              <a:t>рилизинг-гормонов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 3 - </a:t>
            </a:r>
            <a:r>
              <a:rPr lang="ru-RU" dirty="0" err="1" smtClean="0"/>
              <a:t>рилизинг-гормоны</a:t>
            </a:r>
            <a:r>
              <a:rPr lang="ru-RU" dirty="0" smtClean="0"/>
              <a:t> стимулируют (</a:t>
            </a:r>
            <a:r>
              <a:rPr lang="ru-RU" dirty="0" err="1" smtClean="0"/>
              <a:t>либерины</a:t>
            </a:r>
            <a:r>
              <a:rPr lang="ru-RU" dirty="0" smtClean="0"/>
              <a:t>) или ингибируют (</a:t>
            </a:r>
            <a:r>
              <a:rPr lang="ru-RU" dirty="0" err="1" smtClean="0"/>
              <a:t>статины</a:t>
            </a:r>
            <a:r>
              <a:rPr lang="ru-RU" dirty="0" smtClean="0"/>
              <a:t>) синтез и секрецию </a:t>
            </a:r>
            <a:r>
              <a:rPr lang="ru-RU" dirty="0" err="1" smtClean="0"/>
              <a:t>тропных</a:t>
            </a:r>
            <a:r>
              <a:rPr lang="ru-RU" dirty="0" smtClean="0"/>
              <a:t> гормонов гипофиза; </a:t>
            </a:r>
          </a:p>
          <a:p>
            <a:pPr>
              <a:buNone/>
            </a:pPr>
            <a:r>
              <a:rPr lang="ru-RU" dirty="0" smtClean="0"/>
              <a:t>	4 - </a:t>
            </a:r>
            <a:r>
              <a:rPr lang="ru-RU" dirty="0" err="1" smtClean="0"/>
              <a:t>тропные</a:t>
            </a:r>
            <a:r>
              <a:rPr lang="ru-RU" dirty="0" smtClean="0"/>
              <a:t> гормоны стимулируют синтез и секрецию гормонов периферических эндокринных желез;</a:t>
            </a:r>
          </a:p>
          <a:p>
            <a:pPr>
              <a:buNone/>
            </a:pPr>
            <a:r>
              <a:rPr lang="ru-RU" dirty="0" smtClean="0"/>
              <a:t>	 5 - гормоны эндокринных желез поступают в кровоток и взаимодействуют с клетками-мишенями; </a:t>
            </a:r>
          </a:p>
          <a:p>
            <a:pPr>
              <a:buNone/>
            </a:pPr>
            <a:r>
              <a:rPr lang="ru-RU" dirty="0" smtClean="0"/>
              <a:t>	6 - изменение концентрации метаболитов в клетках-мишенях по механизму отрицательной обратной связи подавляет синтез гормонов эндокринных желез и гипоталамуса;</a:t>
            </a:r>
          </a:p>
          <a:p>
            <a:pPr>
              <a:buNone/>
            </a:pPr>
            <a:r>
              <a:rPr lang="ru-RU" dirty="0" smtClean="0"/>
              <a:t> 	7 - синтез и секреция </a:t>
            </a:r>
            <a:r>
              <a:rPr lang="ru-RU" dirty="0" err="1" smtClean="0"/>
              <a:t>тропных</a:t>
            </a:r>
            <a:r>
              <a:rPr lang="ru-RU" dirty="0" smtClean="0"/>
              <a:t> гормонов подавляется гормонами эндокринных желез; Е - стимуляция синтеза и секреции гормонов; Е - подавление синтеза и секреции гормонов (отрицательная обратная связь).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/>
              </a:rPr>
              <a:t>Схема взаимосвязи регуляторных систем организма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http://vmede.org/sait/content/Biohimija_severin_2009/11_files/mb4_025.jpeg"/>
          <p:cNvPicPr>
            <a:picLocks noChangeAspect="1" noChangeArrowheads="1"/>
          </p:cNvPicPr>
          <p:nvPr/>
        </p:nvPicPr>
        <p:blipFill>
          <a:blip r:embed="rId2"/>
          <a:srcRect r="76250" b="82243"/>
          <a:stretch>
            <a:fillRect/>
          </a:stretch>
        </p:blipFill>
        <p:spPr bwMode="auto">
          <a:xfrm>
            <a:off x="214282" y="1643050"/>
            <a:ext cx="1214446" cy="76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ИЕРАРХИЯ РЕГУЛЯТОРНЫХ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5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Первый уровень </a:t>
            </a:r>
            <a:r>
              <a:rPr lang="ru-RU" dirty="0" smtClean="0"/>
              <a:t>- </a:t>
            </a:r>
            <a:r>
              <a:rPr lang="ru-RU" b="1" dirty="0" smtClean="0"/>
              <a:t>ЦНС.</a:t>
            </a:r>
          </a:p>
          <a:p>
            <a:pPr lvl="1"/>
            <a:r>
              <a:rPr lang="ru-RU" b="1" dirty="0" smtClean="0"/>
              <a:t> </a:t>
            </a:r>
            <a:r>
              <a:rPr lang="ru-RU" dirty="0" smtClean="0"/>
              <a:t>Нервные клетки получают сигналы, поступающие из внешней и внутренней среды, преобразуют их в форму нервного импульса и передают через синапсы, используя химические сигналы - медиаторы. Медиаторы вызывают изменения метаболизма в </a:t>
            </a:r>
            <a:r>
              <a:rPr lang="ru-RU" dirty="0" err="1" smtClean="0"/>
              <a:t>эффекторных</a:t>
            </a:r>
            <a:r>
              <a:rPr lang="ru-RU" dirty="0" smtClean="0"/>
              <a:t> клетках.</a:t>
            </a:r>
          </a:p>
          <a:p>
            <a:r>
              <a:rPr lang="ru-RU" b="1" dirty="0" smtClean="0"/>
              <a:t>Второй уровень </a:t>
            </a:r>
            <a:r>
              <a:rPr lang="ru-RU" dirty="0" smtClean="0"/>
              <a:t>- </a:t>
            </a:r>
            <a:r>
              <a:rPr lang="ru-RU" b="1" dirty="0" smtClean="0"/>
              <a:t>эндокринная система. </a:t>
            </a:r>
          </a:p>
          <a:p>
            <a:pPr lvl="1"/>
            <a:r>
              <a:rPr lang="ru-RU" dirty="0" smtClean="0"/>
              <a:t>Включает гипоталамус, гипофиз, периферические эндокринные железы (а также отдельные клетки), синтезирующие гормоны и высвобождающие их в кровь при действии соответствующего стимула.</a:t>
            </a:r>
          </a:p>
          <a:p>
            <a:r>
              <a:rPr lang="ru-RU" b="1" dirty="0" smtClean="0"/>
              <a:t>Третий уровень </a:t>
            </a:r>
            <a:r>
              <a:rPr lang="ru-RU" dirty="0" smtClean="0"/>
              <a:t>- </a:t>
            </a:r>
            <a:r>
              <a:rPr lang="ru-RU" b="1" dirty="0" smtClean="0"/>
              <a:t>внутриклеточный. </a:t>
            </a:r>
          </a:p>
          <a:p>
            <a:pPr lvl="1"/>
            <a:r>
              <a:rPr lang="ru-RU" dirty="0" smtClean="0"/>
              <a:t>Его составляют изменения метаболизма в пределах клетки или отдельного метаболического пути, происходящие в результате:</a:t>
            </a:r>
          </a:p>
          <a:p>
            <a:pPr lvl="1">
              <a:buNone/>
            </a:pPr>
            <a:r>
              <a:rPr lang="ru-RU" dirty="0" smtClean="0"/>
              <a:t>•  </a:t>
            </a:r>
            <a:r>
              <a:rPr lang="ru-RU" b="1" dirty="0" smtClean="0"/>
              <a:t>изменения активности ферментов </a:t>
            </a:r>
            <a:r>
              <a:rPr lang="ru-RU" dirty="0" smtClean="0"/>
              <a:t>путём активации или ингибирования;</a:t>
            </a:r>
          </a:p>
          <a:p>
            <a:pPr lvl="1">
              <a:buNone/>
            </a:pPr>
            <a:r>
              <a:rPr lang="ru-RU" dirty="0" smtClean="0"/>
              <a:t>•  </a:t>
            </a:r>
            <a:r>
              <a:rPr lang="ru-RU" b="1" dirty="0" smtClean="0"/>
              <a:t>изменения количества ферментов </a:t>
            </a:r>
            <a:r>
              <a:rPr lang="ru-RU" dirty="0" smtClean="0"/>
              <a:t>по механизму индукции или репрессии синтеза белков или изменения скорости их разрушения;</a:t>
            </a:r>
          </a:p>
          <a:p>
            <a:pPr lvl="1">
              <a:buNone/>
            </a:pPr>
            <a:r>
              <a:rPr lang="ru-RU" dirty="0" smtClean="0"/>
              <a:t>•  </a:t>
            </a:r>
            <a:r>
              <a:rPr lang="ru-RU" b="1" dirty="0" smtClean="0"/>
              <a:t>изменения скорости транспорта </a:t>
            </a:r>
            <a:r>
              <a:rPr lang="ru-RU" dirty="0" smtClean="0"/>
              <a:t>веществ через мембраны клеток.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928670"/>
            <a:ext cx="4757742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- эндокринная - гормоны секретируются железами в кровь, транспортируются по кровеносному руслу и связываются с рецепторами клеток-мишеней; </a:t>
            </a:r>
          </a:p>
          <a:p>
            <a:r>
              <a:rPr lang="ru-RU" dirty="0" smtClean="0"/>
              <a:t>Б - </a:t>
            </a:r>
            <a:r>
              <a:rPr lang="ru-RU" dirty="0" err="1" smtClean="0"/>
              <a:t>паракринная</a:t>
            </a:r>
            <a:r>
              <a:rPr lang="ru-RU" dirty="0" smtClean="0"/>
              <a:t> - гормоны секретируются во внеклеточное пространство и связываются с мембранными рецепторами соседних клеток; </a:t>
            </a:r>
          </a:p>
          <a:p>
            <a:r>
              <a:rPr lang="ru-RU" dirty="0" smtClean="0"/>
              <a:t>В - </a:t>
            </a:r>
            <a:r>
              <a:rPr lang="ru-RU" dirty="0" err="1" smtClean="0"/>
              <a:t>аутокринная</a:t>
            </a:r>
            <a:r>
              <a:rPr lang="ru-RU" dirty="0" smtClean="0"/>
              <a:t> - гормоны секретируются во внеклеточное пространство и связываются с мембранными рецепторами клетки, секретирующей гормон.</a:t>
            </a:r>
            <a:endParaRPr lang="ru-RU" dirty="0"/>
          </a:p>
        </p:txBody>
      </p:sp>
      <p:pic>
        <p:nvPicPr>
          <p:cNvPr id="8" name="Рисунок 7" descr="http://vmede.org/sait/content/Biohimija_severin_2009/11_files/mb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78608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28926" y="285728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Системы регуляции метаболизма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3. Клеточный уровень регуляции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910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Основные клеточные процессы:</a:t>
            </a:r>
          </a:p>
          <a:p>
            <a:r>
              <a:rPr lang="ru-RU" dirty="0" smtClean="0"/>
              <a:t>Пролиферация</a:t>
            </a:r>
          </a:p>
          <a:p>
            <a:r>
              <a:rPr lang="ru-RU" dirty="0" smtClean="0"/>
              <a:t>Дифференцировка</a:t>
            </a:r>
          </a:p>
          <a:p>
            <a:r>
              <a:rPr lang="ru-RU" dirty="0" smtClean="0"/>
              <a:t>Перемещение</a:t>
            </a:r>
          </a:p>
          <a:p>
            <a:r>
              <a:rPr lang="ru-RU" dirty="0" smtClean="0"/>
              <a:t>Сортировка</a:t>
            </a:r>
          </a:p>
          <a:p>
            <a:r>
              <a:rPr lang="ru-RU" dirty="0" smtClean="0"/>
              <a:t>Гибель клеток</a:t>
            </a:r>
          </a:p>
          <a:p>
            <a:r>
              <a:rPr lang="ru-RU" dirty="0" smtClean="0"/>
              <a:t>Адгезия клеток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Пролиферация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9815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Разрастание ткани путём размножения клеток делением.</a:t>
            </a:r>
          </a:p>
          <a:p>
            <a:r>
              <a:rPr lang="ru-RU" dirty="0" smtClean="0"/>
              <a:t>Новообразование клеток и внутриклеточных структур (митохондрий, эндоплазматической сети, рибосом и др.). </a:t>
            </a:r>
          </a:p>
          <a:p>
            <a:pPr lvl="1"/>
            <a:r>
              <a:rPr lang="ru-RU" b="1" dirty="0" smtClean="0"/>
              <a:t>Лежит в основе роста и дифференцировки </a:t>
            </a:r>
            <a:r>
              <a:rPr lang="ru-RU" dirty="0" smtClean="0"/>
              <a:t>тканей, обеспечивает непрерывное обновление структур организма. </a:t>
            </a:r>
          </a:p>
          <a:p>
            <a:pPr lvl="1"/>
            <a:r>
              <a:rPr lang="ru-RU" dirty="0" smtClean="0"/>
              <a:t>Пролиферация  различных клеток иммунной системы является основой иммуногенеза. </a:t>
            </a:r>
          </a:p>
          <a:p>
            <a:pPr lvl="1"/>
            <a:r>
              <a:rPr lang="ru-RU" dirty="0" smtClean="0"/>
              <a:t>С помощью пролиферации ликвидируется образовавшийся при повреждении тканей дефект и нормализуется нарушенная функция, т.е. происходит </a:t>
            </a:r>
            <a:r>
              <a:rPr lang="ru-RU" b="1" dirty="0" smtClean="0"/>
              <a:t>регенерация</a:t>
            </a:r>
            <a:r>
              <a:rPr lang="ru-RU" dirty="0" smtClean="0"/>
              <a:t> тканей.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medical-enc.ru/10/images/krovetvo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86192"/>
            <a:ext cx="8501122" cy="54432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285728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Гемопоэз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8043890" cy="5448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Пролиферация может приводить к уродливому увеличению органа, например при акромегалии, вследствие нарушения гормональных влияний.</a:t>
            </a:r>
          </a:p>
          <a:p>
            <a:r>
              <a:rPr lang="ru-RU" dirty="0" smtClean="0"/>
              <a:t>Пролиферация клеток, утративших способность дифференцироваться в клетки того или иного органа, ведет к возникновению опухолей. </a:t>
            </a:r>
          </a:p>
          <a:p>
            <a:pPr lvl="1"/>
            <a:r>
              <a:rPr lang="ru-RU" dirty="0" smtClean="0"/>
              <a:t>Одни органы и ткани обладают очень высокой способностью к пролиферации клеток (соединительная, кроветворная. костная ткань, печень, эпидермис, эпителий слизистых оболочек), другие — более умеренной (скелетные мышцы, поджелудочная железа, слюнные железы и др.), третьи —почти лишены этой способности (ЦНС, миокард).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b="1" dirty="0" smtClean="0"/>
              <a:t>Дифференцировка 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6766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Процесс реализации генетически обусловленной программы формирования специализированного фенотипа клеток, отражающего их способность выполнять различные функции.</a:t>
            </a:r>
          </a:p>
          <a:p>
            <a:r>
              <a:rPr lang="ru-RU" b="1" dirty="0" smtClean="0"/>
              <a:t>В процессе дифференцировки менее специализированная клетка становится более специализированной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Например, моноцит развивается в макрофаг, </a:t>
            </a:r>
            <a:r>
              <a:rPr lang="ru-RU" dirty="0" err="1" smtClean="0"/>
              <a:t>промиобласт</a:t>
            </a:r>
            <a:r>
              <a:rPr lang="ru-RU" dirty="0" smtClean="0"/>
              <a:t> развивается в миобласт, который образуя синцитий, формирует мышечное волокно. </a:t>
            </a:r>
          </a:p>
          <a:p>
            <a:r>
              <a:rPr lang="ru-RU" b="1" dirty="0" smtClean="0"/>
              <a:t>Деление, дифференцировка и морфогенез— основные процессы, путём которых одиночная клетка (зигота) развивается в многоклеточный организм, содержащий самые разнообразные виды клеток.</a:t>
            </a:r>
          </a:p>
          <a:p>
            <a:r>
              <a:rPr lang="ru-RU" b="1" dirty="0" smtClean="0"/>
              <a:t>Дифференцировка меняет функцию клетки, её размер, форму и метаболическую активность.</a:t>
            </a:r>
          </a:p>
          <a:p>
            <a:r>
              <a:rPr lang="ru-RU" dirty="0" smtClean="0"/>
              <a:t>Дифференцировка клеток происходит не только в эмбриональном развитии, но и во взрослом организме (при кроветворении, сперматогенезе, регенерации поврежденных тканей).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upload.wikimedia.org/wikipedia/commons/2/20/Illu_blood_cell_line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22" y="500042"/>
            <a:ext cx="754385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Стволовые клетки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Общее название для всех клеток, ещё не достигших окончательного уровня специализации (способных дифференцироваться).</a:t>
            </a:r>
          </a:p>
          <a:p>
            <a:r>
              <a:rPr lang="ru-RU" dirty="0" smtClean="0"/>
              <a:t>Степень </a:t>
            </a:r>
            <a:r>
              <a:rPr lang="ru-RU" dirty="0" err="1" smtClean="0"/>
              <a:t>дифференцированости</a:t>
            </a:r>
            <a:r>
              <a:rPr lang="ru-RU" dirty="0" smtClean="0"/>
              <a:t> клетки (её «потенция к развитию») называется </a:t>
            </a:r>
            <a:r>
              <a:rPr lang="ru-RU" dirty="0" err="1" smtClean="0"/>
              <a:t>потентностью</a:t>
            </a:r>
            <a:r>
              <a:rPr lang="ru-RU" dirty="0" smtClean="0"/>
              <a:t>. Клетки, способные дифференцироваться в любую клетку взрослого организма, называются </a:t>
            </a:r>
            <a:r>
              <a:rPr lang="ru-RU" b="1" dirty="0" smtClean="0"/>
              <a:t>плюрипотентными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Для обозначения </a:t>
            </a:r>
            <a:r>
              <a:rPr lang="ru-RU" dirty="0" err="1" smtClean="0"/>
              <a:t>плюрипотентных</a:t>
            </a:r>
            <a:r>
              <a:rPr lang="ru-RU" dirty="0" smtClean="0"/>
              <a:t> клеток в организме животных используется также термин «эмбриональные стволовые клетки».</a:t>
            </a:r>
          </a:p>
          <a:p>
            <a:r>
              <a:rPr lang="ru-RU" dirty="0" smtClean="0"/>
              <a:t>Зигота и бластомеры являются </a:t>
            </a:r>
            <a:r>
              <a:rPr lang="ru-RU" b="1" dirty="0" err="1" smtClean="0"/>
              <a:t>тотипотентными</a:t>
            </a:r>
            <a:r>
              <a:rPr lang="ru-RU" dirty="0" smtClean="0"/>
              <a:t>, так как они могут дифференцироваться в любую клетку.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Механизмы материнского эффекта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1500174"/>
            <a:ext cx="7957548" cy="462598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 правило, в период дробления (у млекопитающих — до стадии 2—8 бластомеров, а у большинства животных — до завершения дробления) собственный геном зародыша неактивен, и состав всех образующихся белков считывается с </a:t>
            </a:r>
            <a:r>
              <a:rPr lang="ru-RU" b="1" dirty="0" smtClean="0"/>
              <a:t>мРНК</a:t>
            </a:r>
            <a:r>
              <a:rPr lang="ru-RU" dirty="0" smtClean="0"/>
              <a:t>, запасенных в яйцеклетке в период ее роста. </a:t>
            </a:r>
          </a:p>
          <a:p>
            <a:r>
              <a:rPr lang="ru-RU" b="1" dirty="0" smtClean="0"/>
              <a:t>Состав этих белков зависит только от генотипа матери.</a:t>
            </a:r>
          </a:p>
          <a:p>
            <a:pPr lvl="1"/>
            <a:r>
              <a:rPr lang="ru-RU" dirty="0" smtClean="0"/>
              <a:t>Если какие-то из этих белков влияют на признак взрослого организма, то его проявление также будет зависеть от генотипа матери, а не от собственного генотипа зародыша. </a:t>
            </a:r>
          </a:p>
          <a:p>
            <a:r>
              <a:rPr lang="ru-RU" dirty="0" smtClean="0"/>
              <a:t>Пример проявления материнского эффекта: цвет и структуру скорлупы яиц у кур.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39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tem cells diagram 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38875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16" y="6143644"/>
            <a:ext cx="792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/>
              <a:t>Дифференцировка в процессе развития эмбриона</a:t>
            </a:r>
            <a:endParaRPr lang="ru-RU" sz="2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Перемещение клеток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Коллективное перемещение клеток учёные уподобили организованному хаосу — сила и направление движения варьируются по всей группе, но в целом перемещение происходит в нужном направлении.</a:t>
            </a:r>
          </a:p>
          <a:p>
            <a:pPr lvl="1"/>
            <a:r>
              <a:rPr lang="ru-RU" dirty="0" smtClean="0"/>
              <a:t>Считается, что движение клеток происходит в соответствии с определёнными химическими указателями: клетки перемещаются туда, где концентрация интересующего их вещества больше или, напротив, меньше, если вещество опасно.</a:t>
            </a:r>
          </a:p>
          <a:p>
            <a:r>
              <a:rPr lang="ru-RU" dirty="0" smtClean="0"/>
              <a:t>Одновременно клетка может руководствоваться </a:t>
            </a:r>
            <a:r>
              <a:rPr lang="ru-RU" b="1" dirty="0" smtClean="0"/>
              <a:t>адгезией,</a:t>
            </a:r>
            <a:r>
              <a:rPr lang="ru-RU" dirty="0" smtClean="0"/>
              <a:t> «прилипанием» к поверхности, по которой она перемещается, или к соседям, между которыми проползает. </a:t>
            </a:r>
          </a:p>
          <a:p>
            <a:r>
              <a:rPr lang="ru-RU" dirty="0" smtClean="0"/>
              <a:t>У многоклеточных перемещение клеток внутри организма происходит под руководством специальных веществ, называемых </a:t>
            </a:r>
            <a:r>
              <a:rPr lang="ru-RU" b="1" dirty="0" err="1" smtClean="0"/>
              <a:t>морфогенами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Эти </a:t>
            </a:r>
            <a:r>
              <a:rPr lang="ru-RU" dirty="0" err="1" smtClean="0"/>
              <a:t>морфогены</a:t>
            </a:r>
            <a:r>
              <a:rPr lang="ru-RU" dirty="0" smtClean="0"/>
              <a:t> руководят формированием тканей, ростом и развитием зародыша и т. Д.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b="1" dirty="0" smtClean="0"/>
              <a:t>Сортировка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Морфогенез</a:t>
            </a:r>
            <a:r>
              <a:rPr lang="ru-RU" dirty="0" smtClean="0"/>
              <a:t> </a:t>
            </a:r>
            <a:r>
              <a:rPr lang="ru-RU" b="1" dirty="0" smtClean="0"/>
              <a:t>возникает из-за изменений в клеточной структуре или из-за взаимодействий клеток в тканях.</a:t>
            </a:r>
          </a:p>
          <a:p>
            <a:r>
              <a:rPr lang="ru-RU" dirty="0" smtClean="0"/>
              <a:t>Клетки некоторых типов </a:t>
            </a:r>
            <a:r>
              <a:rPr lang="ru-RU" b="1" dirty="0" smtClean="0"/>
              <a:t>сортируются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Это означает, что клетки собираются в кластеры так, чтобы максимизировать контакт с клетками того же типа. Происходит а</a:t>
            </a:r>
            <a:r>
              <a:rPr lang="ru-RU" b="1" dirty="0" smtClean="0"/>
              <a:t>грегация клеток</a:t>
            </a:r>
            <a:r>
              <a:rPr lang="ru-RU" dirty="0" smtClean="0"/>
              <a:t> — </a:t>
            </a:r>
            <a:r>
              <a:rPr lang="ru-RU" b="1" dirty="0" smtClean="0"/>
              <a:t>слипание клеток в многоклеточное образование — агрегат.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r>
              <a:rPr lang="ru-RU" b="1" dirty="0" smtClean="0"/>
              <a:t>Гибель клеток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Клеточная гибель</a:t>
            </a:r>
            <a:r>
              <a:rPr lang="ru-RU" dirty="0" smtClean="0"/>
              <a:t> — разрушение как отдельных клеток, так и клеток в составе погибающей ткани.</a:t>
            </a:r>
          </a:p>
          <a:p>
            <a:r>
              <a:rPr lang="ru-RU" dirty="0" smtClean="0"/>
              <a:t>Эти изменения широко распространены и встречается как в норме, так и в патологии. </a:t>
            </a:r>
          </a:p>
          <a:p>
            <a:r>
              <a:rPr lang="ru-RU" dirty="0" smtClean="0"/>
              <a:t>Физиологическая и возрастная гибель клеток, как правило, происходит по механизму </a:t>
            </a:r>
            <a:r>
              <a:rPr lang="ru-RU" b="1" dirty="0" smtClean="0"/>
              <a:t>апоптоза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Насильственная клеточная гибель может реализоваться как путём </a:t>
            </a:r>
            <a:r>
              <a:rPr lang="ru-RU" b="1" dirty="0" smtClean="0"/>
              <a:t>апоптоза</a:t>
            </a:r>
            <a:r>
              <a:rPr lang="ru-RU" dirty="0" smtClean="0"/>
              <a:t>, так и </a:t>
            </a:r>
            <a:r>
              <a:rPr lang="ru-RU" b="1" dirty="0" err="1" smtClean="0"/>
              <a:t>онкоза</a:t>
            </a:r>
            <a:r>
              <a:rPr lang="ru-RU" b="1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Механизм гибели клетки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Апоптоз</a:t>
            </a:r>
            <a:r>
              <a:rPr lang="ru-RU" dirty="0" smtClean="0"/>
              <a:t> – активная форма клеточной гибели, реализующаяся при участии специального генетически детерминированного механизма саморазрушения, требующего затрат энергии АТФ.</a:t>
            </a:r>
          </a:p>
          <a:p>
            <a:r>
              <a:rPr lang="ru-RU" b="1" dirty="0" err="1" smtClean="0"/>
              <a:t>Онкоз</a:t>
            </a:r>
            <a:r>
              <a:rPr lang="ru-RU" dirty="0" smtClean="0"/>
              <a:t> – пассивная форма клеточной гибели, при которой не происходит активации энергозависимого генетически детерминированного механизма саморазрушения клетки.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апоптозе</a:t>
            </a:r>
            <a:r>
              <a:rPr lang="ru-RU" dirty="0" smtClean="0"/>
              <a:t> в клетке происходит активация особых генов (</a:t>
            </a:r>
            <a:r>
              <a:rPr lang="ru-RU" b="1" dirty="0" smtClean="0"/>
              <a:t>летальные гены</a:t>
            </a:r>
            <a:r>
              <a:rPr lang="ru-RU" dirty="0" smtClean="0"/>
              <a:t>), на матрице которых синтезируются специальные белки, обеспечивающие разрушение клетки (</a:t>
            </a:r>
            <a:r>
              <a:rPr lang="ru-RU" b="1" dirty="0" smtClean="0"/>
              <a:t>летальные протеины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501122" cy="58579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Физиологическая (естественная) гибель клеток</a:t>
            </a:r>
            <a:r>
              <a:rPr lang="ru-RU" dirty="0" smtClean="0"/>
              <a:t> — разрушение клеток в ходе нормального онтогенеза. </a:t>
            </a:r>
          </a:p>
          <a:p>
            <a:pPr lvl="1"/>
            <a:r>
              <a:rPr lang="ru-RU" dirty="0" smtClean="0"/>
              <a:t>Благодаря естественной убыли клеток регулируется постоянство состава ткани (</a:t>
            </a:r>
            <a:r>
              <a:rPr lang="ru-RU" b="1" dirty="0" smtClean="0"/>
              <a:t>структурный</a:t>
            </a:r>
            <a:r>
              <a:rPr lang="ru-RU" dirty="0" smtClean="0"/>
              <a:t>, или </a:t>
            </a:r>
            <a:r>
              <a:rPr lang="ru-RU" b="1" dirty="0" smtClean="0"/>
              <a:t>тканевый, гомеостаз</a:t>
            </a:r>
            <a:r>
              <a:rPr lang="ru-RU" dirty="0" smtClean="0"/>
              <a:t>).</a:t>
            </a:r>
          </a:p>
          <a:p>
            <a:pPr lvl="1"/>
            <a:r>
              <a:rPr lang="ru-RU" dirty="0" smtClean="0"/>
              <a:t> Другим механизмом его регуляции является</a:t>
            </a:r>
            <a:r>
              <a:rPr lang="ru-RU" b="1" dirty="0" smtClean="0"/>
              <a:t> регенерация</a:t>
            </a:r>
            <a:r>
              <a:rPr lang="ru-RU" dirty="0" smtClean="0"/>
              <a:t>, обеспечивающая обновление и восстановление тканевых элементов.</a:t>
            </a:r>
          </a:p>
          <a:p>
            <a:r>
              <a:rPr lang="ru-RU" b="1" dirty="0" smtClean="0"/>
              <a:t>Насильственная гибель клеток.</a:t>
            </a:r>
            <a:r>
              <a:rPr lang="ru-RU" dirty="0" smtClean="0"/>
              <a:t>  — явление патологическое, лежит в основе </a:t>
            </a:r>
            <a:r>
              <a:rPr lang="ru-RU" b="1" dirty="0" smtClean="0"/>
              <a:t>некроза.</a:t>
            </a:r>
          </a:p>
          <a:p>
            <a:pPr lvl="1"/>
            <a:r>
              <a:rPr lang="ru-RU" dirty="0" smtClean="0"/>
              <a:t>Насильственная гибель клеток возникает при воздействии чрезмерного по силе повреждающего фактора. Природа фактора при этом может быть различной — физической, химической, биологической.</a:t>
            </a:r>
          </a:p>
          <a:p>
            <a:r>
              <a:rPr lang="ru-RU" b="1" dirty="0" smtClean="0"/>
              <a:t>Возрастная (старческая) гибель клеток </a:t>
            </a:r>
            <a:r>
              <a:rPr lang="ru-RU" dirty="0" smtClean="0"/>
              <a:t> наблюдается в стареющем организме.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b="1" dirty="0" smtClean="0"/>
              <a:t>Адгезия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329642" cy="55007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Многие простые ткани, включая большинство эпителиев , образуются из клеток-предшественников в результате того, что клетки-потомки удерживаются вместе, будучи прикрепленными к внеклеточному матриксу или (и) друг к другу.</a:t>
            </a:r>
          </a:p>
          <a:p>
            <a:r>
              <a:rPr lang="ru-RU" dirty="0" smtClean="0"/>
              <a:t>Структура ткани активно поддерживается за счет </a:t>
            </a:r>
            <a:r>
              <a:rPr lang="ru-RU" b="1" dirty="0" smtClean="0"/>
              <a:t>селективной адгезии</a:t>
            </a:r>
            <a:r>
              <a:rPr lang="ru-RU" dirty="0" smtClean="0"/>
              <a:t>, которую клетки устанавливают и последовательно развивают.</a:t>
            </a:r>
          </a:p>
          <a:p>
            <a:r>
              <a:rPr lang="ru-RU" dirty="0" smtClean="0"/>
              <a:t>Селективная адгезия важна в развитии тканей сложного происхождения.</a:t>
            </a:r>
          </a:p>
          <a:p>
            <a:pPr lvl="1"/>
            <a:r>
              <a:rPr lang="ru-RU" dirty="0" smtClean="0"/>
              <a:t>Например, клетки нервного гребня отделяются от нервной трубки , с которой они были исходно ассоциированы, и мигрируют по специфическим путям в другие районы, где они ассоциируют друг с другом и с другими клетками с образованием различных тканей, включая ткани периферической нервной системы .</a:t>
            </a:r>
          </a:p>
          <a:p>
            <a:pPr lvl="1"/>
            <a:r>
              <a:rPr lang="ru-RU" dirty="0" smtClean="0"/>
              <a:t>Механизмом направления мигрирующих клеток к месту назначения может быть хемотаксис или отложение </a:t>
            </a:r>
            <a:r>
              <a:rPr lang="ru-RU" dirty="0" err="1" smtClean="0"/>
              <a:t>адгезивных</a:t>
            </a:r>
            <a:r>
              <a:rPr lang="ru-RU" dirty="0" smtClean="0"/>
              <a:t> молекул , направляющих миграцию клеток по нужным путям.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00438"/>
            <a:ext cx="8358246" cy="1928826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а</a:t>
            </a:r>
            <a:r>
              <a:rPr lang="ru-RU" dirty="0" smtClean="0"/>
              <a:t>—смесь </a:t>
            </a:r>
            <a:r>
              <a:rPr lang="ru-RU" dirty="0" err="1" smtClean="0"/>
              <a:t>диссоциированных</a:t>
            </a:r>
            <a:r>
              <a:rPr lang="ru-RU" dirty="0" smtClean="0"/>
              <a:t> клеток гаструлы амфибий,</a:t>
            </a:r>
          </a:p>
          <a:p>
            <a:pPr>
              <a:buNone/>
            </a:pPr>
            <a:r>
              <a:rPr lang="ru-RU" i="1" dirty="0" smtClean="0"/>
              <a:t>	б</a:t>
            </a:r>
            <a:r>
              <a:rPr lang="ru-RU" dirty="0" smtClean="0"/>
              <a:t>—клетки эктодермы, мезодермы и энтодермы, группирующиеся послойно путем адгезии</a:t>
            </a:r>
            <a:endParaRPr lang="ru-RU" dirty="0"/>
          </a:p>
        </p:txBody>
      </p:sp>
      <p:pic>
        <p:nvPicPr>
          <p:cNvPr id="102402" name="Picture 2" descr="http://botan0.ru/files/biology/image219.gif"/>
          <p:cNvPicPr>
            <a:picLocks noChangeAspect="1" noChangeArrowheads="1"/>
          </p:cNvPicPr>
          <p:nvPr/>
        </p:nvPicPr>
        <p:blipFill>
          <a:blip r:embed="rId2"/>
          <a:srcRect b="16667"/>
          <a:stretch>
            <a:fillRect/>
          </a:stretch>
        </p:blipFill>
        <p:spPr bwMode="auto">
          <a:xfrm>
            <a:off x="1071538" y="1428736"/>
            <a:ext cx="6508473" cy="1428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Адгезия клеток зародышевых листков: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786059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928935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б</a:t>
            </a:r>
            <a:endParaRPr lang="ru-RU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заключение можно ещё раз подчеркнуть, что любая сложная открытая система для продолжения своего существования, для поддержания целостности, должна иметь механизмы поддержания гомеостаза.</a:t>
            </a:r>
          </a:p>
          <a:p>
            <a:r>
              <a:rPr lang="ru-RU" dirty="0" smtClean="0"/>
              <a:t>Любой организм обладает несколькими уровнями регуляции гомеостаза, реализующимися через клеточные процессы.</a:t>
            </a:r>
          </a:p>
          <a:p>
            <a:r>
              <a:rPr lang="ru-RU" b="1" dirty="0" smtClean="0"/>
              <a:t>Иерархия уровней регуляции и возможность их дублирования повышает надёжность систем, устойчивость живых организмов по отношению к изменениям внешней среды.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C3300"/>
                </a:solidFill>
              </a:rPr>
              <a:t>??</a:t>
            </a:r>
            <a:endParaRPr lang="ru-RU" sz="5400" b="1" dirty="0">
              <a:solidFill>
                <a:srgbClr val="CC33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176422" cy="4301670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800" dirty="0" smtClean="0">
                <a:solidFill>
                  <a:srgbClr val="004C22"/>
                </a:solidFill>
              </a:rPr>
              <a:t>Какие вещества, обладающие </a:t>
            </a:r>
            <a:r>
              <a:rPr lang="ru-RU" sz="4800" dirty="0" err="1" smtClean="0">
                <a:solidFill>
                  <a:srgbClr val="004C22"/>
                </a:solidFill>
              </a:rPr>
              <a:t>тератогенным</a:t>
            </a:r>
            <a:r>
              <a:rPr lang="ru-RU" sz="4800" dirty="0" smtClean="0">
                <a:solidFill>
                  <a:srgbClr val="004C22"/>
                </a:solidFill>
              </a:rPr>
              <a:t> действием, вы знаете ?</a:t>
            </a:r>
          </a:p>
          <a:p>
            <a:pPr>
              <a:buNone/>
            </a:pPr>
            <a:endParaRPr lang="ru-RU" sz="4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6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6408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Эмбриональная детерминация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2051050" y="836613"/>
            <a:ext cx="5473700" cy="5688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288882" y="1511300"/>
            <a:ext cx="56756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ru-RU" dirty="0" smtClean="0"/>
              <a:t>цитоплазмы </a:t>
            </a:r>
            <a:r>
              <a:rPr lang="ru-RU" dirty="0"/>
              <a:t>ооцита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916238" y="24923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S&gt;&gt;&gt;</a:t>
            </a:r>
            <a:endParaRPr lang="ru-RU" sz="2800" b="1" dirty="0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5219700" y="2133600"/>
            <a:ext cx="3744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Работают ГЕНЫ с материнским эффектом!</a:t>
            </a:r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3851275" y="3068638"/>
            <a:ext cx="1871663" cy="165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3132138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4427538" y="2060575"/>
            <a:ext cx="6492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976466" y="3475495"/>
            <a:ext cx="2159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Геном  </a:t>
            </a:r>
            <a:r>
              <a:rPr lang="ru-RU" sz="2400" b="1" dirty="0" smtClean="0"/>
              <a:t>не </a:t>
            </a:r>
            <a:r>
              <a:rPr lang="ru-RU" sz="2400" b="1" dirty="0"/>
              <a:t>активен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116013" y="2060575"/>
            <a:ext cx="576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З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И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Г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О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Т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А</a:t>
            </a: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21975530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143116"/>
            <a:ext cx="7772400" cy="38766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2374</Words>
  <Application>Microsoft Office PowerPoint</Application>
  <PresentationFormat>Экран (4:3)</PresentationFormat>
  <Paragraphs>416</Paragraphs>
  <Slides>90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9" baseType="lpstr">
      <vt:lpstr>Arial</vt:lpstr>
      <vt:lpstr>Calibri</vt:lpstr>
      <vt:lpstr>Cambria</vt:lpstr>
      <vt:lpstr>Franklin Gothic Book</vt:lpstr>
      <vt:lpstr>Perpetua</vt:lpstr>
      <vt:lpstr>Tahoma</vt:lpstr>
      <vt:lpstr>Times New Roman</vt:lpstr>
      <vt:lpstr>Wingdings 2</vt:lpstr>
      <vt:lpstr>Справедливость</vt:lpstr>
      <vt:lpstr> Гомеостаз как проявление целостности организма </vt:lpstr>
      <vt:lpstr>План лекции</vt:lpstr>
      <vt:lpstr>Цель лекции</vt:lpstr>
      <vt:lpstr>Развитие организма  определяют: </vt:lpstr>
      <vt:lpstr>Уровни регуляции онтогенеза</vt:lpstr>
      <vt:lpstr>Генный уровень регуляции онтогенеза</vt:lpstr>
      <vt:lpstr>Презентация PowerPoint</vt:lpstr>
      <vt:lpstr>Механизмы материнского эффекта</vt:lpstr>
      <vt:lpstr>Презентация PowerPoint</vt:lpstr>
      <vt:lpstr>Активация генома зародыша </vt:lpstr>
      <vt:lpstr>Гомеозисные гены </vt:lpstr>
      <vt:lpstr>Презентация PowerPoint</vt:lpstr>
      <vt:lpstr>Развитие глаза в необычных местах на теле дрозофилы: </vt:lpstr>
      <vt:lpstr> Гены сегментации</vt:lpstr>
      <vt:lpstr>Презентация PowerPoint</vt:lpstr>
      <vt:lpstr>Следствие мутаций сегментных генов:</vt:lpstr>
      <vt:lpstr>ГЕНЫ СЕГМЕНТНОЙ ПОЛЯРНОСТИ У ЧЕЛОВЕКА</vt:lpstr>
      <vt:lpstr>Презентация PowerPoint</vt:lpstr>
      <vt:lpstr>Презентация PowerPoint</vt:lpstr>
      <vt:lpstr>Презентация PowerPoint</vt:lpstr>
      <vt:lpstr>Клеточный уровень регуляции онтогенеза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Молекулярная основа морфогенеза</vt:lpstr>
      <vt:lpstr>Презентация PowerPoint</vt:lpstr>
      <vt:lpstr>Биоценотический уровень регуляции онтогенеза</vt:lpstr>
      <vt:lpstr>Презентация PowerPoint</vt:lpstr>
      <vt:lpstr>Презентация PowerPoint</vt:lpstr>
      <vt:lpstr>2. Понятие о гомеостазе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Гомеостатические системы обладают следующими свойствами:</vt:lpstr>
      <vt:lpstr>Механизмы и виды гомеостаза складывались в процессе эволюции</vt:lpstr>
      <vt:lpstr>Примеры поддержания гомеостаза у млекопитающих:</vt:lpstr>
      <vt:lpstr>Основные уровни гомеостаза</vt:lpstr>
      <vt:lpstr>Генетический гомеостаз</vt:lpstr>
      <vt:lpstr>Презентация PowerPoint</vt:lpstr>
      <vt:lpstr>Презентация PowerPoint</vt:lpstr>
      <vt:lpstr>Презентация PowerPoint</vt:lpstr>
      <vt:lpstr>Биохимический гомеостаз</vt:lpstr>
      <vt:lpstr>Физиологический гомеостаз</vt:lpstr>
      <vt:lpstr>Презентация PowerPoint</vt:lpstr>
      <vt:lpstr>Отдельные механизмы гомеостаза  реализуются в целостной приспособительной реакции организма</vt:lpstr>
      <vt:lpstr>Регуляция гомеостаза</vt:lpstr>
      <vt:lpstr>Презентация PowerPoint</vt:lpstr>
      <vt:lpstr>Отрицательная обратная связь</vt:lpstr>
      <vt:lpstr>Положительная обратная связь</vt:lpstr>
      <vt:lpstr>Схема прямой и обратной связи в живом организме</vt:lpstr>
      <vt:lpstr>Примеры регуляции на разных уровнях</vt:lpstr>
      <vt:lpstr>Регуляция транскрипции</vt:lpstr>
      <vt:lpstr>Действие глюкагона и инсулина</vt:lpstr>
      <vt:lpstr>Почему регуляторные системы организма используют преимущественно отрицательную, а не положительную обратную связь?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гомеостаза дублируются на разных уровнях</vt:lpstr>
      <vt:lpstr>Иерархичность</vt:lpstr>
      <vt:lpstr>На протяжении онтогенеза механизмы гомеостаза изменяются</vt:lpstr>
      <vt:lpstr>Презентация PowerPoint</vt:lpstr>
      <vt:lpstr>ИЕРАРХИЯ РЕГУЛЯТОРНЫХ СИСТЕМ</vt:lpstr>
      <vt:lpstr>Презентация PowerPoint</vt:lpstr>
      <vt:lpstr>3. Клеточный уровень регуляции</vt:lpstr>
      <vt:lpstr>Пролиферация</vt:lpstr>
      <vt:lpstr>Презентация PowerPoint</vt:lpstr>
      <vt:lpstr>Презентация PowerPoint</vt:lpstr>
      <vt:lpstr>Дифференцировка клеток</vt:lpstr>
      <vt:lpstr>Презентация PowerPoint</vt:lpstr>
      <vt:lpstr>Стволовые клетки</vt:lpstr>
      <vt:lpstr>Презентация PowerPoint</vt:lpstr>
      <vt:lpstr>Перемещение клеток</vt:lpstr>
      <vt:lpstr>Сортировка</vt:lpstr>
      <vt:lpstr>Гибель клеток</vt:lpstr>
      <vt:lpstr>Механизм гибели клетки</vt:lpstr>
      <vt:lpstr>Презентация PowerPoint</vt:lpstr>
      <vt:lpstr>Адгезия</vt:lpstr>
      <vt:lpstr>Презентация PowerPoint</vt:lpstr>
      <vt:lpstr>Заключение</vt:lpstr>
      <vt:lpstr>??</vt:lpstr>
      <vt:lpstr>Презентация PowerPoint</vt:lpstr>
    </vt:vector>
  </TitlesOfParts>
  <Company>505.ru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ТЯ</dc:creator>
  <cp:lastModifiedBy>Биология</cp:lastModifiedBy>
  <cp:revision>187</cp:revision>
  <dcterms:created xsi:type="dcterms:W3CDTF">2007-04-28T14:14:13Z</dcterms:created>
  <dcterms:modified xsi:type="dcterms:W3CDTF">2015-11-19T10:07:44Z</dcterms:modified>
</cp:coreProperties>
</file>