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9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7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02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912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07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345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4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2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30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0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1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8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0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9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6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43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9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A2DB73-A7A6-41AD-8A4A-A1055990E3C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58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lerk.ru/blogs/buhgalterskij-arhiv/508477/" TargetMode="External"/><Relationship Id="rId2" Type="http://schemas.openxmlformats.org/officeDocument/2006/relationships/hyperlink" Target="https://base.garant.ru/12148567/#:~:text=&#1055;&#1077;&#1088;&#1089;&#1086;&#1085;&#1072;&#1083;&#1100;&#1085;&#1099;&#1084;&#1080;%20&#1076;&#1072;&#1085;&#1085;&#1099;&#1084;&#1080;%20&#1087;&#1088;&#1080;&#1079;&#1085;&#1072;&#1102;&#1090;&#1089;&#1103;%20&#1083;&#1102;&#1073;&#1099;&#1077;%20&#1089;&#1074;&#1077;&#1076;&#1077;&#1085;&#1080;&#1103;,&#1080;%20&#1091;&#1089;&#1083;&#1086;&#1074;&#1080;&#1103;%20&#1086;&#1073;&#1088;&#1072;&#1073;&#1086;&#1090;&#1082;&#1080;%20&#1087;&#1077;&#1088;&#1089;&#1086;&#1085;&#1072;&#1083;&#1100;&#1085;&#1099;&#1093;%20&#1076;&#1072;&#1085;&#1085;&#1099;&#1093;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ru.wikipedia.org/wiki/&#1055;&#1077;&#1088;&#1089;&#1086;&#1085;&#1072;&#1083;&#1100;&#1085;&#1099;&#1077;_&#1076;&#1072;&#1085;&#1085;&#1099;&#1077;" TargetMode="External"/><Relationship Id="rId4" Type="http://schemas.openxmlformats.org/officeDocument/2006/relationships/hyperlink" Target="https://mcs.mail.ru/blog/chto-takoe-personalnye-dannye-ih-hranenie-i-obrabotk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9036496" cy="2355015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Персональные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</a:rPr>
              <a:t>данные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509120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Приготовил: студент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Бочарова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Екатерина Александровна 112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леч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Проверил: доцент Капустина Светлана Витальевна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5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563" y="260648"/>
            <a:ext cx="9144000" cy="10542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информационным системам персональных данных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31232" y="2204864"/>
            <a:ext cx="6912768" cy="4234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Требования к обеспечению безопасности персональных данных установлены Постановлением Правительства № 781 от 17.11.2007 г. «Об утверждении Положения об обеспечении безопасности персональных данных при их обработке в информационной системе персональных данных». Положение определяет требования по обеспечению безопасности персональных данных при их обработке в информационных системах в соответствии с их классом.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9218" name="Picture 2" descr="http://data-sec.ru/img/5h6rkd94v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00025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aboy.ru/wp-content/uploads/2013/01/perso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71" y="4638979"/>
            <a:ext cx="2000250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67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542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за выполнением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возложен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следующие органы: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877815"/>
          </a:xfrm>
        </p:spPr>
        <p:txBody>
          <a:bodyPr/>
          <a:lstStyle/>
          <a:p>
            <a:endParaRPr lang="ru-RU" dirty="0"/>
          </a:p>
          <a:p>
            <a:pPr lvl="0"/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Роскомнадзор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– основной надзорный орган в области персональных данных;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ФСБ – основной надзорный орган в части использования средств шифрования;</a:t>
            </a:r>
          </a:p>
          <a:p>
            <a:pPr marL="0" indent="0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ФСТЭК – надзорный орган в части использования технических средств защиты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70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42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кого распространяется Закон?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267" y="3573016"/>
            <a:ext cx="8928992" cy="3129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В любой компании, вне зависимости от её организационно-правовой формы, есть информация о сотрудниках, работающих в организации, а иногда и её контрагентах. Таким образом такая компания является оператором персональных данных, действия ФЗ-152 распространяются и на неё.</a:t>
            </a:r>
          </a:p>
        </p:txBody>
      </p:sp>
      <p:pic>
        <p:nvPicPr>
          <p:cNvPr id="10242" name="Picture 2" descr="http://www.virusov-net.com/wp-content/uploads/2012/01/24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46727"/>
            <a:ext cx="1656184" cy="232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itsec.ru/archive/p5/images/ib-1-2011-22-23-fr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3" y="1386906"/>
            <a:ext cx="2808312" cy="19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2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3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/>
              <a:t>За нарушения законодательных актов </a:t>
            </a:r>
            <a:r>
              <a:rPr lang="ru-RU" sz="2600" b="1" dirty="0" smtClean="0"/>
              <a:t>РФ, </a:t>
            </a:r>
            <a:r>
              <a:rPr lang="ru-RU" sz="2600" b="1" dirty="0"/>
              <a:t>регулирующих правоотношения в сфере </a:t>
            </a:r>
            <a:r>
              <a:rPr lang="ru-RU" sz="2600" b="1" dirty="0" smtClean="0"/>
              <a:t>ПД предусмотрены </a:t>
            </a:r>
            <a:r>
              <a:rPr lang="ru-RU" sz="2600" b="1" dirty="0"/>
              <a:t>следующие санкции:</a:t>
            </a:r>
            <a:br>
              <a:rPr lang="ru-RU" sz="2600" b="1" dirty="0"/>
            </a:br>
            <a:endParaRPr lang="ru-RU" sz="2600" b="1" dirty="0"/>
          </a:p>
          <a:p>
            <a:pPr marL="0" indent="0" algn="ctr">
              <a:buNone/>
            </a:pPr>
            <a:r>
              <a:rPr lang="ru-RU" sz="2600" b="1" dirty="0"/>
              <a:t>1. Привлечение к административной и гражданской ответственности</a:t>
            </a:r>
            <a:br>
              <a:rPr lang="ru-RU" sz="2600" b="1" dirty="0"/>
            </a:br>
            <a:r>
              <a:rPr lang="ru-RU" sz="2600" b="1" dirty="0"/>
              <a:t>2. Направление в органы прокуратуры материалов о возбуждении уголовных дел</a:t>
            </a:r>
            <a:br>
              <a:rPr lang="ru-RU" sz="2600" b="1" dirty="0"/>
            </a:br>
            <a:r>
              <a:rPr lang="ru-RU" sz="2600" b="1" dirty="0"/>
              <a:t>3. Прекращение обработки персональных данных</a:t>
            </a:r>
            <a:br>
              <a:rPr lang="ru-RU" sz="2600" b="1" dirty="0"/>
            </a:br>
            <a:r>
              <a:rPr lang="ru-RU" sz="2600" b="1" dirty="0"/>
              <a:t>4. Приостановление деятельности оператора в случае осуществления ее без лицензии</a:t>
            </a:r>
            <a:br>
              <a:rPr lang="ru-RU" sz="2600" b="1" dirty="0"/>
            </a:br>
            <a:r>
              <a:rPr lang="ru-RU" sz="2600" b="1" dirty="0"/>
              <a:t>5. Конфискация </a:t>
            </a:r>
            <a:r>
              <a:rPr lang="ru-RU" sz="2600" b="1" dirty="0" err="1" smtClean="0"/>
              <a:t>неcертифицированных</a:t>
            </a:r>
            <a:r>
              <a:rPr lang="ru-RU" sz="2600" b="1" dirty="0" smtClean="0"/>
              <a:t> </a:t>
            </a:r>
            <a:r>
              <a:rPr lang="ru-RU" sz="2600" b="1" dirty="0"/>
              <a:t>средств обеспечения безопасности и шифровальных средств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00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48750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363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8077200" cy="14401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Литература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412776"/>
            <a:ext cx="7999040" cy="4607024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1.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://base.garant.ru/12148567/#:~:text=</a:t>
            </a:r>
            <a:r>
              <a:rPr lang="ru-RU" dirty="0" smtClean="0">
                <a:hlinkClick r:id="rId2"/>
              </a:rPr>
              <a:t>Персональными%20данными%20признаются%20любые%20сведения,и%20условия%20обработки%20персональных%20данных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https://www.klerk.ru/blogs/buhgalterskij-arhiv/508477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mcs.mail.ru/blog/chto-takoe-personalnye-dannye-ih-hranenie-i-obrabotka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https://ru.wikipedia.org/wiki/</a:t>
            </a:r>
            <a:r>
              <a:rPr lang="ru-RU" dirty="0" err="1" smtClean="0">
                <a:hlinkClick r:id="rId5"/>
              </a:rPr>
              <a:t>Персональные_данные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47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95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План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24" y="1484784"/>
            <a:ext cx="7999040" cy="4752528"/>
          </a:xfrm>
        </p:spPr>
        <p:txBody>
          <a:bodyPr>
            <a:normAutofit/>
          </a:bodyPr>
          <a:lstStyle/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1.Термин «Персональные данные»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2.Правовое регулирование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3.Защита ПД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4.Мероприятия по защите ПД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5.Оператор ПД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6.Основные положения закона ПД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7.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Требования к информационным системам персональных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данных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8.Органы по ПД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9.Ответственность </a:t>
            </a:r>
          </a:p>
          <a:p>
            <a:pPr lvl="1"/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10.Литература</a:t>
            </a:r>
          </a:p>
          <a:p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44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8824405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персональные данные?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1700808"/>
            <a:ext cx="6408712" cy="44644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   Персональные </a:t>
            </a:r>
            <a:r>
              <a:rPr lang="ru-RU" sz="4000" b="1" i="1" dirty="0">
                <a:solidFill>
                  <a:srgbClr val="FFFF00"/>
                </a:solidFill>
              </a:rPr>
              <a:t>данные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 - любая информация, относящаяся к определенному или определяемому на основании такой информации физическому лицу (субъекту персональных данных), в том числе его фамилия, имя, отчество, год, месяц, дата и место рождения, адрес, семейное, социальное, имущественное положение, образование, профессия, доходы, другая информация.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 descr="http://pressaudit.ru/wp-content/uploads/2012/11/Roskomnadz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668229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sarev.biz/wp-content/uploads/2009/08/zayavle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18" y="3429000"/>
            <a:ext cx="1942321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28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регулирование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36181" y="1844824"/>
            <a:ext cx="6100315" cy="41490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/>
              <a:t>Правоотношения в сфере персональных данных регулируются федеральным законодательством РФ (Федеральный Закон от 27.07.2006 г. № 152-ФЗ «О персональных данных»), Трудовым кодексом РФ (глава 14), а так же Гражданским кодексом РФ</a:t>
            </a:r>
            <a:r>
              <a:rPr lang="ru-RU" sz="2800" b="1" dirty="0" smtClean="0"/>
              <a:t>.</a:t>
            </a:r>
          </a:p>
        </p:txBody>
      </p:sp>
      <p:pic>
        <p:nvPicPr>
          <p:cNvPr id="2052" name="Picture 4" descr="http://www.anti-malware.ru/files/am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7" y="3356992"/>
            <a:ext cx="1968684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vt-inform.ru/upload/iblock/df5/yhfa%20d%20fpfjg%20www.d-kvadrat.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77" y="1196752"/>
            <a:ext cx="1296144" cy="1730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1.liveinternet.ru/images/attach/c/0/45/337/45337235_18875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59"/>
            <a:ext cx="1368152" cy="1876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6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персональных данных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756" y="1026591"/>
            <a:ext cx="8964488" cy="399330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  Защита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персональных данных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– это комплекс мероприятий, позволяющий выполнить требования законодательства РФ, касающиеся обработки, хранению и передачи персональных данных граждан.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074" name="Picture 2" descr="http://mcontent.life.ru/media/2/news/2011/06/493197/.44713d4fa0fb74215d8b007c67053c3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49080"/>
            <a:ext cx="3995218" cy="2330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igit.ru/images/39602/28/3960228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5682"/>
            <a:ext cx="2898839" cy="1973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37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25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обеспечению защиты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16" y="3140968"/>
            <a:ext cx="9143999" cy="35010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FFFF00"/>
                </a:solidFill>
              </a:rPr>
              <a:t>Организационные меры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по защите персональных данных включают в себя:</a:t>
            </a:r>
          </a:p>
          <a:p>
            <a:pPr lvl="0"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Разработку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организационно-распорядительных документов, которые регламентируют весь процесс получения, обработки, хранения, передачи и защиты персональных данных;</a:t>
            </a:r>
          </a:p>
          <a:p>
            <a:pPr lvl="0"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Определение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перечня мероприятий по защите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ПД.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2800" dirty="0"/>
          </a:p>
        </p:txBody>
      </p:sp>
      <p:pic>
        <p:nvPicPr>
          <p:cNvPr id="5122" name="Picture 2" descr="http://dentalworld.ru/images/Pers_danni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67993"/>
            <a:ext cx="2052938" cy="1371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osp.ru/data/682/018/1241/0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67993"/>
            <a:ext cx="1371600" cy="1295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9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42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обеспечению защиты ПД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48347"/>
            <a:ext cx="7272808" cy="44930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FFFF00"/>
                </a:solidFill>
              </a:rPr>
              <a:t>Технические меры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по защите персональных данных предполагают использование программно - аппаратных средств защиты информации. При обработке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ПД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 использованием средств автоматизации, применение технических мер защиты является обязательным условием, а их количество и степень защиты определяется исходя из класса системы персональных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данных.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img.rufox.ru/files/big2/5617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61377"/>
            <a:ext cx="1656184" cy="1466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pravorub.ru/upload/content/2011/11/21/file_20461bd31c24fc29ecc129c2ad9d6b01_zashita_p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646" y="1859766"/>
            <a:ext cx="13335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90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556"/>
            <a:ext cx="9144000" cy="10542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такой оператор ПД?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476" y="2248347"/>
            <a:ext cx="9036495" cy="46096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sz="2200" b="1" i="1" dirty="0" smtClean="0">
                <a:solidFill>
                  <a:srgbClr val="FFFF00"/>
                </a:solidFill>
              </a:rPr>
              <a:t>Оператор </a:t>
            </a:r>
            <a:r>
              <a:rPr lang="ru-RU" sz="2200" b="1" i="1" dirty="0">
                <a:solidFill>
                  <a:srgbClr val="FFFF00"/>
                </a:solidFill>
              </a:rPr>
              <a:t>персональных данных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 - государственный орган, муниципальный орган,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юр.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или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физ.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лицо, организующие и (или) осуществляющие обработку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ПД,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а также определяющие цели и содержание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обработки ПД.</a:t>
            </a:r>
          </a:p>
          <a:p>
            <a:pPr marL="0" indent="0" algn="ctr">
              <a:buNone/>
            </a:pPr>
            <a:r>
              <a:rPr lang="ru-RU" sz="2200" b="1" dirty="0" smtClean="0">
                <a:solidFill>
                  <a:srgbClr val="FFFF00"/>
                </a:solidFill>
              </a:rPr>
              <a:t>   Закон </a:t>
            </a:r>
            <a:r>
              <a:rPr lang="ru-RU" sz="2200" b="1" dirty="0">
                <a:solidFill>
                  <a:srgbClr val="FFFF00"/>
                </a:solidFill>
              </a:rPr>
              <a:t>«О персональных данных»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обязывает оператора принимать необходимые организационные и технические меры для защиты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ПД от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неправомерного или случайного доступа к ним, уничтожения, изменения, блокирования, копирования,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распространения,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а также от иных неправомерных действий.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6" name="Picture 2" descr="http://www.kommunal-vopros.ru/wp-content/uploads/2012/04/61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59296"/>
            <a:ext cx="1444410" cy="10774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tavropol.blizko.ru/system/images/product/000/865/813_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4742"/>
            <a:ext cx="1656184" cy="11465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15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2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Закона «О персональных данных»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2132856"/>
            <a:ext cx="7956376" cy="4536503"/>
          </a:xfrm>
        </p:spPr>
        <p:txBody>
          <a:bodyPr>
            <a:normAutofit/>
          </a:bodyPr>
          <a:lstStyle/>
          <a:p>
            <a:pPr lvl="0" algn="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Субъект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имеет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право на защиту своих прав и законных интересов, в том числе на возмещение убытков и (или) компенсацию морального вреда, обжаловав действия или бездействие оператора в уполномоченный орган по защите прав субъектов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или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судебном порядке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Нарушение требований Закона влечет гражданскую, уголовную, административную, дисциплинарную ответственность физических и должностных лиц.</a:t>
            </a:r>
          </a:p>
          <a:p>
            <a:endParaRPr lang="ru-RU" dirty="0"/>
          </a:p>
        </p:txBody>
      </p:sp>
      <p:pic>
        <p:nvPicPr>
          <p:cNvPr id="8194" name="Picture 2" descr="http://pd.rsoc.ru/images/news/9999_per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4" y="2420888"/>
            <a:ext cx="1530169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nika-media.ru/wp-content/uploads/2013/01/person-300x2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53" y="4869160"/>
            <a:ext cx="1495550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3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</TotalTime>
  <Words>355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Сектор</vt:lpstr>
      <vt:lpstr>Персональные данные </vt:lpstr>
      <vt:lpstr>План</vt:lpstr>
      <vt:lpstr>Что такое персональные данные?</vt:lpstr>
      <vt:lpstr>Правовое регулирование</vt:lpstr>
      <vt:lpstr>Защита персональных данных</vt:lpstr>
      <vt:lpstr>Комплекс мероприятий по обеспечению защиты ПД</vt:lpstr>
      <vt:lpstr>Комплекс мероприятий по обеспечению защиты ПД</vt:lpstr>
      <vt:lpstr>Кто такой оператор ПД?</vt:lpstr>
      <vt:lpstr>Основные положения Закона «О персональных данных»</vt:lpstr>
      <vt:lpstr>Требования к информационным системам персональных данных</vt:lpstr>
      <vt:lpstr>Контроль за выполнением возложен на следующие органы: </vt:lpstr>
      <vt:lpstr>На кого распространяется Закон?</vt:lpstr>
      <vt:lpstr>Ответственность </vt:lpstr>
      <vt:lpstr>Спасибо за внимание!</vt:lpstr>
      <vt:lpstr>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Персональные данные и их защита</dc:title>
  <dc:creator>Привет</dc:creator>
  <cp:lastModifiedBy>User</cp:lastModifiedBy>
  <cp:revision>23</cp:revision>
  <dcterms:created xsi:type="dcterms:W3CDTF">2013-03-22T20:44:56Z</dcterms:created>
  <dcterms:modified xsi:type="dcterms:W3CDTF">2022-01-24T15:19:06Z</dcterms:modified>
</cp:coreProperties>
</file>