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Переломы проксимального </a:t>
            </a:r>
            <a:r>
              <a:rPr lang="ru-RU" dirty="0" err="1" smtClean="0"/>
              <a:t>сигмента</a:t>
            </a:r>
            <a:r>
              <a:rPr lang="ru-RU" dirty="0" smtClean="0"/>
              <a:t> бедренной кости .</a:t>
            </a:r>
            <a:br>
              <a:rPr lang="ru-RU" dirty="0" smtClean="0"/>
            </a:br>
            <a:r>
              <a:rPr lang="ru-RU" dirty="0" smtClean="0"/>
              <a:t>Классификация АО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31C3 </a:t>
            </a:r>
            <a:r>
              <a:rPr lang="ru-RU" dirty="0" smtClean="0"/>
              <a:t>С переломом шейки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Pavel\Desktop\през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4752528" cy="4366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Вертельная </a:t>
            </a:r>
            <a:r>
              <a:rPr lang="ru-RU" dirty="0" smtClean="0"/>
              <a:t>зона/</a:t>
            </a:r>
            <a:r>
              <a:rPr lang="en-US" dirty="0" smtClean="0"/>
              <a:t>Femur - Proximal - </a:t>
            </a:r>
            <a:r>
              <a:rPr lang="en-US" dirty="0" err="1" smtClean="0"/>
              <a:t>Trochanteric</a:t>
            </a:r>
            <a:r>
              <a:rPr lang="en-US" dirty="0" smtClean="0"/>
              <a:t> - AO31A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31A1 </a:t>
            </a:r>
            <a:r>
              <a:rPr lang="ru-RU" dirty="0" err="1" smtClean="0"/>
              <a:t>Чрезвертельный</a:t>
            </a:r>
            <a:r>
              <a:rPr lang="ru-RU" dirty="0" smtClean="0"/>
              <a:t> простой</a:t>
            </a:r>
            <a:endParaRPr lang="ru-RU" dirty="0"/>
          </a:p>
        </p:txBody>
      </p:sp>
      <p:pic>
        <p:nvPicPr>
          <p:cNvPr id="1026" name="Picture 2" descr="C:\Users\Pavel\Desktop\през\tverdynskaya_taz_negati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6552728" cy="453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31A2 </a:t>
            </a:r>
            <a:r>
              <a:rPr lang="ru-RU" dirty="0" err="1" smtClean="0"/>
              <a:t>Чрезвертельный</a:t>
            </a:r>
            <a:r>
              <a:rPr lang="ru-RU" dirty="0" smtClean="0"/>
              <a:t> </a:t>
            </a:r>
            <a:r>
              <a:rPr lang="ru-RU" dirty="0" err="1" smtClean="0"/>
              <a:t>оскольчатый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Pavel\Desktop\през\1591686505aeff78485b5d49044c1f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47260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31A3 </a:t>
            </a:r>
            <a:r>
              <a:rPr lang="ru-RU" dirty="0" err="1" smtClean="0"/>
              <a:t>Межвертельный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Pavel\Desktop\през\IMG_10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4824536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Бедро-Проксимальный</a:t>
            </a:r>
            <a:r>
              <a:rPr lang="ru-RU" sz="3600" dirty="0" smtClean="0"/>
              <a:t> сегмент Шейка/</a:t>
            </a:r>
            <a:r>
              <a:rPr lang="en-US" sz="3600" dirty="0" smtClean="0"/>
              <a:t>Femur - Proximal - Neck - AO31B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31B1 </a:t>
            </a:r>
            <a:r>
              <a:rPr lang="ru-RU" dirty="0" err="1" smtClean="0"/>
              <a:t>Субкапитальный</a:t>
            </a:r>
            <a:r>
              <a:rPr lang="ru-RU" dirty="0" smtClean="0"/>
              <a:t>, с небольшим </a:t>
            </a:r>
            <a:r>
              <a:rPr lang="ru-RU" dirty="0" smtClean="0"/>
              <a:t>смещением</a:t>
            </a:r>
            <a:endParaRPr lang="ru-RU" dirty="0" smtClean="0"/>
          </a:p>
        </p:txBody>
      </p:sp>
      <p:pic>
        <p:nvPicPr>
          <p:cNvPr id="4098" name="Picture 2" descr="C:\Users\Pavel\Desktop\през\ris-5-pacient-p_med_h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4608512" cy="3672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31B2 </a:t>
            </a:r>
            <a:r>
              <a:rPr lang="ru-RU" dirty="0" err="1" smtClean="0"/>
              <a:t>Трансцервикальный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Pavel\Desktop\през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4738" y="1628800"/>
            <a:ext cx="438750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31B3 </a:t>
            </a:r>
            <a:r>
              <a:rPr lang="ru-RU" dirty="0" err="1" smtClean="0"/>
              <a:t>Субкапитальный</a:t>
            </a:r>
            <a:r>
              <a:rPr lang="ru-RU" dirty="0" smtClean="0"/>
              <a:t> </a:t>
            </a:r>
            <a:r>
              <a:rPr lang="ru-RU" dirty="0" err="1" smtClean="0"/>
              <a:t>невколоченный</a:t>
            </a:r>
            <a:r>
              <a:rPr lang="ru-RU" dirty="0" smtClean="0"/>
              <a:t>, со смещением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Pavel\Desktop\през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76872"/>
            <a:ext cx="432048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Бедро-Проксимальный</a:t>
            </a:r>
            <a:r>
              <a:rPr lang="ru-RU" sz="3600" dirty="0" smtClean="0"/>
              <a:t> сегмент Головка/</a:t>
            </a:r>
            <a:r>
              <a:rPr lang="ru-RU" sz="3600" dirty="0" err="1" smtClean="0"/>
              <a:t>Femur</a:t>
            </a:r>
            <a:r>
              <a:rPr lang="ru-RU" sz="3600" dirty="0" smtClean="0"/>
              <a:t> -</a:t>
            </a:r>
            <a:r>
              <a:rPr lang="ru-RU" sz="3600" dirty="0" err="1" smtClean="0"/>
              <a:t>Proximal</a:t>
            </a:r>
            <a:r>
              <a:rPr lang="ru-RU" sz="3600" dirty="0" smtClean="0"/>
              <a:t>- </a:t>
            </a:r>
            <a:r>
              <a:rPr lang="ru-RU" sz="3600" dirty="0" err="1" smtClean="0"/>
              <a:t>Head</a:t>
            </a:r>
            <a:r>
              <a:rPr lang="ru-RU" sz="3600" dirty="0" smtClean="0"/>
              <a:t> - AO31C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31C1 </a:t>
            </a:r>
            <a:r>
              <a:rPr lang="ru-RU" dirty="0" smtClean="0"/>
              <a:t>Раскалывание</a:t>
            </a:r>
            <a:endParaRPr lang="ru-RU" dirty="0"/>
          </a:p>
        </p:txBody>
      </p:sp>
      <p:pic>
        <p:nvPicPr>
          <p:cNvPr id="7170" name="Picture 2" descr="C:\Users\Pavel\Desktop\през\0e63108c8df10d5034834aed434814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56007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31C2 </a:t>
            </a:r>
            <a:r>
              <a:rPr lang="ru-RU" dirty="0" smtClean="0"/>
              <a:t>С вдавлением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Pavel\Desktop\през\25890-123163-1-S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848872" cy="4809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64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Переломы проксимального сигмента бедренной кости . Классификация АО</vt:lpstr>
      <vt:lpstr>Вертельная зона/Femur - Proximal - Trochanteric - AO31A</vt:lpstr>
      <vt:lpstr>31A2 Чрезвертельный оскольчатый</vt:lpstr>
      <vt:lpstr>31A3 Межвертельный</vt:lpstr>
      <vt:lpstr>Бедро-Проксимальный сегмент Шейка/Femur - Proximal - Neck - AO31B</vt:lpstr>
      <vt:lpstr>31B2 Трансцервикальный</vt:lpstr>
      <vt:lpstr>31B3 Субкапитальный невколоченный, со смещением</vt:lpstr>
      <vt:lpstr>Бедро-Проксимальный сегмент Головка/Femur -Proximal- Head - AO31C</vt:lpstr>
      <vt:lpstr>31C2 С вдавлением</vt:lpstr>
      <vt:lpstr>31C3 С переломом шейки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Переломы бедренной кости . Классификация АО</dc:title>
  <dc:creator>Pavel</dc:creator>
  <cp:lastModifiedBy>Пользователь Windows</cp:lastModifiedBy>
  <cp:revision>12</cp:revision>
  <dcterms:created xsi:type="dcterms:W3CDTF">2022-06-23T06:15:27Z</dcterms:created>
  <dcterms:modified xsi:type="dcterms:W3CDTF">2022-06-23T07:54:00Z</dcterms:modified>
</cp:coreProperties>
</file>