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6" r:id="rId16"/>
    <p:sldId id="278" r:id="rId17"/>
    <p:sldId id="281" r:id="rId18"/>
    <p:sldId id="282" r:id="rId19"/>
    <p:sldId id="283" r:id="rId20"/>
    <p:sldId id="284" r:id="rId21"/>
    <p:sldId id="286" r:id="rId22"/>
    <p:sldId id="287" r:id="rId23"/>
    <p:sldId id="288" r:id="rId24"/>
    <p:sldId id="289" r:id="rId25"/>
    <p:sldId id="302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8" r:id="rId34"/>
    <p:sldId id="299" r:id="rId35"/>
    <p:sldId id="304" r:id="rId36"/>
    <p:sldId id="305" r:id="rId37"/>
    <p:sldId id="306" r:id="rId38"/>
    <p:sldId id="308" r:id="rId39"/>
    <p:sldId id="30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E229C-606D-FCE4-92BC-3F80F4E78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B5FAAE-44B4-72C8-5775-EFF625BED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74D43C-F3F8-16B1-297C-914D2747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89CB0F-1D74-3E99-204E-07A95002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4D431A-C2C1-D6C9-1D14-4ADD3982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3AA16-9D82-80BE-E7D5-48781445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E67594-D049-4AED-7CE9-174628344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3FDCA1-F8A4-C51A-C525-B686F59CB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306E3F-9436-27FE-A010-8C3481AF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465987-DA66-2CBB-D46A-5A418FEC6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1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461DC1-1DCE-51F8-B360-EE80DA6DF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7C64A5-C038-9603-BD4B-FAA6EE8CE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91F55-9D1F-8399-BC8A-49913E412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503FFE-273B-AA78-03D7-93E886C9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833F98-FDCD-C543-A48C-028B1363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6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01429-62CB-555D-9ECD-E8F6F354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D3F126-9766-4258-D3C2-C155757D0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CFDD1-68C7-06E8-8CCB-7A160DF1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548D5-1CD6-4B5F-8EDA-F0EA820F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908E52-330C-7E08-44DE-7C322F56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1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2B101-4026-FB3B-A22E-CD01F4140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DCE842-5186-2D7E-C4A9-BA3010622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1E8BB2-1ABE-4CF7-DDEA-42D7584B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B4F065-1D83-5295-9D0D-17EAF743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5D3899-DBA5-ED8A-C949-75D41F93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4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AC902-57BF-E37F-7644-733FDD8F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81268A-260E-AEBB-76D0-1BCC9010A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9D10C3-8023-311B-1D9C-22CA0164F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3478AE-3BB3-3295-F44F-5B929CD2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796959-38BA-A5BF-A63E-BF8B853E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1B3CF9-28E0-A510-075B-B796910E7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8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281E2-7C0E-B1D4-9F6D-638B8925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14A0CD-4F5B-2F3F-B17D-6EA665852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3315E5-4D18-B054-6B06-99494D35C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F8EC1C-CE81-B3A1-06D3-BA21DB615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C7153F-36B1-7397-7FBA-03E98614B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125749-B317-F062-0C5E-F402D1D4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CB151E-3A63-AADE-5454-DE0651F1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367D8E-EDE4-6C93-D742-3A92DC04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3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720B3-B55B-E1DB-0987-6ED0485A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D2A5E2-084E-E45F-EAC3-1CCF9C3B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44B9B6-C2A6-3689-D60F-160DD81B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4FE2DA-F2DB-89F9-7805-83727AE3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2EDA92-DA9D-8F18-20D9-EFF524E4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544E5D-F10C-6F28-82B5-D8579103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337C7A-1474-3661-DB43-51F448FA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9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AF12B-5735-4EC9-B020-1C0C123B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68ED6C-D08B-7B39-A1BE-7216628BD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995B94-C502-984B-BDE0-CC14D5E98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2E3ED0-8A35-2B1C-2D4D-C7A948A23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6248A3-BA84-0E4E-0E70-BCB31317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FD8815-5B79-47F3-A8C4-4A6CE04B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0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44DDF-8606-CEED-2DD5-E97E3F93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D9E802-19B2-9B9C-A3F3-C5ABA214C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431CE0-5139-C4ED-1560-4A697AD72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EF498-3F67-9163-DED0-751C28B6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76E6-6BCC-478F-97B0-CCEB3D5060C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2C9F54-8B91-39C1-7C64-54691E657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627B36-6603-5733-8B9B-540EE8D1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9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FED24-04D3-70EF-BAE8-22A4E484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E336AA-A6A5-EDF4-054B-CAB87853D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821190-7E27-8163-89D9-868968BC9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76E6-6BCC-478F-97B0-CCEB3D5060C7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8202F-089D-26C5-E15E-58F62A046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681041-DE6F-FBE1-FD06-7EB6CA3DD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7E1F5-5FC5-478C-8598-E5402FDB5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5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A1D112E-45BA-3225-AE33-7C9AAA1DF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782" y="2601119"/>
            <a:ext cx="8596436" cy="165576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Раны. Классификация ран. Течение раневого процесса.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B9010D-16CC-F60B-B822-888D1ECFF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4464496" cy="1655762"/>
          </a:xfrm>
        </p:spPr>
        <p:txBody>
          <a:bodyPr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Ординатор 1-го года кафедры травматологии, ортопедии и нейрохирургии с курсом ПО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Бортницкий Владлен Дмитриевич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8E5DA9-1ECD-9F08-91F9-03B4D1910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1" y="193464"/>
            <a:ext cx="1468868" cy="1483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94203D-EA3A-6A6F-D482-DCF511DFADD8}"/>
              </a:ext>
            </a:extLst>
          </p:cNvPr>
          <p:cNvSpPr txBox="1"/>
          <p:nvPr/>
        </p:nvSpPr>
        <p:spPr>
          <a:xfrm>
            <a:off x="1647155" y="58271"/>
            <a:ext cx="7350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травматологии, ортопедии и нейрохирургии с курсом ПО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000132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Слайд-1-2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7" y="71426"/>
            <a:ext cx="8715435" cy="671514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85"/>
            <a:ext cx="7859216" cy="159158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Укушенная рана образуется вследствие укуса животными или человеком, отличается обильным микробным загрязнением. </a:t>
            </a:r>
          </a:p>
        </p:txBody>
      </p:sp>
      <p:pic>
        <p:nvPicPr>
          <p:cNvPr id="4" name="Содержимое 3" descr="sam_00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215356"/>
            <a:ext cx="4762500" cy="35718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 ран слагается из ряда клинических симптомов, глав- </a:t>
            </a:r>
            <a:r>
              <a:rPr lang="ru-RU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ными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которых являются: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9144000" cy="5429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Боль.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Кровотечение. 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Зияние. 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Местные и общие функциональные расстройства.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раневого процесса: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48"/>
            <a:ext cx="8929718" cy="5429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биологических явлений, последовательно развивающихся в ране принято называть раневым процессом. Раны различных областей и органов сходны по своим признакам и имеют общие закономерности развития и течения раневого процесса. В настоящее время общепризнана и получила общее признание классификация течения раневого процесса предложенная R.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(1968), который выделяет три фазы: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1.Воспалительная фаза.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2.Фаза пролиферации.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3.Фаза реорганизации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0"/>
            <a:ext cx="8358245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549275"/>
            <a:ext cx="4733925" cy="543401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фаза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пролиферативная фаза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 3-4х суток после нанесения ранения. Она тем короче, чем меньше были повреждены при ранении клетки и ткани. По мере того, как фибрин подвергается местному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фибринолизу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 замещается капиллярными и вновь образованными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коллагеновыми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волокнами. При этом размножающийся бурно эндотелий капилляров формирует петли капилляров, в которые проникают фибробласты, бурно размножаются, продуцируют коллаген. Эта фаза заживления продолжается от 2-х до 4-х недель в зависимости от локализации и величины раны</a:t>
            </a:r>
          </a:p>
        </p:txBody>
      </p:sp>
      <p:pic>
        <p:nvPicPr>
          <p:cNvPr id="7" name="Содержимое 6" descr="1483450553_zazhivlenie-ran.jpe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786313" y="673100"/>
            <a:ext cx="4357687" cy="47863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615950"/>
            <a:ext cx="8229600" cy="5626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заживающей ране формируются следующие слои грануляционной ткани: 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Поверхностный слой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лейкоцитарно-некротический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Слой капиллярных петель с гистиоцитами и полибластами.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Слой вертикальных сосудов с фибробластами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Созревающий слой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вертикальные сосуды с фибробластами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коллагеновыми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волокнами (примерное соотношение фибробластов и коллагена 4:1)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Слой горизонтальных сосудов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горизонтально расположенные сосуды по отношению к раневому каналу с фибробластами и коллагеном соотношение которых 1:1.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Слой фиброзной ткани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среди которой имеются фибробласты и фиброциты (соотношение которых 1:6; 1:8).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908720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Морфологическая последовательность развития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фиброзной ткани (рубцовой) следующая: 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Коллаген структурируется в волокна.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Волокна структурируются в пучки.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Пучки коллагеновых волокон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гиалинизируются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превращаются в фиброзную ткань.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без всякого перехода начинается третья фаза течения раневого процесса – фаза реорганизация рубца и эпителизация. В зависимости от объема образующейся грануляционной ткани и времени заживления клиницисты выделяют 3 вида заживления ран: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Заживление первичным натяжением.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Заживление под струпом.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Заживление вторичным натяжением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80528" y="692411"/>
            <a:ext cx="4500562" cy="4857784"/>
          </a:xfrm>
        </p:spPr>
      </p:pic>
      <p:pic>
        <p:nvPicPr>
          <p:cNvPr id="9" name="Содержимое 8" descr="img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81292" y="692411"/>
            <a:ext cx="4762327" cy="514638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086BC2-7458-1168-569B-E8AEB01D96D6}"/>
              </a:ext>
            </a:extLst>
          </p:cNvPr>
          <p:cNvSpPr txBox="1"/>
          <p:nvPr/>
        </p:nvSpPr>
        <p:spPr>
          <a:xfrm>
            <a:off x="539552" y="402431"/>
            <a:ext cx="7920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Рана - это механическое нарушение целостности кожи, слизистых оболочек или глубжележащих тканей  и внутренних органов при одновременном нарушении целостности наружных покровов.</a:t>
            </a:r>
          </a:p>
        </p:txBody>
      </p:sp>
      <p:pic>
        <p:nvPicPr>
          <p:cNvPr id="1026" name="Picture 2" descr="Рана — Википедия">
            <a:extLst>
              <a:ext uri="{FF2B5EF4-FFF2-40B4-BE49-F238E27FC236}">
                <a16:creationId xmlns:a16="http://schemas.microsoft.com/office/drawing/2014/main" id="{BDD36B37-5A67-DE2B-BD06-515CC919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937972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ткрытая рана: причины, симптомы и лечение в статье травматолога Николенко  В. А.">
            <a:extLst>
              <a:ext uri="{FF2B5EF4-FFF2-40B4-BE49-F238E27FC236}">
                <a16:creationId xmlns:a16="http://schemas.microsoft.com/office/drawing/2014/main" id="{163579B7-FD75-9A21-6764-7D40258BC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4815441" cy="315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14356"/>
            <a:ext cx="7358114" cy="571504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334375" cy="87471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регенерации клеток и заживление поврежденных тканей: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171575"/>
            <a:ext cx="885825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Нейрон не регенерируется. Нервное волокно регенерирует очень медлен- но 1-2 мм в сутки.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Мышцы – регенерация возможна при небольших повреждениях, при наличии дефекта заживления осуществляется рубцеванием.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3. Сухожилия заживают через образование рубца.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Хрящи – при повреждении волокнистого хряща происходит его  регенерация; гиалиновые хрящи заживают через рубцевание.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Кости хорошо регенерируют.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6. Паренхиматозные органы – возможна регенерация истинная и ложная; дефекты органов заживают рубцеванием.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7. Кровеносные сосуды: капилляры и мелкие сосуды регенерируют быстро, крупные (эластические, мышечно-эластические) заживают рубцом. Воз-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трансформация мелких сосудов в крупные и восстановление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вотока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счет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колатерального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кровоснабжения.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8. Лимфатические капилляры и сосуды с клапанным аппаратом образуются вследствие трансформации ретикулярных сосудов в течение 3-4 месяцев.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9. Эпителий, эндотелий, мезотелий регенерирует довольно быстро.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16632" y="-963456"/>
            <a:ext cx="7772400" cy="2214577"/>
          </a:xfrm>
        </p:spPr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ран: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200928" cy="328137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Оперативный метод лечения ран. </a:t>
            </a:r>
          </a:p>
          <a:p>
            <a:pPr marL="514350" indent="-514350"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Консервативный метод лечения ран. </a:t>
            </a:r>
          </a:p>
          <a:p>
            <a:pPr marL="514350" indent="-514350"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Комбинированный метод лечения ран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 метод лечения ран: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01" y="2132856"/>
            <a:ext cx="8643998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оперативного метода лечения ран является хирургическая обработка раны – оперативное вмешательство с применением режущих инструментов, направленное на предупреждение или лечение раневой инфекции, остановку кровотечения, частичное или полное восстановление анатомических соотношений поврежденных тканей. Хирургическая обработка подразделяется на частичную (не полную) и полную. В принципе хирургическая обработка должна быть полной, т.е. обеспечивать для данных конкретных условий предупреждение или ликвидацию хирургической инфекции, окончательную остановку кровотечения, частичное или полное восстановление анатомических соотношений поврежденных тканей.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44824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Хирургическая обработка,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характера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повреждения, срока, прошедшего после ранения, наличие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отсутствие раневой инфекции, может быть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выполнена различными техническими приемами: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Рассечение раны.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Рассечение с частичным иссечением раны.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Частичным иссечением раны.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Полным иссечением раны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7715303" cy="621510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604"/>
            <a:ext cx="8424936" cy="1450757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(составные части) хирургической обработки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1.Ревизия раны (часто сочетается с рассечением краев ее).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Временная остановка кровотечения.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Удаление инородных тел.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Иссечение нежизнеспособных тканей.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Окончательная остановка кровотечения.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Промывание раны.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Наложение швов или (и) дренирование раны.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Хирургическая обработка раны в принципе никогда не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ликвидирует полностью микробное ее загрязнение, но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 количество микробных тел в 1 см3 ткани на 2-3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429683" cy="635798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7543800" cy="145097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Планово-организационная классификация хирургической обработки ран.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600200"/>
            <a:ext cx="9001125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Первичная обработка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(первая по счету).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Ранняя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операция, выполняемая в первые 24 часа после ранения.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Отсроченная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операция, выполняемая в сроки 24-48 часов после ранения, при условии – назначение антибактериальных препаратов с профилактической целью с момента ранения.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Поздняя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операция, выполняемая спустя 24 часа после ранения, если не проводилась антибактериальная терапия или спустя 48 часов, если таковая проводилась.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обработка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вторая операция, выполняемая по поводу данного ранения.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Повторная вторичная обработка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операция выполняемая повторно при неэффективности вторичной хирургической обработки.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91"/>
            <a:ext cx="8478838" cy="1449387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классификация хирургической обработки ран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обработка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Ранняя – операция, выполняемая до развития раневой инфекции. Эта операция интегрально включает отсроченную первичную обработку, поскольку она тоже выполняется до развития раневой инфекции.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1.2. Поздняя – операция, выполняемая в условиях развившейся раневой инфекции.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Вторичная обработка – вторая (третья, четвертая…) операция по поводу данного ранения, выполняемая при неэффективности первичной хирургической обработки или развитии вторичных изменений в ране. Следовательно, все повторные оперативные вмешательства у пациента по поводу данного ранения с клинической точки зрения относятся к вторичной хирургической обработке.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43800" cy="145075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 ран: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0099" y="1916832"/>
            <a:ext cx="7543801" cy="4023360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условиям возникновения ран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обстоятельствами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(ситуацией) нанесения повреждения раны делятся на 4 группы: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Хирургические (операционные) раны – наносимые при соблюдении правил асептики и антисептики, с учетом анатомо-физиологических особенностей, особенностей разъединяемых тканей, с использованием методов обезболивания.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Случайные раны, наносимые в различных условиях бытовой, производственной обстановки, уличная травма.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Раны, нанесенные в боевой обстановке, они, во-первых, отличаются от всех  ран рядом характерных особенностей, и, во-вторых, они часто носят массовый характер.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Умышленные раны – нанесенные с суицидальной целью или членовредительства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543800" cy="1450757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швов в зависимости от сроков наложения.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0099" y="2060848"/>
            <a:ext cx="7543801" cy="40233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швы накладываются сразу после хирургической обработки раны; Показания к первичным швам: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 ране не должно быть некротических тканей и  инородных тел;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стабильный (надежный) гемостаз;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отсутствие исходного загрязнения раны землей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Отсроченные первичные швы накладываются через 3-6 суток после хирургической обработки раны.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8600" y="1052736"/>
            <a:ext cx="8686800" cy="64293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после хирургической обработки остаются сомнения в жизнеспособности оставляемых тканей (огнестрельная рана), если рана исходно была значительно загрязнена (земля, органические удобрения), если в ране остаются инородные тела, имеется нестабильный гемостаз или признаки развития раневой инфекции – такие раны оставляют открытыми, осуществляя дренаж и консервативное лечение. Через 3-6 дней, при благоприятном течении раневого процесса (отсутствие вторичного некроза и признаков раневой инфекции), рана закрывается швами. Такие швы называются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отсроченными первичными швами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Провизорные швы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один из методов технического выполнения отсроченных первичных швов: сразу после хирургической обработки накладываются швы; но они не затягиваются, рана остается открытой. Осуществляют дренирование и консервативное лечение. При благоприятном течении раневого процесса лигатуры затягиваются, рана закрывается.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"/>
            <a:ext cx="8543925" cy="621506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Вторичные швы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ранними и поздними.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Ранние вторичные швы накладываются через 10-15 дней после хирургической обработки раны. Если после хирургической обработки в ране возник вторичный некроз, такие раны либо подвергаются вторичной хирургической обработке, либо ведутся консервативно до очищения раны и появления грануляций, затем накладываются швы, по возможности не повреждая грануляций.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Поздние вторичные швы накладываются через 20-30 и более дней после ранения. Если в ране с большой зоной повреждения фаза очищения 13 затягивается на 3-4 и более недель, то образуется рубцовая ткань, фиксирующая края раны. Поэтому закрыть рану с помощью обычных швов не удается. Производится иссечение рубцовой ткани, грануляций, освобождение краев, а затем послойное закрытие раны.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наложении вторичных швов обязательно выполняют дренирование раны трубчатым дренажом через отдельный разрез (прокол) кожи и тканей.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0"/>
            <a:ext cx="8229600" cy="100012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реализации хирургической обработки ран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142875" y="1000125"/>
            <a:ext cx="9286875" cy="55245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Раны с малой зоной повреждения, как правило, не иссекаются.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Раны с большой зоной повреждения, как правило, иссекаются.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Раны в области лица, головы, кисти, пальцев либо не иссекаются, либо проводится частичное иссечение.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 поздние сроки, в связи с развитием инфекционного процесса, рану полностью иссекать нельзя. В основе хирургической обработки в этих случаях лежит рассечение раны или рассечение с частичным иссечение некротических тканей.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Раны, загрязненные радиоактивными и токсическими веществами, по возможности, иссекаются полностью.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Огнестрельную рану полностью иссечь практически невозможно.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Первичная хирургическая обработка не показана при следующих огнестрельных ранах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Сквозные пулевые ранения мягких тканей конечностей с точечным входным и выходным отверстиями, при отсутствии отека и признаков повреждения крупного кровеносного сосуда.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7.2. Пулевые и мелкоосколочные раны груди, если нет видимой гематомы, раздробления кости, открытого клапанного пневмоторакса или значительного гемоторакса.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7.3. Поверхностные (не глубже подкожной клетчатки) часто множествен-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раны, полученные вследствие действия мелких осколков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00013"/>
            <a:ext cx="7543800" cy="145097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(способы) консервативного лечения ран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30325"/>
            <a:ext cx="8543925" cy="52578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Туалет раны и ее закрытие (повязка, коагулирующие вещества, медицинский клей,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лейкопластырь, наложение швов).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Очищение раны: гипертонические растворы, протеолитические ферменты, гидрогели; проточная, вакуумная, ультразвуковая кавитация.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Антибактериальная терапия – антибиотики, антисептики.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Стимуляция регенерации – местная, общая.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Гипербарическая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Применение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аэротерапевтических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 (АТУ) – высушивание некротических тканей проточным теплом, сухим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воздухом.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Гнототерапия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лечение в регулируемой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абактериальной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Применение радиопротекторов в стадию первичной лучевой реакции или латентный период лучевой болезни.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20713"/>
            <a:ext cx="8229600" cy="5840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 метод лечения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наиболее распространенный и наиболее эффективный, он включает оперативный и элементы консервативного. Как правило, лечение начинается с оперативного метода, а потом назначается консервативная терапия. В других случаях лечение начинается с консервативного, но на каком- то этапе включается оперативное, а затем снова консервативное лечение.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-99392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лечения ран, осложнившихся инфекционным процессом.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52578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Хирургическая обработка раны, дренирование.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Местное и общее воздействие на возбудителей инфекционного процесса: антибиотики, антисептики,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иммунопрепараты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Система комплексной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детоксикации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гемодилюция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форсированное выведение, связывание, нейтрализация, разрушение токсинов, метаболитов, биологически активных веществ.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Регуляция метаболизма: анаболические стероиды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ретаболил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феноболин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переливание глюкозы с инсулином, белковых препаратов (смеси аминокислот,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гидролизаты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альбумин, плазма).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Регуляция водно-электролитного баланса.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Стимуляция иммунологической и неспецифической устойчивости организма.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течение раневого процесса при гнойных ранах.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фазу очищения – усиление реактивной гиперемии,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эксудации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отторжение (расплавление) некротических тканей: гипертонические растворы, мазь Вишневского, гидрогели, протеолитические ферменты, УВЧ, различные способы кавитации, лазерная и плазменная обработка раны.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стадию пролиферации (гранулирующая рана) – стимуляция регенерации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эпителизации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защита раны от повреждения: мази, содержащие соли цинка, витамины, облепиховое, шиповниковое масла, индифферентные мази, УФО; широко применяется наложение вторичных швов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1. Клиническая хирургия. Национальное руководство в 3 т. – под ред. В. С. Савельева. – М.: ГЭОТАР-Медиа, 2020. </a:t>
            </a:r>
            <a:br>
              <a:rPr lang="ru-RU" dirty="0"/>
            </a:br>
            <a:r>
              <a:rPr lang="ru-RU" dirty="0"/>
              <a:t>2. Клинические рекомендации. Стандарты ведения больных. – М.: </a:t>
            </a:r>
            <a:r>
              <a:rPr lang="ru-RU" dirty="0" err="1"/>
              <a:t>ГЭОТАРМедиа</a:t>
            </a:r>
            <a:r>
              <a:rPr lang="ru-RU" dirty="0"/>
              <a:t>, 2021. </a:t>
            </a:r>
            <a:br>
              <a:rPr lang="ru-RU" dirty="0"/>
            </a:br>
            <a:r>
              <a:rPr lang="ru-RU" dirty="0"/>
              <a:t>3. Общая хирургия. Учебник /Под ред. М. И. Кузина. – М: Медицина, 2007. – 782 с. </a:t>
            </a:r>
            <a:br>
              <a:rPr lang="ru-RU" dirty="0"/>
            </a:br>
            <a:r>
              <a:rPr lang="ru-RU" dirty="0"/>
              <a:t>4. Военно-полевая хирургия. Национальное руководство. Под ред. И.Ю. Быкова, Н.А. Ефименко, Е.К. </a:t>
            </a:r>
            <a:r>
              <a:rPr lang="ru-RU" dirty="0" err="1"/>
              <a:t>Гуманенко</a:t>
            </a:r>
            <a:r>
              <a:rPr lang="ru-RU" dirty="0"/>
              <a:t>. - М.: «ГЭОТАР-Медиа», 2021. </a:t>
            </a:r>
            <a:br>
              <a:rPr lang="ru-RU" dirty="0"/>
            </a:br>
            <a:r>
              <a:rPr lang="ru-RU" dirty="0"/>
              <a:t>5. Топографическая анатомия и оперативная хирургия: учебник. – в 2 т. / под общ. ред. акад. РАМН Ю. М. Лопухина, В. И. Сергиенко, Э. А. Петросян. – 3-е изд., </a:t>
            </a:r>
            <a:r>
              <a:rPr lang="ru-RU" dirty="0" err="1"/>
              <a:t>испр</a:t>
            </a:r>
            <a:r>
              <a:rPr lang="ru-RU" dirty="0"/>
              <a:t>. – М.: ГЭОТАР-Медиа, 2010.</a:t>
            </a:r>
            <a:br>
              <a:rPr lang="ru-RU" dirty="0"/>
            </a:br>
            <a:r>
              <a:rPr lang="ru-RU" dirty="0"/>
              <a:t>6.Афиногенов Г. Е., Блинов Н. П. Антисептики в хирургии. – Л.: Медицина, 2000. </a:t>
            </a:r>
            <a:br>
              <a:rPr lang="ru-RU" dirty="0"/>
            </a:br>
            <a:r>
              <a:rPr lang="ru-RU" dirty="0"/>
              <a:t>7. Раны и раневая инфекция: Руководство для врачей / Под ред. М. И. Кузина, Б. М. </a:t>
            </a:r>
            <a:r>
              <a:rPr lang="ru-RU" dirty="0" err="1"/>
              <a:t>Костюченок</a:t>
            </a:r>
            <a:r>
              <a:rPr lang="ru-RU" dirty="0"/>
              <a:t>. – М.: Медицина, 1990. </a:t>
            </a:r>
          </a:p>
        </p:txBody>
      </p:sp>
    </p:spTree>
    <p:extLst>
      <p:ext uri="{BB962C8B-B14F-4D97-AF65-F5344CB8AC3E}">
        <p14:creationId xmlns:p14="http://schemas.microsoft.com/office/powerpoint/2010/main" val="1964912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8D1217-9ABA-81D1-B333-4605398CDE23}"/>
              </a:ext>
            </a:extLst>
          </p:cNvPr>
          <p:cNvSpPr txBox="1"/>
          <p:nvPr/>
        </p:nvSpPr>
        <p:spPr>
          <a:xfrm>
            <a:off x="1241884" y="2132856"/>
            <a:ext cx="66602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ru-RU" sz="4800" dirty="0">
              <a:solidFill>
                <a:srgbClr val="C00000"/>
              </a:solidFill>
              <a:latin typeface="Ariston" pitchFamily="66" charset="0"/>
            </a:endParaRPr>
          </a:p>
          <a:p>
            <a:pPr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marL="514350" indent="-51435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ран в зависимости от инфицирования: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Асептические раны.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Контаминированные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-загрязненные раны.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2.1. первично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контаминированные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2.2. вторично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контаминированные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  Инфицированная рана.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15C1763-9803-20E5-8F4F-BC9D5040B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9" y="3540537"/>
            <a:ext cx="3997218" cy="253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Гнойная рана: причины, симптомы и лечение в статье детского хирурга  Богданов С. Г.">
            <a:extLst>
              <a:ext uri="{FF2B5EF4-FFF2-40B4-BE49-F238E27FC236}">
                <a16:creationId xmlns:a16="http://schemas.microsoft.com/office/drawing/2014/main" id="{5C3D1573-2D9D-911D-36EF-3D198756E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15" y="3465017"/>
            <a:ext cx="3488085" cy="261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4C9E42FB-D124-117A-9CD8-9E0A4983C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268760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Асептические раны:</a:t>
            </a:r>
            <a:br>
              <a:rPr lang="ru-RU" u="sng" dirty="0">
                <a:solidFill>
                  <a:srgbClr val="C00000"/>
                </a:solidFill>
              </a:rPr>
            </a:br>
            <a:br>
              <a:rPr lang="ru-RU" sz="2700" u="sng" dirty="0">
                <a:solidFill>
                  <a:srgbClr val="C00000"/>
                </a:solidFill>
              </a:rPr>
            </a:br>
            <a:br>
              <a:rPr lang="ru-RU" sz="2700" u="sng" dirty="0">
                <a:solidFill>
                  <a:srgbClr val="C00000"/>
                </a:solidFill>
              </a:rPr>
            </a:br>
            <a:br>
              <a:rPr lang="ru-RU" sz="2700" u="sng" dirty="0">
                <a:solidFill>
                  <a:srgbClr val="C00000"/>
                </a:solidFill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Раны, наносимые в операционной с полным соблюдением норм асептики. Такие раны заживают быстро, не склонны к осложнениям.</a:t>
            </a:r>
          </a:p>
        </p:txBody>
      </p:sp>
      <p:pic>
        <p:nvPicPr>
          <p:cNvPr id="3076" name="Picture 4" descr="Хирурги в операционной зашивают рану пациента | Премиум Фото">
            <a:extLst>
              <a:ext uri="{FF2B5EF4-FFF2-40B4-BE49-F238E27FC236}">
                <a16:creationId xmlns:a16="http://schemas.microsoft.com/office/drawing/2014/main" id="{8B7E1F72-C476-37E9-5B99-D10B5071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52" y="3645024"/>
            <a:ext cx="4557372" cy="30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2726"/>
          </a:xfrm>
        </p:spPr>
        <p:txBody>
          <a:bodyPr>
            <a:norm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механизму нанесения повреждения и характеру ранящего предмета выделяют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684" y="1844824"/>
            <a:ext cx="8229600" cy="485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Резаные.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Колотые.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Рубленые.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Ушибленные.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Рваные.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Раздавленные.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Скальпированные.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Размозженные.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Укушенные. </a:t>
            </a:r>
          </a:p>
          <a:p>
            <a:pPr marL="514350" indent="-51435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10.Огнестрельные.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23C7588-4484-E7AD-040D-8C455CF2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00" y="332656"/>
            <a:ext cx="7084268" cy="879117"/>
          </a:xfrm>
        </p:spPr>
        <p:txBody>
          <a:bodyPr/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Резаная рана: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832FFD5-424C-1D69-F914-19F5DA172E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73238"/>
            <a:ext cx="7543800" cy="4022725"/>
          </a:xfrm>
        </p:spPr>
        <p:txBody>
          <a:bodyPr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Резаная рана – наносится острым предметом, характеризуется ровными краями, минимальным объемом поврежденных тканей, незначительным воспалением в краях раны, и невыраженными расстройствами трофики. При этом длина раны преобладает над ее глубиной.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Судебно-медицинская экспертиза повреждений острыми предметами. (Лекция 6) -  презентация онлайн">
            <a:extLst>
              <a:ext uri="{FF2B5EF4-FFF2-40B4-BE49-F238E27FC236}">
                <a16:creationId xmlns:a16="http://schemas.microsoft.com/office/drawing/2014/main" id="{9E709DA9-15D3-DD96-BBA0-4E59385CD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527376" cy="264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_rany_v_deyatelynosti_medsestry_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27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428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9" y="116632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2491</Words>
  <Application>Microsoft Office PowerPoint</Application>
  <PresentationFormat>Экран (4:3)</PresentationFormat>
  <Paragraphs>155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Ariston</vt:lpstr>
      <vt:lpstr>Calibri</vt:lpstr>
      <vt:lpstr>Calibri Light</vt:lpstr>
      <vt:lpstr>Times New Roman</vt:lpstr>
      <vt:lpstr>Тема Office</vt:lpstr>
      <vt:lpstr>Раны. Классификация ран. Течение раневого процесса.</vt:lpstr>
      <vt:lpstr>Презентация PowerPoint</vt:lpstr>
      <vt:lpstr>Классификация  ран:</vt:lpstr>
      <vt:lpstr>Презентация PowerPoint</vt:lpstr>
      <vt:lpstr>Асептические раны:    Раны, наносимые в операционной с полным соблюдением норм асептики. Такие раны заживают быстро, не склонны к осложнениям.</vt:lpstr>
      <vt:lpstr>По механизму нанесения повреждения и характеру ранящего предмета выделяют </vt:lpstr>
      <vt:lpstr>Резаная рана:</vt:lpstr>
      <vt:lpstr>Презентация PowerPoint</vt:lpstr>
      <vt:lpstr>Презентация PowerPoint</vt:lpstr>
      <vt:lpstr>Презентация PowerPoint</vt:lpstr>
      <vt:lpstr> </vt:lpstr>
      <vt:lpstr>Укушенная рана образуется вследствие укуса животными или человеком, отличается обильным микробным загрязнением. </vt:lpstr>
      <vt:lpstr>Клиническая картина ран слагается из ряда клинических симптомов, глав- ными из которых являются:</vt:lpstr>
      <vt:lpstr>Течение раневого процесса: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регенерации клеток и заживление поврежденных тканей: </vt:lpstr>
      <vt:lpstr>Лечение ран:</vt:lpstr>
      <vt:lpstr>Оперативный метод лечения ран:</vt:lpstr>
      <vt:lpstr>Презентация PowerPoint</vt:lpstr>
      <vt:lpstr>Презентация PowerPoint</vt:lpstr>
      <vt:lpstr>Компоненты (составные части) хирургической обработки </vt:lpstr>
      <vt:lpstr>Презентация PowerPoint</vt:lpstr>
      <vt:lpstr>Планово-организационная классификация хирургической обработки ран. </vt:lpstr>
      <vt:lpstr>Клиническая классификация хирургической обработки ран </vt:lpstr>
      <vt:lpstr>Классификация швов в зависимости от сроков наложения. </vt:lpstr>
      <vt:lpstr>Презентация PowerPoint</vt:lpstr>
      <vt:lpstr>Презентация PowerPoint</vt:lpstr>
      <vt:lpstr>Общие принципы реализации хирургической обработки ран </vt:lpstr>
      <vt:lpstr>Компоненты (способы) консервативного лечения ран </vt:lpstr>
      <vt:lpstr>Презентация PowerPoint</vt:lpstr>
      <vt:lpstr>Основные принципы лечения ран, осложнившихся инфекционным процессом. </vt:lpstr>
      <vt:lpstr>Воздействие на течение раневого процесса при гнойных ранах. </vt:lpstr>
      <vt:lpstr>Список литературы.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«Раны. Классификация ран. Течение раневого процесса.»</dc:title>
  <dc:creator>Admin</dc:creator>
  <cp:lastModifiedBy>Владлен Бортницкий</cp:lastModifiedBy>
  <cp:revision>52</cp:revision>
  <dcterms:created xsi:type="dcterms:W3CDTF">2017-11-12T19:02:44Z</dcterms:created>
  <dcterms:modified xsi:type="dcterms:W3CDTF">2023-09-14T07:28:16Z</dcterms:modified>
</cp:coreProperties>
</file>