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8"/>
  </p:notesMasterIdLst>
  <p:sldIdLst>
    <p:sldId id="303" r:id="rId2"/>
    <p:sldId id="304" r:id="rId3"/>
    <p:sldId id="261" r:id="rId4"/>
    <p:sldId id="263" r:id="rId5"/>
    <p:sldId id="264" r:id="rId6"/>
    <p:sldId id="265" r:id="rId7"/>
    <p:sldId id="268" r:id="rId8"/>
    <p:sldId id="269" r:id="rId9"/>
    <p:sldId id="270" r:id="rId10"/>
    <p:sldId id="271" r:id="rId11"/>
    <p:sldId id="272" r:id="rId12"/>
    <p:sldId id="273" r:id="rId13"/>
    <p:sldId id="277" r:id="rId14"/>
    <p:sldId id="278" r:id="rId15"/>
    <p:sldId id="279" r:id="rId16"/>
    <p:sldId id="292" r:id="rId17"/>
    <p:sldId id="293" r:id="rId18"/>
    <p:sldId id="294" r:id="rId19"/>
    <p:sldId id="296" r:id="rId20"/>
    <p:sldId id="297" r:id="rId21"/>
    <p:sldId id="295" r:id="rId22"/>
    <p:sldId id="298" r:id="rId23"/>
    <p:sldId id="306" r:id="rId24"/>
    <p:sldId id="301" r:id="rId25"/>
    <p:sldId id="311" r:id="rId26"/>
    <p:sldId id="309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487" autoAdjust="0"/>
    <p:restoredTop sz="86738" autoAdjust="0"/>
  </p:normalViewPr>
  <p:slideViewPr>
    <p:cSldViewPr>
      <p:cViewPr>
        <p:scale>
          <a:sx n="100" d="100"/>
          <a:sy n="100" d="100"/>
        </p:scale>
        <p:origin x="-510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C6E608-5DB7-4624-A5B7-D0481E2F4825}" type="datetimeFigureOut">
              <a:rPr lang="ru-RU" smtClean="0"/>
              <a:pPr/>
              <a:t>20.01.2020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BCA9B6-EDE9-453B-B5E4-4F7AFC91E90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CA9B6-EDE9-453B-B5E4-4F7AFC91E902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pubs.rsna.org/doi/10.1148/rg.347130031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pubs.rsna.org/doi/10.1148/rg.347130031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929198"/>
            <a:ext cx="3843342" cy="175260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/>
              <a:t>Diagnostic Imaging of Benign and Malignant Osseous Tumors of the Fingers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en-US" dirty="0" smtClean="0">
                <a:hlinkClick r:id="rId2"/>
              </a:rPr>
              <a:t>https://pubs.rsna.org/doi/10.1148/rg.347130031</a:t>
            </a:r>
            <a:endParaRPr lang="en-US" b="1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1785926"/>
            <a:ext cx="7772400" cy="1655765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Диагностика доброкачественных и злокачественных опухолей костей пальцев рук</a:t>
            </a:r>
            <a:br>
              <a:rPr lang="ru-RU" sz="2800" b="1" dirty="0" smtClean="0"/>
            </a:b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89297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ФГБОУ ВО Красноярский государственный медицинский университет имени профессора </a:t>
            </a:r>
            <a:r>
              <a:rPr lang="ru-RU" sz="3200" b="1" dirty="0" err="1" smtClean="0"/>
              <a:t>В.Ф.Войно-Ясенецкого</a:t>
            </a:r>
            <a:r>
              <a:rPr lang="ru-RU" sz="3200" b="1" dirty="0" smtClean="0"/>
              <a:t> МЗ РФ</a:t>
            </a:r>
            <a:endParaRPr lang="ru-RU" sz="32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72066" y="4429132"/>
            <a:ext cx="407193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Выполнила: </a:t>
            </a:r>
            <a:br>
              <a:rPr lang="ru-RU" sz="2400" dirty="0" smtClean="0"/>
            </a:br>
            <a:r>
              <a:rPr lang="ru-RU" sz="2400" dirty="0" smtClean="0"/>
              <a:t>Ординатор кафедры лучевой диагностики ИПО </a:t>
            </a:r>
            <a:br>
              <a:rPr lang="ru-RU" sz="2400" dirty="0" smtClean="0"/>
            </a:br>
            <a:r>
              <a:rPr lang="ru-RU" sz="2400" dirty="0" err="1" smtClean="0"/>
              <a:t>Солтукиева</a:t>
            </a:r>
            <a:r>
              <a:rPr lang="ru-RU" sz="2400" dirty="0" smtClean="0"/>
              <a:t> </a:t>
            </a:r>
            <a:r>
              <a:rPr lang="ru-RU" sz="2400" dirty="0" err="1" smtClean="0"/>
              <a:t>Замира</a:t>
            </a:r>
            <a:r>
              <a:rPr lang="ru-RU" sz="2400" dirty="0" smtClean="0"/>
              <a:t> </a:t>
            </a:r>
            <a:r>
              <a:rPr lang="ru-RU" sz="2400" dirty="0" err="1" smtClean="0"/>
              <a:t>Халидовна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Осложнения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     Наиболее страшным осложнением этого заболевания является злокачественная трансформация в </a:t>
            </a:r>
            <a:r>
              <a:rPr lang="ru-RU" dirty="0" err="1" smtClean="0"/>
              <a:t>хондросаркому</a:t>
            </a:r>
            <a:r>
              <a:rPr lang="ru-RU" dirty="0" smtClean="0"/>
              <a:t>, распространенность которой сильно варьирует (5–50%) с повышенным риском, когда </a:t>
            </a:r>
            <a:r>
              <a:rPr lang="ru-RU" dirty="0" err="1" smtClean="0"/>
              <a:t>энхондромы</a:t>
            </a:r>
            <a:r>
              <a:rPr lang="ru-RU" dirty="0" smtClean="0"/>
              <a:t> расположены в длинных костях и осевом скелете. Средний возраст на момент постановки диагноза у пациентов со злокачественной трансформацией составляет около 33 лет. Эти пациенты также подвержены риску развития множественных синхронных или </a:t>
            </a:r>
            <a:r>
              <a:rPr lang="ru-RU" dirty="0" err="1" smtClean="0"/>
              <a:t>метахронных</a:t>
            </a:r>
            <a:r>
              <a:rPr lang="ru-RU" dirty="0" smtClean="0"/>
              <a:t> </a:t>
            </a:r>
            <a:r>
              <a:rPr lang="ru-RU" dirty="0" err="1" smtClean="0"/>
              <a:t>хондросарком</a:t>
            </a:r>
            <a:r>
              <a:rPr lang="ru-RU" dirty="0" smtClean="0"/>
              <a:t>. Никакой специфической терапии для болезни </a:t>
            </a:r>
            <a:r>
              <a:rPr lang="ru-RU" dirty="0" err="1" smtClean="0"/>
              <a:t>Оллье</a:t>
            </a:r>
            <a:r>
              <a:rPr lang="ru-RU" dirty="0" smtClean="0"/>
              <a:t> не существует, и хирургическое вмешательство рассматривается только в том случае, если возникают такие осложнения, как нарушение деформации, патологические переломы или злокачественная трансформация.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/>
              <a:t>Периостальные</a:t>
            </a:r>
            <a:r>
              <a:rPr lang="ru-RU" b="1" dirty="0" smtClean="0"/>
              <a:t> хондромы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5124472"/>
          </a:xfrm>
        </p:spPr>
        <p:txBody>
          <a:bodyPr>
            <a:normAutofit fontScale="77500" lnSpcReduction="20000"/>
          </a:bodyPr>
          <a:lstStyle/>
          <a:p>
            <a:r>
              <a:rPr lang="ru-RU" dirty="0" err="1" smtClean="0"/>
              <a:t>Периостальные</a:t>
            </a:r>
            <a:r>
              <a:rPr lang="ru-RU" dirty="0" smtClean="0"/>
              <a:t> (</a:t>
            </a:r>
            <a:r>
              <a:rPr lang="ru-RU" dirty="0" err="1" smtClean="0"/>
              <a:t>юкстакортикальные</a:t>
            </a:r>
            <a:r>
              <a:rPr lang="ru-RU" dirty="0" smtClean="0"/>
              <a:t>) хондромы представляют собой доброкачественные опухоли состоящие из зрелых хрящевых структур и расположенные  в кортикальном слое кости под периостом .  </a:t>
            </a:r>
            <a:br>
              <a:rPr lang="ru-RU" dirty="0" smtClean="0"/>
            </a:br>
            <a:r>
              <a:rPr lang="ru-RU" dirty="0" smtClean="0"/>
              <a:t>Опухоль составляет всего лишь 0,66% новообразований скелета и встречается у пациентов различных возрастных групп.</a:t>
            </a:r>
          </a:p>
          <a:p>
            <a:r>
              <a:rPr lang="ru-RU" dirty="0" smtClean="0"/>
              <a:t>Симптомы </a:t>
            </a:r>
            <a:r>
              <a:rPr lang="ru-RU" dirty="0" err="1" smtClean="0"/>
              <a:t>периостальной</a:t>
            </a:r>
            <a:r>
              <a:rPr lang="ru-RU" dirty="0" smtClean="0"/>
              <a:t> хондромы соответствуют таковым при </a:t>
            </a:r>
            <a:r>
              <a:rPr lang="ru-RU" dirty="0" err="1" smtClean="0"/>
              <a:t>энхондромах</a:t>
            </a:r>
            <a:r>
              <a:rPr lang="ru-RU" dirty="0" smtClean="0"/>
              <a:t>. Отличие новообразования больших размеров - визуально и </a:t>
            </a:r>
            <a:r>
              <a:rPr lang="ru-RU" dirty="0" err="1" smtClean="0"/>
              <a:t>пальпаторно</a:t>
            </a:r>
            <a:r>
              <a:rPr lang="ru-RU" dirty="0" smtClean="0"/>
              <a:t> определяемая припухлость на участке поражённого сегмента конечности. Типичная локализация - диафизы и </a:t>
            </a:r>
            <a:r>
              <a:rPr lang="ru-RU" dirty="0" err="1" smtClean="0"/>
              <a:t>метадиафизы</a:t>
            </a:r>
            <a:r>
              <a:rPr lang="ru-RU" dirty="0" smtClean="0"/>
              <a:t> длинных трубчатых костей.</a:t>
            </a:r>
          </a:p>
          <a:p>
            <a:r>
              <a:rPr lang="ru-RU" dirty="0" smtClean="0"/>
              <a:t>В отличие от </a:t>
            </a:r>
            <a:r>
              <a:rPr lang="ru-RU" dirty="0" err="1" smtClean="0"/>
              <a:t>энхондром</a:t>
            </a:r>
            <a:r>
              <a:rPr lang="ru-RU" dirty="0" smtClean="0"/>
              <a:t>, </a:t>
            </a:r>
            <a:r>
              <a:rPr lang="ru-RU" dirty="0" err="1" smtClean="0"/>
              <a:t>периостальные</a:t>
            </a:r>
            <a:r>
              <a:rPr lang="ru-RU" dirty="0" smtClean="0"/>
              <a:t> хондромы пальцев встречаются редко. Эти поражения чаще всего встречаются в </a:t>
            </a:r>
            <a:r>
              <a:rPr lang="ru-RU" dirty="0" err="1" smtClean="0"/>
              <a:t>метафизах</a:t>
            </a:r>
            <a:r>
              <a:rPr lang="ru-RU" dirty="0" smtClean="0"/>
              <a:t> длинных костей.  </a:t>
            </a:r>
            <a:br>
              <a:rPr lang="ru-RU" dirty="0" smtClean="0"/>
            </a:br>
            <a:r>
              <a:rPr lang="ru-RU" dirty="0" smtClean="0"/>
              <a:t>Рентгенологически и на КТ определяют эксцентрично расположенный (чаще всего </a:t>
            </a:r>
            <a:r>
              <a:rPr lang="ru-RU" dirty="0" err="1" smtClean="0"/>
              <a:t>субпериостально</a:t>
            </a:r>
            <a:r>
              <a:rPr lang="ru-RU" dirty="0" smtClean="0"/>
              <a:t> в толще кортикального слоя) очаг деструкции с окружающей его зоной остеосклероза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Периостальные</a:t>
            </a:r>
            <a:r>
              <a:rPr lang="ru-RU" dirty="0" smtClean="0"/>
              <a:t> (</a:t>
            </a:r>
            <a:r>
              <a:rPr lang="ru-RU" dirty="0" err="1" smtClean="0"/>
              <a:t>юкстакортикальные</a:t>
            </a:r>
            <a:r>
              <a:rPr lang="ru-RU" dirty="0" smtClean="0"/>
              <a:t>) хондромы</a:t>
            </a:r>
            <a:endParaRPr lang="ru-RU" dirty="0"/>
          </a:p>
        </p:txBody>
      </p:sp>
      <p:pic>
        <p:nvPicPr>
          <p:cNvPr id="4" name="Содержимое 3" descr="rg.347130031.fig4a.gif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57158" y="1071546"/>
            <a:ext cx="4278304" cy="5500725"/>
          </a:xfrm>
        </p:spPr>
      </p:pic>
      <p:pic>
        <p:nvPicPr>
          <p:cNvPr id="6" name="Рисунок 5" descr="rg.347130031.fig4b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1071546"/>
            <a:ext cx="4022008" cy="550072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6143645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. 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142852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ru-RU" b="1" dirty="0" err="1" smtClean="0"/>
              <a:t>Остеохондрома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928670"/>
            <a:ext cx="8929718" cy="628654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600" dirty="0" smtClean="0"/>
              <a:t>      </a:t>
            </a:r>
            <a:r>
              <a:rPr lang="ru-RU" sz="1800" dirty="0" err="1" smtClean="0"/>
              <a:t>Остеохондромы</a:t>
            </a:r>
            <a:r>
              <a:rPr lang="ru-RU" sz="1800" dirty="0" smtClean="0"/>
              <a:t> являются наиболее распространенными доброкачественными опухолями кости, на которые приходится примерно 35% всех доброкачественных  </a:t>
            </a:r>
            <a:r>
              <a:rPr lang="ru-RU" sz="1800" dirty="0" smtClean="0"/>
              <a:t>опухолей.</a:t>
            </a:r>
            <a:r>
              <a:rPr lang="ru-RU" sz="1800" dirty="0" smtClean="0"/>
              <a:t> </a:t>
            </a:r>
            <a:r>
              <a:rPr lang="ru-RU" sz="1800" dirty="0" err="1" smtClean="0"/>
              <a:t>Остеохондрома</a:t>
            </a:r>
            <a:r>
              <a:rPr lang="ru-RU" sz="1800" dirty="0" smtClean="0"/>
              <a:t> выявляется в возрасте 10-25 лет.</a:t>
            </a:r>
            <a:br>
              <a:rPr lang="ru-RU" sz="1800" dirty="0" smtClean="0"/>
            </a:br>
            <a:r>
              <a:rPr lang="ru-RU" sz="1800" dirty="0" err="1" smtClean="0"/>
              <a:t>Остеохондромы</a:t>
            </a:r>
            <a:r>
              <a:rPr lang="ru-RU" sz="1800" dirty="0" smtClean="0"/>
              <a:t> представляют собой костный выступ, снаружи покрытый шапочкой из хрящевой ткани, а изнутри заполненный </a:t>
            </a:r>
            <a:r>
              <a:rPr lang="ru-RU" sz="1800" dirty="0" err="1" smtClean="0"/>
              <a:t>костно-мозговым</a:t>
            </a:r>
            <a:r>
              <a:rPr lang="ru-RU" sz="1800" dirty="0" smtClean="0"/>
              <a:t> содержимым.</a:t>
            </a:r>
            <a:br>
              <a:rPr lang="ru-RU" sz="1800" dirty="0" smtClean="0"/>
            </a:br>
            <a:r>
              <a:rPr lang="ru-RU" sz="1800" dirty="0" smtClean="0"/>
              <a:t> Опухоли небольшого размера протекают бессимптомно и становятся случайной находкой, когда пациент нащупывает у себя «шишку» на кости. Крупная </a:t>
            </a:r>
            <a:r>
              <a:rPr lang="ru-RU" sz="1800" dirty="0" err="1" smtClean="0"/>
              <a:t>остеохондрома</a:t>
            </a:r>
            <a:r>
              <a:rPr lang="ru-RU" sz="1800" dirty="0" smtClean="0"/>
              <a:t> может сдавливать мышцы, сухожилия и нервы. В таких случаях больные обращаются к врачам из-за болей или нарушения функции конечности. Еще одной причиной развития болевого синдрома может стать сумка, формирующаяся над областью поражения. </a:t>
            </a: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dirty="0" smtClean="0"/>
              <a:t>  </a:t>
            </a:r>
            <a:r>
              <a:rPr lang="ru-RU" sz="1800" dirty="0" err="1" smtClean="0"/>
              <a:t>Остеохондромы</a:t>
            </a:r>
            <a:r>
              <a:rPr lang="ru-RU" sz="1800" dirty="0" smtClean="0"/>
              <a:t> перестают расти в зрелом возрасте. Прогрессирующий рост этих поражений во взрослом возрасте может стать предвестником </a:t>
            </a:r>
            <a:r>
              <a:rPr lang="ru-RU" sz="1800" dirty="0" err="1" smtClean="0"/>
              <a:t>озлокачествления</a:t>
            </a:r>
            <a:r>
              <a:rPr lang="ru-RU" sz="1800" dirty="0" smtClean="0"/>
              <a:t> в </a:t>
            </a:r>
            <a:r>
              <a:rPr lang="ru-RU" sz="1800" dirty="0" err="1" smtClean="0"/>
              <a:t>солитарную</a:t>
            </a:r>
            <a:r>
              <a:rPr lang="ru-RU" sz="1800" dirty="0" smtClean="0"/>
              <a:t> форму— менее чем в 1% случаев, превращается в </a:t>
            </a:r>
            <a:r>
              <a:rPr lang="ru-RU" sz="1800" dirty="0" err="1" smtClean="0"/>
              <a:t>хондросаркому</a:t>
            </a:r>
            <a:r>
              <a:rPr lang="ru-RU" sz="1800" dirty="0" smtClean="0"/>
              <a:t>, </a:t>
            </a:r>
            <a:r>
              <a:rPr lang="ru-RU" sz="1800" dirty="0" err="1" smtClean="0"/>
              <a:t>фибросаркому</a:t>
            </a:r>
            <a:r>
              <a:rPr lang="ru-RU" sz="1800" dirty="0" smtClean="0"/>
              <a:t>. Особенно увеличен риск </a:t>
            </a:r>
            <a:r>
              <a:rPr lang="ru-RU" sz="1800" dirty="0" err="1" smtClean="0"/>
              <a:t>озлокачествления</a:t>
            </a:r>
            <a:r>
              <a:rPr lang="ru-RU" sz="1800" dirty="0" smtClean="0"/>
              <a:t> у больных с множественными </a:t>
            </a:r>
            <a:r>
              <a:rPr lang="ru-RU" sz="1800" dirty="0" err="1" smtClean="0"/>
              <a:t>остеохондромами</a:t>
            </a:r>
            <a:r>
              <a:rPr lang="ru-RU" sz="1800" dirty="0" smtClean="0"/>
              <a:t>. </a:t>
            </a:r>
            <a:r>
              <a:rPr lang="ru-RU" sz="1800" dirty="0" err="1" smtClean="0"/>
              <a:t>Озлокачествление</a:t>
            </a:r>
            <a:r>
              <a:rPr lang="ru-RU" sz="1800" dirty="0" smtClean="0"/>
              <a:t> вероятно при внезапном усилении роста экзостоза, увеличении его диаметра более 5 см, толщины хрящевого покрытия более 1 см.</a:t>
            </a:r>
            <a:br>
              <a:rPr lang="ru-RU" sz="1800" dirty="0" smtClean="0"/>
            </a:b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ru-RU" dirty="0" err="1" smtClean="0"/>
              <a:t>Остеохондрома</a:t>
            </a:r>
            <a:r>
              <a:rPr lang="ru-RU" dirty="0" smtClean="0"/>
              <a:t> (экзостоз)</a:t>
            </a:r>
            <a:endParaRPr lang="ru-RU" dirty="0"/>
          </a:p>
        </p:txBody>
      </p:sp>
      <p:pic>
        <p:nvPicPr>
          <p:cNvPr id="4" name="Содержимое 3" descr="rg.347130031.fig5a.gif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14282" y="1000108"/>
            <a:ext cx="2928926" cy="5657875"/>
          </a:xfrm>
        </p:spPr>
      </p:pic>
      <p:sp>
        <p:nvSpPr>
          <p:cNvPr id="5" name="Прямоугольник 4"/>
          <p:cNvSpPr/>
          <p:nvPr/>
        </p:nvSpPr>
        <p:spPr>
          <a:xfrm>
            <a:off x="3143240" y="1225689"/>
            <a:ext cx="585791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 smtClean="0"/>
              <a:t>На рентгенограммах выявляется изменение контуров кости, обусловленное наличием опухолевидного образования, связанного с основной костью широкой и толстой ножкой. Поверхностные отделы образования имеют неровные контуры и по своей форме могут напоминать цветную капусту. В отдельных случаях ножка отсутствует, и </a:t>
            </a:r>
            <a:r>
              <a:rPr lang="ru-RU" dirty="0" err="1" smtClean="0"/>
              <a:t>остеохондрома</a:t>
            </a:r>
            <a:r>
              <a:rPr lang="ru-RU" dirty="0" smtClean="0"/>
              <a:t> прилегает к «материнской» кости. Контуры </a:t>
            </a:r>
            <a:r>
              <a:rPr lang="ru-RU" dirty="0" err="1" smtClean="0"/>
              <a:t>остеохондромы</a:t>
            </a:r>
            <a:r>
              <a:rPr lang="ru-RU" dirty="0" smtClean="0"/>
              <a:t> четкие, непрерывные, непосредственно переходящие в контуры основной кости.</a:t>
            </a:r>
          </a:p>
          <a:p>
            <a:pPr fontAlgn="base"/>
            <a:r>
              <a:rPr lang="ru-RU" dirty="0" smtClean="0"/>
              <a:t>Хрящевая шапочка на рентгеновских снимках обычно не определяется за исключением случаев, когда в ней есть очаги </a:t>
            </a:r>
            <a:r>
              <a:rPr lang="ru-RU" dirty="0" err="1" smtClean="0"/>
              <a:t>кальцификации</a:t>
            </a:r>
            <a:r>
              <a:rPr lang="ru-RU" dirty="0" smtClean="0"/>
              <a:t>. Поэтому не следует забывать, что реальный диаметр </a:t>
            </a:r>
            <a:r>
              <a:rPr lang="ru-RU" dirty="0" err="1" smtClean="0"/>
              <a:t>остеохондромы</a:t>
            </a:r>
            <a:r>
              <a:rPr lang="ru-RU" dirty="0" smtClean="0"/>
              <a:t> может на 1-2 см превышать диаметр, определяемый по данным рентгенографии.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Остеохондрома</a:t>
            </a:r>
            <a:r>
              <a:rPr lang="ru-RU" dirty="0" smtClean="0"/>
              <a:t> (экзостоз)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1"/>
          </p:nvPr>
        </p:nvSpPr>
        <p:spPr>
          <a:xfrm>
            <a:off x="5500694" y="4500570"/>
            <a:ext cx="2928958" cy="2571744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 descr="rg.347130031.fig5c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60" y="1428736"/>
            <a:ext cx="2565469" cy="5429264"/>
          </a:xfrm>
          <a:prstGeom prst="rect">
            <a:avLst/>
          </a:prstGeom>
        </p:spPr>
      </p:pic>
      <p:pic>
        <p:nvPicPr>
          <p:cNvPr id="6" name="Рисунок 5" descr="rg.347130031.fig5b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28736"/>
            <a:ext cx="2421452" cy="5429264"/>
          </a:xfrm>
          <a:prstGeom prst="rect">
            <a:avLst/>
          </a:prstGeom>
        </p:spPr>
      </p:pic>
      <p:pic>
        <p:nvPicPr>
          <p:cNvPr id="8" name="Рисунок 7" descr="rg.347130031.fig5d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1210" y="1428736"/>
            <a:ext cx="4032790" cy="300039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143504" y="4500570"/>
            <a:ext cx="378618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Рентгенограмма и клиническая фотография .</a:t>
            </a:r>
            <a:br>
              <a:rPr lang="ru-RU" dirty="0" smtClean="0"/>
            </a:br>
            <a:r>
              <a:rPr lang="ru-RU" dirty="0" smtClean="0"/>
              <a:t>а) Экзостоз и деформация дистального пучка фаланги 2 пальца.</a:t>
            </a:r>
            <a:br>
              <a:rPr lang="ru-RU" dirty="0" smtClean="0"/>
            </a:br>
            <a:r>
              <a:rPr lang="ru-RU" dirty="0" smtClean="0"/>
              <a:t>б) </a:t>
            </a:r>
            <a:r>
              <a:rPr lang="ru-RU" dirty="0" err="1" smtClean="0"/>
              <a:t>хондроматозный</a:t>
            </a:r>
            <a:r>
              <a:rPr lang="ru-RU" dirty="0" smtClean="0"/>
              <a:t> хрящевой колпачок с типичным «жемчужным» видом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/>
              <a:t>Остеоид</a:t>
            </a:r>
            <a:r>
              <a:rPr lang="ru-RU" b="1" dirty="0" smtClean="0"/>
              <a:t> - Остеома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857232"/>
            <a:ext cx="8229600" cy="71438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2300" dirty="0" smtClean="0"/>
              <a:t>       Доброкачественная опухоль кости </a:t>
            </a:r>
            <a:r>
              <a:rPr lang="ru-RU" sz="2300" dirty="0" err="1" smtClean="0"/>
              <a:t>остеогенного</a:t>
            </a:r>
            <a:r>
              <a:rPr lang="ru-RU" sz="2300" dirty="0" smtClean="0"/>
              <a:t> происхождения со своеобразным течением.</a:t>
            </a:r>
          </a:p>
          <a:p>
            <a:pPr>
              <a:buNone/>
            </a:pPr>
            <a:r>
              <a:rPr lang="ru-RU" sz="2300" dirty="0" smtClean="0"/>
              <a:t>      Нормальная кость на определенном участке подвергается усиленной </a:t>
            </a:r>
            <a:r>
              <a:rPr lang="ru-RU" sz="2300" dirty="0" err="1" smtClean="0"/>
              <a:t>васкуляризации</a:t>
            </a:r>
            <a:r>
              <a:rPr lang="ru-RU" sz="2300" dirty="0" smtClean="0"/>
              <a:t>, резорбции и перестройке. В пораженной области выявляется широкая сеть сосудов; костные балки в этот момент окружены большим количеством остеокластов. На месте разрушающихся балок развивается </a:t>
            </a:r>
            <a:r>
              <a:rPr lang="ru-RU" sz="2300" dirty="0" err="1" smtClean="0"/>
              <a:t>остеогенная</a:t>
            </a:r>
            <a:r>
              <a:rPr lang="ru-RU" sz="2300" dirty="0" smtClean="0"/>
              <a:t> соединительная ткань. Остеобласты образуют </a:t>
            </a:r>
            <a:r>
              <a:rPr lang="ru-RU" sz="2300" dirty="0" err="1" smtClean="0"/>
              <a:t>остеоидные</a:t>
            </a:r>
            <a:r>
              <a:rPr lang="ru-RU" sz="2300" dirty="0" smtClean="0"/>
              <a:t> </a:t>
            </a:r>
            <a:r>
              <a:rPr lang="ru-RU" sz="2300" dirty="0" err="1" smtClean="0"/>
              <a:t>балочки</a:t>
            </a:r>
            <a:r>
              <a:rPr lang="ru-RU" sz="2300" dirty="0" smtClean="0"/>
              <a:t>, которые частично подвергаются обызвествлению,- отсюда название «</a:t>
            </a:r>
            <a:r>
              <a:rPr lang="ru-RU" sz="2300" dirty="0" err="1" smtClean="0"/>
              <a:t>остеоид-остеома</a:t>
            </a:r>
            <a:r>
              <a:rPr lang="ru-RU" sz="2300" dirty="0" smtClean="0"/>
              <a:t>». Окружающая кость, в том числе кортикальный слой и надкостница, в ответ на разрастание «гнезда» дает реакцию в виде образования склеротической зоны, развивающейся в результате изменения кровообращения в данной области кости. </a:t>
            </a:r>
            <a:r>
              <a:rPr lang="ru-RU" sz="2300" dirty="0" smtClean="0"/>
              <a:t/>
            </a:r>
            <a:br>
              <a:rPr lang="ru-RU" sz="2300" dirty="0" smtClean="0"/>
            </a:br>
            <a:r>
              <a:rPr lang="ru-RU" sz="2300" dirty="0" smtClean="0"/>
              <a:t>Особенности </a:t>
            </a:r>
            <a:r>
              <a:rPr lang="ru-RU" sz="2300" dirty="0" smtClean="0"/>
              <a:t>гистологического строения </a:t>
            </a:r>
            <a:r>
              <a:rPr lang="ru-RU" sz="2300" dirty="0" err="1" smtClean="0"/>
              <a:t>остеоид-остеомы</a:t>
            </a:r>
            <a:r>
              <a:rPr lang="ru-RU" sz="2300" dirty="0" smtClean="0"/>
              <a:t> объясняют ряд клинических и рентгенологических признаков опухоли. Хорошо развитая сеть сосудов «гнезда» опухоли является, по-видимому, причиной нередко выявляемого повышения температуры в этой зоне. Развитие склероза, растяжение надкостницы, раздражение ее нервных окончаний вызывают упорные боли - основное клиническое проявление болезни.</a:t>
            </a:r>
          </a:p>
          <a:p>
            <a:pPr>
              <a:buNone/>
            </a:pPr>
            <a:r>
              <a:rPr lang="ru-RU" sz="2300" dirty="0" smtClean="0"/>
              <a:t>      Опухоль часто развивается у детей в возрасте 10-14 лет. Жалобы больных однотипны, это постоянные изнурительные боли, не утихающие в покое и усиливающиеся ночью. Обычно дети локализуют боль исключительно точно соответственно очагу поражения. Однако нередко боли </a:t>
            </a:r>
            <a:r>
              <a:rPr lang="ru-RU" sz="2300" dirty="0" err="1" smtClean="0"/>
              <a:t>иррадиируют</a:t>
            </a:r>
            <a:r>
              <a:rPr lang="ru-RU" sz="2300" dirty="0" smtClean="0"/>
              <a:t> в соседний сустав, в связи с чем истинная локализация опухоли в течение длительного времени остается нераспознанной.</a:t>
            </a:r>
          </a:p>
          <a:p>
            <a:pPr>
              <a:buNone/>
            </a:pPr>
            <a:r>
              <a:rPr lang="ru-RU" sz="3300" dirty="0" smtClean="0"/>
              <a:t/>
            </a:r>
            <a:br>
              <a:rPr lang="ru-RU" sz="3300" dirty="0" smtClean="0"/>
            </a:br>
            <a:r>
              <a:rPr lang="ru-RU" sz="3300" dirty="0" smtClean="0"/>
              <a:t/>
            </a:r>
            <a:br>
              <a:rPr lang="ru-RU" sz="3300" dirty="0" smtClean="0"/>
            </a:br>
            <a:endParaRPr lang="ru-RU" sz="3300" dirty="0" smtClean="0"/>
          </a:p>
          <a:p>
            <a:pPr>
              <a:buNone/>
            </a:pP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142852"/>
            <a:ext cx="7772400" cy="1143000"/>
          </a:xfrm>
        </p:spPr>
        <p:txBody>
          <a:bodyPr/>
          <a:lstStyle/>
          <a:p>
            <a:r>
              <a:rPr lang="ru-RU" dirty="0" err="1" smtClean="0"/>
              <a:t>Остеид</a:t>
            </a:r>
            <a:r>
              <a:rPr lang="ru-RU" dirty="0" smtClean="0"/>
              <a:t> - остеома </a:t>
            </a:r>
            <a:endParaRPr lang="ru-RU" dirty="0"/>
          </a:p>
        </p:txBody>
      </p:sp>
      <p:pic>
        <p:nvPicPr>
          <p:cNvPr id="4" name="Содержимое 3" descr="rg.347130031.fig11a.gif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57158" y="1285860"/>
            <a:ext cx="2286016" cy="5429264"/>
          </a:xfrm>
        </p:spPr>
      </p:pic>
      <p:sp>
        <p:nvSpPr>
          <p:cNvPr id="6" name="Прямоугольник 5"/>
          <p:cNvSpPr/>
          <p:nvPr/>
        </p:nvSpPr>
        <p:spPr>
          <a:xfrm>
            <a:off x="3000364" y="1357298"/>
            <a:ext cx="578646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Рентгенологическая картина </a:t>
            </a:r>
            <a:r>
              <a:rPr lang="ru-RU" b="1" dirty="0" err="1" smtClean="0"/>
              <a:t>остеоид-остеомы</a:t>
            </a:r>
            <a:r>
              <a:rPr lang="ru-RU" dirty="0" smtClean="0"/>
              <a:t> весьма характерна. Рентгенологические симптомы возникают значительно позже клинических проявлений опухоли, </a:t>
            </a:r>
            <a:r>
              <a:rPr lang="ru-RU" b="1" dirty="0" smtClean="0"/>
              <a:t>и</a:t>
            </a:r>
            <a:r>
              <a:rPr lang="ru-RU" dirty="0" smtClean="0"/>
              <a:t> </a:t>
            </a:r>
            <a:r>
              <a:rPr lang="ru-RU" b="1" dirty="0" smtClean="0"/>
              <a:t>первым</a:t>
            </a:r>
            <a:r>
              <a:rPr lang="ru-RU" dirty="0" smtClean="0"/>
              <a:t> </a:t>
            </a:r>
            <a:r>
              <a:rPr lang="ru-RU" b="1" dirty="0" smtClean="0"/>
              <a:t>на рентгенограмме обнаруживают склероз кости.</a:t>
            </a:r>
            <a:r>
              <a:rPr lang="ru-RU" dirty="0" smtClean="0"/>
              <a:t> На участке поражения </a:t>
            </a:r>
            <a:r>
              <a:rPr lang="ru-RU" b="1" dirty="0" smtClean="0"/>
              <a:t>формируется одностороннее или </a:t>
            </a:r>
            <a:r>
              <a:rPr lang="ru-RU" b="1" dirty="0" err="1" smtClean="0"/>
              <a:t>муфтообразное</a:t>
            </a:r>
            <a:r>
              <a:rPr lang="ru-RU" b="1" dirty="0" smtClean="0"/>
              <a:t> утолщение кости в виде </a:t>
            </a:r>
            <a:r>
              <a:rPr lang="ru-RU" b="1" dirty="0" err="1" smtClean="0"/>
              <a:t>гиперостоза</a:t>
            </a:r>
            <a:r>
              <a:rPr lang="ru-RU" b="1" dirty="0" smtClean="0"/>
              <a:t>.</a:t>
            </a:r>
            <a:r>
              <a:rPr lang="ru-RU" dirty="0" smtClean="0"/>
              <a:t> Позднее </a:t>
            </a:r>
            <a:r>
              <a:rPr lang="ru-RU" b="1" dirty="0" smtClean="0"/>
              <a:t>в толще </a:t>
            </a:r>
            <a:r>
              <a:rPr lang="ru-RU" b="1" dirty="0" err="1" smtClean="0"/>
              <a:t>гиперостоза</a:t>
            </a:r>
            <a:r>
              <a:rPr lang="ru-RU" b="1" dirty="0" smtClean="0"/>
              <a:t> формируется основной отличительный признак </a:t>
            </a:r>
            <a:r>
              <a:rPr lang="ru-RU" b="1" dirty="0" err="1" smtClean="0"/>
              <a:t>остеоид-остеомы</a:t>
            </a:r>
            <a:r>
              <a:rPr lang="ru-RU" b="1" dirty="0" smtClean="0"/>
              <a:t> - ее «гнездо» в виде очага</a:t>
            </a:r>
            <a:r>
              <a:rPr lang="ru-RU" dirty="0" smtClean="0"/>
              <a:t> разрежения диаметром до 1 см, внутри которого могут отмечаться мелкие костные включения.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642918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Гигантоклеточная опухоль (</a:t>
            </a:r>
            <a:r>
              <a:rPr lang="ru-RU" b="1" dirty="0" err="1" smtClean="0"/>
              <a:t>остеобластокластома</a:t>
            </a:r>
            <a:r>
              <a:rPr lang="ru-RU" b="1" dirty="0" smtClean="0"/>
              <a:t>)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1285860"/>
            <a:ext cx="8501122" cy="557214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  Опухоль состоит из гигантских многоядерных клеток и одноклеточных образований.</a:t>
            </a:r>
            <a:br>
              <a:rPr lang="ru-RU" dirty="0" smtClean="0"/>
            </a:br>
            <a:r>
              <a:rPr lang="ru-RU" dirty="0" smtClean="0"/>
              <a:t>Наиболее часто она обнаруживается в возрасте от 18 до 40 лет. Клиническое течение медленное, боли умеренные, возникают поздно. Деформация, вздутие кости наблюдаются на поздних стадиях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 smtClean="0"/>
              <a:t>Опухоль подразделяется на доброкачественную, </a:t>
            </a:r>
            <a:r>
              <a:rPr lang="ru-RU" dirty="0" err="1" smtClean="0"/>
              <a:t>литическую</a:t>
            </a:r>
            <a:r>
              <a:rPr lang="ru-RU" dirty="0" smtClean="0"/>
              <a:t> и злокачественную формы. При доброкачественной форме на пораженном участке видны как бы кистозные изменения, но на самом деле это округлые углубления в стенках опухоли; при </a:t>
            </a:r>
            <a:r>
              <a:rPr lang="ru-RU" dirty="0" err="1" smtClean="0"/>
              <a:t>литической</a:t>
            </a:r>
            <a:r>
              <a:rPr lang="ru-RU" dirty="0" smtClean="0"/>
              <a:t> форме виден гомогенный </a:t>
            </a:r>
            <a:r>
              <a:rPr lang="ru-RU" dirty="0" err="1" smtClean="0"/>
              <a:t>остеопороз</a:t>
            </a:r>
            <a:r>
              <a:rPr lang="ru-RU" dirty="0" smtClean="0"/>
              <a:t>, при злокачественной — </a:t>
            </a:r>
            <a:r>
              <a:rPr lang="ru-RU" dirty="0" err="1" smtClean="0"/>
              <a:t>остеопороз</a:t>
            </a:r>
            <a:r>
              <a:rPr lang="ru-RU" dirty="0" smtClean="0"/>
              <a:t> резко выражен и быстро прогрессирует. 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142852"/>
            <a:ext cx="7772400" cy="1143000"/>
          </a:xfrm>
        </p:spPr>
        <p:txBody>
          <a:bodyPr/>
          <a:lstStyle/>
          <a:p>
            <a:r>
              <a:rPr lang="ru-RU" dirty="0" smtClean="0"/>
              <a:t>Гигантоклеточная опухоль</a:t>
            </a:r>
            <a:endParaRPr lang="ru-RU" dirty="0"/>
          </a:p>
        </p:txBody>
      </p:sp>
      <p:pic>
        <p:nvPicPr>
          <p:cNvPr id="4" name="Содержимое 3" descr="rg.347130031.fig11a.gif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85720" y="1285860"/>
            <a:ext cx="1785918" cy="5411872"/>
          </a:xfrm>
        </p:spPr>
      </p:pic>
      <p:sp>
        <p:nvSpPr>
          <p:cNvPr id="5" name="Прямоугольник 4"/>
          <p:cNvSpPr/>
          <p:nvPr/>
        </p:nvSpPr>
        <p:spPr>
          <a:xfrm>
            <a:off x="2214546" y="6000768"/>
            <a:ext cx="67866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</a:t>
            </a:r>
            <a:r>
              <a:rPr lang="ru-RU" i="1" dirty="0" smtClean="0"/>
              <a:t> Женщина, 54 г. Гигантоклеточная опухоль</a:t>
            </a:r>
            <a:endParaRPr lang="ru-RU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1443841"/>
            <a:ext cx="650084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dirty="0" smtClean="0"/>
              <a:t>На рентгенограмме утолщенный эпифиз кости представляется в виде хорошо отграниченной опухоли светлого цвета, разделенной на отдельные камеры. Суставной хрящ сохранен. Никаких реактивных изменений в надкостнице нет. Корковое вещество постепенно истончается и, наконец, совершенно исчезает, так что опухоль окружается со всех сторон лишь тонкой скорлупой, состоящей из стенок поверхностно расположенных ячеек.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0"/>
            <a:ext cx="7772400" cy="928670"/>
          </a:xfrm>
        </p:spPr>
        <p:txBody>
          <a:bodyPr/>
          <a:lstStyle/>
          <a:p>
            <a:r>
              <a:rPr lang="ru-RU" dirty="0" smtClean="0"/>
              <a:t>Общие сведения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928670"/>
            <a:ext cx="8572560" cy="550070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/>
              <a:t>         Ранняя диагностика и лечение доброкачественных опухолей, опухолеподобных и воспалительных заболеваний костей кисти представляет собой сложную и пока нерешенную проблему костной патологии. Прежде всего, это связано с большим разнообразием заболеваний костей кисти, начиная от костных и хрящевых доброкачественных опухолей и заканчивая опухолеподобными и воспалительными </a:t>
            </a:r>
            <a:r>
              <a:rPr lang="ru-RU" sz="2000" dirty="0" smtClean="0"/>
              <a:t>процессами.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В </a:t>
            </a:r>
            <a:r>
              <a:rPr lang="ru-RU" sz="2000" dirty="0" smtClean="0"/>
              <a:t>данной статье авторы описывают особенности диагностики наиболее распространенных доброкачественных костных и </a:t>
            </a:r>
            <a:r>
              <a:rPr lang="ru-RU" sz="2000" dirty="0" err="1" smtClean="0"/>
              <a:t>хондральных</a:t>
            </a:r>
            <a:r>
              <a:rPr lang="ru-RU" sz="2000" dirty="0" smtClean="0"/>
              <a:t> поражений пальцев, включая </a:t>
            </a:r>
            <a:r>
              <a:rPr lang="ru-RU" sz="2000" dirty="0" err="1" smtClean="0"/>
              <a:t>энхондромы</a:t>
            </a:r>
            <a:r>
              <a:rPr lang="ru-RU" sz="2000" dirty="0" smtClean="0"/>
              <a:t>, кистозные поражения и </a:t>
            </a:r>
            <a:r>
              <a:rPr lang="ru-RU" sz="2000" dirty="0" err="1" smtClean="0"/>
              <a:t>остеохондромы</a:t>
            </a:r>
            <a:r>
              <a:rPr lang="ru-RU" sz="2000" dirty="0" smtClean="0"/>
              <a:t>;  злокачественные образования, которые могут возникать в пальцах (например, </a:t>
            </a:r>
            <a:r>
              <a:rPr lang="ru-RU" sz="2000" dirty="0" err="1" smtClean="0"/>
              <a:t>хондросаркомы</a:t>
            </a:r>
            <a:r>
              <a:rPr lang="ru-RU" sz="2000" dirty="0" smtClean="0"/>
              <a:t> и метастатические поражения) и часто встречающиеся первичные костные поражения (например, опухоли </a:t>
            </a:r>
            <a:r>
              <a:rPr lang="ru-RU" sz="2000" dirty="0" err="1" smtClean="0"/>
              <a:t>гломуса</a:t>
            </a:r>
            <a:r>
              <a:rPr lang="ru-RU" sz="2000" dirty="0" smtClean="0"/>
              <a:t>, внутрикостные </a:t>
            </a:r>
            <a:r>
              <a:rPr lang="ru-RU" sz="2000" dirty="0" err="1" smtClean="0"/>
              <a:t>эпидермальные</a:t>
            </a:r>
            <a:r>
              <a:rPr lang="ru-RU" sz="2000" dirty="0" smtClean="0"/>
              <a:t> кисты включения, инфекционные образования и проявления системных заболеваний). </a:t>
            </a:r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Опухоли </a:t>
            </a:r>
            <a:r>
              <a:rPr lang="ru-RU" b="1" dirty="0" err="1" smtClean="0"/>
              <a:t>Гломуса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4" name="Содержимое 3" descr="rg.347130031.fig13a.gif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94870" y="1285860"/>
            <a:ext cx="3476998" cy="5522196"/>
          </a:xfrm>
        </p:spPr>
      </p:pic>
      <p:sp>
        <p:nvSpPr>
          <p:cNvPr id="5" name="Прямоугольник 4"/>
          <p:cNvSpPr/>
          <p:nvPr/>
        </p:nvSpPr>
        <p:spPr>
          <a:xfrm>
            <a:off x="3571868" y="1000108"/>
            <a:ext cx="5572132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Опухоль </a:t>
            </a:r>
            <a:r>
              <a:rPr lang="ru-RU" sz="1600" dirty="0" err="1" smtClean="0"/>
              <a:t>Гломуса</a:t>
            </a:r>
            <a:r>
              <a:rPr lang="ru-RU" sz="1600" dirty="0" smtClean="0"/>
              <a:t> - доброкачественная опухоль, исходящая из </a:t>
            </a:r>
            <a:r>
              <a:rPr lang="ru-RU" sz="1600" dirty="0" err="1" smtClean="0"/>
              <a:t>нервно-мышечно-сосудистого</a:t>
            </a:r>
            <a:r>
              <a:rPr lang="ru-RU" sz="1600" dirty="0" smtClean="0"/>
              <a:t> узла кожи (</a:t>
            </a:r>
            <a:r>
              <a:rPr lang="ru-RU" sz="1600" dirty="0" err="1" smtClean="0"/>
              <a:t>гломуса</a:t>
            </a:r>
            <a:r>
              <a:rPr lang="ru-RU" sz="1600" dirty="0" smtClean="0"/>
              <a:t>) за счет преимущественного </a:t>
            </a:r>
            <a:r>
              <a:rPr lang="ru-RU" sz="1600" dirty="0" err="1" smtClean="0"/>
              <a:t>разростания</a:t>
            </a:r>
            <a:r>
              <a:rPr lang="ru-RU" sz="1600" dirty="0" smtClean="0"/>
              <a:t> </a:t>
            </a:r>
            <a:r>
              <a:rPr lang="ru-RU" sz="1600" dirty="0" err="1" smtClean="0"/>
              <a:t>артерио-венозных</a:t>
            </a:r>
            <a:r>
              <a:rPr lang="ru-RU" sz="1600" dirty="0" smtClean="0"/>
              <a:t> анастомозов, резко болезненна возникает преимущественно на ногтевых фалангах пальцев и составляет до 5% всех опухолей кисти. Клинические проявления включают мучительную боль и чувствительность к температуре. </a:t>
            </a:r>
            <a:r>
              <a:rPr lang="ru-RU" sz="1600" dirty="0" err="1" smtClean="0"/>
              <a:t>Гломусная</a:t>
            </a:r>
            <a:r>
              <a:rPr lang="ru-RU" sz="1600" dirty="0" smtClean="0"/>
              <a:t> опухоль может возникать где угодно, но подавляющее большинство локализующееся преимущественно в области ногтевого ложа или концевых фаланг пальцев кистей. Рентгенологическое исследование требуется лишь для подтверждения диагноза. На рентгенограммах в дистальной фаланге соответственно локализации опухоли обнаруживается либо </a:t>
            </a:r>
            <a:r>
              <a:rPr lang="ru-RU" sz="1600" dirty="0" err="1" smtClean="0"/>
              <a:t>груботрабекулярный</a:t>
            </a:r>
            <a:r>
              <a:rPr lang="ru-RU" sz="1600" dirty="0" smtClean="0"/>
              <a:t> рисунок костной ткани, либо округлые, иногда со склеротическим ободком дефекты кости. Ногтевой отросток увеличивается в объеме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643306" y="6357958"/>
            <a:ext cx="55006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err="1" smtClean="0"/>
              <a:t>Гломусная</a:t>
            </a:r>
            <a:r>
              <a:rPr lang="ru-RU" i="1" dirty="0" smtClean="0"/>
              <a:t> опухоль дистальной фаланги 1 пальца 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Злокачественные опухоли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428596" y="928670"/>
            <a:ext cx="8229600" cy="592933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3300" dirty="0" smtClean="0"/>
              <a:t>       Первичные злокачественные костные опухоли костей  кисти чрезвычайно </a:t>
            </a:r>
            <a:r>
              <a:rPr lang="ru-RU" sz="3300" dirty="0" smtClean="0"/>
              <a:t>редки, включают </a:t>
            </a:r>
            <a:r>
              <a:rPr lang="ru-RU" sz="3300" dirty="0" err="1" smtClean="0"/>
              <a:t>хондросаркому</a:t>
            </a:r>
            <a:r>
              <a:rPr lang="ru-RU" sz="3300" dirty="0" smtClean="0"/>
              <a:t>, </a:t>
            </a:r>
            <a:r>
              <a:rPr lang="ru-RU" sz="3300" dirty="0" err="1" smtClean="0"/>
              <a:t>остеосаркому</a:t>
            </a:r>
            <a:r>
              <a:rPr lang="ru-RU" sz="3300" dirty="0" smtClean="0"/>
              <a:t>, </a:t>
            </a:r>
            <a:r>
              <a:rPr lang="ru-RU" sz="3300" dirty="0" err="1" smtClean="0"/>
              <a:t>фибросаркому</a:t>
            </a:r>
            <a:r>
              <a:rPr lang="ru-RU" sz="3300" dirty="0" smtClean="0"/>
              <a:t> и саркому </a:t>
            </a:r>
            <a:r>
              <a:rPr lang="ru-RU" sz="3300" dirty="0" err="1" smtClean="0"/>
              <a:t>Юинга</a:t>
            </a:r>
            <a:r>
              <a:rPr lang="ru-RU" sz="3300" dirty="0" smtClean="0"/>
              <a:t>.</a:t>
            </a:r>
            <a:br>
              <a:rPr lang="ru-RU" sz="3300" dirty="0" smtClean="0"/>
            </a:br>
            <a:r>
              <a:rPr lang="ru-RU" sz="3300" dirty="0" err="1" smtClean="0"/>
              <a:t>Хондросаркомы</a:t>
            </a:r>
            <a:r>
              <a:rPr lang="ru-RU" sz="3300" dirty="0" smtClean="0"/>
              <a:t> являются наиболее распространенными первичными злокачественными опухолями костей кисти, чаще всего поражающими проксимальную фалангу. Они могут возникать первично или вследствие злокачественной трансформации доброкачественных хрящевых поражений, таких как </a:t>
            </a:r>
            <a:r>
              <a:rPr lang="ru-RU" sz="3300" dirty="0" err="1" smtClean="0"/>
              <a:t>энхондромы</a:t>
            </a:r>
            <a:r>
              <a:rPr lang="ru-RU" sz="3300" dirty="0" smtClean="0"/>
              <a:t>. При диагностике часто бывает трудно отличить </a:t>
            </a:r>
            <a:r>
              <a:rPr lang="ru-RU" sz="3300" dirty="0" err="1" smtClean="0"/>
              <a:t>хондросаркомы</a:t>
            </a:r>
            <a:r>
              <a:rPr lang="ru-RU" sz="3300" dirty="0" smtClean="0"/>
              <a:t> от их доброкачественных </a:t>
            </a:r>
            <a:r>
              <a:rPr lang="ru-RU" sz="3300" dirty="0" err="1" smtClean="0"/>
              <a:t>хондроидных</a:t>
            </a:r>
            <a:r>
              <a:rPr lang="ru-RU" sz="3300" dirty="0" smtClean="0"/>
              <a:t> аналогов, таких как </a:t>
            </a:r>
            <a:r>
              <a:rPr lang="ru-RU" sz="3300" dirty="0" err="1" smtClean="0"/>
              <a:t>энхондромы</a:t>
            </a:r>
            <a:r>
              <a:rPr lang="ru-RU" sz="3300" dirty="0" smtClean="0"/>
              <a:t> .  </a:t>
            </a:r>
            <a:r>
              <a:rPr lang="ru-RU" sz="3300" dirty="0" smtClean="0"/>
              <a:t/>
            </a:r>
            <a:br>
              <a:rPr lang="ru-RU" sz="3300" dirty="0" smtClean="0"/>
            </a:br>
            <a:r>
              <a:rPr lang="ru-RU" sz="3300" dirty="0" smtClean="0"/>
              <a:t/>
            </a:r>
            <a:br>
              <a:rPr lang="ru-RU" sz="3300" dirty="0" smtClean="0"/>
            </a:br>
            <a:r>
              <a:rPr lang="ru-RU" sz="3300" dirty="0" smtClean="0"/>
              <a:t> </a:t>
            </a:r>
            <a:r>
              <a:rPr lang="ru-RU" sz="3300" dirty="0" smtClean="0"/>
              <a:t>Иногда первичные опухоли ногтевого ложа, включая плоскоклеточный рак и злокачественную меланому, могут поражать соседнюю кость.  Плоскоклеточный рак является наиболее распространенной злокачественной опухолью ногтевого блока и встречается чаще у мужчин, чем у женщин, с пиковой распространенностью в возрасте от 50 до 69 лет .</a:t>
            </a:r>
            <a:br>
              <a:rPr lang="ru-RU" sz="3300" dirty="0" smtClean="0"/>
            </a:br>
            <a:r>
              <a:rPr lang="ru-RU" sz="3300" dirty="0" smtClean="0"/>
              <a:t>Метастатические поражения трубчатых костей рук встречаются крайне редко, и поражается чаще  дистальная фаланга. </a:t>
            </a:r>
            <a:br>
              <a:rPr lang="ru-RU" sz="3300" dirty="0" smtClean="0"/>
            </a:br>
            <a:endParaRPr lang="ru-RU" sz="3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0"/>
            <a:ext cx="7772400" cy="857232"/>
          </a:xfrm>
        </p:spPr>
        <p:txBody>
          <a:bodyPr/>
          <a:lstStyle/>
          <a:p>
            <a:r>
              <a:rPr lang="ru-RU" dirty="0" err="1" smtClean="0"/>
              <a:t>Хондросаркома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7" name="Содержимое 6" descr="rg.347130031.fig16b.gif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85720" y="785794"/>
            <a:ext cx="4304597" cy="3357586"/>
          </a:xfrm>
        </p:spPr>
      </p:pic>
      <p:pic>
        <p:nvPicPr>
          <p:cNvPr id="8" name="Рисунок 7" descr="rg.347130031.fig16a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785794"/>
            <a:ext cx="4214842" cy="525541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14282" y="4143380"/>
            <a:ext cx="464347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Рентгенологически </a:t>
            </a:r>
            <a:r>
              <a:rPr lang="ru-RU" sz="1400" b="1" dirty="0" err="1" smtClean="0"/>
              <a:t>хондросаркома</a:t>
            </a:r>
            <a:r>
              <a:rPr lang="ru-RU" sz="1400" dirty="0" smtClean="0"/>
              <a:t> характеризуется наличием центрально или эксцентрически расположенного очага деструкции </a:t>
            </a:r>
            <a:r>
              <a:rPr lang="ru-RU" sz="1400" dirty="0" err="1" smtClean="0"/>
              <a:t>остеолитического</a:t>
            </a:r>
            <a:r>
              <a:rPr lang="ru-RU" sz="1400" dirty="0" smtClean="0"/>
              <a:t> характера, чаще больших размеров, с нечеткими контурами и отсутствием зоны склероза. Характерны участки обызвествления в проекции очага деструкции кости. При эксцентрическом расположении опухоли или при увеличении размеров, центрально расположенной </a:t>
            </a:r>
            <a:r>
              <a:rPr lang="ru-RU" sz="1400" dirty="0" err="1" smtClean="0"/>
              <a:t>хондросаркомы</a:t>
            </a:r>
            <a:r>
              <a:rPr lang="ru-RU" sz="1400" dirty="0" smtClean="0"/>
              <a:t>, наблюдается истончение, вздутие и разрушение кортикального слоя с проявлением </a:t>
            </a:r>
            <a:r>
              <a:rPr lang="ru-RU" sz="1400" dirty="0" err="1" smtClean="0"/>
              <a:t>экстраоссального</a:t>
            </a:r>
            <a:r>
              <a:rPr lang="ru-RU" sz="1400" dirty="0" smtClean="0"/>
              <a:t> компонента опухоли с участками обызвествления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7143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Травма, инфекции и системные заболевания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1571612"/>
            <a:ext cx="8058152" cy="471487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dirty="0" smtClean="0"/>
              <a:t>      Разнообразные системные заболевания  могут поражать мелкие трубчатые кости руки и могут имитировать первичные поражения костей. </a:t>
            </a:r>
            <a:r>
              <a:rPr lang="ru-RU" sz="1800" dirty="0" err="1" smtClean="0"/>
              <a:t>Саркоидоз</a:t>
            </a:r>
            <a:r>
              <a:rPr lang="ru-RU" sz="1800" dirty="0" smtClean="0"/>
              <a:t> может поражать различные системы органов, при этом поражение скелета регистрируется в 13% случаев.  При поражении костей кисти на рентгенограммах может наблюдаться </a:t>
            </a:r>
            <a:r>
              <a:rPr lang="ru-RU" sz="1800" dirty="0" err="1" smtClean="0"/>
              <a:t>кружевоподобный</a:t>
            </a:r>
            <a:r>
              <a:rPr lang="ru-RU" sz="1800" dirty="0" smtClean="0"/>
              <a:t> </a:t>
            </a:r>
            <a:r>
              <a:rPr lang="ru-RU" sz="1800" dirty="0" err="1" smtClean="0"/>
              <a:t>остеолиз</a:t>
            </a:r>
            <a:r>
              <a:rPr lang="ru-RU" sz="1800" dirty="0" smtClean="0"/>
              <a:t> .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Другие </a:t>
            </a:r>
            <a:r>
              <a:rPr lang="ru-RU" sz="1800" dirty="0" smtClean="0"/>
              <a:t>системные расстройства с проявлениями в кисти включают в себя подагру, </a:t>
            </a:r>
            <a:r>
              <a:rPr lang="ru-RU" sz="1800" dirty="0" err="1" smtClean="0"/>
              <a:t>гиперпаратиреоз</a:t>
            </a:r>
            <a:r>
              <a:rPr lang="ru-RU" sz="1800" dirty="0" smtClean="0"/>
              <a:t> , </a:t>
            </a:r>
            <a:r>
              <a:rPr lang="ru-RU" sz="1800" dirty="0" err="1" smtClean="0"/>
              <a:t>ревматоидный</a:t>
            </a:r>
            <a:r>
              <a:rPr lang="ru-RU" sz="1800" dirty="0" smtClean="0"/>
              <a:t> артрит с типичными </a:t>
            </a:r>
            <a:r>
              <a:rPr lang="ru-RU" sz="1800" dirty="0" err="1" smtClean="0"/>
              <a:t>юкстартикулярными</a:t>
            </a:r>
            <a:r>
              <a:rPr lang="ru-RU" sz="1800" dirty="0" smtClean="0"/>
              <a:t> изменениями и возможные эрозии под давлением из-за накладывающихся </a:t>
            </a:r>
            <a:r>
              <a:rPr lang="ru-RU" sz="1800" dirty="0" err="1" smtClean="0"/>
              <a:t>ревматоидных</a:t>
            </a:r>
            <a:r>
              <a:rPr lang="ru-RU" sz="1800" dirty="0" smtClean="0"/>
              <a:t> узелков. 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Травму </a:t>
            </a:r>
            <a:r>
              <a:rPr lang="ru-RU" sz="1800" dirty="0" smtClean="0"/>
              <a:t>с необычными деформациями перелома иногда можно спутать с </a:t>
            </a:r>
            <a:r>
              <a:rPr lang="ru-RU" sz="1800" dirty="0" err="1" smtClean="0"/>
              <a:t>остеохондромой</a:t>
            </a:r>
            <a:r>
              <a:rPr lang="ru-RU" sz="1800" dirty="0" smtClean="0"/>
              <a:t>. 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Наконец</a:t>
            </a:r>
            <a:r>
              <a:rPr lang="ru-RU" sz="1800" dirty="0" smtClean="0"/>
              <a:t>, инфекция может вызывать очаговые области лизиса, часто с сопутствующей </a:t>
            </a:r>
            <a:r>
              <a:rPr lang="ru-RU" sz="1800" dirty="0" err="1" smtClean="0"/>
              <a:t>периостальной</a:t>
            </a:r>
            <a:r>
              <a:rPr lang="ru-RU" sz="1800" dirty="0" smtClean="0"/>
              <a:t> реакцией и областями склероза. Рентгенография, компьютерная томография и МРТ могут продемонстрировать прорыв коры и массу мягких тканей.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Вывод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Опухоли и опухолеподобные поражения мелких трубчатых костей кисти чрезвычайно редки, и когда такие поражения действительно имеют место, они чаще доброкачественные, чем злокачественные.</a:t>
            </a:r>
          </a:p>
          <a:p>
            <a:r>
              <a:rPr lang="ru-RU" dirty="0" smtClean="0"/>
              <a:t> Изменения в рентгенографическом проявлении ранее известного неагрессивного поражения или развитие стойких новых симптомов, связанных с поражением, могут быть предвестниками </a:t>
            </a:r>
            <a:r>
              <a:rPr lang="ru-RU" dirty="0" err="1" smtClean="0"/>
              <a:t>озлокачествления</a:t>
            </a:r>
            <a:r>
              <a:rPr lang="ru-RU" dirty="0" smtClean="0"/>
              <a:t>.</a:t>
            </a:r>
          </a:p>
          <a:p>
            <a:r>
              <a:rPr lang="ru-RU" dirty="0" smtClean="0"/>
              <a:t>Разнообразные системные и локальные процессы могут имитировать агрессивные поражения костей кисти. Многофункциональный подход к визуализации пальцев часто необходим для характеристики поражений костей и оценки связанных с ними осложнений.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Литература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28662" y="2000240"/>
            <a:ext cx="7772400" cy="45720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hlinkClick r:id="rId2"/>
              </a:rPr>
              <a:t>https://pubs.rsna.org/doi/10.1148/rg.347130031</a:t>
            </a:r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786058"/>
            <a:ext cx="8229600" cy="1143000"/>
          </a:xfrm>
        </p:spPr>
        <p:txBody>
          <a:bodyPr/>
          <a:lstStyle/>
          <a:p>
            <a:r>
              <a:rPr lang="ru-RU" smtClean="0"/>
              <a:t>              Спасибо </a:t>
            </a:r>
            <a:r>
              <a:rPr lang="ru-RU" dirty="0" smtClean="0"/>
              <a:t>за внимание!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Методы диагностики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857232"/>
            <a:ext cx="8229600" cy="6215106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ru-RU" sz="2900" dirty="0" smtClean="0"/>
              <a:t>        </a:t>
            </a:r>
            <a:r>
              <a:rPr lang="ru-RU" sz="4900" dirty="0" smtClean="0"/>
              <a:t>Диагностика кистей и пальцев обычно начинается с обычной </a:t>
            </a:r>
            <a:r>
              <a:rPr lang="ru-RU" sz="4900" b="1" dirty="0" smtClean="0"/>
              <a:t>рентгенографии, </a:t>
            </a:r>
            <a:r>
              <a:rPr lang="ru-RU" sz="4900" dirty="0" smtClean="0"/>
              <a:t>особенно когда пациент жалуется на боль, воспалительные процессы или деформацию кисти.</a:t>
            </a:r>
            <a:br>
              <a:rPr lang="ru-RU" sz="4900" dirty="0" smtClean="0"/>
            </a:b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dirty="0" smtClean="0"/>
              <a:t> Системный подход является обязательным для оценки опухолей костей, при этом особое внимание уделяется размеру, количеству и локализации поражений; поля и зона перехода; </a:t>
            </a:r>
            <a:r>
              <a:rPr lang="ru-RU" sz="4900" dirty="0" err="1" smtClean="0"/>
              <a:t>периостальная</a:t>
            </a:r>
            <a:r>
              <a:rPr lang="ru-RU" sz="4900" dirty="0" smtClean="0"/>
              <a:t> реакция; и наличие компонента мягких тканей.</a:t>
            </a:r>
          </a:p>
          <a:p>
            <a:pPr>
              <a:buNone/>
            </a:pP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b="1" dirty="0" smtClean="0"/>
              <a:t> КТ, МРТ</a:t>
            </a:r>
            <a:br>
              <a:rPr lang="ru-RU" sz="4900" b="1" dirty="0" smtClean="0"/>
            </a:br>
            <a:r>
              <a:rPr lang="ru-RU" sz="4900" dirty="0" smtClean="0"/>
              <a:t> Появление компьютерной и магнитно-резонансной томографии дало возможность получать во время сканирования трехмерную картинку. С их помощью стала доступна информация о наличии патологических процессов, которые сложно диагностировать рентгеном. Кроме того, КТ и МРТ превосходит рентгенографию при выявлении любых компонентов мягких тканей внутри поражения.</a:t>
            </a:r>
            <a:br>
              <a:rPr lang="ru-RU" sz="4900" dirty="0" smtClean="0"/>
            </a:br>
            <a:endParaRPr lang="ru-RU" sz="4900" b="1" dirty="0" smtClean="0"/>
          </a:p>
          <a:p>
            <a:pPr>
              <a:buNone/>
            </a:pPr>
            <a:r>
              <a:rPr lang="ru-RU" sz="4900" dirty="0" smtClean="0"/>
              <a:t>        МРТ стала неотъемлемой частью оценки заболеваний рук и пальцев. МРТ помогает оценить степень поражения мягких тканей и костного мозга.</a:t>
            </a:r>
          </a:p>
          <a:p>
            <a:pPr>
              <a:buNone/>
            </a:pPr>
            <a:r>
              <a:rPr lang="ru-RU" sz="4900" dirty="0" smtClean="0"/>
              <a:t>        Следует отметить, что результаты МРТ могут привести к переоценке агрессивности поражений, поскольку доброкачественные поражения могут вызывать отек костей и мягких тканей, и корреляция с рентгенологическими или КТ исследованиями необходима для полного понимания природы поражения.</a:t>
            </a:r>
          </a:p>
          <a:p>
            <a:pPr>
              <a:buNone/>
            </a:pPr>
            <a:r>
              <a:rPr lang="ru-RU" sz="4900" dirty="0" smtClean="0"/>
              <a:t/>
            </a:r>
            <a:br>
              <a:rPr lang="ru-RU" sz="4900" dirty="0" smtClean="0"/>
            </a:br>
            <a:r>
              <a:rPr lang="ru-RU" sz="4900" b="1" dirty="0" smtClean="0"/>
              <a:t>Ультразвуковое исследование</a:t>
            </a:r>
          </a:p>
          <a:p>
            <a:pPr>
              <a:buNone/>
            </a:pPr>
            <a:r>
              <a:rPr lang="ru-RU" sz="4900" dirty="0" smtClean="0"/>
              <a:t>       может быть особенно полезным для динамической оценки повреждений сухожилий и для оценки мягких тканей </a:t>
            </a:r>
            <a:r>
              <a:rPr lang="ru-RU" sz="4900" dirty="0" err="1" smtClean="0"/>
              <a:t>кисти,тем</a:t>
            </a:r>
            <a:r>
              <a:rPr lang="ru-RU" sz="4900" dirty="0" smtClean="0"/>
              <a:t> не менее, он имеет ограниченную полезность при первичных костных поражениях фаланг или пястных костей. </a:t>
            </a:r>
          </a:p>
          <a:p>
            <a:pPr>
              <a:buNone/>
            </a:pP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Диагностика костных опухолей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785770"/>
            <a:ext cx="8229600" cy="6072230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sz="4000" dirty="0" smtClean="0"/>
              <a:t>     Как </a:t>
            </a:r>
            <a:r>
              <a:rPr lang="ru-RU" sz="4000" dirty="0" smtClean="0"/>
              <a:t>и при любом повреждении кости в любой части тела, очень важно знать точное местоположение опухоли, а также возраст пациента, чтобы сузить дифференциальный диагноз. Граница поражения и зона перехода между очагом поражения и прилежащей костью являются ключевыми факторами, определяющими агрессивность очага поражения. </a:t>
            </a:r>
            <a:endParaRPr lang="ru-RU" sz="4000" dirty="0" smtClean="0"/>
          </a:p>
          <a:p>
            <a:pPr>
              <a:buNone/>
            </a:pPr>
            <a:r>
              <a:rPr lang="ru-RU" sz="4000" dirty="0" smtClean="0"/>
              <a:t> </a:t>
            </a:r>
            <a:r>
              <a:rPr lang="ru-RU" sz="4000" dirty="0" smtClean="0"/>
              <a:t>    </a:t>
            </a:r>
            <a:r>
              <a:rPr lang="ru-RU" sz="4000" dirty="0" smtClean="0"/>
              <a:t>Повреждение </a:t>
            </a:r>
            <a:r>
              <a:rPr lang="ru-RU" sz="4000" dirty="0" smtClean="0"/>
              <a:t>с четко очерченными острыми краями на рентгенограммах или КТ-изображениях считается </a:t>
            </a:r>
            <a:r>
              <a:rPr lang="ru-RU" sz="4000" dirty="0" err="1" smtClean="0"/>
              <a:t>доброкачесвенным</a:t>
            </a:r>
            <a:r>
              <a:rPr lang="ru-RU" sz="4000" dirty="0" smtClean="0"/>
              <a:t>, тогда как широкая зона перехода и плохо определенные границы предполагают инфильтративный костный процесс, такой как </a:t>
            </a:r>
            <a:r>
              <a:rPr lang="ru-RU" sz="4000" dirty="0" err="1" smtClean="0"/>
              <a:t>злокачесвенная</a:t>
            </a:r>
            <a:r>
              <a:rPr lang="ru-RU" sz="4000" dirty="0" smtClean="0"/>
              <a:t> опухоль или деструктивный метаболический либо инфекционный процесс. 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Наличие </a:t>
            </a:r>
            <a:r>
              <a:rPr lang="ru-RU" sz="4000" dirty="0" err="1" smtClean="0"/>
              <a:t>периостальной</a:t>
            </a:r>
            <a:r>
              <a:rPr lang="ru-RU" sz="4000" dirty="0" smtClean="0"/>
              <a:t> реакции также может помочь выяснить природу костного поражения, при этом  гладкий и чёткий контур характерен для спокойного течения и стихания патологического процесса. Неровные, волнистые, бугристые контуры свидетельствуют о неравномерном, неодновременном развитии заболевания. Нечёткость, </a:t>
            </a:r>
            <a:r>
              <a:rPr lang="ru-RU" sz="4000" dirty="0" err="1" smtClean="0"/>
              <a:t>смазанность</a:t>
            </a:r>
            <a:r>
              <a:rPr lang="ru-RU" sz="4000" dirty="0" smtClean="0"/>
              <a:t> и перерыв контуров свидетельствуют о прогрессирующем течении патологического процесса.</a:t>
            </a:r>
          </a:p>
          <a:p>
            <a:pPr>
              <a:buNone/>
            </a:pPr>
            <a:r>
              <a:rPr lang="ru-RU" sz="4000" dirty="0" smtClean="0"/>
              <a:t/>
            </a:r>
            <a:br>
              <a:rPr lang="ru-RU" sz="4000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64291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Доброкачественные опухоли </a:t>
            </a:r>
            <a:br>
              <a:rPr lang="ru-RU" b="1" dirty="0" smtClean="0"/>
            </a:br>
            <a:r>
              <a:rPr lang="ru-RU" b="1" dirty="0" err="1" smtClean="0"/>
              <a:t>Энхондромы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1500174"/>
            <a:ext cx="8229600" cy="5643602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       Доброкачественные хрящевые опухоли костей рук нередки и включают </a:t>
            </a:r>
            <a:r>
              <a:rPr lang="ru-RU" dirty="0" err="1" smtClean="0"/>
              <a:t>энхондрому</a:t>
            </a:r>
            <a:r>
              <a:rPr lang="ru-RU" dirty="0" smtClean="0"/>
              <a:t>, </a:t>
            </a:r>
            <a:r>
              <a:rPr lang="ru-RU" dirty="0" err="1" smtClean="0"/>
              <a:t>хондромиксоидную</a:t>
            </a:r>
            <a:r>
              <a:rPr lang="ru-RU" dirty="0" smtClean="0"/>
              <a:t> фиброму и </a:t>
            </a:r>
            <a:r>
              <a:rPr lang="ru-RU" dirty="0" err="1" smtClean="0"/>
              <a:t>хондробластому</a:t>
            </a:r>
            <a:r>
              <a:rPr lang="ru-RU" dirty="0" smtClean="0"/>
              <a:t> . </a:t>
            </a:r>
            <a:r>
              <a:rPr lang="ru-RU" dirty="0" err="1" smtClean="0"/>
              <a:t>Энхондрома</a:t>
            </a:r>
            <a:r>
              <a:rPr lang="ru-RU" dirty="0" smtClean="0"/>
              <a:t> является наиболее распространенной доброкачественной опухолью кисти.  частота ее составляет 4 % от всех первичных опухолей костей и дисплазий у детей. По характеру роста различают: </a:t>
            </a:r>
            <a:r>
              <a:rPr lang="ru-RU" dirty="0" err="1" smtClean="0"/>
              <a:t>экхондромы</a:t>
            </a:r>
            <a:r>
              <a:rPr lang="ru-RU" dirty="0" smtClean="0"/>
              <a:t>,  растущие </a:t>
            </a:r>
            <a:r>
              <a:rPr lang="ru-RU" dirty="0" err="1" smtClean="0"/>
              <a:t>экзофитно</a:t>
            </a:r>
            <a:r>
              <a:rPr lang="ru-RU" dirty="0" smtClean="0"/>
              <a:t> и  </a:t>
            </a:r>
            <a:r>
              <a:rPr lang="ru-RU" dirty="0" err="1" smtClean="0"/>
              <a:t>энхондромы</a:t>
            </a:r>
            <a:r>
              <a:rPr lang="ru-RU" dirty="0" smtClean="0"/>
              <a:t>, растущие внутрь кости. Это обычно протекает бессимптомно и часто обнаруживается случайно на рентгенограммах. Сопутствующая боль должна вызывать подозрение на патологический перелом, который, если он не смещен, может быть лучше виден на КТ-изображениях, чем на рентгенограммах.  </a:t>
            </a:r>
            <a:br>
              <a:rPr lang="ru-RU" dirty="0" smtClean="0"/>
            </a:b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14290"/>
            <a:ext cx="7772400" cy="928694"/>
          </a:xfrm>
        </p:spPr>
        <p:txBody>
          <a:bodyPr/>
          <a:lstStyle/>
          <a:p>
            <a:r>
              <a:rPr lang="ru-RU" dirty="0" err="1" smtClean="0"/>
              <a:t>Энхондрома</a:t>
            </a:r>
            <a:endParaRPr lang="ru-RU" dirty="0"/>
          </a:p>
        </p:txBody>
      </p:sp>
      <p:pic>
        <p:nvPicPr>
          <p:cNvPr id="4" name="Содержимое 3" descr="rg.347130031.fig1.gif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28596" y="1357298"/>
            <a:ext cx="3499423" cy="5286388"/>
          </a:xfrm>
        </p:spPr>
      </p:pic>
      <p:sp>
        <p:nvSpPr>
          <p:cNvPr id="5" name="Прямоугольник 4"/>
          <p:cNvSpPr/>
          <p:nvPr/>
        </p:nvSpPr>
        <p:spPr>
          <a:xfrm>
            <a:off x="4071934" y="5934670"/>
            <a:ext cx="50720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Женщина,49 лет. Жалобы на </a:t>
            </a:r>
            <a:r>
              <a:rPr lang="ru-RU" dirty="0" err="1" smtClean="0"/>
              <a:t>вненезапная</a:t>
            </a:r>
            <a:r>
              <a:rPr lang="ru-RU" dirty="0" smtClean="0"/>
              <a:t> боль в мизинце.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071934" y="1285860"/>
            <a:ext cx="4857752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err="1" smtClean="0"/>
              <a:t>Энхондромы</a:t>
            </a:r>
            <a:r>
              <a:rPr lang="ru-RU" sz="1600" dirty="0" smtClean="0"/>
              <a:t> располагаются в </a:t>
            </a:r>
            <a:r>
              <a:rPr lang="ru-RU" sz="1600" dirty="0" err="1" smtClean="0"/>
              <a:t>метафизе</a:t>
            </a:r>
            <a:r>
              <a:rPr lang="ru-RU" sz="1600" dirty="0" smtClean="0"/>
              <a:t> и диафизе центрально. На рентгенограмме имеют вид кисты — овального или круглого разреженного пространства с известковыми вкраплениями в центре и небольшой зоной склероза вокруг, </a:t>
            </a:r>
            <a:br>
              <a:rPr lang="ru-RU" sz="1600" dirty="0" smtClean="0"/>
            </a:br>
            <a:r>
              <a:rPr lang="ru-RU" sz="1600" dirty="0" smtClean="0"/>
              <a:t>что может вызывать локальное расширение кости, а также истончение и </a:t>
            </a:r>
            <a:r>
              <a:rPr lang="ru-RU" sz="1600" dirty="0" err="1" smtClean="0"/>
              <a:t>эндостальное</a:t>
            </a:r>
            <a:r>
              <a:rPr lang="ru-RU" sz="1600" dirty="0" smtClean="0"/>
              <a:t> выпадение коры, предрасполагающее к патологическому перелому. Может быть видна характерная </a:t>
            </a:r>
            <a:r>
              <a:rPr lang="ru-RU" sz="1600" dirty="0" err="1" smtClean="0"/>
              <a:t>хондроидная</a:t>
            </a:r>
            <a:r>
              <a:rPr lang="ru-RU" sz="1600" dirty="0" smtClean="0"/>
              <a:t> </a:t>
            </a:r>
            <a:r>
              <a:rPr lang="ru-RU" sz="1600" dirty="0" err="1" smtClean="0"/>
              <a:t>кальцификация</a:t>
            </a:r>
            <a:r>
              <a:rPr lang="ru-RU" sz="1600" dirty="0" smtClean="0"/>
              <a:t> в виде колец и дуг. 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642942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Энхондрома</a:t>
            </a:r>
            <a:endParaRPr lang="ru-RU" dirty="0"/>
          </a:p>
        </p:txBody>
      </p:sp>
      <p:pic>
        <p:nvPicPr>
          <p:cNvPr id="4" name="Содержимое 3" descr="rg.347130031.fig2b.gif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857752" y="1000108"/>
            <a:ext cx="4000528" cy="4785320"/>
          </a:xfrm>
        </p:spPr>
      </p:pic>
      <p:pic>
        <p:nvPicPr>
          <p:cNvPr id="7" name="Рисунок 6" descr="rg.347130031.fig2a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1000108"/>
            <a:ext cx="4125831" cy="478634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6027003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err="1" smtClean="0"/>
              <a:t>Энхондрома</a:t>
            </a:r>
            <a:r>
              <a:rPr lang="ru-RU" sz="1200" dirty="0" smtClean="0"/>
              <a:t>. Мужчина, 49 лет.  До и после хирургического вмешательства 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Множественный </a:t>
            </a:r>
            <a:r>
              <a:rPr lang="ru-RU" b="1" dirty="0" err="1" smtClean="0"/>
              <a:t>энхондроматоз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(Болезнь </a:t>
            </a:r>
            <a:r>
              <a:rPr lang="ru-RU" b="1" dirty="0" err="1" smtClean="0"/>
              <a:t>Оллье</a:t>
            </a:r>
            <a:r>
              <a:rPr lang="ru-RU" b="1" dirty="0" smtClean="0"/>
              <a:t>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14348" y="1857364"/>
            <a:ext cx="7772400" cy="45720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     Множественный </a:t>
            </a:r>
            <a:r>
              <a:rPr lang="ru-RU" dirty="0" err="1" smtClean="0"/>
              <a:t>энхондроматоз</a:t>
            </a:r>
            <a:r>
              <a:rPr lang="ru-RU" dirty="0" smtClean="0"/>
              <a:t>, также известный как болезнь </a:t>
            </a:r>
            <a:r>
              <a:rPr lang="ru-RU" dirty="0" err="1" smtClean="0"/>
              <a:t>Оллиера</a:t>
            </a:r>
            <a:r>
              <a:rPr lang="ru-RU" dirty="0" smtClean="0"/>
              <a:t>, представляет собой редкое ненаследственное заболевание с распространенностью 1 случай на 100 000 человек и средний возраст на момент постановки диагноза около 13 лет . Обычно это проявляется в виде множественных </a:t>
            </a:r>
            <a:r>
              <a:rPr lang="ru-RU" dirty="0" err="1" smtClean="0"/>
              <a:t>энхондром</a:t>
            </a:r>
            <a:r>
              <a:rPr lang="ru-RU" dirty="0" smtClean="0"/>
              <a:t> в асимметричном распределении, часто вовлекающем мелкие кости рук, что приводит к деформации скелета.  Пястные кости поражаются чаще, чем фаланги.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Множественный </a:t>
            </a:r>
            <a:r>
              <a:rPr lang="ru-RU" dirty="0" err="1" smtClean="0"/>
              <a:t>энхондроматоз</a:t>
            </a:r>
            <a:r>
              <a:rPr lang="ru-RU" dirty="0" smtClean="0"/>
              <a:t> (болезнь </a:t>
            </a:r>
            <a:r>
              <a:rPr lang="ru-RU" dirty="0" err="1" smtClean="0"/>
              <a:t>Оллье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4" name="Содержимое 3" descr="rg.347130031.fig3.gif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85720" y="1472723"/>
            <a:ext cx="3500430" cy="5385277"/>
          </a:xfrm>
        </p:spPr>
      </p:pic>
      <p:sp>
        <p:nvSpPr>
          <p:cNvPr id="5" name="Прямоугольник 4"/>
          <p:cNvSpPr/>
          <p:nvPr/>
        </p:nvSpPr>
        <p:spPr>
          <a:xfrm>
            <a:off x="3857620" y="62116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Множественный </a:t>
            </a:r>
            <a:r>
              <a:rPr lang="ru-RU" dirty="0" err="1" smtClean="0"/>
              <a:t>энхондроматоз</a:t>
            </a:r>
            <a:r>
              <a:rPr lang="ru-RU" dirty="0" smtClean="0"/>
              <a:t> у 3-летнего ребенка с деформацией кисти.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814</TotalTime>
  <Words>731</Words>
  <PresentationFormat>Экран (4:3)</PresentationFormat>
  <Paragraphs>75</Paragraphs>
  <Slides>26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Справедливость</vt:lpstr>
      <vt:lpstr>Диагностика доброкачественных и злокачественных опухолей костей пальцев рук </vt:lpstr>
      <vt:lpstr>Общие сведения</vt:lpstr>
      <vt:lpstr>Методы диагностики </vt:lpstr>
      <vt:lpstr>Диагностика костных опухолей </vt:lpstr>
      <vt:lpstr>Доброкачественные опухоли  Энхондромы </vt:lpstr>
      <vt:lpstr>Энхондрома</vt:lpstr>
      <vt:lpstr>Энхондрома</vt:lpstr>
      <vt:lpstr>Множественный энхондроматоз (Болезнь Оллье)</vt:lpstr>
      <vt:lpstr>Множественный энхондроматоз (болезнь Оллье)</vt:lpstr>
      <vt:lpstr>Осложнения </vt:lpstr>
      <vt:lpstr>Периостальные хондромы </vt:lpstr>
      <vt:lpstr>Периостальные (юкстакортикальные) хондромы</vt:lpstr>
      <vt:lpstr>Остеохондрома </vt:lpstr>
      <vt:lpstr>Остеохондрома (экзостоз)</vt:lpstr>
      <vt:lpstr>Остеохондрома (экзостоз)</vt:lpstr>
      <vt:lpstr>Остеоид - Остеома </vt:lpstr>
      <vt:lpstr>Остеид - остеома </vt:lpstr>
      <vt:lpstr>Гигантоклеточная опухоль (остеобластокластома) </vt:lpstr>
      <vt:lpstr>Гигантоклеточная опухоль</vt:lpstr>
      <vt:lpstr>Опухоли Гломуса </vt:lpstr>
      <vt:lpstr>Злокачественные опухоли </vt:lpstr>
      <vt:lpstr>Хондросаркома.</vt:lpstr>
      <vt:lpstr>Травма, инфекции и системные заболевания </vt:lpstr>
      <vt:lpstr>Вывод </vt:lpstr>
      <vt:lpstr>Литература</vt:lpstr>
      <vt:lpstr>              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Диагностика доброкачественных и злокачественных костных опухолей пальцев </dc:title>
  <dc:creator>Тимур</dc:creator>
  <cp:lastModifiedBy>Тимур</cp:lastModifiedBy>
  <cp:revision>87</cp:revision>
  <dcterms:created xsi:type="dcterms:W3CDTF">2020-01-15T04:06:38Z</dcterms:created>
  <dcterms:modified xsi:type="dcterms:W3CDTF">2020-01-20T04:34:51Z</dcterms:modified>
</cp:coreProperties>
</file>