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91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73" r:id="rId20"/>
    <p:sldId id="274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F2ED80-9681-034B-87BE-FEF7A0B99705}" v="67" dt="2023-01-13T10:20:04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23"/>
    <p:restoredTop sz="95741"/>
  </p:normalViewPr>
  <p:slideViewPr>
    <p:cSldViewPr snapToGrid="0">
      <p:cViewPr varScale="1">
        <p:scale>
          <a:sx n="87" d="100"/>
          <a:sy n="87" d="100"/>
        </p:scale>
        <p:origin x="23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8C3CF-E767-6C78-F566-CB54523824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Проявление вич-инфекции в полости рта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78295B-8AC2-BFD9-AC9B-6A3C852F6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Выполнила ординатор кафедры стоматологии ИПО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по специальности «стоматология терапевтическая» Черкашина Ольга Федоровна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Рецензент </a:t>
            </a:r>
            <a:r>
              <a:rPr lang="ru-RU" sz="2000" dirty="0" err="1">
                <a:solidFill>
                  <a:schemeClr val="tx1"/>
                </a:solidFill>
              </a:rPr>
              <a:t>к.м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r>
              <a:rPr lang="en-US" sz="2000" dirty="0" err="1">
                <a:solidFill>
                  <a:schemeClr val="tx1"/>
                </a:solidFill>
              </a:rPr>
              <a:t>н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д</a:t>
            </a:r>
            <a:r>
              <a:rPr lang="ru-RU" sz="2000" dirty="0" err="1">
                <a:solidFill>
                  <a:schemeClr val="tx1"/>
                </a:solidFill>
              </a:rPr>
              <a:t>оцент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i="0" u="none" strike="noStrike" dirty="0">
                <a:solidFill>
                  <a:schemeClr val="tx1"/>
                </a:solidFill>
                <a:effectLst/>
              </a:rPr>
              <a:t>Овчинникова Светлана Анатольевна 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Красноярск, 2022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41240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D0C65BB-6D7B-3D18-3AD4-0E021351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254" y="277420"/>
            <a:ext cx="7729728" cy="1188720"/>
          </a:xfrm>
        </p:spPr>
        <p:txBody>
          <a:bodyPr/>
          <a:lstStyle/>
          <a:p>
            <a:r>
              <a:rPr lang="ru-RU" sz="1800" i="1" dirty="0">
                <a:effectLst/>
                <a:latin typeface="HelveticaNarrow"/>
              </a:rPr>
              <a:t>ВИЧ-гингивит 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A0BD092-E085-36B6-7582-94D7AF54B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4" y="1878502"/>
            <a:ext cx="6777319" cy="4773309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</a:rPr>
              <a:t>проявляется в виде </a:t>
            </a:r>
            <a:r>
              <a:rPr lang="ru-RU" sz="2000" dirty="0" err="1">
                <a:effectLst/>
              </a:rPr>
              <a:t>линейнои</a:t>
            </a:r>
            <a:r>
              <a:rPr lang="ru-RU" sz="2000" dirty="0">
                <a:effectLst/>
              </a:rPr>
              <a:t>̆ эритемы десен, которая возникает остро, внезапно. </a:t>
            </a:r>
          </a:p>
          <a:p>
            <a:r>
              <a:rPr lang="ru-RU" sz="2000" dirty="0">
                <a:effectLst/>
              </a:rPr>
              <a:t>Локализуется в основном во фронтальном участке зубного ряда и сопровождается спонтанным десневым кровотечением.</a:t>
            </a:r>
          </a:p>
          <a:p>
            <a:r>
              <a:rPr lang="ru-RU" sz="2000" dirty="0">
                <a:effectLst/>
              </a:rPr>
              <a:t>Клинические признаки могут исчезнуть через 3–4 недели, но затем заболевание рецидивирует. Врача должно насторожить несоответствие между интенсивностью воспаления и местными этиологическими факторами (эритема может развиваться при относительно </a:t>
            </a:r>
            <a:r>
              <a:rPr lang="ru-RU" sz="2000" dirty="0" err="1">
                <a:effectLst/>
              </a:rPr>
              <a:t>хорошеи</a:t>
            </a:r>
            <a:r>
              <a:rPr lang="ru-RU" sz="2000" dirty="0">
                <a:effectLst/>
              </a:rPr>
              <a:t>̆ гигиене полости рта, либо отсутствует положительная динамика состояния десны после устранения зубного налета и местных факторов риска). </a:t>
            </a:r>
            <a:endParaRPr lang="ru-RU" sz="2000" dirty="0"/>
          </a:p>
          <a:p>
            <a:endParaRPr lang="ru-RU" dirty="0"/>
          </a:p>
        </p:txBody>
      </p:sp>
      <p:pic>
        <p:nvPicPr>
          <p:cNvPr id="4097" name="Picture 1" descr="page3image7281152">
            <a:extLst>
              <a:ext uri="{FF2B5EF4-FFF2-40B4-BE49-F238E27FC236}">
                <a16:creationId xmlns:a16="http://schemas.microsoft.com/office/drawing/2014/main" id="{DEE86C0A-691A-F145-1E77-DD39E98DA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53" y="1603594"/>
            <a:ext cx="5271247" cy="525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588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D0C65BB-6D7B-3D18-3AD4-0E021351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772" y="161364"/>
            <a:ext cx="7729728" cy="1188720"/>
          </a:xfrm>
        </p:spPr>
        <p:txBody>
          <a:bodyPr/>
          <a:lstStyle/>
          <a:p>
            <a:r>
              <a:rPr lang="ru-RU" sz="1800" i="1" dirty="0">
                <a:effectLst/>
                <a:latin typeface="HelveticaNarrow"/>
              </a:rPr>
              <a:t>ВИЧ-</a:t>
            </a:r>
            <a:r>
              <a:rPr lang="ru-RU" sz="1800" i="1" dirty="0" err="1">
                <a:effectLst/>
                <a:latin typeface="HelveticaNarrow"/>
              </a:rPr>
              <a:t>некротизирующии</a:t>
            </a:r>
            <a:r>
              <a:rPr lang="ru-RU" sz="1800" i="1" dirty="0">
                <a:effectLst/>
                <a:latin typeface="HelveticaNarrow"/>
              </a:rPr>
              <a:t>̆ гингивит 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A0BD092-E085-36B6-7582-94D7AF54B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964" y="1999127"/>
            <a:ext cx="5325036" cy="4392706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</a:rPr>
              <a:t>начинается внезапно с кровоточивости десен при чистке зубов, боли, неприятного запаха изо рта. Десна становится ярко-</a:t>
            </a:r>
            <a:r>
              <a:rPr lang="ru-RU" sz="2000" dirty="0" err="1">
                <a:effectLst/>
              </a:rPr>
              <a:t>краснои</a:t>
            </a:r>
            <a:r>
              <a:rPr lang="ru-RU" sz="2000" dirty="0">
                <a:effectLst/>
              </a:rPr>
              <a:t>̆, </a:t>
            </a:r>
            <a:r>
              <a:rPr lang="ru-RU" sz="2000" dirty="0" err="1">
                <a:effectLst/>
              </a:rPr>
              <a:t>отечнои</a:t>
            </a:r>
            <a:r>
              <a:rPr lang="ru-RU" sz="2000" dirty="0">
                <a:effectLst/>
              </a:rPr>
              <a:t>̆, маргинальная десна и межзубные сосочки </a:t>
            </a:r>
            <a:r>
              <a:rPr lang="ru-RU" sz="2000" dirty="0" err="1">
                <a:effectLst/>
              </a:rPr>
              <a:t>некротизируются</a:t>
            </a:r>
            <a:r>
              <a:rPr lang="ru-RU" sz="2000" dirty="0">
                <a:effectLst/>
              </a:rPr>
              <a:t>, приобретая желто-</a:t>
            </a:r>
            <a:r>
              <a:rPr lang="ru-RU" sz="2000" dirty="0" err="1">
                <a:effectLst/>
              </a:rPr>
              <a:t>серыи</a:t>
            </a:r>
            <a:r>
              <a:rPr lang="ru-RU" sz="2000" dirty="0">
                <a:effectLst/>
              </a:rPr>
              <a:t>̆ цвет.</a:t>
            </a:r>
          </a:p>
          <a:p>
            <a:r>
              <a:rPr lang="ru-RU" sz="2000" dirty="0">
                <a:effectLst/>
              </a:rPr>
              <a:t>Симптомы могут ослабевать через 3–4 недели, но часто наблюдаются рецидивы. В посевах обнаруживается сочетанная микрофлора с преобладанием грибов рода </a:t>
            </a:r>
            <a:r>
              <a:rPr lang="en" sz="2000" i="1" dirty="0">
                <a:effectLst/>
              </a:rPr>
              <a:t>Candida</a:t>
            </a:r>
            <a:r>
              <a:rPr lang="en" sz="2000" dirty="0">
                <a:effectLst/>
              </a:rPr>
              <a:t>. </a:t>
            </a:r>
            <a:endParaRPr lang="ru-RU" sz="2000" dirty="0"/>
          </a:p>
        </p:txBody>
      </p:sp>
      <p:pic>
        <p:nvPicPr>
          <p:cNvPr id="5121" name="Picture 1" descr="page3image7284272">
            <a:extLst>
              <a:ext uri="{FF2B5EF4-FFF2-40B4-BE49-F238E27FC236}">
                <a16:creationId xmlns:a16="http://schemas.microsoft.com/office/drawing/2014/main" id="{40B98DE2-E8FE-FCE4-3511-9942BD7AA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62" y="1532962"/>
            <a:ext cx="5325037" cy="532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814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D0C65BB-6D7B-3D18-3AD4-0E021351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Саркома </a:t>
            </a:r>
            <a:r>
              <a:rPr lang="ru-RU" dirty="0" err="1"/>
              <a:t>капоши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A0BD092-E085-36B6-7582-94D7AF54B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505" y="2510118"/>
            <a:ext cx="8982635" cy="3585882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effectLst/>
              </a:rPr>
              <a:t>злокачественное новообразование эндотелиальных клеток, наиболее часто развивающееся у мужчин. </a:t>
            </a:r>
            <a:endParaRPr lang="ru-RU" sz="2000" dirty="0"/>
          </a:p>
          <a:p>
            <a:r>
              <a:rPr lang="ru-RU" sz="2000" dirty="0">
                <a:effectLst/>
              </a:rPr>
              <a:t>У ВИЧ-инфицированных начало болезни острое, внезапное. Характеризуется появлением </a:t>
            </a:r>
            <a:r>
              <a:rPr lang="ru-RU" sz="2000" dirty="0" err="1">
                <a:effectLst/>
              </a:rPr>
              <a:t>эритематозных</a:t>
            </a:r>
            <a:r>
              <a:rPr lang="ru-RU" sz="2000" dirty="0">
                <a:effectLst/>
              </a:rPr>
              <a:t> пятен ярко- </a:t>
            </a:r>
            <a:r>
              <a:rPr lang="ru-RU" sz="2000" dirty="0" err="1">
                <a:effectLst/>
              </a:rPr>
              <a:t>краснои</a:t>
            </a:r>
            <a:r>
              <a:rPr lang="ru-RU" sz="2000" dirty="0">
                <a:effectLst/>
              </a:rPr>
              <a:t>̆, </a:t>
            </a:r>
            <a:r>
              <a:rPr lang="ru-RU" sz="2000" dirty="0" err="1">
                <a:effectLst/>
              </a:rPr>
              <a:t>багровои</a:t>
            </a:r>
            <a:r>
              <a:rPr lang="ru-RU" sz="2000" dirty="0">
                <a:effectLst/>
              </a:rPr>
              <a:t>̆, </a:t>
            </a:r>
            <a:r>
              <a:rPr lang="ru-RU" sz="2000" dirty="0" err="1">
                <a:effectLst/>
              </a:rPr>
              <a:t>фиолетовои</a:t>
            </a:r>
            <a:r>
              <a:rPr lang="ru-RU" sz="2000" dirty="0">
                <a:effectLst/>
              </a:rPr>
              <a:t>̆ окраски с геморрагиями. В более поздних стадиях элементы темнеют, увеличиваются в размерах, могут возвышаться, разделяться на дольки и изъязвляться. </a:t>
            </a:r>
          </a:p>
          <a:p>
            <a:r>
              <a:rPr lang="ru-RU" sz="2000" dirty="0">
                <a:effectLst/>
              </a:rPr>
              <a:t>Изъязвления в полости рта встречаются более часто, чем на коже. На десне поражения могут проявляться в виде эпулиса. В </a:t>
            </a:r>
            <a:r>
              <a:rPr lang="ru-RU" sz="2000" dirty="0" err="1">
                <a:effectLst/>
              </a:rPr>
              <a:t>терминальнои</a:t>
            </a:r>
            <a:r>
              <a:rPr lang="ru-RU" sz="2000" dirty="0">
                <a:effectLst/>
              </a:rPr>
              <a:t>̆ стадии характерна диссеминация процесса. Для постановки окончательного диагноза необходима биопсия. 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208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page3image7279488">
            <a:extLst>
              <a:ext uri="{FF2B5EF4-FFF2-40B4-BE49-F238E27FC236}">
                <a16:creationId xmlns:a16="http://schemas.microsoft.com/office/drawing/2014/main" id="{F42E77F7-907D-00B0-195E-B6EA7FBF5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6" y="336071"/>
            <a:ext cx="5020235" cy="497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age4image7078512">
            <a:extLst>
              <a:ext uri="{FF2B5EF4-FFF2-40B4-BE49-F238E27FC236}">
                <a16:creationId xmlns:a16="http://schemas.microsoft.com/office/drawing/2014/main" id="{B4AF3146-968D-3B4C-56BF-916646500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261" y="336071"/>
            <a:ext cx="4899440" cy="4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168A5A-C11A-7557-BDB4-F46E38005AAE}"/>
              </a:ext>
            </a:extLst>
          </p:cNvPr>
          <p:cNvSpPr txBox="1"/>
          <p:nvPr/>
        </p:nvSpPr>
        <p:spPr>
          <a:xfrm>
            <a:off x="7333129" y="5809129"/>
            <a:ext cx="384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Саркома Капоши (поражение десны)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79C6F5-08A9-E5D3-1883-09A6D9DF16AF}"/>
              </a:ext>
            </a:extLst>
          </p:cNvPr>
          <p:cNvSpPr txBox="1"/>
          <p:nvPr/>
        </p:nvSpPr>
        <p:spPr>
          <a:xfrm>
            <a:off x="340659" y="5809129"/>
            <a:ext cx="370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Саркома Капоши (поражение неба)</a:t>
            </a:r>
          </a:p>
        </p:txBody>
      </p:sp>
    </p:spTree>
    <p:extLst>
      <p:ext uri="{BB962C8B-B14F-4D97-AF65-F5344CB8AC3E}">
        <p14:creationId xmlns:p14="http://schemas.microsoft.com/office/powerpoint/2010/main" val="4154430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D0C65BB-6D7B-3D18-3AD4-0E021351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Лимфома не-</a:t>
            </a:r>
            <a:r>
              <a:rPr lang="ru-RU" dirty="0" err="1"/>
              <a:t>Ходжкина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A0BD092-E085-36B6-7582-94D7AF54B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683" y="2374637"/>
            <a:ext cx="9036633" cy="4232640"/>
          </a:xfrm>
        </p:spPr>
        <p:txBody>
          <a:bodyPr>
            <a:normAutofit/>
          </a:bodyPr>
          <a:lstStyle/>
          <a:p>
            <a:r>
              <a:rPr lang="ru-RU" sz="2000" b="0" i="0" u="none" strike="noStrike" dirty="0" err="1">
                <a:solidFill>
                  <a:srgbClr val="333333"/>
                </a:solidFill>
                <a:effectLst/>
              </a:rPr>
              <a:t>Неходжкинские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</a:rPr>
              <a:t> лимфомы - это рак лимфатической системы</a:t>
            </a:r>
          </a:p>
          <a:p>
            <a:r>
              <a:rPr lang="ru-RU" sz="2000" dirty="0">
                <a:solidFill>
                  <a:srgbClr val="333333"/>
                </a:solidFill>
              </a:rPr>
              <a:t>П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</a:rPr>
              <a:t>оявляются, когда начинают мутировать лимфоциты. </a:t>
            </a:r>
            <a:endParaRPr lang="ru-RU" sz="2000" dirty="0"/>
          </a:p>
          <a:p>
            <a:r>
              <a:rPr lang="ru-RU" sz="2000" dirty="0">
                <a:effectLst/>
              </a:rPr>
              <a:t>При ВИЧ-инфекции угнетение клеточного иммунитета сопровождается повышением активности В-клеток. </a:t>
            </a:r>
          </a:p>
          <a:p>
            <a:r>
              <a:rPr lang="ru-RU" sz="2000" dirty="0">
                <a:effectLst/>
              </a:rPr>
              <a:t>Клинически лимфома не-</a:t>
            </a:r>
            <a:r>
              <a:rPr lang="ru-RU" sz="2000" dirty="0" err="1">
                <a:effectLst/>
              </a:rPr>
              <a:t>Ходжкина</a:t>
            </a:r>
            <a:r>
              <a:rPr lang="ru-RU" sz="2000" dirty="0">
                <a:effectLst/>
              </a:rPr>
              <a:t> проявляется появлением плотного, эластичного, красноватого или слабо-фиолетового набухания, которое может изъязвляться. Наиболее частая локализация поражений – десна и слизистая оболочка твердого и мягкого неба. Для окончательного диагноза необходимо гистологическое исследование. 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286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D0C65BB-6D7B-3D18-3AD4-0E021351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диагностики вич-инфекции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A0BD092-E085-36B6-7582-94D7AF54B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161" y="2667542"/>
            <a:ext cx="8623677" cy="3689014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effectLst/>
              </a:rPr>
              <a:t>1. </a:t>
            </a:r>
            <a:r>
              <a:rPr lang="ru-RU" sz="2000" i="1" dirty="0">
                <a:effectLst/>
              </a:rPr>
              <a:t>Анамнез. </a:t>
            </a:r>
            <a:r>
              <a:rPr lang="ru-RU" sz="2000" dirty="0">
                <a:effectLst/>
              </a:rPr>
              <a:t>Первостепенное значение имеет сбор </a:t>
            </a:r>
            <a:r>
              <a:rPr lang="ru-RU" sz="2000" dirty="0" err="1">
                <a:effectLst/>
              </a:rPr>
              <a:t>эпиданамнеза</a:t>
            </a:r>
            <a:r>
              <a:rPr lang="ru-RU" sz="2000" dirty="0">
                <a:effectLst/>
              </a:rPr>
              <a:t>, установление принадлежности обследуемого к группам повышенного риска заражения. </a:t>
            </a:r>
            <a:endParaRPr lang="ru-RU" sz="2000" dirty="0"/>
          </a:p>
          <a:p>
            <a:r>
              <a:rPr lang="ru-RU" sz="2000" dirty="0">
                <a:effectLst/>
              </a:rPr>
              <a:t>2. </a:t>
            </a:r>
            <a:r>
              <a:rPr lang="ru-RU" sz="2000" i="1" dirty="0">
                <a:effectLst/>
              </a:rPr>
              <a:t>Анализ </a:t>
            </a:r>
            <a:r>
              <a:rPr lang="ru-RU" sz="2000" i="1" dirty="0" err="1">
                <a:effectLst/>
              </a:rPr>
              <a:t>клиническои</a:t>
            </a:r>
            <a:r>
              <a:rPr lang="ru-RU" sz="2000" i="1" dirty="0">
                <a:effectLst/>
              </a:rPr>
              <a:t>̆ симптоматики. </a:t>
            </a:r>
            <a:r>
              <a:rPr lang="ru-RU" sz="2000" dirty="0">
                <a:effectLst/>
              </a:rPr>
              <a:t>Разнообразные клинические проявления ВИЧ-инфекции имеют общие особенности – упорное течение и </a:t>
            </a:r>
            <a:r>
              <a:rPr lang="ru-RU" sz="2000" dirty="0" err="1">
                <a:effectLst/>
              </a:rPr>
              <a:t>устойчивость</a:t>
            </a:r>
            <a:r>
              <a:rPr lang="ru-RU" sz="2000" dirty="0">
                <a:effectLst/>
              </a:rPr>
              <a:t> к терапии. Врача должны насторожить указание на недавно перенесенное острое заболевание с </a:t>
            </a:r>
            <a:r>
              <a:rPr lang="ru-RU" sz="2000" dirty="0" err="1">
                <a:effectLst/>
              </a:rPr>
              <a:t>гриппо-мононуклеозоподобным</a:t>
            </a:r>
            <a:r>
              <a:rPr lang="ru-RU" sz="2000" dirty="0">
                <a:effectLst/>
              </a:rPr>
              <a:t> синдромом вне эпидемии, продолжительная лихорадка неясного генеза, увеличение лимфоузлов разных групп, нарастающее похудание, упорная диарея, тяжелые пневмонии, затяжные </a:t>
            </a:r>
            <a:r>
              <a:rPr lang="ru-RU" sz="2000" dirty="0" err="1">
                <a:effectLst/>
              </a:rPr>
              <a:t>гнойно-воспалительные</a:t>
            </a:r>
            <a:r>
              <a:rPr lang="ru-RU" sz="2000" dirty="0">
                <a:effectLst/>
              </a:rPr>
              <a:t> заболевания, волосатая </a:t>
            </a:r>
            <a:r>
              <a:rPr lang="ru-RU" sz="2000" dirty="0" err="1">
                <a:effectLst/>
              </a:rPr>
              <a:t>лейкоплакия</a:t>
            </a:r>
            <a:r>
              <a:rPr lang="ru-RU" sz="2000" dirty="0">
                <a:effectLst/>
              </a:rPr>
              <a:t>, саркома Капоши в молодом возрасте. </a:t>
            </a:r>
            <a:endParaRPr lang="ru-RU" sz="20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800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D0C65BB-6D7B-3D18-3AD4-0E021351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диагностики вич-инфекции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A0BD092-E085-36B6-7582-94D7AF54B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271" y="2462980"/>
            <a:ext cx="9527458" cy="3716593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>
                <a:effectLst/>
              </a:rPr>
              <a:t>3. </a:t>
            </a:r>
            <a:r>
              <a:rPr lang="ru-RU" sz="2400" i="1" dirty="0">
                <a:effectLst/>
              </a:rPr>
              <a:t>Лабораторные тесты. </a:t>
            </a:r>
          </a:p>
          <a:p>
            <a:r>
              <a:rPr lang="ru-RU" sz="2400" dirty="0">
                <a:effectLst/>
              </a:rPr>
              <a:t>В практическом здравоохранении наиболее часто используется обнаружение вирусоспецифических антител в сыворотке крови методом твердофазного иммуноферментного анализа (ИФА). Этот метод наиболее прост и доступен для массового обследования, однако он не исключает возможность ложноположительных реакций. Поэтому </a:t>
            </a:r>
            <a:r>
              <a:rPr lang="ru-RU" sz="2400" dirty="0" err="1">
                <a:effectLst/>
              </a:rPr>
              <a:t>первичныи</a:t>
            </a:r>
            <a:r>
              <a:rPr lang="ru-RU" sz="2400" dirty="0">
                <a:effectLst/>
              </a:rPr>
              <a:t>̆ ИФА-</a:t>
            </a:r>
            <a:r>
              <a:rPr lang="ru-RU" sz="2400" dirty="0" err="1">
                <a:effectLst/>
              </a:rPr>
              <a:t>положительныи</a:t>
            </a:r>
            <a:r>
              <a:rPr lang="ru-RU" sz="2400" dirty="0">
                <a:effectLst/>
              </a:rPr>
              <a:t>̆ результат требует </a:t>
            </a:r>
            <a:r>
              <a:rPr lang="ru-RU" sz="2400" dirty="0" err="1">
                <a:effectLst/>
              </a:rPr>
              <a:t>обязательнои</a:t>
            </a:r>
            <a:r>
              <a:rPr lang="ru-RU" sz="2400" dirty="0">
                <a:effectLst/>
              </a:rPr>
              <a:t>̆ проверки с использованием </a:t>
            </a:r>
            <a:r>
              <a:rPr lang="ru-RU" sz="2400" dirty="0" err="1">
                <a:effectLst/>
              </a:rPr>
              <a:t>другои</a:t>
            </a:r>
            <a:r>
              <a:rPr lang="ru-RU" sz="2400" dirty="0">
                <a:effectLst/>
              </a:rPr>
              <a:t>̆ серии тест-систем (референс-диагностика). Получение повторно ИФА-положительного результата требует экспертного подтверждения методом </a:t>
            </a:r>
            <a:r>
              <a:rPr lang="ru-RU" sz="2400" dirty="0" err="1">
                <a:effectLst/>
              </a:rPr>
              <a:t>иммуноблотинга</a:t>
            </a:r>
            <a:r>
              <a:rPr lang="ru-RU" sz="2400" dirty="0">
                <a:effectLst/>
              </a:rPr>
              <a:t> (определение антител к отдельным антигенам вируса), </a:t>
            </a:r>
            <a:r>
              <a:rPr lang="ru-RU" sz="2400" dirty="0" err="1">
                <a:effectLst/>
              </a:rPr>
              <a:t>которыи</a:t>
            </a:r>
            <a:r>
              <a:rPr lang="ru-RU" sz="2400" dirty="0">
                <a:effectLst/>
              </a:rPr>
              <a:t>̆ дает высокоспецифичные результаты. Для того чтобы пациент был классифицирован как ВИЧ-</a:t>
            </a:r>
            <a:r>
              <a:rPr lang="ru-RU" sz="2400" dirty="0" err="1">
                <a:effectLst/>
              </a:rPr>
              <a:t>инфицированныи</a:t>
            </a:r>
            <a:r>
              <a:rPr lang="ru-RU" sz="2400" dirty="0">
                <a:effectLst/>
              </a:rPr>
              <a:t>̆, у него должны быть получены дважды положительные результаты исследования в иммуноферментном анализе, подтвержденные положительным результатом в реакции </a:t>
            </a:r>
            <a:r>
              <a:rPr lang="ru-RU" sz="2400" dirty="0" err="1">
                <a:effectLst/>
              </a:rPr>
              <a:t>иммуноблотинга</a:t>
            </a:r>
            <a:r>
              <a:rPr lang="ru-RU" sz="2400" dirty="0">
                <a:effectLst/>
              </a:rPr>
              <a:t>: ИФА++, ИБ+. 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51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D0C65BB-6D7B-3D18-3AD4-0E021351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диагностики вич-инфекции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A0BD092-E085-36B6-7582-94D7AF54B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err="1">
                <a:effectLst/>
              </a:rPr>
              <a:t>Информативнои</a:t>
            </a:r>
            <a:r>
              <a:rPr lang="ru-RU" sz="2000" dirty="0">
                <a:effectLst/>
              </a:rPr>
              <a:t>̆ может быть полимеразная цепная реакция (ПЦР) – качественная (для диагностики, особенно в период </a:t>
            </a:r>
            <a:r>
              <a:rPr lang="ru-RU" sz="2000" dirty="0" err="1">
                <a:effectLst/>
              </a:rPr>
              <a:t>сероконверсионного</a:t>
            </a:r>
            <a:r>
              <a:rPr lang="ru-RU" sz="2000" dirty="0">
                <a:effectLst/>
              </a:rPr>
              <a:t> окна, а также у </a:t>
            </a:r>
            <a:r>
              <a:rPr lang="ru-RU" sz="2000" dirty="0" err="1">
                <a:effectLst/>
              </a:rPr>
              <a:t>детеи</a:t>
            </a:r>
            <a:r>
              <a:rPr lang="ru-RU" sz="2000" dirty="0">
                <a:effectLst/>
              </a:rPr>
              <a:t>̆, рожденных от ВИЧ- инфицированных </a:t>
            </a:r>
            <a:r>
              <a:rPr lang="ru-RU" sz="2000" dirty="0" err="1">
                <a:effectLst/>
              </a:rPr>
              <a:t>матереи</a:t>
            </a:r>
            <a:r>
              <a:rPr lang="ru-RU" sz="2000" dirty="0">
                <a:effectLst/>
              </a:rPr>
              <a:t>̆) и количественная (для определения </a:t>
            </a:r>
            <a:r>
              <a:rPr lang="ru-RU" sz="2000" dirty="0" err="1">
                <a:effectLst/>
              </a:rPr>
              <a:t>вируснои</a:t>
            </a:r>
            <a:r>
              <a:rPr lang="ru-RU" sz="2000" dirty="0">
                <a:effectLst/>
              </a:rPr>
              <a:t>̆ нагрузки). Стадию заболевания, тактику лечения и прогноз также можно определить по уровню </a:t>
            </a:r>
            <a:r>
              <a:rPr lang="en" sz="2000" dirty="0">
                <a:effectLst/>
              </a:rPr>
              <a:t>CD4+ </a:t>
            </a:r>
            <a:r>
              <a:rPr lang="ru-RU" sz="2000" dirty="0">
                <a:effectLst/>
              </a:rPr>
              <a:t>Т-лимфоцитов и </a:t>
            </a:r>
            <a:r>
              <a:rPr lang="ru-RU" sz="2000" dirty="0" err="1">
                <a:effectLst/>
              </a:rPr>
              <a:t>сотношению</a:t>
            </a:r>
            <a:r>
              <a:rPr lang="ru-RU" sz="2000" dirty="0">
                <a:effectLst/>
              </a:rPr>
              <a:t> </a:t>
            </a:r>
            <a:r>
              <a:rPr lang="en" sz="2000" dirty="0">
                <a:effectLst/>
              </a:rPr>
              <a:t>CD4+/CD8+ </a:t>
            </a:r>
            <a:endParaRPr lang="en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023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D0C65BB-6D7B-3D18-3AD4-0E021351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89505"/>
            <a:ext cx="7729728" cy="1188720"/>
          </a:xfrm>
        </p:spPr>
        <p:txBody>
          <a:bodyPr/>
          <a:lstStyle/>
          <a:p>
            <a:r>
              <a:rPr lang="ru-RU" dirty="0"/>
              <a:t>Лечение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A0BD092-E085-36B6-7582-94D7AF54B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39" y="1917290"/>
            <a:ext cx="10795819" cy="4409768"/>
          </a:xfrm>
        </p:spPr>
        <p:txBody>
          <a:bodyPr>
            <a:normAutofit fontScale="85000" lnSpcReduction="20000"/>
          </a:bodyPr>
          <a:lstStyle/>
          <a:p>
            <a:r>
              <a:rPr lang="ru-RU" sz="2400" b="0" i="0" u="none" strike="noStrike" dirty="0">
                <a:solidFill>
                  <a:schemeClr val="tx1"/>
                </a:solidFill>
                <a:effectLst/>
              </a:rPr>
              <a:t>Необходимо направить пациента в областной (городской) Центр по профилактике и борьбе со СПИДом. Или в поликлинику к </a:t>
            </a:r>
            <a:r>
              <a:rPr lang="ru-RU" sz="2400" i="0" u="none" strike="noStrike" dirty="0">
                <a:solidFill>
                  <a:schemeClr val="tx1"/>
                </a:solidFill>
                <a:effectLst/>
              </a:rPr>
              <a:t>врачу-инфекционисту.</a:t>
            </a:r>
          </a:p>
          <a:p>
            <a:r>
              <a:rPr lang="ru-RU" sz="2200" b="0" i="0" u="none" strike="noStrike" dirty="0">
                <a:solidFill>
                  <a:srgbClr val="000000"/>
                </a:solidFill>
                <a:effectLst/>
              </a:rPr>
              <a:t>Стоматологическая помощь больным ВИЧ-инфекцией оказывается в полном объеме с соблюдением всех мер безопасности. Медицинский персонал должен быть осведомлен об этиологии, патогенезе, лечении ВИЧ-инфекции, а также об оральных и системных проявлениях, законах, этических нормах, правовых и психологических проблемах.</a:t>
            </a:r>
          </a:p>
          <a:p>
            <a:pPr algn="l"/>
            <a:r>
              <a:rPr lang="ru-RU" sz="2200" b="0" i="0" u="none" strike="noStrike" dirty="0">
                <a:solidFill>
                  <a:srgbClr val="000000"/>
                </a:solidFill>
                <a:effectLst/>
              </a:rPr>
              <a:t>В настоящее время общими принципами лечения ВИЧ-инфицированных являются:</a:t>
            </a:r>
          </a:p>
          <a:p>
            <a:pPr algn="just"/>
            <a:r>
              <a:rPr lang="ru-RU" sz="2200" b="0" i="0" u="none" strike="noStrike" dirty="0">
                <a:solidFill>
                  <a:srgbClr val="000000"/>
                </a:solidFill>
                <a:effectLst/>
              </a:rPr>
              <a:t>1.Предупреждение прогрессирования болезни.</a:t>
            </a:r>
          </a:p>
          <a:p>
            <a:pPr algn="just"/>
            <a:r>
              <a:rPr lang="ru-RU" sz="2200" b="0" i="0" u="none" strike="noStrike" dirty="0">
                <a:solidFill>
                  <a:srgbClr val="000000"/>
                </a:solidFill>
                <a:effectLst/>
              </a:rPr>
              <a:t>2.Сохранение состояния вялотекущей инфекции.</a:t>
            </a:r>
          </a:p>
          <a:p>
            <a:pPr algn="just"/>
            <a:r>
              <a:rPr lang="ru-RU" sz="2200" b="0" i="0" u="none" strike="noStrike" dirty="0">
                <a:solidFill>
                  <a:srgbClr val="000000"/>
                </a:solidFill>
                <a:effectLst/>
              </a:rPr>
              <a:t>3.Диагностика и лечение оппортунистических вторичных болезней.</a:t>
            </a:r>
          </a:p>
          <a:p>
            <a:pPr algn="just"/>
            <a:r>
              <a:rPr lang="ru-RU" sz="2200" b="0" i="0" u="none" strike="noStrike" dirty="0">
                <a:solidFill>
                  <a:srgbClr val="000000"/>
                </a:solidFill>
                <a:effectLst/>
              </a:rPr>
              <a:t>4.Первичная профилактика оппортунистических инфекций при </a:t>
            </a:r>
            <a:r>
              <a:rPr lang="en" sz="2200" b="0" i="0" u="none" strike="noStrike" dirty="0">
                <a:solidFill>
                  <a:srgbClr val="000000"/>
                </a:solidFill>
                <a:effectLst/>
              </a:rPr>
              <a:t>CD4 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</a:rPr>
              <a:t>менее 200 в 1 </a:t>
            </a:r>
            <a:r>
              <a:rPr lang="ru-RU" sz="2200" b="0" i="0" u="none" strike="noStrike" dirty="0" err="1">
                <a:solidFill>
                  <a:srgbClr val="000000"/>
                </a:solidFill>
                <a:effectLst/>
              </a:rPr>
              <a:t>мкл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</a:rPr>
              <a:t> (профилактика пневмоцистной пневмонии, </a:t>
            </a:r>
            <a:r>
              <a:rPr lang="ru-RU" sz="2200" b="0" i="0" u="none" strike="noStrike" dirty="0" err="1">
                <a:solidFill>
                  <a:srgbClr val="000000"/>
                </a:solidFill>
                <a:effectLst/>
              </a:rPr>
              <a:t>криптококковой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</a:rPr>
              <a:t> и другой грибковой инфекции, ЦМВ-инфекции, туберкулеза).</a:t>
            </a:r>
          </a:p>
          <a:p>
            <a:pPr algn="just"/>
            <a:r>
              <a:rPr lang="ru-RU" sz="2200" b="0" i="0" u="none" strike="noStrike" dirty="0">
                <a:solidFill>
                  <a:srgbClr val="000000"/>
                </a:solidFill>
                <a:effectLst/>
              </a:rPr>
              <a:t>5.Вторичная профилактика этиотропными средствами для предупреждения рецидивов болезни.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7464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40931-9261-79FC-459B-4581519BF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640227"/>
            <a:ext cx="7729728" cy="1188720"/>
          </a:xfrm>
        </p:spPr>
        <p:txBody>
          <a:bodyPr/>
          <a:lstStyle/>
          <a:p>
            <a:r>
              <a:rPr lang="ru-RU" dirty="0"/>
              <a:t>Выводы работы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AC43B-2F0D-1D49-B4B8-ECE83C1693B8}"/>
              </a:ext>
            </a:extLst>
          </p:cNvPr>
          <p:cNvSpPr txBox="1"/>
          <p:nvPr/>
        </p:nvSpPr>
        <p:spPr>
          <a:xfrm>
            <a:off x="767375" y="1979723"/>
            <a:ext cx="106572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 основании всего вышесказанного мы можем видеть четкую структуру проявлений ВИЧ-инфекции в полости рта с клиническими примерами, дифференциальной диагностикой, лечением и профилактикой данных заболеваний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Успех лечения зависит от своевременного и правильного диагноза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Лечение стоматологических ВИЧ-инфицированных больных более эффективно, если оно проводится на фоне высокоактивной </a:t>
            </a:r>
            <a:r>
              <a:rPr lang="ru-RU" dirty="0" err="1"/>
              <a:t>антиретровиросной</a:t>
            </a:r>
            <a:r>
              <a:rPr lang="ru-RU" dirty="0"/>
              <a:t> терапии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Лечение и профилактика стоматологических болезней у таких больных должно проводиться при условии неукоснительного проведения и соблюдения адекватного гигиенического ухода за полостью рта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Презентация может быть полезна и интересна студентам стоматологического факультета, а также всем, кто интересуется проявлениями ВИЧ-инфекции в полости рта и тактикой врача-стоматолога.</a:t>
            </a:r>
          </a:p>
        </p:txBody>
      </p:sp>
    </p:spTree>
    <p:extLst>
      <p:ext uri="{BB962C8B-B14F-4D97-AF65-F5344CB8AC3E}">
        <p14:creationId xmlns:p14="http://schemas.microsoft.com/office/powerpoint/2010/main" val="309870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40931-9261-79FC-459B-4581519B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 задачи работы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682696-CCA2-559F-5367-02C1FBCCDC8E}"/>
              </a:ext>
            </a:extLst>
          </p:cNvPr>
          <p:cNvSpPr txBox="1"/>
          <p:nvPr/>
        </p:nvSpPr>
        <p:spPr>
          <a:xfrm>
            <a:off x="1192037" y="2851984"/>
            <a:ext cx="99891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Проанализировать и структурировать информацию по теме «проявления ВИЧ-инфекции в полости рта»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Изучить научную литературу по заданной теме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Осмысление связей теоретических данных с клиническими примерами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468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40931-9261-79FC-459B-4581519B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D495D-0CB2-450D-49BA-3E602A1AE66F}"/>
              </a:ext>
            </a:extLst>
          </p:cNvPr>
          <p:cNvSpPr txBox="1"/>
          <p:nvPr/>
        </p:nvSpPr>
        <p:spPr>
          <a:xfrm>
            <a:off x="1236133" y="2878666"/>
            <a:ext cx="98721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err="1"/>
              <a:t>Бартлетт</a:t>
            </a:r>
            <a:r>
              <a:rPr lang="ru-RU" dirty="0"/>
              <a:t> Дж. Клинические аспекты ВИЧ-инфекции (пер. с </a:t>
            </a:r>
            <a:r>
              <a:rPr lang="ru-RU" dirty="0" err="1"/>
              <a:t>анг</a:t>
            </a:r>
            <a:r>
              <a:rPr lang="ru-RU" dirty="0"/>
              <a:t>.)/ Дж. </a:t>
            </a:r>
            <a:r>
              <a:rPr lang="ru-RU" dirty="0" err="1"/>
              <a:t>Барлетт</a:t>
            </a:r>
            <a:r>
              <a:rPr lang="ru-RU" dirty="0"/>
              <a:t>, Дж. </a:t>
            </a:r>
            <a:r>
              <a:rPr lang="ru-RU" dirty="0" err="1"/>
              <a:t>Галлант</a:t>
            </a:r>
            <a:r>
              <a:rPr lang="ru-RU" dirty="0"/>
              <a:t>, П. Фам. - М., 2019. – 496 с.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/>
              <a:t>Затолока</a:t>
            </a:r>
            <a:r>
              <a:rPr lang="ru-RU" dirty="0"/>
              <a:t> П.А . </a:t>
            </a:r>
            <a:r>
              <a:rPr lang="ru-RU" dirty="0" err="1"/>
              <a:t>Хроничческие</a:t>
            </a:r>
            <a:r>
              <a:rPr lang="ru-RU" dirty="0"/>
              <a:t> инфекционно-воспалительные заболевания уха, горла, носа и слизистой оболочки полости рта у ВИЧ-инфицированных пациентов: </a:t>
            </a:r>
            <a:r>
              <a:rPr lang="ru-RU" dirty="0" err="1"/>
              <a:t>Автореф</a:t>
            </a:r>
            <a:r>
              <a:rPr lang="ru-RU" dirty="0"/>
              <a:t>. </a:t>
            </a:r>
            <a:r>
              <a:rPr lang="ru-RU" dirty="0" err="1"/>
              <a:t>Дис</a:t>
            </a:r>
            <a:r>
              <a:rPr lang="ru-RU" dirty="0"/>
              <a:t>. д-ра мед. Наук: 14.01.09, 14.01.03. - Минск, 2017. – 44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Клинические проявления инфекционных болезней в полости рта у больных ВИЧ-инфекцией: Учеб. Пособие / Г.М. Кожевникова (и др.) – М., 2013. – 204 с.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Лобко С.С. Проявления ВИЧ-инфекции в полости рта: Учеб.-метод. Пособие / С.С. Лобко, Л.Н. Полянская. – Минск, 2019. – 38 с.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Шатохин А.И, ВИЧ-инфекция в стоматологической практике: Рук-во для врачей. – М., 2018. – 104 с. 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600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FA338-FEBD-43D6-DF40-494020EC0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34640"/>
            <a:ext cx="7729728" cy="1188720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2904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8A0BD092-E085-36B6-7582-94D7AF54B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79" y="1147667"/>
            <a:ext cx="11290041" cy="5710333"/>
          </a:xfrm>
        </p:spPr>
        <p:txBody>
          <a:bodyPr>
            <a:normAutofit/>
          </a:bodyPr>
          <a:lstStyle/>
          <a:p>
            <a:r>
              <a:rPr lang="ru-RU" sz="2000" b="0" i="0" u="none" strike="noStrike" dirty="0">
                <a:solidFill>
                  <a:srgbClr val="333333"/>
                </a:solidFill>
                <a:effectLst/>
              </a:rPr>
              <a:t>ВИЧ-инфекция — заболевание, возбудителем которого является один из представителей группы ретровирусов, вызывающий постепенное развитие иммунодефицита. Характерной особенностью заболевания является медленно прогрессирующее поражение иммунной системы,</a:t>
            </a:r>
            <a:endParaRPr lang="ru-RU" sz="2000" b="0" i="0" u="none" strike="noStrike" dirty="0">
              <a:solidFill>
                <a:srgbClr val="202124"/>
              </a:solidFill>
              <a:effectLst/>
            </a:endParaRPr>
          </a:p>
          <a:p>
            <a:r>
              <a:rPr lang="ru-RU" sz="2000" b="0" i="0" u="none" strike="noStrike" dirty="0">
                <a:solidFill>
                  <a:srgbClr val="202124"/>
                </a:solidFill>
                <a:effectLst/>
              </a:rPr>
              <a:t>По состоянию на 01.11.2022 общее количество подтвержденных в </a:t>
            </a:r>
            <a:r>
              <a:rPr lang="ru-RU" sz="2000" b="0" i="0" u="none" strike="noStrike" dirty="0" err="1">
                <a:solidFill>
                  <a:srgbClr val="202124"/>
                </a:solidFill>
                <a:effectLst/>
              </a:rPr>
              <a:t>имунном</a:t>
            </a:r>
            <a:r>
              <a:rPr lang="ru-RU" sz="2000" b="0" i="0" u="none" strike="noStrike" dirty="0">
                <a:solidFill>
                  <a:srgbClr val="202124"/>
                </a:solidFill>
                <a:effectLst/>
              </a:rPr>
              <a:t> </a:t>
            </a:r>
            <a:r>
              <a:rPr lang="ru-RU" sz="2000" b="0" i="0" u="none" strike="noStrike" dirty="0" err="1">
                <a:solidFill>
                  <a:srgbClr val="202124"/>
                </a:solidFill>
                <a:effectLst/>
              </a:rPr>
              <a:t>блоте</a:t>
            </a:r>
            <a:r>
              <a:rPr lang="ru-RU" sz="2000" b="0" i="0" u="none" strike="noStrike" dirty="0">
                <a:solidFill>
                  <a:srgbClr val="202124"/>
                </a:solidFill>
                <a:effectLst/>
              </a:rPr>
              <a:t> случаев </a:t>
            </a:r>
            <a:r>
              <a:rPr lang="ru-RU" sz="2000" b="1" i="0" u="none" strike="noStrike" dirty="0">
                <a:solidFill>
                  <a:srgbClr val="202124"/>
                </a:solidFill>
                <a:effectLst/>
              </a:rPr>
              <a:t>ВИЧ</a:t>
            </a:r>
            <a:r>
              <a:rPr lang="ru-RU" sz="2000" b="0" i="0" u="none" strike="noStrike" dirty="0">
                <a:solidFill>
                  <a:srgbClr val="202124"/>
                </a:solidFill>
                <a:effectLst/>
              </a:rPr>
              <a:t>-</a:t>
            </a:r>
            <a:r>
              <a:rPr lang="ru-RU" sz="2000" b="1" i="0" u="none" strike="noStrike" dirty="0">
                <a:solidFill>
                  <a:srgbClr val="202124"/>
                </a:solidFill>
                <a:effectLst/>
              </a:rPr>
              <a:t>инфекции</a:t>
            </a:r>
            <a:r>
              <a:rPr lang="ru-RU" sz="2000" b="0" i="0" u="none" strike="noStrike" dirty="0">
                <a:solidFill>
                  <a:srgbClr val="202124"/>
                </a:solidFill>
                <a:effectLst/>
              </a:rPr>
              <a:t>, среди населения </a:t>
            </a:r>
            <a:r>
              <a:rPr lang="ru-RU" sz="2000" b="1" i="0" u="none" strike="noStrike" dirty="0">
                <a:solidFill>
                  <a:srgbClr val="202124"/>
                </a:solidFill>
                <a:effectLst/>
              </a:rPr>
              <a:t>Красноярского края</a:t>
            </a:r>
            <a:r>
              <a:rPr lang="ru-RU" sz="2000" b="0" i="0" u="none" strike="noStrike" dirty="0">
                <a:solidFill>
                  <a:srgbClr val="202124"/>
                </a:solidFill>
                <a:effectLst/>
              </a:rPr>
              <a:t> составляет 45 002 чел., показатель заболеваемости составил 1579,5 случая на 100 тыс. населения.</a:t>
            </a:r>
          </a:p>
          <a:p>
            <a:r>
              <a:rPr lang="ru-RU" sz="2000" dirty="0">
                <a:effectLst/>
              </a:rPr>
              <a:t>поражения полости рта у </a:t>
            </a:r>
            <a:r>
              <a:rPr lang="ru-RU" sz="2000" dirty="0" err="1">
                <a:effectLst/>
              </a:rPr>
              <a:t>людеи</a:t>
            </a:r>
            <a:r>
              <a:rPr lang="ru-RU" sz="2000" dirty="0">
                <a:effectLst/>
              </a:rPr>
              <a:t>̆, зараженных ВИЧ, относятся к числу первых симптомов заболевания, характеризующихся большим разнообразием. Появление ранних признаков иммунодефицита именно в полости рта понятно: сопутствующее подавление иммунитета способствует пролиферации условно-патогенных микроорганизмов, а также «растормаживанию» системы сдерживания опухолевого роста, что вызывает характерные поражения </a:t>
            </a:r>
            <a:r>
              <a:rPr lang="ru-RU" sz="2000" dirty="0" err="1">
                <a:effectLst/>
              </a:rPr>
              <a:t>этои</a:t>
            </a:r>
            <a:r>
              <a:rPr lang="ru-RU" sz="2000" dirty="0">
                <a:effectLst/>
              </a:rPr>
              <a:t>̆ локализации. В связи с этим </a:t>
            </a:r>
            <a:r>
              <a:rPr lang="ru-RU" sz="2000" u="sng" dirty="0">
                <a:effectLst/>
              </a:rPr>
              <a:t>врач- стоматолог может оказаться первым специалистом, к которому обратится ВИЧ-</a:t>
            </a:r>
            <a:r>
              <a:rPr lang="ru-RU" sz="2000" u="sng" dirty="0" err="1">
                <a:effectLst/>
              </a:rPr>
              <a:t>инфицированныи</a:t>
            </a:r>
            <a:r>
              <a:rPr lang="ru-RU" sz="2000" u="sng" dirty="0">
                <a:effectLst/>
              </a:rPr>
              <a:t>̆ пациент. </a:t>
            </a:r>
            <a:endParaRPr lang="ru-RU" sz="2000" u="sn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04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D0C65BB-6D7B-3D18-3AD4-0E021351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18" y="370332"/>
            <a:ext cx="7729728" cy="1188720"/>
          </a:xfrm>
        </p:spPr>
        <p:txBody>
          <a:bodyPr/>
          <a:lstStyle/>
          <a:p>
            <a:r>
              <a:rPr lang="ru-RU" sz="1800" i="1" dirty="0" err="1">
                <a:effectLst/>
                <a:latin typeface="HelveticaNarrow"/>
              </a:rPr>
              <a:t>Псевдомембранозныи</a:t>
            </a:r>
            <a:r>
              <a:rPr lang="ru-RU" sz="1800" i="1" dirty="0">
                <a:effectLst/>
                <a:latin typeface="HelveticaNarrow"/>
              </a:rPr>
              <a:t>̆ (</a:t>
            </a:r>
            <a:r>
              <a:rPr lang="ru-RU" sz="1800" i="1" dirty="0" err="1">
                <a:effectLst/>
                <a:latin typeface="HelveticaNarrow"/>
              </a:rPr>
              <a:t>дифтерийныи</a:t>
            </a:r>
            <a:r>
              <a:rPr lang="ru-RU" sz="1800" i="1" dirty="0">
                <a:effectLst/>
                <a:latin typeface="HelveticaNarrow"/>
              </a:rPr>
              <a:t>̆) кандидоз </a:t>
            </a:r>
            <a:endParaRPr lang="ru-RU" sz="12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A0BD092-E085-36B6-7582-94D7AF54B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2" y="2568102"/>
            <a:ext cx="6006353" cy="3334870"/>
          </a:xfrm>
        </p:spPr>
        <p:txBody>
          <a:bodyPr/>
          <a:lstStyle/>
          <a:p>
            <a:r>
              <a:rPr lang="ru-RU" sz="2000" dirty="0">
                <a:effectLst/>
              </a:rPr>
              <a:t>ранее был известен как острое заболевание, однако при ВИЧ-инфекции эта форма поражения может существовать месяцами. </a:t>
            </a:r>
          </a:p>
          <a:p>
            <a:r>
              <a:rPr lang="ru-RU" sz="2000" dirty="0">
                <a:effectLst/>
              </a:rPr>
              <a:t>Клинически характеризуется наличием белого или желтоватого налета на </a:t>
            </a:r>
            <a:r>
              <a:rPr lang="ru-RU" sz="2000" dirty="0" err="1">
                <a:effectLst/>
              </a:rPr>
              <a:t>гиперемированнои</a:t>
            </a:r>
            <a:r>
              <a:rPr lang="ru-RU" sz="2000" dirty="0">
                <a:effectLst/>
              </a:rPr>
              <a:t>̆ </a:t>
            </a:r>
            <a:r>
              <a:rPr lang="ru-RU" sz="2000" dirty="0" err="1">
                <a:effectLst/>
              </a:rPr>
              <a:t>слизистои</a:t>
            </a:r>
            <a:r>
              <a:rPr lang="ru-RU" sz="2000" dirty="0">
                <a:effectLst/>
              </a:rPr>
              <a:t>̆ оболочке полости рта. При соскабливании налет снимается, обнажая красные или кровоточащие пятна. В процесс может вовлекаться </a:t>
            </a:r>
            <a:r>
              <a:rPr lang="ru-RU" sz="2000" dirty="0" err="1">
                <a:effectLst/>
              </a:rPr>
              <a:t>любои</a:t>
            </a:r>
            <a:r>
              <a:rPr lang="ru-RU" sz="2000" dirty="0">
                <a:effectLst/>
              </a:rPr>
              <a:t>̆ отдел </a:t>
            </a:r>
            <a:r>
              <a:rPr lang="ru-RU" sz="2000" dirty="0" err="1">
                <a:effectLst/>
              </a:rPr>
              <a:t>слизистои</a:t>
            </a:r>
            <a:r>
              <a:rPr lang="ru-RU" sz="2000" dirty="0">
                <a:effectLst/>
              </a:rPr>
              <a:t>̆ оболочки полости рта. 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025" name="Picture 1" descr="page2image7178064">
            <a:extLst>
              <a:ext uri="{FF2B5EF4-FFF2-40B4-BE49-F238E27FC236}">
                <a16:creationId xmlns:a16="http://schemas.microsoft.com/office/drawing/2014/main" id="{1A8FF678-8A69-AE95-9D27-9A4F6D021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188" y="1613074"/>
            <a:ext cx="5253318" cy="524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400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D0C65BB-6D7B-3D18-3AD4-0E021351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95" y="523613"/>
            <a:ext cx="7729728" cy="1188720"/>
          </a:xfrm>
        </p:spPr>
        <p:txBody>
          <a:bodyPr/>
          <a:lstStyle/>
          <a:p>
            <a:r>
              <a:rPr lang="ru-RU" sz="1800" i="1" dirty="0" err="1">
                <a:effectLst/>
                <a:latin typeface="HelveticaNarrow"/>
              </a:rPr>
              <a:t>Эритематозная</a:t>
            </a:r>
            <a:r>
              <a:rPr lang="ru-RU" sz="1800" i="1" dirty="0">
                <a:effectLst/>
                <a:latin typeface="HelveticaNarrow"/>
              </a:rPr>
              <a:t> (атрофическая) форма кандидоза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A0BD092-E085-36B6-7582-94D7AF54B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548" y="2474983"/>
            <a:ext cx="6034322" cy="3859404"/>
          </a:xfrm>
        </p:spPr>
        <p:txBody>
          <a:bodyPr/>
          <a:lstStyle/>
          <a:p>
            <a:r>
              <a:rPr lang="ru-RU" sz="1800" dirty="0">
                <a:effectLst/>
                <a:latin typeface="HelveticaNarrow"/>
              </a:rPr>
              <a:t>проявляется как красное, плоское, едва различимое поражение </a:t>
            </a:r>
            <a:r>
              <a:rPr lang="ru-RU" sz="1800" dirty="0" err="1">
                <a:effectLst/>
                <a:latin typeface="HelveticaNarrow"/>
              </a:rPr>
              <a:t>дорсальнои</a:t>
            </a:r>
            <a:r>
              <a:rPr lang="ru-RU" sz="1800" dirty="0">
                <a:effectLst/>
                <a:latin typeface="HelveticaNarrow"/>
              </a:rPr>
              <a:t>̆ поверхности языка или твердого либо мягкого неба. Поражения языка обычно локализуются по </a:t>
            </a:r>
            <a:r>
              <a:rPr lang="ru-RU" sz="1800" dirty="0" err="1">
                <a:effectLst/>
                <a:latin typeface="HelveticaNarrow"/>
              </a:rPr>
              <a:t>среднеи</a:t>
            </a:r>
            <a:r>
              <a:rPr lang="ru-RU" sz="1800" dirty="0">
                <a:effectLst/>
                <a:latin typeface="HelveticaNarrow"/>
              </a:rPr>
              <a:t>̆ линии, при этом отмечается атрофия нитевидных сосочков. Цвет </a:t>
            </a:r>
            <a:r>
              <a:rPr lang="ru-RU" sz="1800" dirty="0" err="1">
                <a:effectLst/>
                <a:latin typeface="HelveticaNarrow"/>
              </a:rPr>
              <a:t>пораженнои</a:t>
            </a:r>
            <a:r>
              <a:rPr lang="ru-RU" sz="1800" dirty="0">
                <a:effectLst/>
                <a:latin typeface="HelveticaNarrow"/>
              </a:rPr>
              <a:t>̆ </a:t>
            </a:r>
            <a:r>
              <a:rPr lang="ru-RU" sz="1800" dirty="0" err="1">
                <a:effectLst/>
                <a:latin typeface="HelveticaNarrow"/>
              </a:rPr>
              <a:t>слизистои</a:t>
            </a:r>
            <a:r>
              <a:rPr lang="ru-RU" sz="1800" dirty="0">
                <a:effectLst/>
                <a:latin typeface="HelveticaNarrow"/>
              </a:rPr>
              <a:t>̆ оболочки варьирует от светло-розового до багряно-красного, налет отсутствует. </a:t>
            </a:r>
          </a:p>
          <a:p>
            <a:r>
              <a:rPr lang="ru-RU" sz="1800" dirty="0">
                <a:effectLst/>
                <a:latin typeface="HelveticaNarrow"/>
              </a:rPr>
              <a:t>Пациенты жалуются на жжение во рту, чаще всего при приеме </a:t>
            </a:r>
            <a:r>
              <a:rPr lang="ru-RU" sz="1800" dirty="0" err="1">
                <a:effectLst/>
                <a:latin typeface="HelveticaNarrow"/>
              </a:rPr>
              <a:t>соленои</a:t>
            </a:r>
            <a:r>
              <a:rPr lang="ru-RU" sz="1800" dirty="0">
                <a:effectLst/>
                <a:latin typeface="HelveticaNarrow"/>
              </a:rPr>
              <a:t>̆ или </a:t>
            </a:r>
            <a:r>
              <a:rPr lang="ru-RU" sz="1800" dirty="0" err="1">
                <a:effectLst/>
                <a:latin typeface="HelveticaNarrow"/>
              </a:rPr>
              <a:t>острои</a:t>
            </a:r>
            <a:r>
              <a:rPr lang="ru-RU" sz="1800" dirty="0">
                <a:effectLst/>
                <a:latin typeface="HelveticaNarrow"/>
              </a:rPr>
              <a:t>̆ пищи и употреблении кислых напитков. </a:t>
            </a:r>
            <a:r>
              <a:rPr lang="ru-RU" dirty="0">
                <a:latin typeface="HelveticaNarrow"/>
              </a:rPr>
              <a:t>И</a:t>
            </a:r>
            <a:r>
              <a:rPr lang="ru-RU" sz="1800" dirty="0">
                <a:effectLst/>
                <a:latin typeface="HelveticaNarrow"/>
              </a:rPr>
              <a:t>меет, как правило, хроническое течение. </a:t>
            </a:r>
            <a:endParaRPr lang="ru-RU" dirty="0"/>
          </a:p>
          <a:p>
            <a:endParaRPr lang="ru-RU" dirty="0"/>
          </a:p>
        </p:txBody>
      </p:sp>
      <p:pic>
        <p:nvPicPr>
          <p:cNvPr id="2049" name="Picture 1" descr="page2image7178272">
            <a:extLst>
              <a:ext uri="{FF2B5EF4-FFF2-40B4-BE49-F238E27FC236}">
                <a16:creationId xmlns:a16="http://schemas.microsoft.com/office/drawing/2014/main" id="{709A9587-834F-E851-ABBE-8956390EF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035" y="1582560"/>
            <a:ext cx="5342965" cy="52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50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D0C65BB-6D7B-3D18-3AD4-0E021351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i="1" dirty="0" err="1">
                <a:effectLst/>
                <a:latin typeface="HelveticaNarrow"/>
              </a:rPr>
              <a:t>Хроническии</a:t>
            </a:r>
            <a:r>
              <a:rPr lang="ru-RU" sz="1800" i="1" dirty="0">
                <a:effectLst/>
                <a:latin typeface="HelveticaNarrow"/>
              </a:rPr>
              <a:t>̆ </a:t>
            </a:r>
            <a:r>
              <a:rPr lang="ru-RU" sz="1800" i="1" dirty="0" err="1">
                <a:effectLst/>
                <a:latin typeface="HelveticaNarrow"/>
              </a:rPr>
              <a:t>гиперпластическии</a:t>
            </a:r>
            <a:r>
              <a:rPr lang="ru-RU" sz="1800" i="1" dirty="0">
                <a:effectLst/>
                <a:latin typeface="HelveticaNarrow"/>
              </a:rPr>
              <a:t>̆ кандидоз 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A0BD092-E085-36B6-7582-94D7AF54B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HelveticaNarrow"/>
              </a:rPr>
              <a:t>наиболее редко встречающаяся форма кандидоза у ВИЧ-инфицированных больных, напоминающая </a:t>
            </a:r>
            <a:r>
              <a:rPr lang="ru-RU" sz="1800" dirty="0" err="1">
                <a:effectLst/>
                <a:latin typeface="HelveticaNarrow"/>
              </a:rPr>
              <a:t>лейкоплакию</a:t>
            </a:r>
            <a:r>
              <a:rPr lang="ru-RU" sz="1800" dirty="0">
                <a:effectLst/>
                <a:latin typeface="HelveticaNarrow"/>
              </a:rPr>
              <a:t> курильщиков. </a:t>
            </a:r>
          </a:p>
          <a:p>
            <a:r>
              <a:rPr lang="ru-RU" sz="1800" dirty="0">
                <a:effectLst/>
                <a:latin typeface="HelveticaNarrow"/>
              </a:rPr>
              <a:t>Элементы поражения локализуются на </a:t>
            </a:r>
            <a:r>
              <a:rPr lang="ru-RU" sz="1800" dirty="0" err="1">
                <a:effectLst/>
                <a:latin typeface="HelveticaNarrow"/>
              </a:rPr>
              <a:t>слизистои</a:t>
            </a:r>
            <a:r>
              <a:rPr lang="ru-RU" sz="1800" dirty="0">
                <a:effectLst/>
                <a:latin typeface="HelveticaNarrow"/>
              </a:rPr>
              <a:t>̆ оболочке щек, обычно билатерально, плотно соединены с </a:t>
            </a:r>
            <a:r>
              <a:rPr lang="ru-RU" sz="1800" dirty="0" err="1">
                <a:effectLst/>
                <a:latin typeface="HelveticaNarrow"/>
              </a:rPr>
              <a:t>подлежащеи</a:t>
            </a:r>
            <a:r>
              <a:rPr lang="ru-RU" sz="1800" dirty="0">
                <a:effectLst/>
                <a:latin typeface="HelveticaNarrow"/>
              </a:rPr>
              <a:t>̆ тканью.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91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D0C65BB-6D7B-3D18-3AD4-0E021351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кандидоз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A0BD092-E085-36B6-7582-94D7AF54B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HelveticaNarrow"/>
              </a:rPr>
              <a:t>При диссеминации процесса на внутренние органы с развитием висцеральных поражений (</a:t>
            </a:r>
            <a:r>
              <a:rPr lang="ru-RU" sz="1800" dirty="0" err="1">
                <a:effectLst/>
                <a:latin typeface="HelveticaNarrow"/>
              </a:rPr>
              <a:t>слизистои</a:t>
            </a:r>
            <a:r>
              <a:rPr lang="ru-RU" sz="1800" dirty="0">
                <a:effectLst/>
                <a:latin typeface="HelveticaNarrow"/>
              </a:rPr>
              <a:t>̆ оболочки пищевода, бронхов) кандидоз рассматривается как СПИД-ассоциированное заболевание. </a:t>
            </a:r>
            <a:endParaRPr lang="ru-RU" dirty="0"/>
          </a:p>
          <a:p>
            <a:r>
              <a:rPr lang="ru-RU" sz="1800" dirty="0">
                <a:effectLst/>
                <a:latin typeface="HelveticaNarrow"/>
              </a:rPr>
              <a:t>Диагноз кандидоза ставится на основании клинических симптомов и обнаружении грибов в мазках. В дополнение может применяться </a:t>
            </a:r>
            <a:r>
              <a:rPr lang="ru-RU" sz="1800" dirty="0" err="1">
                <a:effectLst/>
                <a:latin typeface="HelveticaNarrow"/>
              </a:rPr>
              <a:t>культуральныи</a:t>
            </a:r>
            <a:r>
              <a:rPr lang="ru-RU" sz="1800" dirty="0">
                <a:effectLst/>
                <a:latin typeface="HelveticaNarrow"/>
              </a:rPr>
              <a:t>̆ метод исследования, а в затруднительных случаях – биопсия.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72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D0C65BB-6D7B-3D18-3AD4-0E021351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018" y="172302"/>
            <a:ext cx="7729728" cy="1188720"/>
          </a:xfrm>
        </p:spPr>
        <p:txBody>
          <a:bodyPr/>
          <a:lstStyle/>
          <a:p>
            <a:r>
              <a:rPr lang="ru-RU" dirty="0"/>
              <a:t>Волосистая лейкоплакия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A0BD092-E085-36B6-7582-94D7AF54B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54" y="1361022"/>
            <a:ext cx="6971622" cy="5331286"/>
          </a:xfrm>
        </p:spPr>
        <p:txBody>
          <a:bodyPr>
            <a:noAutofit/>
          </a:bodyPr>
          <a:lstStyle/>
          <a:p>
            <a:r>
              <a:rPr lang="ru-RU" sz="2000" dirty="0">
                <a:effectLst/>
              </a:rPr>
              <a:t>Поражения чаще обнаруживаются на боковых поверхностях языка, иногда могут переходить на всю спинку и даже корень языка. Происхождение заболевания связано с высоким уровнем репликации вируса </a:t>
            </a:r>
            <a:r>
              <a:rPr lang="ru-RU" sz="2000" dirty="0" err="1">
                <a:effectLst/>
              </a:rPr>
              <a:t>Эпштейна</a:t>
            </a:r>
            <a:r>
              <a:rPr lang="ru-RU" sz="2000" dirty="0">
                <a:effectLst/>
              </a:rPr>
              <a:t> – Барра в клетках эпителия языка.</a:t>
            </a:r>
          </a:p>
          <a:p>
            <a:r>
              <a:rPr lang="ru-RU" sz="2000" dirty="0">
                <a:effectLst/>
              </a:rPr>
              <a:t>Поверхность </a:t>
            </a:r>
            <a:r>
              <a:rPr lang="ru-RU" sz="2000" dirty="0" err="1">
                <a:effectLst/>
              </a:rPr>
              <a:t>слизистои</a:t>
            </a:r>
            <a:r>
              <a:rPr lang="ru-RU" sz="2000" dirty="0">
                <a:effectLst/>
              </a:rPr>
              <a:t>̆ оболочки неровная и покрыта разрастаниями, напоминающими волоски. Они имеют длину от нескольких мм до 2–3 см. Очаги поражения имеют сморщенную, как бы «гофрированную» поверхность с нечеткими границами. </a:t>
            </a:r>
          </a:p>
          <a:p>
            <a:r>
              <a:rPr lang="ru-RU" sz="2000" dirty="0" err="1">
                <a:effectLst/>
              </a:rPr>
              <a:t>Характернои</a:t>
            </a:r>
            <a:r>
              <a:rPr lang="ru-RU" sz="2000" dirty="0">
                <a:effectLst/>
              </a:rPr>
              <a:t>̆ особенностью является плотное прикрепление к основанию и отсутствие </a:t>
            </a:r>
            <a:r>
              <a:rPr lang="ru-RU" sz="2000" dirty="0" err="1">
                <a:effectLst/>
              </a:rPr>
              <a:t>воспалительнои</a:t>
            </a:r>
            <a:r>
              <a:rPr lang="ru-RU" sz="2000" dirty="0">
                <a:effectLst/>
              </a:rPr>
              <a:t>̆ реакции, что подтверждено гистологическими исследованиями. При локализации на </a:t>
            </a:r>
            <a:r>
              <a:rPr lang="ru-RU" sz="2000" dirty="0" err="1">
                <a:effectLst/>
              </a:rPr>
              <a:t>слизистои</a:t>
            </a:r>
            <a:r>
              <a:rPr lang="ru-RU" sz="2000" dirty="0">
                <a:effectLst/>
              </a:rPr>
              <a:t>̆ оболочке щек поражение может иметь плоскую форму. Заболевания протекает, как правило, бессимптомно. 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3073" name="Picture 1" descr="page2image7177440">
            <a:extLst>
              <a:ext uri="{FF2B5EF4-FFF2-40B4-BE49-F238E27FC236}">
                <a16:creationId xmlns:a16="http://schemas.microsoft.com/office/drawing/2014/main" id="{3329BEE5-C197-84DF-A4E7-DB498BD7E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876" y="1559052"/>
            <a:ext cx="5051124" cy="51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240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D0C65BB-6D7B-3D18-3AD4-0E021351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Волосистая лейкоплакия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A0BD092-E085-36B6-7582-94D7AF54B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7" y="2294966"/>
            <a:ext cx="10004612" cy="3598342"/>
          </a:xfrm>
        </p:spPr>
        <p:txBody>
          <a:bodyPr>
            <a:noAutofit/>
          </a:bodyPr>
          <a:lstStyle/>
          <a:p>
            <a:r>
              <a:rPr lang="ru-RU" sz="2000" dirty="0">
                <a:effectLst/>
              </a:rPr>
              <a:t>Диагноз </a:t>
            </a:r>
            <a:r>
              <a:rPr lang="ru-RU" sz="2000" dirty="0" err="1">
                <a:effectLst/>
              </a:rPr>
              <a:t>волосистои</a:t>
            </a:r>
            <a:r>
              <a:rPr lang="ru-RU" sz="2000" dirty="0">
                <a:effectLst/>
              </a:rPr>
              <a:t>̆ </a:t>
            </a:r>
            <a:r>
              <a:rPr lang="ru-RU" sz="2000" dirty="0" err="1">
                <a:effectLst/>
              </a:rPr>
              <a:t>лейкоплакии</a:t>
            </a:r>
            <a:r>
              <a:rPr lang="ru-RU" sz="2000" dirty="0">
                <a:effectLst/>
              </a:rPr>
              <a:t> является индикатором иммунодефицита и рассматривается как достаточное подтверждение того, что у ВИЧ-инфицированного пациента разовьется СПИД. При этом интенсивность поражений не коррелирует с вероятностью развития СПИДа, а наличие даже маленьких очагов </a:t>
            </a:r>
            <a:r>
              <a:rPr lang="ru-RU" sz="2000" dirty="0" err="1">
                <a:effectLst/>
              </a:rPr>
              <a:t>диагностически</a:t>
            </a:r>
            <a:r>
              <a:rPr lang="ru-RU" sz="2000" dirty="0">
                <a:effectLst/>
              </a:rPr>
              <a:t> так же важно, как и обширных. </a:t>
            </a:r>
            <a:endParaRPr lang="ru-RU" sz="2000" dirty="0"/>
          </a:p>
          <a:p>
            <a:r>
              <a:rPr lang="ru-RU" sz="2000" dirty="0">
                <a:effectLst/>
              </a:rPr>
              <a:t>Следует отметить, что с появлением мощных антиретровирусных препаратов произошло заметное сокращение случаев заболевания </a:t>
            </a:r>
            <a:r>
              <a:rPr lang="ru-RU" sz="2000" dirty="0" err="1">
                <a:effectLst/>
              </a:rPr>
              <a:t>волосистои</a:t>
            </a:r>
            <a:r>
              <a:rPr lang="ru-RU" sz="2000" dirty="0">
                <a:effectLst/>
              </a:rPr>
              <a:t>̆ </a:t>
            </a:r>
            <a:r>
              <a:rPr lang="ru-RU" sz="2000" dirty="0" err="1">
                <a:effectLst/>
              </a:rPr>
              <a:t>лейкоплакиеи</a:t>
            </a:r>
            <a:r>
              <a:rPr lang="ru-RU" sz="2000" dirty="0">
                <a:effectLst/>
              </a:rPr>
              <a:t>̆ у ВИЧ-инфицированных. 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57677559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86</TotalTime>
  <Words>1652</Words>
  <Application>Microsoft Macintosh PowerPoint</Application>
  <PresentationFormat>Широкоэкранный</PresentationFormat>
  <Paragraphs>86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Corbel</vt:lpstr>
      <vt:lpstr>Gill Sans MT</vt:lpstr>
      <vt:lpstr>HelveticaNarrow</vt:lpstr>
      <vt:lpstr>Посылка</vt:lpstr>
      <vt:lpstr>Проявление вич-инфекции в полости рта</vt:lpstr>
      <vt:lpstr>Цель и задачи работы</vt:lpstr>
      <vt:lpstr>Презентация PowerPoint</vt:lpstr>
      <vt:lpstr>Псевдомембранозный (дифтерийный) кандидоз </vt:lpstr>
      <vt:lpstr>Эритематозная (атрофическая) форма кандидоза</vt:lpstr>
      <vt:lpstr>Хронический гиперпластический кандидоз </vt:lpstr>
      <vt:lpstr>кандидоз</vt:lpstr>
      <vt:lpstr>Волосистая лейкоплакия</vt:lpstr>
      <vt:lpstr>Волосистая лейкоплакия</vt:lpstr>
      <vt:lpstr>ВИЧ-гингивит </vt:lpstr>
      <vt:lpstr>ВИЧ-некротизирующий гингивит </vt:lpstr>
      <vt:lpstr>Саркома капоши</vt:lpstr>
      <vt:lpstr>Презентация PowerPoint</vt:lpstr>
      <vt:lpstr>Лимфома не-Ходжкина</vt:lpstr>
      <vt:lpstr>Методы диагностики вич-инфекции</vt:lpstr>
      <vt:lpstr>Методы диагностики вич-инфекции</vt:lpstr>
      <vt:lpstr>Методы диагностики вич-инфекции</vt:lpstr>
      <vt:lpstr>Лечение</vt:lpstr>
      <vt:lpstr>Выводы работы</vt:lpstr>
      <vt:lpstr>Список литературы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 Черкашина</dc:creator>
  <cp:lastModifiedBy>Оля Черкашина</cp:lastModifiedBy>
  <cp:revision>3</cp:revision>
  <dcterms:created xsi:type="dcterms:W3CDTF">2023-01-13T09:05:07Z</dcterms:created>
  <dcterms:modified xsi:type="dcterms:W3CDTF">2023-01-13T10:31:28Z</dcterms:modified>
</cp:coreProperties>
</file>