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4" r:id="rId3"/>
    <p:sldId id="29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7" autoAdjust="0"/>
  </p:normalViewPr>
  <p:slideViewPr>
    <p:cSldViewPr>
      <p:cViewPr varScale="1">
        <p:scale>
          <a:sx n="80" d="100"/>
          <a:sy n="80" d="100"/>
        </p:scale>
        <p:origin x="-152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02.07.2020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02.07.2020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02.07.2020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02.07.2020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02.07.2020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02.07.2020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02.07.2020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02.07.2020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02.07.2020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284984"/>
            <a:ext cx="8062912" cy="833537"/>
          </a:xfrm>
        </p:spPr>
        <p:txBody>
          <a:bodyPr>
            <a:normAutofit fontScale="90000"/>
          </a:bodyPr>
          <a:lstStyle/>
          <a:p>
            <a:pPr algn="ctr"/>
            <a:r>
              <a:rPr lang="ru-RU" dirty="0" smtClean="0"/>
              <a:t>Оздоровительный массаж и гимнастика грудному ребенку.</a:t>
            </a:r>
            <a:endParaRPr lang="ru-RU" dirty="0"/>
          </a:p>
        </p:txBody>
      </p:sp>
      <p:sp>
        <p:nvSpPr>
          <p:cNvPr id="4" name="Прямоугольник 3"/>
          <p:cNvSpPr/>
          <p:nvPr/>
        </p:nvSpPr>
        <p:spPr>
          <a:xfrm>
            <a:off x="323528" y="0"/>
            <a:ext cx="8568952" cy="1477328"/>
          </a:xfrm>
          <a:prstGeom prst="rect">
            <a:avLst/>
          </a:prstGeom>
        </p:spPr>
        <p:txBody>
          <a:bodyPr wrap="square">
            <a:spAutoFit/>
          </a:bodyPr>
          <a:lstStyle/>
          <a:p>
            <a:pPr algn="ctr"/>
            <a:r>
              <a:rPr lang="ru-RU" dirty="0" smtClean="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dirty="0" err="1" smtClean="0"/>
              <a:t>Войно-Ясенецкого</a:t>
            </a:r>
            <a:r>
              <a:rPr lang="ru-RU" dirty="0" smtClean="0"/>
              <a:t>» Министерства здравоохранения и социального развития Российской Федерации</a:t>
            </a:r>
            <a:endParaRPr lang="ru-RU" dirty="0"/>
          </a:p>
        </p:txBody>
      </p:sp>
      <p:sp>
        <p:nvSpPr>
          <p:cNvPr id="5" name="Прямоугольник 4"/>
          <p:cNvSpPr/>
          <p:nvPr/>
        </p:nvSpPr>
        <p:spPr>
          <a:xfrm>
            <a:off x="0" y="5013176"/>
            <a:ext cx="4572000" cy="923330"/>
          </a:xfrm>
          <a:prstGeom prst="rect">
            <a:avLst/>
          </a:prstGeom>
        </p:spPr>
        <p:txBody>
          <a:bodyPr>
            <a:spAutoFit/>
          </a:bodyPr>
          <a:lstStyle/>
          <a:p>
            <a:r>
              <a:rPr lang="ru-RU" dirty="0" smtClean="0"/>
              <a:t>Выполнила: Кузнецова О.С.</a:t>
            </a:r>
          </a:p>
          <a:p>
            <a:r>
              <a:rPr lang="ru-RU" dirty="0" smtClean="0"/>
              <a:t>ГРУППА 208-2</a:t>
            </a:r>
          </a:p>
          <a:p>
            <a:r>
              <a:rPr lang="ru-RU" dirty="0" smtClean="0"/>
              <a:t>Преподаватель : Черемисина А.А.</a:t>
            </a:r>
            <a:endParaRPr lang="ru-RU" dirty="0"/>
          </a:p>
        </p:txBody>
      </p:sp>
      <p:sp>
        <p:nvSpPr>
          <p:cNvPr id="7" name="Прямоугольник 6"/>
          <p:cNvSpPr/>
          <p:nvPr/>
        </p:nvSpPr>
        <p:spPr>
          <a:xfrm>
            <a:off x="3707904" y="6488668"/>
            <a:ext cx="2304256" cy="369332"/>
          </a:xfrm>
          <a:prstGeom prst="rect">
            <a:avLst/>
          </a:prstGeom>
        </p:spPr>
        <p:txBody>
          <a:bodyPr wrap="square">
            <a:spAutoFit/>
          </a:bodyPr>
          <a:lstStyle/>
          <a:p>
            <a:r>
              <a:rPr lang="ru-RU" dirty="0" smtClean="0"/>
              <a:t>Красноярск 2020</a:t>
            </a:r>
            <a:endParaRPr lang="ru-RU"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5900974" cy="523220"/>
          </a:xfrm>
          <a:prstGeom prst="rect">
            <a:avLst/>
          </a:prstGeom>
        </p:spPr>
        <p:txBody>
          <a:bodyPr wrap="none">
            <a:spAutoFit/>
          </a:bodyPr>
          <a:lstStyle/>
          <a:p>
            <a:pPr lvl="2">
              <a:buFont typeface="Arial" pitchFamily="34" charset="0"/>
              <a:buChar char="•"/>
            </a:pPr>
            <a:r>
              <a:rPr lang="ru-RU" sz="2800" dirty="0" smtClean="0"/>
              <a:t>Массаж живота. (6-8 раз)</a:t>
            </a:r>
            <a:endParaRPr lang="ru-RU" sz="2800" dirty="0"/>
          </a:p>
        </p:txBody>
      </p:sp>
      <p:pic>
        <p:nvPicPr>
          <p:cNvPr id="21508" name="Picture 4" descr="http://vseorebenke.ru/wp-content/uploads/2018/03/massazh-zhivota.jpg"/>
          <p:cNvPicPr>
            <a:picLocks noChangeAspect="1" noChangeArrowheads="1"/>
          </p:cNvPicPr>
          <p:nvPr/>
        </p:nvPicPr>
        <p:blipFill>
          <a:blip r:embed="rId2" cstate="print"/>
          <a:srcRect/>
          <a:stretch>
            <a:fillRect/>
          </a:stretch>
        </p:blipFill>
        <p:spPr bwMode="auto">
          <a:xfrm>
            <a:off x="1187624" y="836712"/>
            <a:ext cx="6768752" cy="5760640"/>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064896" cy="954107"/>
          </a:xfrm>
          <a:prstGeom prst="rect">
            <a:avLst/>
          </a:prstGeom>
        </p:spPr>
        <p:txBody>
          <a:bodyPr wrap="square">
            <a:spAutoFit/>
          </a:bodyPr>
          <a:lstStyle/>
          <a:p>
            <a:pPr>
              <a:buFont typeface="Arial" pitchFamily="34" charset="0"/>
              <a:buChar char="•"/>
            </a:pPr>
            <a:r>
              <a:rPr lang="ru-RU" sz="2800" dirty="0" smtClean="0"/>
              <a:t>Массаж и рефлекторные упражнения для стоп. (3-4 раза)</a:t>
            </a:r>
            <a:endParaRPr lang="ru-RU" sz="2800" dirty="0"/>
          </a:p>
        </p:txBody>
      </p:sp>
      <p:pic>
        <p:nvPicPr>
          <p:cNvPr id="22530" name="Picture 2" descr="https://helpiks.org/helpiksorg/baza2/278696790014.files/image017.png"/>
          <p:cNvPicPr>
            <a:picLocks noChangeAspect="1" noChangeArrowheads="1"/>
          </p:cNvPicPr>
          <p:nvPr/>
        </p:nvPicPr>
        <p:blipFill>
          <a:blip r:embed="rId2" cstate="print"/>
          <a:srcRect/>
          <a:stretch>
            <a:fillRect/>
          </a:stretch>
        </p:blipFill>
        <p:spPr bwMode="auto">
          <a:xfrm>
            <a:off x="179512" y="1700808"/>
            <a:ext cx="3133725" cy="2657476"/>
          </a:xfrm>
          <a:prstGeom prst="rect">
            <a:avLst/>
          </a:prstGeom>
          <a:noFill/>
        </p:spPr>
      </p:pic>
      <p:sp>
        <p:nvSpPr>
          <p:cNvPr id="4" name="Прямоугольник 3"/>
          <p:cNvSpPr/>
          <p:nvPr/>
        </p:nvSpPr>
        <p:spPr>
          <a:xfrm>
            <a:off x="179512" y="5085184"/>
            <a:ext cx="8640960" cy="1477328"/>
          </a:xfrm>
          <a:prstGeom prst="rect">
            <a:avLst/>
          </a:prstGeom>
        </p:spPr>
        <p:txBody>
          <a:bodyPr wrap="square">
            <a:spAutoFit/>
          </a:bodyPr>
          <a:lstStyle/>
          <a:p>
            <a:r>
              <a:rPr lang="ru-RU" dirty="0" smtClean="0"/>
              <a:t>Левой рукой взрослый берет левую ногу малыша, так чтобы голень легла между большим и указательным пальцами. Большим пальцем правой руки круговыми движениями энергично растирают стопу. Указательный и средний пальцы при этом лежат на наружной поверхности стопы. Или же похлопывают тыльную сторону стопы и растирают ее.</a:t>
            </a:r>
            <a:endParaRPr lang="ru-RU" dirty="0"/>
          </a:p>
        </p:txBody>
      </p:sp>
      <p:pic>
        <p:nvPicPr>
          <p:cNvPr id="22532" name="Picture 4" descr="https://i2.wp.com/jili-blog.ru/wp-content/uploads/2019/08/1-2_palci.jpg"/>
          <p:cNvPicPr>
            <a:picLocks noChangeAspect="1" noChangeArrowheads="1"/>
          </p:cNvPicPr>
          <p:nvPr/>
        </p:nvPicPr>
        <p:blipFill>
          <a:blip r:embed="rId3" cstate="print"/>
          <a:srcRect/>
          <a:stretch>
            <a:fillRect/>
          </a:stretch>
        </p:blipFill>
        <p:spPr bwMode="auto">
          <a:xfrm>
            <a:off x="4067944" y="1484784"/>
            <a:ext cx="3780420" cy="2952328"/>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1231106"/>
          </a:xfrm>
          <a:prstGeom prst="rect">
            <a:avLst/>
          </a:prstGeom>
        </p:spPr>
        <p:txBody>
          <a:bodyPr wrap="square">
            <a:spAutoFit/>
          </a:bodyPr>
          <a:lstStyle/>
          <a:p>
            <a:pPr>
              <a:buFont typeface="Arial" pitchFamily="34" charset="0"/>
              <a:buChar char="•"/>
            </a:pPr>
            <a:r>
              <a:rPr lang="ru-RU" sz="2800" dirty="0" smtClean="0"/>
              <a:t>Упражнение для стимуляции шагового рефлекса</a:t>
            </a:r>
            <a:r>
              <a:rPr lang="ru-RU" dirty="0" smtClean="0"/>
              <a:t/>
            </a:r>
            <a:br>
              <a:rPr lang="ru-RU" dirty="0" smtClean="0"/>
            </a:br>
            <a:endParaRPr lang="ru-RU" dirty="0"/>
          </a:p>
        </p:txBody>
      </p:sp>
      <p:pic>
        <p:nvPicPr>
          <p:cNvPr id="23554" name="Picture 2" descr="https://qph.fs.quoracdn.net/main-qimg-81abcf1a5c9e9e83653253a7e8a19b53"/>
          <p:cNvPicPr>
            <a:picLocks noChangeAspect="1" noChangeArrowheads="1"/>
          </p:cNvPicPr>
          <p:nvPr/>
        </p:nvPicPr>
        <p:blipFill>
          <a:blip r:embed="rId2" cstate="print"/>
          <a:srcRect/>
          <a:stretch>
            <a:fillRect/>
          </a:stretch>
        </p:blipFill>
        <p:spPr bwMode="auto">
          <a:xfrm>
            <a:off x="4211960" y="1340768"/>
            <a:ext cx="4572000" cy="5256584"/>
          </a:xfrm>
          <a:prstGeom prst="rect">
            <a:avLst/>
          </a:prstGeom>
          <a:noFill/>
        </p:spPr>
      </p:pic>
      <p:sp>
        <p:nvSpPr>
          <p:cNvPr id="4" name="Прямоугольник 3"/>
          <p:cNvSpPr/>
          <p:nvPr/>
        </p:nvSpPr>
        <p:spPr>
          <a:xfrm>
            <a:off x="0" y="1484784"/>
            <a:ext cx="4139952" cy="2308324"/>
          </a:xfrm>
          <a:prstGeom prst="rect">
            <a:avLst/>
          </a:prstGeom>
        </p:spPr>
        <p:txBody>
          <a:bodyPr wrap="square">
            <a:spAutoFit/>
          </a:bodyPr>
          <a:lstStyle/>
          <a:p>
            <a:r>
              <a:rPr lang="ru-RU" dirty="0" smtClean="0"/>
              <a:t>Взрослый придерживает ребенка за подмышки и ставит его на стол до соприкосновения с поверхностью. Ребенка слегка наклоняют вперед, и он делает несколько шажков. Так стимулируется шаговый рефлекс.</a:t>
            </a:r>
            <a:endParaRPr lang="ru-RU" dirty="0"/>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Комплекс упражнений № 2 (3 — 4 мес</a:t>
            </a:r>
            <a:r>
              <a:rPr lang="ru-RU" b="1" dirty="0" smtClean="0"/>
              <a:t>.)</a:t>
            </a:r>
            <a:endParaRPr lang="ru-RU" dirty="0"/>
          </a:p>
        </p:txBody>
      </p:sp>
      <p:sp>
        <p:nvSpPr>
          <p:cNvPr id="3" name="Прямоугольник 2"/>
          <p:cNvSpPr/>
          <p:nvPr/>
        </p:nvSpPr>
        <p:spPr>
          <a:xfrm>
            <a:off x="395536" y="1772816"/>
            <a:ext cx="6318448" cy="646331"/>
          </a:xfrm>
          <a:prstGeom prst="rect">
            <a:avLst/>
          </a:prstGeom>
        </p:spPr>
        <p:txBody>
          <a:bodyPr wrap="square">
            <a:spAutoFit/>
          </a:bodyPr>
          <a:lstStyle/>
          <a:p>
            <a:r>
              <a:rPr lang="ru-RU" dirty="0" smtClean="0"/>
              <a:t>Охватывающие движения руками (скрещивание рук на груди и разведение их в сторону). (6-8 раз</a:t>
            </a:r>
            <a:r>
              <a:rPr lang="ru-RU" dirty="0" smtClean="0"/>
              <a:t>)</a:t>
            </a:r>
            <a:endParaRPr lang="ru-RU" dirty="0"/>
          </a:p>
        </p:txBody>
      </p:sp>
      <p:pic>
        <p:nvPicPr>
          <p:cNvPr id="1026" name="Picture 2" descr="https://hochumassazh.ru/wp-content/uploads/2014/05/skreshhivanie-ruk-na-grudi.png"/>
          <p:cNvPicPr>
            <a:picLocks noChangeAspect="1" noChangeArrowheads="1"/>
          </p:cNvPicPr>
          <p:nvPr/>
        </p:nvPicPr>
        <p:blipFill>
          <a:blip r:embed="rId2" cstate="print"/>
          <a:srcRect/>
          <a:stretch>
            <a:fillRect/>
          </a:stretch>
        </p:blipFill>
        <p:spPr bwMode="auto">
          <a:xfrm>
            <a:off x="251520" y="2708920"/>
            <a:ext cx="6480720" cy="1829173"/>
          </a:xfrm>
          <a:prstGeom prst="rect">
            <a:avLst/>
          </a:prstGeom>
          <a:noFill/>
        </p:spPr>
      </p:pic>
      <p:sp>
        <p:nvSpPr>
          <p:cNvPr id="5" name="Прямоугольник 4"/>
          <p:cNvSpPr/>
          <p:nvPr/>
        </p:nvSpPr>
        <p:spPr>
          <a:xfrm>
            <a:off x="251520" y="5229200"/>
            <a:ext cx="8496944" cy="923330"/>
          </a:xfrm>
          <a:prstGeom prst="rect">
            <a:avLst/>
          </a:prstGeom>
        </p:spPr>
        <p:txBody>
          <a:bodyPr wrap="square">
            <a:spAutoFit/>
          </a:bodyPr>
          <a:lstStyle/>
          <a:p>
            <a:r>
              <a:rPr lang="ru-RU" dirty="0" smtClean="0"/>
              <a:t>Руки малыша разводят на 90° по отношению к туловищу, затем сводят на груди. При перекрещивании сверху должны ложиться то левые, то правые руки</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04664"/>
            <a:ext cx="7920880" cy="830997"/>
          </a:xfrm>
          <a:prstGeom prst="rect">
            <a:avLst/>
          </a:prstGeom>
        </p:spPr>
        <p:txBody>
          <a:bodyPr wrap="square">
            <a:spAutoFit/>
          </a:bodyPr>
          <a:lstStyle/>
          <a:p>
            <a:r>
              <a:rPr lang="ru-RU" sz="2400" dirty="0" smtClean="0"/>
              <a:t>Массаж рук (поглаживание с растиранием, разминание</a:t>
            </a:r>
            <a:r>
              <a:rPr lang="ru-RU" sz="2400" dirty="0" smtClean="0"/>
              <a:t>).</a:t>
            </a:r>
            <a:endParaRPr lang="ru-RU" sz="2400" dirty="0"/>
          </a:p>
        </p:txBody>
      </p:sp>
      <p:sp>
        <p:nvSpPr>
          <p:cNvPr id="4" name="Прямоугольник 3"/>
          <p:cNvSpPr/>
          <p:nvPr/>
        </p:nvSpPr>
        <p:spPr>
          <a:xfrm>
            <a:off x="251520" y="5013176"/>
            <a:ext cx="8424936" cy="1200329"/>
          </a:xfrm>
          <a:prstGeom prst="rect">
            <a:avLst/>
          </a:prstGeom>
        </p:spPr>
        <p:txBody>
          <a:bodyPr wrap="square">
            <a:spAutoFit/>
          </a:bodyPr>
          <a:lstStyle/>
          <a:p>
            <a:r>
              <a:rPr lang="ru-RU" dirty="0" smtClean="0"/>
              <a:t>Поглаживание производят левой рукой по направлению от кисти к плечу, преимущественно в области сгибателей. Массаж правой руки ребенка взрослый проводит правой рукой. После исчезновения повышения тонуса мышц добавляют растирание и разминание ручки</a:t>
            </a:r>
            <a:r>
              <a:rPr lang="ru-RU" dirty="0" smtClean="0"/>
              <a:t>.</a:t>
            </a:r>
            <a:endParaRPr lang="ru-RU" dirty="0"/>
          </a:p>
        </p:txBody>
      </p:sp>
      <p:pic>
        <p:nvPicPr>
          <p:cNvPr id="24578" name="Picture 2" descr="https://missbagira.ru/images/bagira/2015/02/110.jpg"/>
          <p:cNvPicPr>
            <a:picLocks noChangeAspect="1" noChangeArrowheads="1"/>
          </p:cNvPicPr>
          <p:nvPr/>
        </p:nvPicPr>
        <p:blipFill>
          <a:blip r:embed="rId2" cstate="print"/>
          <a:srcRect/>
          <a:stretch>
            <a:fillRect/>
          </a:stretch>
        </p:blipFill>
        <p:spPr bwMode="auto">
          <a:xfrm>
            <a:off x="1547664" y="1412776"/>
            <a:ext cx="5159657" cy="3168352"/>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7776864" cy="646331"/>
          </a:xfrm>
          <a:prstGeom prst="rect">
            <a:avLst/>
          </a:prstGeom>
        </p:spPr>
        <p:txBody>
          <a:bodyPr wrap="square">
            <a:spAutoFit/>
          </a:bodyPr>
          <a:lstStyle/>
          <a:p>
            <a:r>
              <a:rPr lang="ru-RU" dirty="0" smtClean="0"/>
              <a:t>Массаж ног (поглаживание с растиранием, разминание). (4-8 раз</a:t>
            </a:r>
            <a:r>
              <a:rPr lang="ru-RU" dirty="0" smtClean="0"/>
              <a:t>)</a:t>
            </a:r>
            <a:endParaRPr lang="ru-RU" dirty="0"/>
          </a:p>
        </p:txBody>
      </p:sp>
      <p:pic>
        <p:nvPicPr>
          <p:cNvPr id="25602" name="Picture 2" descr="https://avatars.mds.yandex.net/get-zen_doc/99845/pub_5d905eb0d7859b00b1181691_5d90c7e8b5e99200b172e5a0/scale_1200"/>
          <p:cNvPicPr>
            <a:picLocks noChangeAspect="1" noChangeArrowheads="1"/>
          </p:cNvPicPr>
          <p:nvPr/>
        </p:nvPicPr>
        <p:blipFill>
          <a:blip r:embed="rId2" cstate="print"/>
          <a:srcRect/>
          <a:stretch>
            <a:fillRect/>
          </a:stretch>
        </p:blipFill>
        <p:spPr bwMode="auto">
          <a:xfrm>
            <a:off x="1763688" y="980728"/>
            <a:ext cx="5477722" cy="3848100"/>
          </a:xfrm>
          <a:prstGeom prst="rect">
            <a:avLst/>
          </a:prstGeom>
          <a:noFill/>
        </p:spPr>
      </p:pic>
      <p:sp>
        <p:nvSpPr>
          <p:cNvPr id="4" name="Прямоугольник 3"/>
          <p:cNvSpPr/>
          <p:nvPr/>
        </p:nvSpPr>
        <p:spPr>
          <a:xfrm>
            <a:off x="0" y="5085184"/>
            <a:ext cx="9396536" cy="1477328"/>
          </a:xfrm>
          <a:prstGeom prst="rect">
            <a:avLst/>
          </a:prstGeom>
        </p:spPr>
        <p:txBody>
          <a:bodyPr wrap="square">
            <a:spAutoFit/>
          </a:bodyPr>
          <a:lstStyle/>
          <a:p>
            <a:r>
              <a:rPr lang="ru-RU" dirty="0" smtClean="0"/>
              <a:t>Слегка придерживая правой рукой левую ногу малыша за стопу, взрослый ладонной поверхностью другой руки производит поглаживание по наружной, задней поверхности ноги в направлении от стопы к паховой области. При массаже ноги дополнительно производят кольцевидное растирание ног и поколачивание</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7920880" cy="830997"/>
          </a:xfrm>
          <a:prstGeom prst="rect">
            <a:avLst/>
          </a:prstGeom>
        </p:spPr>
        <p:txBody>
          <a:bodyPr wrap="square">
            <a:spAutoFit/>
          </a:bodyPr>
          <a:lstStyle/>
          <a:p>
            <a:r>
              <a:rPr lang="ru-RU" sz="2400" dirty="0" smtClean="0"/>
              <a:t>Поворот со спины на живот (влево, вправо). (1-2 раза</a:t>
            </a:r>
            <a:r>
              <a:rPr lang="ru-RU" sz="2400" dirty="0" smtClean="0"/>
              <a:t>)</a:t>
            </a:r>
            <a:endParaRPr lang="ru-RU" sz="2400" dirty="0"/>
          </a:p>
        </p:txBody>
      </p:sp>
      <p:sp>
        <p:nvSpPr>
          <p:cNvPr id="3" name="Прямоугольник 2"/>
          <p:cNvSpPr/>
          <p:nvPr/>
        </p:nvSpPr>
        <p:spPr>
          <a:xfrm>
            <a:off x="251520" y="4941168"/>
            <a:ext cx="8550696" cy="1754326"/>
          </a:xfrm>
          <a:prstGeom prst="rect">
            <a:avLst/>
          </a:prstGeom>
        </p:spPr>
        <p:txBody>
          <a:bodyPr wrap="square">
            <a:spAutoFit/>
          </a:bodyPr>
          <a:lstStyle/>
          <a:p>
            <a:r>
              <a:rPr lang="ru-RU" dirty="0" smtClean="0"/>
              <a:t>Взрослый обхватывает голени ребенка в нижней трети левой рукой, а правой берет малыша за левую руку и активно переворачивает его со спины на живот. Движение повторяется, но уже вправо. Необходимо менять положение рук: левая захватывает правую ручку ребенка, правая придерживает его за ножки. Упражнение укрепляет мышцы спины, грудной клетки, живота</a:t>
            </a:r>
            <a:r>
              <a:rPr lang="ru-RU" dirty="0" smtClean="0"/>
              <a:t>.</a:t>
            </a:r>
            <a:endParaRPr lang="ru-RU" dirty="0"/>
          </a:p>
        </p:txBody>
      </p:sp>
      <p:pic>
        <p:nvPicPr>
          <p:cNvPr id="26626" name="Picture 2" descr="https://massageonline.ru/wp-content/uploads/2016/10/%D0%BD%D0%B0%D0%B2%D1%8B%D0%BA%D0%B83-1024x473.jpg"/>
          <p:cNvPicPr>
            <a:picLocks noChangeAspect="1" noChangeArrowheads="1"/>
          </p:cNvPicPr>
          <p:nvPr/>
        </p:nvPicPr>
        <p:blipFill>
          <a:blip r:embed="rId2" cstate="print"/>
          <a:srcRect/>
          <a:stretch>
            <a:fillRect/>
          </a:stretch>
        </p:blipFill>
        <p:spPr bwMode="auto">
          <a:xfrm>
            <a:off x="179512" y="1052736"/>
            <a:ext cx="5144385" cy="2376264"/>
          </a:xfrm>
          <a:prstGeom prst="rect">
            <a:avLst/>
          </a:prstGeom>
          <a:noFill/>
        </p:spPr>
      </p:pic>
      <p:pic>
        <p:nvPicPr>
          <p:cNvPr id="26628" name="Picture 4" descr="https://zhdumalisha.ru/wp-content/uploads/2016/02/faststone-image-viewer2.jpg"/>
          <p:cNvPicPr>
            <a:picLocks noChangeAspect="1" noChangeArrowheads="1"/>
          </p:cNvPicPr>
          <p:nvPr/>
        </p:nvPicPr>
        <p:blipFill>
          <a:blip r:embed="rId3" cstate="print"/>
          <a:srcRect/>
          <a:stretch>
            <a:fillRect/>
          </a:stretch>
        </p:blipFill>
        <p:spPr bwMode="auto">
          <a:xfrm>
            <a:off x="4788024" y="2780928"/>
            <a:ext cx="3972697" cy="1970584"/>
          </a:xfrm>
          <a:prstGeom prst="rect">
            <a:avLst/>
          </a:prstGeom>
          <a:noFill/>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4015843" cy="461665"/>
          </a:xfrm>
          <a:prstGeom prst="rect">
            <a:avLst/>
          </a:prstGeom>
        </p:spPr>
        <p:txBody>
          <a:bodyPr wrap="none">
            <a:spAutoFit/>
          </a:bodyPr>
          <a:lstStyle/>
          <a:p>
            <a:r>
              <a:rPr lang="ru-RU" sz="2400" dirty="0" smtClean="0"/>
              <a:t>Массаж спины. (4-6 раз</a:t>
            </a:r>
            <a:r>
              <a:rPr lang="ru-RU" dirty="0" smtClean="0"/>
              <a:t>)</a:t>
            </a:r>
            <a:endParaRPr lang="ru-RU" dirty="0"/>
          </a:p>
        </p:txBody>
      </p:sp>
      <p:pic>
        <p:nvPicPr>
          <p:cNvPr id="27650" name="Picture 2" descr="https://vsekosmetologi.ru/wp-content/uploads/images/detskiymassazhot2do3mesyatsev_D93BB058.jpg"/>
          <p:cNvPicPr>
            <a:picLocks noChangeAspect="1" noChangeArrowheads="1"/>
          </p:cNvPicPr>
          <p:nvPr/>
        </p:nvPicPr>
        <p:blipFill>
          <a:blip r:embed="rId2" cstate="print"/>
          <a:srcRect/>
          <a:stretch>
            <a:fillRect/>
          </a:stretch>
        </p:blipFill>
        <p:spPr bwMode="auto">
          <a:xfrm>
            <a:off x="4644008" y="620688"/>
            <a:ext cx="3732980" cy="6017565"/>
          </a:xfrm>
          <a:prstGeom prst="rect">
            <a:avLst/>
          </a:prstGeom>
          <a:noFill/>
        </p:spPr>
      </p:pic>
      <p:sp>
        <p:nvSpPr>
          <p:cNvPr id="5" name="Прямоугольник 4"/>
          <p:cNvSpPr/>
          <p:nvPr/>
        </p:nvSpPr>
        <p:spPr>
          <a:xfrm>
            <a:off x="539552" y="908720"/>
            <a:ext cx="3654152" cy="5355312"/>
          </a:xfrm>
          <a:prstGeom prst="rect">
            <a:avLst/>
          </a:prstGeom>
        </p:spPr>
        <p:txBody>
          <a:bodyPr wrap="square">
            <a:spAutoFit/>
          </a:bodyPr>
          <a:lstStyle/>
          <a:p>
            <a:r>
              <a:rPr lang="ru-RU" dirty="0" smtClean="0"/>
              <a:t>Взрослый производит поглаживание от ягодиц к голове тыльной стороной кисти, а от головы к ягодицам — поверхностью ладони. Затем проводят растирание и разминание кончиками пальцев в виде спиралевидных, полукружных движений с умеренным нажимом. В ответ ребенок приподнимает головку, плечевой пояс и смотрит вперед, выпрямляет ручки. Далее следуют слабое щипцеобразное разминание, разминание подушечками пальцев и растирание</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7974632" cy="830997"/>
          </a:xfrm>
          <a:prstGeom prst="rect">
            <a:avLst/>
          </a:prstGeom>
        </p:spPr>
        <p:txBody>
          <a:bodyPr wrap="square">
            <a:spAutoFit/>
          </a:bodyPr>
          <a:lstStyle/>
          <a:p>
            <a:r>
              <a:rPr lang="ru-RU" sz="2400" dirty="0" smtClean="0"/>
              <a:t> «Положение пловца» (разгибание головы назад в положении на весу). (1-2 раза</a:t>
            </a:r>
            <a:r>
              <a:rPr lang="ru-RU" sz="2400" dirty="0" smtClean="0"/>
              <a:t>)</a:t>
            </a:r>
            <a:endParaRPr lang="ru-RU" sz="2400" dirty="0"/>
          </a:p>
        </p:txBody>
      </p:sp>
      <p:pic>
        <p:nvPicPr>
          <p:cNvPr id="28674" name="Picture 2" descr="https://my-bt.ru/pict/18525/18525_37.jpg"/>
          <p:cNvPicPr>
            <a:picLocks noChangeAspect="1" noChangeArrowheads="1"/>
          </p:cNvPicPr>
          <p:nvPr/>
        </p:nvPicPr>
        <p:blipFill>
          <a:blip r:embed="rId2" cstate="print"/>
          <a:srcRect/>
          <a:stretch>
            <a:fillRect/>
          </a:stretch>
        </p:blipFill>
        <p:spPr bwMode="auto">
          <a:xfrm>
            <a:off x="0" y="1052736"/>
            <a:ext cx="4246044" cy="2952328"/>
          </a:xfrm>
          <a:prstGeom prst="rect">
            <a:avLst/>
          </a:prstGeom>
          <a:noFill/>
        </p:spPr>
      </p:pic>
      <p:sp>
        <p:nvSpPr>
          <p:cNvPr id="28676" name="AutoShape 4" descr="https://youmediafanpage.akamaized.net/video/ViFxL-SwwA1G-_8k_pd.jpg?14450323797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78" name="AutoShape 6" descr="https://youmediafanpage.akamaized.net/video/ViFxL-SwwA1G-_8k_pd.jpg?14450323797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80" name="AutoShape 8" descr="https://youmediafanpage.akamaized.net/video/ViFxL-SwwA1G-_8k_pd.jpg?14450323797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82" name="Picture 10" descr="https://german.clinic/upload/medialibrary/3cd/1.jpg"/>
          <p:cNvPicPr>
            <a:picLocks noChangeAspect="1" noChangeArrowheads="1"/>
          </p:cNvPicPr>
          <p:nvPr/>
        </p:nvPicPr>
        <p:blipFill>
          <a:blip r:embed="rId3" cstate="print"/>
          <a:srcRect/>
          <a:stretch>
            <a:fillRect/>
          </a:stretch>
        </p:blipFill>
        <p:spPr bwMode="auto">
          <a:xfrm>
            <a:off x="4283968" y="1916832"/>
            <a:ext cx="4659036" cy="3240360"/>
          </a:xfrm>
          <a:prstGeom prst="rect">
            <a:avLst/>
          </a:prstGeom>
          <a:noFill/>
        </p:spPr>
      </p:pic>
      <p:sp>
        <p:nvSpPr>
          <p:cNvPr id="8" name="Прямоугольник 7"/>
          <p:cNvSpPr/>
          <p:nvPr/>
        </p:nvSpPr>
        <p:spPr>
          <a:xfrm>
            <a:off x="179512" y="5229200"/>
            <a:ext cx="8838728" cy="1477328"/>
          </a:xfrm>
          <a:prstGeom prst="rect">
            <a:avLst/>
          </a:prstGeom>
        </p:spPr>
        <p:txBody>
          <a:bodyPr wrap="square">
            <a:spAutoFit/>
          </a:bodyPr>
          <a:lstStyle/>
          <a:p>
            <a:r>
              <a:rPr lang="ru-RU" dirty="0" smtClean="0"/>
              <a:t>Берут правой рукой ноги малыша в области голеней. Приподнимают ноги, после чего подводят левую ладонь под живот малыша, поднимая его тело над столом. Головка и плечевой пояс приподнимаются, позвоночник разгибается. Ребенок принимает позу пловца. В работу включают мышцы спины, позвоночника, бедра и голени</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4852610" cy="523220"/>
          </a:xfrm>
          <a:prstGeom prst="rect">
            <a:avLst/>
          </a:prstGeom>
        </p:spPr>
        <p:txBody>
          <a:bodyPr wrap="none">
            <a:spAutoFit/>
          </a:bodyPr>
          <a:lstStyle/>
          <a:p>
            <a:r>
              <a:rPr lang="ru-RU" sz="2800" dirty="0" smtClean="0"/>
              <a:t>Массаж живота. (1-6 раз)</a:t>
            </a:r>
            <a:endParaRPr lang="ru-RU" sz="2800" dirty="0"/>
          </a:p>
        </p:txBody>
      </p:sp>
      <p:pic>
        <p:nvPicPr>
          <p:cNvPr id="29698" name="Picture 2" descr="https://hoove.ru/wp-content/uploads/2018/04/nazvanie15.jpg"/>
          <p:cNvPicPr>
            <a:picLocks noChangeAspect="1" noChangeArrowheads="1"/>
          </p:cNvPicPr>
          <p:nvPr/>
        </p:nvPicPr>
        <p:blipFill>
          <a:blip r:embed="rId2" cstate="print"/>
          <a:srcRect/>
          <a:stretch>
            <a:fillRect/>
          </a:stretch>
        </p:blipFill>
        <p:spPr bwMode="auto">
          <a:xfrm>
            <a:off x="1547664" y="836712"/>
            <a:ext cx="5472608" cy="3830826"/>
          </a:xfrm>
          <a:prstGeom prst="rect">
            <a:avLst/>
          </a:prstGeom>
          <a:noFill/>
        </p:spPr>
      </p:pic>
      <p:sp>
        <p:nvSpPr>
          <p:cNvPr id="6" name="Прямоугольник 5"/>
          <p:cNvSpPr/>
          <p:nvPr/>
        </p:nvSpPr>
        <p:spPr>
          <a:xfrm>
            <a:off x="0" y="4725144"/>
            <a:ext cx="8838728" cy="2031325"/>
          </a:xfrm>
          <a:prstGeom prst="rect">
            <a:avLst/>
          </a:prstGeom>
        </p:spPr>
        <p:txBody>
          <a:bodyPr wrap="square">
            <a:spAutoFit/>
          </a:bodyPr>
          <a:lstStyle/>
          <a:p>
            <a:r>
              <a:rPr lang="ru-RU" dirty="0" smtClean="0"/>
              <a:t> Ладонью одной руки или ладонями обеих рук производят поглаживания прямых мышц живота вверх и вниз. Растирание косых и поперечных мышц живота проводят ладонями обеих рук, перемещая их, начиная с боков до соединения ладоней под пупком малыша. Затем продолжают круговые поглаживания и растирания живота правой рукой (ладонью) по ходу часовой стрелки. Заканчивается массаж прерывистым растиранием мышц пупочного кольца</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075240" cy="929258"/>
          </a:xfrm>
        </p:spPr>
        <p:txBody>
          <a:bodyPr>
            <a:normAutofit fontScale="90000"/>
          </a:bodyPr>
          <a:lstStyle/>
          <a:p>
            <a:r>
              <a:rPr lang="ru-RU" dirty="0" smtClean="0"/>
              <a:t>Показания </a:t>
            </a:r>
            <a:r>
              <a:rPr lang="ru-RU" dirty="0" smtClean="0"/>
              <a:t>к массажу детям при </a:t>
            </a:r>
            <a:r>
              <a:rPr lang="ru-RU" dirty="0" smtClean="0"/>
              <a:t>болезнях:</a:t>
            </a:r>
            <a:endParaRPr lang="ru-RU" dirty="0"/>
          </a:p>
        </p:txBody>
      </p:sp>
      <p:sp>
        <p:nvSpPr>
          <p:cNvPr id="3" name="Содержимое 2"/>
          <p:cNvSpPr>
            <a:spLocks noGrp="1"/>
          </p:cNvSpPr>
          <p:nvPr>
            <p:ph idx="1"/>
          </p:nvPr>
        </p:nvSpPr>
        <p:spPr>
          <a:xfrm>
            <a:off x="-108520" y="1484784"/>
            <a:ext cx="9252520" cy="5258056"/>
          </a:xfrm>
        </p:spPr>
        <p:txBody>
          <a:bodyPr>
            <a:normAutofit fontScale="55000" lnSpcReduction="20000"/>
          </a:bodyPr>
          <a:lstStyle/>
          <a:p>
            <a:r>
              <a:rPr lang="ru-RU" dirty="0" smtClean="0"/>
              <a:t>в раннем возрасте — рахит, гипотрофия, врожденная гидроцефалия </a:t>
            </a:r>
            <a:r>
              <a:rPr lang="ru-RU" dirty="0" smtClean="0"/>
              <a:t>,пупочная </a:t>
            </a:r>
            <a:r>
              <a:rPr lang="ru-RU" dirty="0" smtClean="0"/>
              <a:t>грыжа, пневмония, невротические реакции; преимущественно в старшем возрасте — </a:t>
            </a:r>
            <a:r>
              <a:rPr lang="ru-RU" dirty="0" smtClean="0"/>
              <a:t>ревматизм, </a:t>
            </a:r>
            <a:r>
              <a:rPr lang="ru-RU" dirty="0" smtClean="0"/>
              <a:t>пороки сердца, пневмония, бронхиальная астма, бронхит, болезни </a:t>
            </a:r>
            <a:r>
              <a:rPr lang="ru-RU" dirty="0" smtClean="0"/>
              <a:t>обмена, </a:t>
            </a:r>
            <a:r>
              <a:rPr lang="ru-RU" dirty="0" smtClean="0"/>
              <a:t>после перенесенных инфекционных заболеваний, заболевания суставов; </a:t>
            </a:r>
            <a:endParaRPr lang="ru-RU" dirty="0" smtClean="0"/>
          </a:p>
          <a:p>
            <a:endParaRPr lang="ru-RU" dirty="0" smtClean="0"/>
          </a:p>
          <a:p>
            <a:r>
              <a:rPr lang="ru-RU" dirty="0" smtClean="0"/>
              <a:t>в </a:t>
            </a:r>
            <a:r>
              <a:rPr lang="ru-RU" dirty="0" smtClean="0"/>
              <a:t>ортопедии — патологическая </a:t>
            </a:r>
            <a:r>
              <a:rPr lang="ru-RU" dirty="0" smtClean="0"/>
              <a:t>осанка, кифоз</a:t>
            </a:r>
            <a:r>
              <a:rPr lang="ru-RU" dirty="0" smtClean="0"/>
              <a:t>, сколиоз, врожденная мышечная кривошея, врожденный вывих бедра, врожденная косолапость, плоскостопие, воронкообразная грудная клетка</a:t>
            </a:r>
            <a:r>
              <a:rPr lang="ru-RU" dirty="0" smtClean="0"/>
              <a:t>;</a:t>
            </a:r>
          </a:p>
          <a:p>
            <a:endParaRPr lang="ru-RU" dirty="0" smtClean="0"/>
          </a:p>
          <a:p>
            <a:r>
              <a:rPr lang="ru-RU" dirty="0" smtClean="0"/>
              <a:t> </a:t>
            </a:r>
            <a:r>
              <a:rPr lang="ru-RU" dirty="0" smtClean="0"/>
              <a:t>в хирургии и травматологии — после операций при </a:t>
            </a:r>
            <a:r>
              <a:rPr lang="ru-RU" dirty="0" err="1" smtClean="0"/>
              <a:t>бронхо-эктатической</a:t>
            </a:r>
            <a:r>
              <a:rPr lang="ru-RU" dirty="0" smtClean="0"/>
              <a:t> болезни, воронкообразной грудной клетке, </a:t>
            </a:r>
            <a:r>
              <a:rPr lang="ru-RU" dirty="0" err="1" smtClean="0"/>
              <a:t>аппендэктомии</a:t>
            </a:r>
            <a:r>
              <a:rPr lang="ru-RU" dirty="0" smtClean="0"/>
              <a:t>, </a:t>
            </a:r>
            <a:r>
              <a:rPr lang="ru-RU" dirty="0" err="1" smtClean="0"/>
              <a:t>грыжесечении</a:t>
            </a:r>
            <a:r>
              <a:rPr lang="ru-RU" dirty="0" smtClean="0"/>
              <a:t>, после переломов костей конечностей, таза, позвоночника, при повреждениях менисков и связочного аппарата коленного сустава</a:t>
            </a:r>
            <a:r>
              <a:rPr lang="ru-RU" dirty="0" smtClean="0"/>
              <a:t>;</a:t>
            </a:r>
          </a:p>
          <a:p>
            <a:endParaRPr lang="ru-RU" dirty="0" smtClean="0"/>
          </a:p>
          <a:p>
            <a:r>
              <a:rPr lang="ru-RU" dirty="0" smtClean="0"/>
              <a:t> </a:t>
            </a:r>
            <a:r>
              <a:rPr lang="ru-RU" dirty="0" smtClean="0"/>
              <a:t>в неврологии — детский церебральный паралич, наследственные нервно-мышечные </a:t>
            </a:r>
            <a:r>
              <a:rPr lang="ru-RU" dirty="0" smtClean="0"/>
              <a:t>заболевания, </a:t>
            </a:r>
            <a:r>
              <a:rPr lang="ru-RU" dirty="0" smtClean="0"/>
              <a:t>ночное недержание мочи, неврит, полиневрит, миелит, травматическая энцефалопатия, полиомиелит, травмы периферических нервов, сопровождающиеся вялыми парезами, </a:t>
            </a:r>
            <a:r>
              <a:rPr lang="ru-RU" dirty="0" smtClean="0"/>
              <a:t>параличами.</a:t>
            </a:r>
            <a:endParaRPr lang="ru-RU" dirty="0" smtClean="0"/>
          </a:p>
          <a:p>
            <a:endParaRPr lang="ru-RU" dirty="0"/>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632848" cy="830997"/>
          </a:xfrm>
          <a:prstGeom prst="rect">
            <a:avLst/>
          </a:prstGeom>
        </p:spPr>
        <p:txBody>
          <a:bodyPr wrap="square">
            <a:spAutoFit/>
          </a:bodyPr>
          <a:lstStyle/>
          <a:p>
            <a:r>
              <a:rPr lang="ru-RU" sz="2400" dirty="0" smtClean="0"/>
              <a:t>Массаж и рефлекторные упражнения для стоп. (1-6 раз</a:t>
            </a:r>
            <a:r>
              <a:rPr lang="ru-RU" sz="2400" dirty="0" smtClean="0"/>
              <a:t>)</a:t>
            </a:r>
            <a:endParaRPr lang="ru-RU" sz="2400" dirty="0"/>
          </a:p>
        </p:txBody>
      </p:sp>
      <p:pic>
        <p:nvPicPr>
          <p:cNvPr id="30722" name="Picture 2" descr="https://avatars.mds.yandex.net/get-zen_doc/1658056/pub_5cb59f89717e2700b3d8ee4f_5cb5a176f1e09500b3b2db27/scale_1200"/>
          <p:cNvPicPr>
            <a:picLocks noChangeAspect="1" noChangeArrowheads="1"/>
          </p:cNvPicPr>
          <p:nvPr/>
        </p:nvPicPr>
        <p:blipFill>
          <a:blip r:embed="rId2" cstate="print"/>
          <a:srcRect/>
          <a:stretch>
            <a:fillRect/>
          </a:stretch>
        </p:blipFill>
        <p:spPr bwMode="auto">
          <a:xfrm flipH="1">
            <a:off x="107504" y="980728"/>
            <a:ext cx="4104456" cy="4104456"/>
          </a:xfrm>
          <a:prstGeom prst="rect">
            <a:avLst/>
          </a:prstGeom>
          <a:noFill/>
        </p:spPr>
      </p:pic>
      <p:pic>
        <p:nvPicPr>
          <p:cNvPr id="30724" name="Picture 4" descr="https://life4health.ru/wp-content/uploads/2017/10/Massazh-stop-pri-ploskostopii_006.jpg"/>
          <p:cNvPicPr>
            <a:picLocks noChangeAspect="1" noChangeArrowheads="1"/>
          </p:cNvPicPr>
          <p:nvPr/>
        </p:nvPicPr>
        <p:blipFill>
          <a:blip r:embed="rId3" cstate="print"/>
          <a:srcRect/>
          <a:stretch>
            <a:fillRect/>
          </a:stretch>
        </p:blipFill>
        <p:spPr bwMode="auto">
          <a:xfrm>
            <a:off x="4283968" y="1628800"/>
            <a:ext cx="4315937" cy="2880320"/>
          </a:xfrm>
          <a:prstGeom prst="rect">
            <a:avLst/>
          </a:prstGeom>
          <a:noFill/>
        </p:spPr>
      </p:pic>
      <p:sp>
        <p:nvSpPr>
          <p:cNvPr id="5" name="Прямоугольник 4"/>
          <p:cNvSpPr/>
          <p:nvPr/>
        </p:nvSpPr>
        <p:spPr>
          <a:xfrm>
            <a:off x="323528" y="5157192"/>
            <a:ext cx="8550696" cy="1477328"/>
          </a:xfrm>
          <a:prstGeom prst="rect">
            <a:avLst/>
          </a:prstGeom>
        </p:spPr>
        <p:txBody>
          <a:bodyPr wrap="square">
            <a:spAutoFit/>
          </a:bodyPr>
          <a:lstStyle/>
          <a:p>
            <a:r>
              <a:rPr lang="ru-RU" dirty="0" smtClean="0"/>
              <a:t>Большим пальцем правой руки круговыми движениями энергично растирают стопу. Указательный и средний пальцы при этом лежат на наружной поверхности стопы. Или же похлопывают тыльную сторону стопы и растирают </a:t>
            </a:r>
            <a:r>
              <a:rPr lang="ru-RU" dirty="0" smtClean="0"/>
              <a:t>ее</a:t>
            </a:r>
            <a:r>
              <a:rPr lang="ru-RU" dirty="0" smtClean="0"/>
              <a:t/>
            </a:r>
            <a:br>
              <a:rPr lang="ru-RU" dirty="0" smtClean="0"/>
            </a:br>
            <a:endParaRPr lang="ru-RU"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6750496" cy="369332"/>
          </a:xfrm>
          <a:prstGeom prst="rect">
            <a:avLst/>
          </a:prstGeom>
        </p:spPr>
        <p:txBody>
          <a:bodyPr wrap="square">
            <a:spAutoFit/>
          </a:bodyPr>
          <a:lstStyle/>
          <a:p>
            <a:r>
              <a:rPr lang="ru-RU" dirty="0" smtClean="0"/>
              <a:t>Упражнение для стимуляции шагового рефлекса</a:t>
            </a:r>
            <a:r>
              <a:rPr lang="ru-RU" dirty="0" smtClean="0"/>
              <a:t>.</a:t>
            </a:r>
            <a:endParaRPr lang="ru-RU" dirty="0"/>
          </a:p>
        </p:txBody>
      </p:sp>
      <p:pic>
        <p:nvPicPr>
          <p:cNvPr id="31746" name="Picture 2" descr="http://www.umnyedetki.ru/images/lfk_images/16.gif"/>
          <p:cNvPicPr>
            <a:picLocks noChangeAspect="1" noChangeArrowheads="1"/>
          </p:cNvPicPr>
          <p:nvPr/>
        </p:nvPicPr>
        <p:blipFill>
          <a:blip r:embed="rId2" cstate="print"/>
          <a:srcRect/>
          <a:stretch>
            <a:fillRect/>
          </a:stretch>
        </p:blipFill>
        <p:spPr bwMode="auto">
          <a:xfrm>
            <a:off x="0" y="548680"/>
            <a:ext cx="2381250" cy="2381250"/>
          </a:xfrm>
          <a:prstGeom prst="rect">
            <a:avLst/>
          </a:prstGeom>
          <a:noFill/>
        </p:spPr>
      </p:pic>
      <p:sp>
        <p:nvSpPr>
          <p:cNvPr id="4" name="Прямоугольник 3"/>
          <p:cNvSpPr/>
          <p:nvPr/>
        </p:nvSpPr>
        <p:spPr>
          <a:xfrm>
            <a:off x="0" y="3717032"/>
            <a:ext cx="6444208" cy="369332"/>
          </a:xfrm>
          <a:prstGeom prst="rect">
            <a:avLst/>
          </a:prstGeom>
        </p:spPr>
        <p:txBody>
          <a:bodyPr wrap="square">
            <a:spAutoFit/>
          </a:bodyPr>
          <a:lstStyle/>
          <a:p>
            <a:r>
              <a:rPr lang="ru-RU" dirty="0" smtClean="0"/>
              <a:t>Вибрационный массаж грудной клетки. (4-6 раз</a:t>
            </a:r>
            <a:r>
              <a:rPr lang="ru-RU" dirty="0" smtClean="0"/>
              <a:t>)</a:t>
            </a:r>
            <a:endParaRPr lang="ru-RU" dirty="0"/>
          </a:p>
        </p:txBody>
      </p:sp>
      <p:pic>
        <p:nvPicPr>
          <p:cNvPr id="31748" name="Picture 4" descr="https://comrida.ru/wp-content/uploads/2019/02/0dfsmall796.jpg"/>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31750" name="Picture 6" descr="https://comrida.ru/wp-content/uploads/2019/02/0dfsmall796.jpg"/>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31752" name="Picture 8" descr="https://comrida.ru/wp-content/uploads/2019/02/0dfsmall796.jpg"/>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31754" name="Picture 10" descr="http://900igr.net/up/datai/103958/0034-027-.jpg"/>
          <p:cNvPicPr>
            <a:picLocks noChangeAspect="1" noChangeArrowheads="1"/>
          </p:cNvPicPr>
          <p:nvPr/>
        </p:nvPicPr>
        <p:blipFill>
          <a:blip r:embed="rId4" cstate="print"/>
          <a:srcRect/>
          <a:stretch>
            <a:fillRect/>
          </a:stretch>
        </p:blipFill>
        <p:spPr bwMode="auto">
          <a:xfrm>
            <a:off x="3059832" y="548680"/>
            <a:ext cx="2066173" cy="2952328"/>
          </a:xfrm>
          <a:prstGeom prst="rect">
            <a:avLst/>
          </a:prstGeom>
          <a:noFill/>
        </p:spPr>
      </p:pic>
      <p:sp>
        <p:nvSpPr>
          <p:cNvPr id="9" name="Прямоугольник 8"/>
          <p:cNvSpPr/>
          <p:nvPr/>
        </p:nvSpPr>
        <p:spPr>
          <a:xfrm>
            <a:off x="5364088" y="764704"/>
            <a:ext cx="3078088" cy="2862322"/>
          </a:xfrm>
          <a:prstGeom prst="rect">
            <a:avLst/>
          </a:prstGeom>
        </p:spPr>
        <p:txBody>
          <a:bodyPr wrap="square">
            <a:spAutoFit/>
          </a:bodyPr>
          <a:lstStyle/>
          <a:p>
            <a:r>
              <a:rPr lang="ru-RU" dirty="0" smtClean="0"/>
              <a:t>Взрослый придерживает ребенка за подмышки и ставит его на стол до соприкосновения с поверхностью. Ребенка слегка наклоняют вперед, и он делает несколько шажков. Так стимулируется шаговый рефлекс</a:t>
            </a:r>
            <a:r>
              <a:rPr lang="ru-RU" dirty="0" smtClean="0"/>
              <a:t>.</a:t>
            </a:r>
            <a:endParaRPr lang="ru-RU" dirty="0"/>
          </a:p>
        </p:txBody>
      </p:sp>
      <p:sp>
        <p:nvSpPr>
          <p:cNvPr id="10" name="Прямоугольник 9"/>
          <p:cNvSpPr/>
          <p:nvPr/>
        </p:nvSpPr>
        <p:spPr>
          <a:xfrm>
            <a:off x="4572000" y="4221088"/>
            <a:ext cx="4572000" cy="2308324"/>
          </a:xfrm>
          <a:prstGeom prst="rect">
            <a:avLst/>
          </a:prstGeom>
        </p:spPr>
        <p:txBody>
          <a:bodyPr>
            <a:spAutoFit/>
          </a:bodyPr>
          <a:lstStyle/>
          <a:p>
            <a:r>
              <a:rPr lang="ru-RU" dirty="0" smtClean="0"/>
              <a:t>Взрослый обхватывает грудь малыша так, чтобы большие пальцы легли спереди на уровне сосков, к наружной стороне от них, остальные пальцы сзади по околопозвоночным линиям. Затем снизу вверх производят быстрые ритмичные движения пальцами</a:t>
            </a:r>
            <a:r>
              <a:rPr lang="ru-RU" dirty="0" smtClean="0"/>
              <a:t>.</a:t>
            </a:r>
            <a:endParaRPr lang="ru-RU" dirty="0"/>
          </a:p>
        </p:txBody>
      </p:sp>
      <p:pic>
        <p:nvPicPr>
          <p:cNvPr id="31756" name="Picture 12" descr="https://www.dgorodok.ru/images/materials/newborn/%D0%BC%D0%B0%D1%81%D1%81%D0%B0%D0%B6/13_%D0%BC%D0%B0%D1%81%D1%81%D0%B0%D0%B6_%D0%B3%D1%80%D1%83%D0%B4%D0%BD%D0%BE%D0%B9_%D0%BA%D0%BB%D0%B5%D1%82%D0%BA%D0%B8.jpg"/>
          <p:cNvPicPr>
            <a:picLocks noChangeAspect="1" noChangeArrowheads="1"/>
          </p:cNvPicPr>
          <p:nvPr/>
        </p:nvPicPr>
        <p:blipFill>
          <a:blip r:embed="rId5" cstate="print"/>
          <a:srcRect/>
          <a:stretch>
            <a:fillRect/>
          </a:stretch>
        </p:blipFill>
        <p:spPr bwMode="auto">
          <a:xfrm>
            <a:off x="323528" y="4437112"/>
            <a:ext cx="4032448" cy="2160240"/>
          </a:xfrm>
          <a:prstGeom prst="rect">
            <a:avLst/>
          </a:prstGeom>
          <a:noFill/>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iknigi.net/books_files/online_html/70684/i_092.jpg"/>
          <p:cNvPicPr>
            <a:picLocks noChangeAspect="1" noChangeArrowheads="1"/>
          </p:cNvPicPr>
          <p:nvPr/>
        </p:nvPicPr>
        <p:blipFill>
          <a:blip r:embed="rId2" cstate="print"/>
          <a:srcRect/>
          <a:stretch>
            <a:fillRect/>
          </a:stretch>
        </p:blipFill>
        <p:spPr bwMode="auto">
          <a:xfrm>
            <a:off x="323528" y="692696"/>
            <a:ext cx="3240360" cy="2520280"/>
          </a:xfrm>
          <a:prstGeom prst="rect">
            <a:avLst/>
          </a:prstGeom>
          <a:noFill/>
        </p:spPr>
      </p:pic>
      <p:sp>
        <p:nvSpPr>
          <p:cNvPr id="3" name="Прямоугольник 2"/>
          <p:cNvSpPr/>
          <p:nvPr/>
        </p:nvSpPr>
        <p:spPr>
          <a:xfrm>
            <a:off x="179512" y="188640"/>
            <a:ext cx="6480720" cy="369332"/>
          </a:xfrm>
          <a:prstGeom prst="rect">
            <a:avLst/>
          </a:prstGeom>
        </p:spPr>
        <p:txBody>
          <a:bodyPr wrap="square">
            <a:spAutoFit/>
          </a:bodyPr>
          <a:lstStyle/>
          <a:p>
            <a:r>
              <a:rPr lang="ru-RU" dirty="0" smtClean="0"/>
              <a:t>Сгибание и разгибание рук с кольцами. (6-8 раз</a:t>
            </a:r>
            <a:r>
              <a:rPr lang="ru-RU" dirty="0" smtClean="0"/>
              <a:t>)</a:t>
            </a:r>
            <a:endParaRPr lang="ru-RU" dirty="0"/>
          </a:p>
        </p:txBody>
      </p:sp>
      <p:sp>
        <p:nvSpPr>
          <p:cNvPr id="4" name="Прямоугольник 3"/>
          <p:cNvSpPr/>
          <p:nvPr/>
        </p:nvSpPr>
        <p:spPr>
          <a:xfrm>
            <a:off x="3851920" y="692696"/>
            <a:ext cx="4572000" cy="2031325"/>
          </a:xfrm>
          <a:prstGeom prst="rect">
            <a:avLst/>
          </a:prstGeom>
        </p:spPr>
        <p:txBody>
          <a:bodyPr>
            <a:spAutoFit/>
          </a:bodyPr>
          <a:lstStyle/>
          <a:p>
            <a:r>
              <a:rPr lang="ru-RU" dirty="0" smtClean="0"/>
              <a:t> В ладони малышу дают кольца. Взрослый также держится за кольца руками. Ребенок подтягивает кольца попеременно то одной, то другой рукой. Упражнение укрепляет мышцы кисти. После 11 месяцев это упражнение можно проводить стоя</a:t>
            </a:r>
            <a:r>
              <a:rPr lang="ru-RU" dirty="0" smtClean="0"/>
              <a:t>.</a:t>
            </a:r>
            <a:endParaRPr lang="ru-RU" dirty="0"/>
          </a:p>
        </p:txBody>
      </p:sp>
      <p:sp>
        <p:nvSpPr>
          <p:cNvPr id="5" name="Прямоугольник 4"/>
          <p:cNvSpPr/>
          <p:nvPr/>
        </p:nvSpPr>
        <p:spPr>
          <a:xfrm>
            <a:off x="179512" y="3429000"/>
            <a:ext cx="6912768" cy="369332"/>
          </a:xfrm>
          <a:prstGeom prst="rect">
            <a:avLst/>
          </a:prstGeom>
        </p:spPr>
        <p:txBody>
          <a:bodyPr wrap="square">
            <a:spAutoFit/>
          </a:bodyPr>
          <a:lstStyle/>
          <a:p>
            <a:r>
              <a:rPr lang="ru-RU" dirty="0" smtClean="0"/>
              <a:t>Поворот со спины на живот (влево, вправо). (1-2 раза</a:t>
            </a:r>
            <a:r>
              <a:rPr lang="ru-RU" dirty="0" smtClean="0"/>
              <a:t>)</a:t>
            </a:r>
            <a:endParaRPr lang="ru-RU" dirty="0"/>
          </a:p>
        </p:txBody>
      </p:sp>
      <p:pic>
        <p:nvPicPr>
          <p:cNvPr id="32772" name="Picture 4" descr="https://www.zigun.eu/im/GIF_small/ris-148%20%20untitled.gif"/>
          <p:cNvPicPr>
            <a:picLocks noChangeAspect="1" noChangeArrowheads="1"/>
          </p:cNvPicPr>
          <p:nvPr/>
        </p:nvPicPr>
        <p:blipFill>
          <a:blip r:embed="rId3" cstate="print"/>
          <a:srcRect/>
          <a:stretch>
            <a:fillRect/>
          </a:stretch>
        </p:blipFill>
        <p:spPr bwMode="auto">
          <a:xfrm>
            <a:off x="2771800" y="4005064"/>
            <a:ext cx="3888432" cy="2650592"/>
          </a:xfrm>
          <a:prstGeom prst="rect">
            <a:avLst/>
          </a:prstGeom>
          <a:noFill/>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 Комплекс упражнений № 3 (4 — 6 мес</a:t>
            </a:r>
            <a:r>
              <a:rPr lang="ru-RU" b="1" dirty="0" smtClean="0"/>
              <a:t>.)</a:t>
            </a:r>
            <a:endParaRPr lang="ru-RU" dirty="0"/>
          </a:p>
        </p:txBody>
      </p:sp>
      <p:sp>
        <p:nvSpPr>
          <p:cNvPr id="3" name="Прямоугольник 2"/>
          <p:cNvSpPr/>
          <p:nvPr/>
        </p:nvSpPr>
        <p:spPr>
          <a:xfrm>
            <a:off x="179512" y="1844824"/>
            <a:ext cx="5976664" cy="369332"/>
          </a:xfrm>
          <a:prstGeom prst="rect">
            <a:avLst/>
          </a:prstGeom>
        </p:spPr>
        <p:txBody>
          <a:bodyPr wrap="square">
            <a:spAutoFit/>
          </a:bodyPr>
          <a:lstStyle/>
          <a:p>
            <a:r>
              <a:rPr lang="ru-RU" dirty="0" smtClean="0"/>
              <a:t>Охватывающие движения руками. (6-8 раз</a:t>
            </a:r>
            <a:r>
              <a:rPr lang="ru-RU" dirty="0" smtClean="0"/>
              <a:t>)</a:t>
            </a:r>
            <a:endParaRPr lang="ru-RU" dirty="0"/>
          </a:p>
        </p:txBody>
      </p:sp>
      <p:sp>
        <p:nvSpPr>
          <p:cNvPr id="4" name="Прямоугольник 3"/>
          <p:cNvSpPr/>
          <p:nvPr/>
        </p:nvSpPr>
        <p:spPr>
          <a:xfrm>
            <a:off x="323528" y="4149080"/>
            <a:ext cx="3168352" cy="369332"/>
          </a:xfrm>
          <a:prstGeom prst="rect">
            <a:avLst/>
          </a:prstGeom>
        </p:spPr>
        <p:txBody>
          <a:bodyPr wrap="square">
            <a:spAutoFit/>
          </a:bodyPr>
          <a:lstStyle/>
          <a:p>
            <a:r>
              <a:rPr lang="ru-RU" dirty="0" smtClean="0"/>
              <a:t>Массаж ног. (6-10 раз)</a:t>
            </a:r>
            <a:endParaRPr lang="ru-RU" dirty="0"/>
          </a:p>
        </p:txBody>
      </p:sp>
      <p:pic>
        <p:nvPicPr>
          <p:cNvPr id="33794" name="Picture 2" descr="https://i1.wp.com/hochumassazh.ru/wp-content/uploads/2013/11/Skreshhivanie-ruk-na-grudi.png"/>
          <p:cNvPicPr>
            <a:picLocks noChangeAspect="1" noChangeArrowheads="1"/>
          </p:cNvPicPr>
          <p:nvPr/>
        </p:nvPicPr>
        <p:blipFill>
          <a:blip r:embed="rId2" cstate="print"/>
          <a:srcRect/>
          <a:stretch>
            <a:fillRect/>
          </a:stretch>
        </p:blipFill>
        <p:spPr bwMode="auto">
          <a:xfrm>
            <a:off x="323528" y="2276872"/>
            <a:ext cx="6770863" cy="1656184"/>
          </a:xfrm>
          <a:prstGeom prst="rect">
            <a:avLst/>
          </a:prstGeom>
          <a:noFill/>
        </p:spPr>
      </p:pic>
      <p:pic>
        <p:nvPicPr>
          <p:cNvPr id="33796" name="Picture 4" descr="https://econet.ru/media/147/kindeditor/image/201210/20121026204427.jpg"/>
          <p:cNvPicPr>
            <a:picLocks noChangeAspect="1" noChangeArrowheads="1"/>
          </p:cNvPicPr>
          <p:nvPr/>
        </p:nvPicPr>
        <p:blipFill>
          <a:blip r:embed="rId3" cstate="print"/>
          <a:srcRect/>
          <a:stretch>
            <a:fillRect/>
          </a:stretch>
        </p:blipFill>
        <p:spPr bwMode="auto">
          <a:xfrm>
            <a:off x="3563888" y="4221088"/>
            <a:ext cx="3366253" cy="2524690"/>
          </a:xfrm>
          <a:prstGeom prst="rect">
            <a:avLst/>
          </a:prstGeom>
          <a:noFill/>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4588115" cy="461665"/>
          </a:xfrm>
          <a:prstGeom prst="rect">
            <a:avLst/>
          </a:prstGeom>
        </p:spPr>
        <p:txBody>
          <a:bodyPr wrap="none">
            <a:spAutoFit/>
          </a:bodyPr>
          <a:lstStyle/>
          <a:p>
            <a:r>
              <a:rPr lang="ru-RU" sz="2400" dirty="0" smtClean="0"/>
              <a:t>Сгибание и </a:t>
            </a:r>
            <a:r>
              <a:rPr lang="ru-RU" sz="2400" dirty="0" smtClean="0"/>
              <a:t>разгибание ног</a:t>
            </a:r>
            <a:endParaRPr lang="ru-RU" sz="2400" dirty="0"/>
          </a:p>
        </p:txBody>
      </p:sp>
      <p:sp>
        <p:nvSpPr>
          <p:cNvPr id="3" name="Прямоугольник 2"/>
          <p:cNvSpPr/>
          <p:nvPr/>
        </p:nvSpPr>
        <p:spPr>
          <a:xfrm>
            <a:off x="0" y="3645024"/>
            <a:ext cx="8676456" cy="461665"/>
          </a:xfrm>
          <a:prstGeom prst="rect">
            <a:avLst/>
          </a:prstGeom>
        </p:spPr>
        <p:txBody>
          <a:bodyPr wrap="square">
            <a:spAutoFit/>
          </a:bodyPr>
          <a:lstStyle/>
          <a:p>
            <a:r>
              <a:rPr lang="ru-RU" sz="2400" dirty="0" smtClean="0"/>
              <a:t>Поворот со спины на живот (влево, вправо). (1-2 раза</a:t>
            </a:r>
            <a:r>
              <a:rPr lang="ru-RU" sz="2400" dirty="0" smtClean="0"/>
              <a:t>)</a:t>
            </a:r>
            <a:endParaRPr lang="ru-RU" sz="2400" dirty="0"/>
          </a:p>
        </p:txBody>
      </p:sp>
      <p:pic>
        <p:nvPicPr>
          <p:cNvPr id="34818" name="Picture 2" descr="https://img-lib.med-tutorial.ru/2535033538/i_013.png"/>
          <p:cNvPicPr>
            <a:picLocks noChangeAspect="1" noChangeArrowheads="1"/>
          </p:cNvPicPr>
          <p:nvPr/>
        </p:nvPicPr>
        <p:blipFill>
          <a:blip r:embed="rId2" cstate="print"/>
          <a:srcRect/>
          <a:stretch>
            <a:fillRect/>
          </a:stretch>
        </p:blipFill>
        <p:spPr bwMode="auto">
          <a:xfrm>
            <a:off x="0" y="836712"/>
            <a:ext cx="5364088" cy="2533651"/>
          </a:xfrm>
          <a:prstGeom prst="rect">
            <a:avLst/>
          </a:prstGeom>
          <a:noFill/>
        </p:spPr>
      </p:pic>
      <p:sp>
        <p:nvSpPr>
          <p:cNvPr id="5" name="Прямоугольник 4"/>
          <p:cNvSpPr/>
          <p:nvPr/>
        </p:nvSpPr>
        <p:spPr>
          <a:xfrm>
            <a:off x="5508104" y="404664"/>
            <a:ext cx="2934072" cy="3139321"/>
          </a:xfrm>
          <a:prstGeom prst="rect">
            <a:avLst/>
          </a:prstGeom>
        </p:spPr>
        <p:txBody>
          <a:bodyPr wrap="square">
            <a:spAutoFit/>
          </a:bodyPr>
          <a:lstStyle/>
          <a:p>
            <a:r>
              <a:rPr lang="ru-RU" dirty="0" smtClean="0"/>
              <a:t>Обхватывают прямые ноги ребенка в нижних частях голеней и производят поочередное сгибание и разгибание ног в коленных и тазобедренных суставах сначала медленно, потом ускоряя до бега</a:t>
            </a:r>
            <a:r>
              <a:rPr lang="ru-RU" dirty="0" smtClean="0"/>
              <a:t>.</a:t>
            </a:r>
            <a:endParaRPr lang="ru-RU" dirty="0"/>
          </a:p>
        </p:txBody>
      </p:sp>
      <p:pic>
        <p:nvPicPr>
          <p:cNvPr id="34820" name="Picture 4" descr="http://helloleelo.com/wp-content/uploads/2015/08/IMG_0099.jpg"/>
          <p:cNvPicPr>
            <a:picLocks noChangeAspect="1" noChangeArrowheads="1"/>
          </p:cNvPicPr>
          <p:nvPr/>
        </p:nvPicPr>
        <p:blipFill>
          <a:blip r:embed="rId3" cstate="print"/>
          <a:srcRect/>
          <a:stretch>
            <a:fillRect/>
          </a:stretch>
        </p:blipFill>
        <p:spPr bwMode="auto">
          <a:xfrm flipH="1">
            <a:off x="0" y="4077072"/>
            <a:ext cx="3778469" cy="2520210"/>
          </a:xfrm>
          <a:prstGeom prst="rect">
            <a:avLst/>
          </a:prstGeom>
          <a:noFill/>
        </p:spPr>
      </p:pic>
      <p:pic>
        <p:nvPicPr>
          <p:cNvPr id="34822" name="Picture 6" descr="https://iknigi.net/books_files/online_html/70684/i_130.jpg"/>
          <p:cNvPicPr>
            <a:picLocks noChangeAspect="1" noChangeArrowheads="1"/>
          </p:cNvPicPr>
          <p:nvPr/>
        </p:nvPicPr>
        <p:blipFill>
          <a:blip r:embed="rId4" cstate="print"/>
          <a:srcRect/>
          <a:stretch>
            <a:fillRect/>
          </a:stretch>
        </p:blipFill>
        <p:spPr bwMode="auto">
          <a:xfrm>
            <a:off x="3995936" y="4149080"/>
            <a:ext cx="5000625" cy="2476501"/>
          </a:xfrm>
          <a:prstGeom prst="rect">
            <a:avLst/>
          </a:prstGeom>
          <a:noFill/>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6128601" cy="523220"/>
          </a:xfrm>
          <a:prstGeom prst="rect">
            <a:avLst/>
          </a:prstGeom>
        </p:spPr>
        <p:txBody>
          <a:bodyPr wrap="none">
            <a:spAutoFit/>
          </a:bodyPr>
          <a:lstStyle/>
          <a:p>
            <a:r>
              <a:rPr lang="ru-RU" sz="2800" dirty="0" smtClean="0"/>
              <a:t>«Парение» на животе. (1-2 раза).</a:t>
            </a:r>
            <a:endParaRPr lang="ru-RU" sz="2800" dirty="0"/>
          </a:p>
        </p:txBody>
      </p:sp>
      <p:pic>
        <p:nvPicPr>
          <p:cNvPr id="35842" name="Picture 2" descr="https://my-bt.ru/pict/18526/18526_11.jpg"/>
          <p:cNvPicPr>
            <a:picLocks noChangeAspect="1" noChangeArrowheads="1"/>
          </p:cNvPicPr>
          <p:nvPr/>
        </p:nvPicPr>
        <p:blipFill>
          <a:blip r:embed="rId2" cstate="print"/>
          <a:srcRect/>
          <a:stretch>
            <a:fillRect/>
          </a:stretch>
        </p:blipFill>
        <p:spPr bwMode="auto">
          <a:xfrm>
            <a:off x="179512" y="764704"/>
            <a:ext cx="4104456" cy="3546507"/>
          </a:xfrm>
          <a:prstGeom prst="rect">
            <a:avLst/>
          </a:prstGeom>
          <a:noFill/>
        </p:spPr>
      </p:pic>
      <p:pic>
        <p:nvPicPr>
          <p:cNvPr id="35844" name="Picture 4" descr="https://chess1.ru/assets/4169924.jpg"/>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35846" name="Picture 6" descr="https://spb.krace.ru/pfiles/ArhipovKV3/e3a1c229e8dd162095b524e9364e5610-ppage1000.jpg"/>
          <p:cNvPicPr>
            <a:picLocks noChangeAspect="1" noChangeArrowheads="1"/>
          </p:cNvPicPr>
          <p:nvPr/>
        </p:nvPicPr>
        <p:blipFill>
          <a:blip r:embed="rId4" cstate="print"/>
          <a:srcRect/>
          <a:stretch>
            <a:fillRect/>
          </a:stretch>
        </p:blipFill>
        <p:spPr bwMode="auto">
          <a:xfrm>
            <a:off x="4499992" y="980728"/>
            <a:ext cx="4457165" cy="3240360"/>
          </a:xfrm>
          <a:prstGeom prst="rect">
            <a:avLst/>
          </a:prstGeom>
          <a:noFill/>
        </p:spPr>
      </p:pic>
      <p:sp>
        <p:nvSpPr>
          <p:cNvPr id="6" name="Прямоугольник 5"/>
          <p:cNvSpPr/>
          <p:nvPr/>
        </p:nvSpPr>
        <p:spPr>
          <a:xfrm>
            <a:off x="251520" y="4653136"/>
            <a:ext cx="8766720" cy="1754326"/>
          </a:xfrm>
          <a:prstGeom prst="rect">
            <a:avLst/>
          </a:prstGeom>
        </p:spPr>
        <p:txBody>
          <a:bodyPr wrap="square">
            <a:spAutoFit/>
          </a:bodyPr>
          <a:lstStyle/>
          <a:p>
            <a:r>
              <a:rPr lang="ru-RU" dirty="0" smtClean="0"/>
              <a:t> Взрослый обхватывает голени ребенка в нижней трети левой рукой, а правой берет малыша за левую руку и активно переворачивает его со спины на живот. Движение повторяется, но уже вправо. Необходимо менять положение рук: левая захватывает правую ручку ребенка, правая придерживает его за ножки. Упражнение укрепляет мышцы спины, грудной клетки, живота</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6858000" cy="830997"/>
          </a:xfrm>
          <a:prstGeom prst="rect">
            <a:avLst/>
          </a:prstGeom>
        </p:spPr>
        <p:txBody>
          <a:bodyPr wrap="square">
            <a:spAutoFit/>
          </a:bodyPr>
          <a:lstStyle/>
          <a:p>
            <a:r>
              <a:rPr lang="ru-RU" sz="2400" dirty="0" smtClean="0"/>
              <a:t>Приподнимание верхней части туловища из положения на спине. (1-2 раза</a:t>
            </a:r>
            <a:r>
              <a:rPr lang="ru-RU" sz="2400" dirty="0" smtClean="0"/>
              <a:t>)</a:t>
            </a:r>
            <a:endParaRPr lang="ru-RU" sz="2400" dirty="0"/>
          </a:p>
        </p:txBody>
      </p:sp>
      <p:sp>
        <p:nvSpPr>
          <p:cNvPr id="3" name="Прямоугольник 2"/>
          <p:cNvSpPr/>
          <p:nvPr/>
        </p:nvSpPr>
        <p:spPr>
          <a:xfrm>
            <a:off x="0" y="5013176"/>
            <a:ext cx="9144000" cy="1477328"/>
          </a:xfrm>
          <a:prstGeom prst="rect">
            <a:avLst/>
          </a:prstGeom>
        </p:spPr>
        <p:txBody>
          <a:bodyPr wrap="square">
            <a:spAutoFit/>
          </a:bodyPr>
          <a:lstStyle/>
          <a:p>
            <a:r>
              <a:rPr lang="ru-RU" dirty="0" smtClean="0"/>
              <a:t>Большие пальцы взрослого вкладываются в ладони малыша. Руки малыша разведены. Придерживаясь за них, он слегка напрягается, сгибает ручки, поднимает головку, делает попытки приподняться. Верните ребенка в исходное положение, укладывая его на бок. Это упражнение развивает передние группы мышц туловища и конечностей</a:t>
            </a:r>
            <a:r>
              <a:rPr lang="ru-RU" dirty="0" smtClean="0"/>
              <a:t>.</a:t>
            </a:r>
            <a:endParaRPr lang="ru-RU" dirty="0"/>
          </a:p>
        </p:txBody>
      </p:sp>
      <p:pic>
        <p:nvPicPr>
          <p:cNvPr id="36866" name="Picture 2" descr="https://helpiks.org/helpiksorg/baza2/278696790014.files/image031.png"/>
          <p:cNvPicPr>
            <a:picLocks noChangeAspect="1" noChangeArrowheads="1"/>
          </p:cNvPicPr>
          <p:nvPr/>
        </p:nvPicPr>
        <p:blipFill>
          <a:blip r:embed="rId2" cstate="print"/>
          <a:srcRect/>
          <a:stretch>
            <a:fillRect/>
          </a:stretch>
        </p:blipFill>
        <p:spPr bwMode="auto">
          <a:xfrm>
            <a:off x="2411760" y="1340768"/>
            <a:ext cx="3971925" cy="3267075"/>
          </a:xfrm>
          <a:prstGeom prst="rect">
            <a:avLst/>
          </a:prstGeom>
          <a:noFill/>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5057795" cy="461665"/>
          </a:xfrm>
          <a:prstGeom prst="rect">
            <a:avLst/>
          </a:prstGeom>
        </p:spPr>
        <p:txBody>
          <a:bodyPr wrap="none">
            <a:spAutoFit/>
          </a:bodyPr>
          <a:lstStyle/>
          <a:p>
            <a:r>
              <a:rPr lang="ru-RU" sz="2400" dirty="0" smtClean="0"/>
              <a:t>«Парение» на спине. (1-2 раза)</a:t>
            </a:r>
            <a:endParaRPr lang="ru-RU" sz="2400" dirty="0"/>
          </a:p>
        </p:txBody>
      </p:sp>
      <p:sp>
        <p:nvSpPr>
          <p:cNvPr id="3" name="Прямоугольник 2"/>
          <p:cNvSpPr/>
          <p:nvPr/>
        </p:nvSpPr>
        <p:spPr>
          <a:xfrm>
            <a:off x="251520" y="5373216"/>
            <a:ext cx="8496944" cy="1200329"/>
          </a:xfrm>
          <a:prstGeom prst="rect">
            <a:avLst/>
          </a:prstGeom>
        </p:spPr>
        <p:txBody>
          <a:bodyPr wrap="square">
            <a:spAutoFit/>
          </a:bodyPr>
          <a:lstStyle/>
          <a:p>
            <a:r>
              <a:rPr lang="ru-RU" dirty="0" smtClean="0"/>
              <a:t>Под спину ребенка проводят обе ладони. Большие пальцы располагаются вдоль средних подмышечных линий ребенка (с боков). Осторожно на 3-5 секунд поднимают ребенка, затем опускают. Упражнение способствует укреплению мышц плечевого пояса</a:t>
            </a:r>
            <a:r>
              <a:rPr lang="ru-RU" dirty="0" smtClean="0"/>
              <a:t>.</a:t>
            </a:r>
            <a:endParaRPr lang="ru-RU" dirty="0"/>
          </a:p>
        </p:txBody>
      </p:sp>
      <p:pic>
        <p:nvPicPr>
          <p:cNvPr id="37890" name="Picture 2" descr="https://www.zigun.eu/im/GIF_small/ris-201%20%20untitled.gif"/>
          <p:cNvPicPr>
            <a:picLocks noChangeAspect="1" noChangeArrowheads="1"/>
          </p:cNvPicPr>
          <p:nvPr/>
        </p:nvPicPr>
        <p:blipFill>
          <a:blip r:embed="rId2" cstate="print"/>
          <a:srcRect/>
          <a:stretch>
            <a:fillRect/>
          </a:stretch>
        </p:blipFill>
        <p:spPr bwMode="auto">
          <a:xfrm>
            <a:off x="1691680" y="764704"/>
            <a:ext cx="5422084" cy="4366351"/>
          </a:xfrm>
          <a:prstGeom prst="rect">
            <a:avLst/>
          </a:prstGeom>
          <a:noFill/>
        </p:spPr>
      </p:pic>
      <p:sp>
        <p:nvSpPr>
          <p:cNvPr id="37892" name="AutoShape 4" descr="https://www.kelechek.ru/pics/2199_3455281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 </a:t>
            </a:r>
            <a:r>
              <a:rPr lang="ru-RU" b="1" dirty="0" smtClean="0"/>
              <a:t>Комплекс </a:t>
            </a:r>
            <a:r>
              <a:rPr lang="ru-RU" b="1" dirty="0" smtClean="0"/>
              <a:t>упражнений № 4 (6 — 10 мес</a:t>
            </a:r>
            <a:r>
              <a:rPr lang="ru-RU" b="1" dirty="0" smtClean="0"/>
              <a:t>.)</a:t>
            </a:r>
            <a:endParaRPr lang="ru-RU" dirty="0"/>
          </a:p>
        </p:txBody>
      </p:sp>
      <p:sp>
        <p:nvSpPr>
          <p:cNvPr id="3" name="Прямоугольник 2"/>
          <p:cNvSpPr/>
          <p:nvPr/>
        </p:nvSpPr>
        <p:spPr>
          <a:xfrm>
            <a:off x="0" y="1772816"/>
            <a:ext cx="6534472" cy="369332"/>
          </a:xfrm>
          <a:prstGeom prst="rect">
            <a:avLst/>
          </a:prstGeom>
        </p:spPr>
        <p:txBody>
          <a:bodyPr wrap="square">
            <a:spAutoFit/>
          </a:bodyPr>
          <a:lstStyle/>
          <a:p>
            <a:r>
              <a:rPr lang="ru-RU" dirty="0" smtClean="0"/>
              <a:t>Сгибание и разгибание рук (с кольцами или без них</a:t>
            </a:r>
            <a:r>
              <a:rPr lang="ru-RU" dirty="0" smtClean="0"/>
              <a:t>).</a:t>
            </a:r>
            <a:endParaRPr lang="ru-RU" dirty="0"/>
          </a:p>
        </p:txBody>
      </p:sp>
      <p:sp>
        <p:nvSpPr>
          <p:cNvPr id="4" name="Прямоугольник 3"/>
          <p:cNvSpPr/>
          <p:nvPr/>
        </p:nvSpPr>
        <p:spPr>
          <a:xfrm>
            <a:off x="251520" y="4005064"/>
            <a:ext cx="3491661" cy="369332"/>
          </a:xfrm>
          <a:prstGeom prst="rect">
            <a:avLst/>
          </a:prstGeom>
        </p:spPr>
        <p:txBody>
          <a:bodyPr wrap="none">
            <a:spAutoFit/>
          </a:bodyPr>
          <a:lstStyle/>
          <a:p>
            <a:r>
              <a:rPr lang="ru-RU" dirty="0" smtClean="0"/>
              <a:t>Сгибание и разгибание ног.</a:t>
            </a:r>
            <a:endParaRPr lang="ru-RU" dirty="0"/>
          </a:p>
        </p:txBody>
      </p:sp>
      <p:pic>
        <p:nvPicPr>
          <p:cNvPr id="38914" name="Picture 2" descr="http://roghdenierebenka.ru/books/item/f00/s00/z0000003/pic/000038.jpg"/>
          <p:cNvPicPr>
            <a:picLocks noChangeAspect="1" noChangeArrowheads="1"/>
          </p:cNvPicPr>
          <p:nvPr/>
        </p:nvPicPr>
        <p:blipFill>
          <a:blip r:embed="rId2" cstate="print"/>
          <a:srcRect/>
          <a:stretch>
            <a:fillRect/>
          </a:stretch>
        </p:blipFill>
        <p:spPr bwMode="auto">
          <a:xfrm>
            <a:off x="467544" y="4437112"/>
            <a:ext cx="4905375" cy="2295526"/>
          </a:xfrm>
          <a:prstGeom prst="rect">
            <a:avLst/>
          </a:prstGeom>
          <a:noFill/>
        </p:spPr>
      </p:pic>
      <p:pic>
        <p:nvPicPr>
          <p:cNvPr id="38916" name="Picture 4" descr="https://studfile.net/html/1540/146/html_UPR2EbfklS.16DC/img-e_h3Pe.jpg"/>
          <p:cNvPicPr>
            <a:picLocks noChangeAspect="1" noChangeArrowheads="1"/>
          </p:cNvPicPr>
          <p:nvPr/>
        </p:nvPicPr>
        <p:blipFill>
          <a:blip r:embed="rId3" cstate="print"/>
          <a:srcRect/>
          <a:stretch>
            <a:fillRect/>
          </a:stretch>
        </p:blipFill>
        <p:spPr bwMode="auto">
          <a:xfrm>
            <a:off x="4932040" y="2132856"/>
            <a:ext cx="3058418" cy="2127758"/>
          </a:xfrm>
          <a:prstGeom prst="rect">
            <a:avLst/>
          </a:prstGeom>
          <a:noFill/>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4898319" cy="461665"/>
          </a:xfrm>
          <a:prstGeom prst="rect">
            <a:avLst/>
          </a:prstGeom>
        </p:spPr>
        <p:txBody>
          <a:bodyPr wrap="square">
            <a:spAutoFit/>
          </a:bodyPr>
          <a:lstStyle/>
          <a:p>
            <a:r>
              <a:rPr lang="ru-RU" sz="2400" dirty="0" smtClean="0"/>
              <a:t>Стимуляция ползания</a:t>
            </a:r>
            <a:r>
              <a:rPr lang="ru-RU" dirty="0" smtClean="0"/>
              <a:t>.</a:t>
            </a:r>
            <a:endParaRPr lang="ru-RU" dirty="0"/>
          </a:p>
        </p:txBody>
      </p:sp>
      <p:sp>
        <p:nvSpPr>
          <p:cNvPr id="3" name="Прямоугольник 2"/>
          <p:cNvSpPr/>
          <p:nvPr/>
        </p:nvSpPr>
        <p:spPr>
          <a:xfrm>
            <a:off x="233264" y="4509120"/>
            <a:ext cx="8910736" cy="923330"/>
          </a:xfrm>
          <a:prstGeom prst="rect">
            <a:avLst/>
          </a:prstGeom>
        </p:spPr>
        <p:txBody>
          <a:bodyPr wrap="square">
            <a:spAutoFit/>
          </a:bodyPr>
          <a:lstStyle/>
          <a:p>
            <a:r>
              <a:rPr lang="ru-RU" dirty="0" smtClean="0"/>
              <a:t>В момент, когда ребенок притягивает ноги к животу, взрослый подставляет руку к ступням. Ребенок отталкивается и продвигается вперед. Упражнение укрепляет мышцы нижних конечностей</a:t>
            </a:r>
            <a:r>
              <a:rPr lang="ru-RU" dirty="0" smtClean="0"/>
              <a:t>.</a:t>
            </a:r>
            <a:endParaRPr lang="ru-RU" dirty="0"/>
          </a:p>
        </p:txBody>
      </p:sp>
      <p:pic>
        <p:nvPicPr>
          <p:cNvPr id="39938" name="Picture 2" descr="https://iknigi.net/books_files/online_html/70682/i_038.jpg"/>
          <p:cNvPicPr>
            <a:picLocks noChangeAspect="1" noChangeArrowheads="1"/>
          </p:cNvPicPr>
          <p:nvPr/>
        </p:nvPicPr>
        <p:blipFill>
          <a:blip r:embed="rId2" cstate="print"/>
          <a:srcRect/>
          <a:stretch>
            <a:fillRect/>
          </a:stretch>
        </p:blipFill>
        <p:spPr bwMode="auto">
          <a:xfrm>
            <a:off x="0" y="1052736"/>
            <a:ext cx="3995936" cy="2657476"/>
          </a:xfrm>
          <a:prstGeom prst="rect">
            <a:avLst/>
          </a:prstGeom>
          <a:noFill/>
        </p:spPr>
      </p:pic>
      <p:pic>
        <p:nvPicPr>
          <p:cNvPr id="39940" name="Picture 4" descr="https://mama-love.ru/wp-content/uploads/2017/12/polzanie-na-zhivote-9.jpg"/>
          <p:cNvPicPr>
            <a:picLocks noChangeAspect="1" noChangeArrowheads="1"/>
          </p:cNvPicPr>
          <p:nvPr/>
        </p:nvPicPr>
        <p:blipFill>
          <a:blip r:embed="rId3" cstate="print"/>
          <a:srcRect/>
          <a:stretch>
            <a:fillRect/>
          </a:stretch>
        </p:blipFill>
        <p:spPr bwMode="auto">
          <a:xfrm>
            <a:off x="4211960" y="1124744"/>
            <a:ext cx="4533121" cy="3024336"/>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0"/>
            <a:ext cx="7859216" cy="641226"/>
          </a:xfrm>
        </p:spPr>
        <p:txBody>
          <a:bodyPr>
            <a:normAutofit fontScale="90000"/>
          </a:bodyPr>
          <a:lstStyle/>
          <a:p>
            <a:r>
              <a:rPr lang="ru-RU" dirty="0" smtClean="0"/>
              <a:t>Противопоказания:</a:t>
            </a:r>
            <a:endParaRPr lang="ru-RU" dirty="0"/>
          </a:p>
        </p:txBody>
      </p:sp>
      <p:sp>
        <p:nvSpPr>
          <p:cNvPr id="3" name="Содержимое 2"/>
          <p:cNvSpPr>
            <a:spLocks noGrp="1"/>
          </p:cNvSpPr>
          <p:nvPr>
            <p:ph idx="1"/>
          </p:nvPr>
        </p:nvSpPr>
        <p:spPr>
          <a:xfrm>
            <a:off x="-108520" y="908720"/>
            <a:ext cx="9252520" cy="5258056"/>
          </a:xfrm>
        </p:spPr>
        <p:txBody>
          <a:bodyPr>
            <a:normAutofit fontScale="25000" lnSpcReduction="20000"/>
          </a:bodyPr>
          <a:lstStyle/>
          <a:p>
            <a:r>
              <a:rPr lang="ru-RU" sz="6400" dirty="0" smtClean="0"/>
              <a:t>болезни крови злокачественного характера, гемофилия</a:t>
            </a:r>
            <a:r>
              <a:rPr lang="ru-RU" sz="6400" dirty="0" smtClean="0"/>
              <a:t>;</a:t>
            </a:r>
          </a:p>
          <a:p>
            <a:pPr>
              <a:buNone/>
            </a:pPr>
            <a:r>
              <a:rPr lang="ru-RU" sz="6400" dirty="0" smtClean="0"/>
              <a:t> </a:t>
            </a:r>
          </a:p>
          <a:p>
            <a:r>
              <a:rPr lang="ru-RU" sz="6400" dirty="0" smtClean="0"/>
              <a:t>злокачественные </a:t>
            </a:r>
            <a:r>
              <a:rPr lang="ru-RU" sz="6400" dirty="0" smtClean="0"/>
              <a:t>опухоли (до их радикального лечения); </a:t>
            </a:r>
            <a:endParaRPr lang="ru-RU" sz="6400" dirty="0" smtClean="0"/>
          </a:p>
          <a:p>
            <a:endParaRPr lang="ru-RU" sz="6400" dirty="0" smtClean="0"/>
          </a:p>
          <a:p>
            <a:r>
              <a:rPr lang="ru-RU" sz="6400" dirty="0" smtClean="0"/>
              <a:t>активная </a:t>
            </a:r>
            <a:r>
              <a:rPr lang="ru-RU" sz="6400" dirty="0" smtClean="0"/>
              <a:t>форма туберкулеза; остеомиелит</a:t>
            </a:r>
            <a:r>
              <a:rPr lang="ru-RU" sz="6400" dirty="0" smtClean="0"/>
              <a:t>;</a:t>
            </a:r>
          </a:p>
          <a:p>
            <a:endParaRPr lang="ru-RU" sz="6400" dirty="0" smtClean="0"/>
          </a:p>
          <a:p>
            <a:r>
              <a:rPr lang="ru-RU" sz="6400" dirty="0" smtClean="0"/>
              <a:t> </a:t>
            </a:r>
            <a:r>
              <a:rPr lang="ru-RU" sz="6400" dirty="0" smtClean="0"/>
              <a:t>обширные кожные проявления экссудативного диатеза; тяжелые формы гипотрофии (атрофии); </a:t>
            </a:r>
            <a:endParaRPr lang="ru-RU" sz="6400" dirty="0" smtClean="0"/>
          </a:p>
          <a:p>
            <a:endParaRPr lang="ru-RU" sz="6400" dirty="0" smtClean="0"/>
          </a:p>
          <a:p>
            <a:r>
              <a:rPr lang="ru-RU" sz="6400" dirty="0" smtClean="0"/>
              <a:t>гнойные </a:t>
            </a:r>
            <a:r>
              <a:rPr lang="ru-RU" sz="6400" dirty="0" smtClean="0"/>
              <a:t>и </a:t>
            </a:r>
            <a:r>
              <a:rPr lang="ru-RU" sz="6400" dirty="0" smtClean="0"/>
              <a:t>другие </a:t>
            </a:r>
            <a:r>
              <a:rPr lang="ru-RU" sz="6400" dirty="0" smtClean="0"/>
              <a:t>острые воспалительные заболевания кожи, лимфатических узлов, мышц, костей</a:t>
            </a:r>
            <a:r>
              <a:rPr lang="ru-RU" sz="6400" dirty="0" smtClean="0"/>
              <a:t>;</a:t>
            </a:r>
          </a:p>
          <a:p>
            <a:endParaRPr lang="ru-RU" sz="6400" dirty="0" smtClean="0"/>
          </a:p>
          <a:p>
            <a:r>
              <a:rPr lang="ru-RU" sz="6400" dirty="0" smtClean="0"/>
              <a:t> </a:t>
            </a:r>
            <a:r>
              <a:rPr lang="ru-RU" sz="6400" dirty="0" smtClean="0"/>
              <a:t>заболевания, сопровождающиеся ломкостью костей и болью в них, тяжелые формы рахита, гнойные и другие острые артриты, туберкулез костей и суставов</a:t>
            </a:r>
            <a:r>
              <a:rPr lang="ru-RU" sz="6400" dirty="0" smtClean="0"/>
              <a:t>;</a:t>
            </a:r>
          </a:p>
          <a:p>
            <a:endParaRPr lang="ru-RU" sz="6400" dirty="0" smtClean="0"/>
          </a:p>
          <a:p>
            <a:r>
              <a:rPr lang="ru-RU" sz="6400" dirty="0" smtClean="0"/>
              <a:t> </a:t>
            </a:r>
            <a:r>
              <a:rPr lang="ru-RU" sz="6400" dirty="0" smtClean="0"/>
              <a:t>врожденные пороки сердца, протекающие с выраженным цианозом и расстройством компенсации</a:t>
            </a:r>
            <a:r>
              <a:rPr lang="ru-RU" sz="6400" dirty="0" smtClean="0"/>
              <a:t>;</a:t>
            </a:r>
          </a:p>
          <a:p>
            <a:endParaRPr lang="ru-RU" sz="6400" dirty="0" smtClean="0"/>
          </a:p>
          <a:p>
            <a:r>
              <a:rPr lang="ru-RU" sz="6400" dirty="0" smtClean="0"/>
              <a:t> </a:t>
            </a:r>
            <a:r>
              <a:rPr lang="ru-RU" sz="6400" dirty="0" smtClean="0"/>
              <a:t>различные формы геморрагического диатеза; </a:t>
            </a:r>
            <a:endParaRPr lang="ru-RU" sz="6400" dirty="0" smtClean="0"/>
          </a:p>
          <a:p>
            <a:endParaRPr lang="ru-RU" sz="6400" dirty="0" smtClean="0"/>
          </a:p>
          <a:p>
            <a:r>
              <a:rPr lang="ru-RU" sz="6400" dirty="0" smtClean="0"/>
              <a:t>острый </a:t>
            </a:r>
            <a:r>
              <a:rPr lang="ru-RU" sz="6400" dirty="0" smtClean="0"/>
              <a:t>нефрит; острый гепатит</a:t>
            </a:r>
            <a:r>
              <a:rPr lang="ru-RU" sz="6400" dirty="0" smtClean="0"/>
              <a:t>;</a:t>
            </a:r>
          </a:p>
          <a:p>
            <a:endParaRPr lang="ru-RU" sz="6400" dirty="0" smtClean="0"/>
          </a:p>
          <a:p>
            <a:r>
              <a:rPr lang="ru-RU" sz="6400" dirty="0" smtClean="0"/>
              <a:t> </a:t>
            </a:r>
            <a:r>
              <a:rPr lang="ru-RU" sz="6400" dirty="0" smtClean="0"/>
              <a:t>обширные пупочные, бедренные, паховые и мошоночные грыжи со значительным выпадением органов брюшной полости или выраженной наклонностью к </a:t>
            </a:r>
            <a:r>
              <a:rPr lang="ru-RU" sz="6400" dirty="0" smtClean="0"/>
              <a:t>ущемлению.</a:t>
            </a:r>
            <a:endParaRPr lang="ru-RU" sz="6400" dirty="0" smtClean="0"/>
          </a:p>
          <a:p>
            <a:pPr>
              <a:buNone/>
            </a:pPr>
            <a:endParaRPr lang="ru-RU" dirty="0"/>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7614592" cy="830997"/>
          </a:xfrm>
          <a:prstGeom prst="rect">
            <a:avLst/>
          </a:prstGeom>
        </p:spPr>
        <p:txBody>
          <a:bodyPr wrap="square">
            <a:spAutoFit/>
          </a:bodyPr>
          <a:lstStyle/>
          <a:p>
            <a:r>
              <a:rPr lang="ru-RU" sz="2400" dirty="0" smtClean="0"/>
              <a:t>Приподнимание туловища из положения на животе. (4-6 раз</a:t>
            </a:r>
            <a:r>
              <a:rPr lang="ru-RU" sz="2400" dirty="0" smtClean="0"/>
              <a:t>)</a:t>
            </a:r>
            <a:endParaRPr lang="ru-RU" sz="2400" dirty="0"/>
          </a:p>
        </p:txBody>
      </p:sp>
      <p:sp>
        <p:nvSpPr>
          <p:cNvPr id="40962" name="AutoShape 2" descr="https://dom-knig.com/page_images/15/f78af8f15da5e08f33992a8aa5d189f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64" name="AutoShape 4" descr="https://dom-knig.com/page_images/15/f78af8f15da5e08f33992a8aa5d189f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0" y="3717032"/>
            <a:ext cx="6678488" cy="461665"/>
          </a:xfrm>
          <a:prstGeom prst="rect">
            <a:avLst/>
          </a:prstGeom>
        </p:spPr>
        <p:txBody>
          <a:bodyPr wrap="square">
            <a:spAutoFit/>
          </a:bodyPr>
          <a:lstStyle/>
          <a:p>
            <a:r>
              <a:rPr lang="ru-RU" sz="2400" dirty="0" smtClean="0"/>
              <a:t>Круговые движения руками. (2-6 </a:t>
            </a:r>
            <a:r>
              <a:rPr lang="ru-RU" sz="2400" dirty="0" smtClean="0"/>
              <a:t>раз)</a:t>
            </a:r>
            <a:endParaRPr lang="ru-RU" sz="2400" dirty="0"/>
          </a:p>
        </p:txBody>
      </p:sp>
      <p:pic>
        <p:nvPicPr>
          <p:cNvPr id="40966" name="Picture 6" descr="https://www.kelechek.ru/pics/2216_1028423300.jpg"/>
          <p:cNvPicPr>
            <a:picLocks noChangeAspect="1" noChangeArrowheads="1"/>
          </p:cNvPicPr>
          <p:nvPr/>
        </p:nvPicPr>
        <p:blipFill>
          <a:blip r:embed="rId2" cstate="print"/>
          <a:srcRect/>
          <a:stretch>
            <a:fillRect/>
          </a:stretch>
        </p:blipFill>
        <p:spPr bwMode="auto">
          <a:xfrm>
            <a:off x="5868144" y="548680"/>
            <a:ext cx="2867025" cy="3362326"/>
          </a:xfrm>
          <a:prstGeom prst="rect">
            <a:avLst/>
          </a:prstGeom>
          <a:noFill/>
        </p:spPr>
      </p:pic>
      <p:pic>
        <p:nvPicPr>
          <p:cNvPr id="40968" name="Picture 8" descr="https://i2.wp.com/thelib.ru/books/00/15/76/00157698/i_047.png"/>
          <p:cNvPicPr>
            <a:picLocks noChangeAspect="1" noChangeArrowheads="1"/>
          </p:cNvPicPr>
          <p:nvPr/>
        </p:nvPicPr>
        <p:blipFill>
          <a:blip r:embed="rId3" cstate="print"/>
          <a:srcRect/>
          <a:stretch>
            <a:fillRect/>
          </a:stretch>
        </p:blipFill>
        <p:spPr bwMode="auto">
          <a:xfrm>
            <a:off x="611560" y="1124744"/>
            <a:ext cx="4248472" cy="2456389"/>
          </a:xfrm>
          <a:prstGeom prst="rect">
            <a:avLst/>
          </a:prstGeom>
          <a:noFill/>
        </p:spPr>
      </p:pic>
      <p:pic>
        <p:nvPicPr>
          <p:cNvPr id="40970" name="Picture 10" descr="https://hochumassazh.ru/wp-content/uploads/2014/06/ris13.jpg"/>
          <p:cNvPicPr>
            <a:picLocks noChangeAspect="1" noChangeArrowheads="1"/>
          </p:cNvPicPr>
          <p:nvPr/>
        </p:nvPicPr>
        <p:blipFill>
          <a:blip r:embed="rId4" cstate="print"/>
          <a:srcRect/>
          <a:stretch>
            <a:fillRect/>
          </a:stretch>
        </p:blipFill>
        <p:spPr bwMode="auto">
          <a:xfrm>
            <a:off x="2699792" y="4293096"/>
            <a:ext cx="3532853" cy="2376264"/>
          </a:xfrm>
          <a:prstGeom prst="rect">
            <a:avLst/>
          </a:prstGeom>
          <a:noFill/>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6246440" cy="461665"/>
          </a:xfrm>
          <a:prstGeom prst="rect">
            <a:avLst/>
          </a:prstGeom>
        </p:spPr>
        <p:txBody>
          <a:bodyPr wrap="square">
            <a:spAutoFit/>
          </a:bodyPr>
          <a:lstStyle/>
          <a:p>
            <a:r>
              <a:rPr lang="ru-RU" sz="2400" dirty="0" smtClean="0"/>
              <a:t>Поднятие выпрямленных ног. (4-6 раз</a:t>
            </a:r>
            <a:r>
              <a:rPr lang="ru-RU" sz="2400" dirty="0" smtClean="0"/>
              <a:t>)</a:t>
            </a:r>
            <a:endParaRPr lang="ru-RU" sz="2400" dirty="0"/>
          </a:p>
        </p:txBody>
      </p:sp>
      <p:pic>
        <p:nvPicPr>
          <p:cNvPr id="41988" name="Picture 4" descr="https://dom-knig.com/page_images/8/3545536bb5dc09296cb14782548d396e.jpg"/>
          <p:cNvPicPr>
            <a:picLocks noChangeAspect="1" noChangeArrowheads="1"/>
          </p:cNvPicPr>
          <p:nvPr/>
        </p:nvPicPr>
        <p:blipFill>
          <a:blip r:embed="rId2" cstate="print"/>
          <a:srcRect/>
          <a:stretch>
            <a:fillRect/>
          </a:stretch>
        </p:blipFill>
        <p:spPr bwMode="auto">
          <a:xfrm>
            <a:off x="1331640" y="1124744"/>
            <a:ext cx="4752528" cy="3327939"/>
          </a:xfrm>
          <a:prstGeom prst="rect">
            <a:avLst/>
          </a:prstGeom>
          <a:noFill/>
        </p:spPr>
      </p:pic>
      <p:sp>
        <p:nvSpPr>
          <p:cNvPr id="5" name="Прямоугольник 4"/>
          <p:cNvSpPr/>
          <p:nvPr/>
        </p:nvSpPr>
        <p:spPr>
          <a:xfrm>
            <a:off x="179512" y="4797152"/>
            <a:ext cx="7776864" cy="923330"/>
          </a:xfrm>
          <a:prstGeom prst="rect">
            <a:avLst/>
          </a:prstGeom>
        </p:spPr>
        <p:txBody>
          <a:bodyPr wrap="square">
            <a:spAutoFit/>
          </a:bodyPr>
          <a:lstStyle/>
          <a:p>
            <a:r>
              <a:rPr lang="ru-RU" dirty="0" smtClean="0"/>
              <a:t>Обхватывают одновременно обе ноги ребенка в коленных суставах, фиксируя их, и сгибают и разгибают их в тазобедренных суставах</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Комплекс упражнений № 5 (10 — 18 мес</a:t>
            </a:r>
            <a:r>
              <a:rPr lang="ru-RU" b="1" dirty="0" smtClean="0"/>
              <a:t>.)</a:t>
            </a:r>
            <a:endParaRPr lang="ru-RU" dirty="0"/>
          </a:p>
        </p:txBody>
      </p:sp>
      <p:sp>
        <p:nvSpPr>
          <p:cNvPr id="3" name="Прямоугольник 2"/>
          <p:cNvSpPr/>
          <p:nvPr/>
        </p:nvSpPr>
        <p:spPr>
          <a:xfrm>
            <a:off x="251520" y="1772816"/>
            <a:ext cx="6462464" cy="400110"/>
          </a:xfrm>
          <a:prstGeom prst="rect">
            <a:avLst/>
          </a:prstGeom>
        </p:spPr>
        <p:txBody>
          <a:bodyPr wrap="square">
            <a:spAutoFit/>
          </a:bodyPr>
          <a:lstStyle/>
          <a:p>
            <a:r>
              <a:rPr lang="ru-RU" sz="2000" dirty="0" smtClean="0"/>
              <a:t>Сгибание и разгибание рук с </a:t>
            </a:r>
            <a:r>
              <a:rPr lang="ru-RU" sz="2000" dirty="0" smtClean="0"/>
              <a:t>кольцами стоя.</a:t>
            </a:r>
            <a:endParaRPr lang="ru-RU" sz="2000" dirty="0"/>
          </a:p>
        </p:txBody>
      </p:sp>
      <p:sp>
        <p:nvSpPr>
          <p:cNvPr id="4" name="Прямоугольник 3"/>
          <p:cNvSpPr/>
          <p:nvPr/>
        </p:nvSpPr>
        <p:spPr>
          <a:xfrm>
            <a:off x="3491880" y="3717032"/>
            <a:ext cx="5490247" cy="461665"/>
          </a:xfrm>
          <a:prstGeom prst="rect">
            <a:avLst/>
          </a:prstGeom>
        </p:spPr>
        <p:txBody>
          <a:bodyPr wrap="square">
            <a:spAutoFit/>
          </a:bodyPr>
          <a:lstStyle/>
          <a:p>
            <a:r>
              <a:rPr lang="ru-RU" sz="2400" dirty="0" smtClean="0"/>
              <a:t>Сгибание и разгибание ног.</a:t>
            </a:r>
            <a:endParaRPr lang="ru-RU" sz="2400" dirty="0"/>
          </a:p>
        </p:txBody>
      </p:sp>
      <p:pic>
        <p:nvPicPr>
          <p:cNvPr id="43010" name="Picture 2" descr="https://iknigi.net/books_files/online_html/82812/i_214.jpg"/>
          <p:cNvPicPr>
            <a:picLocks noChangeAspect="1" noChangeArrowheads="1"/>
          </p:cNvPicPr>
          <p:nvPr/>
        </p:nvPicPr>
        <p:blipFill>
          <a:blip r:embed="rId2" cstate="print"/>
          <a:srcRect/>
          <a:stretch>
            <a:fillRect/>
          </a:stretch>
        </p:blipFill>
        <p:spPr bwMode="auto">
          <a:xfrm>
            <a:off x="251520" y="2204864"/>
            <a:ext cx="2887362" cy="2952328"/>
          </a:xfrm>
          <a:prstGeom prst="rect">
            <a:avLst/>
          </a:prstGeom>
          <a:noFill/>
        </p:spPr>
      </p:pic>
      <p:sp>
        <p:nvSpPr>
          <p:cNvPr id="6" name="Прямоугольник 5"/>
          <p:cNvSpPr/>
          <p:nvPr/>
        </p:nvSpPr>
        <p:spPr>
          <a:xfrm>
            <a:off x="3275856" y="2348880"/>
            <a:ext cx="5112568" cy="1200329"/>
          </a:xfrm>
          <a:prstGeom prst="rect">
            <a:avLst/>
          </a:prstGeom>
        </p:spPr>
        <p:txBody>
          <a:bodyPr wrap="square">
            <a:spAutoFit/>
          </a:bodyPr>
          <a:lstStyle/>
          <a:p>
            <a:r>
              <a:rPr lang="ru-RU" dirty="0" smtClean="0"/>
              <a:t> В ладони малышу дают кольца. Взрослый также держится за кольца руками. Ребенок подтягивает кольца попеременно то одной, то другой рукой. </a:t>
            </a:r>
            <a:endParaRPr lang="ru-RU" dirty="0"/>
          </a:p>
        </p:txBody>
      </p:sp>
      <p:pic>
        <p:nvPicPr>
          <p:cNvPr id="43012" name="Picture 4" descr="http://nnovgorod-med.ru/pics/imgs/4/6580270044_1.jpg"/>
          <p:cNvPicPr>
            <a:picLocks noChangeAspect="1" noChangeArrowheads="1"/>
          </p:cNvPicPr>
          <p:nvPr/>
        </p:nvPicPr>
        <p:blipFill>
          <a:blip r:embed="rId3" cstate="print"/>
          <a:srcRect/>
          <a:stretch>
            <a:fillRect/>
          </a:stretch>
        </p:blipFill>
        <p:spPr bwMode="auto">
          <a:xfrm>
            <a:off x="3707904" y="4149080"/>
            <a:ext cx="3819627" cy="2544432"/>
          </a:xfrm>
          <a:prstGeom prst="rect">
            <a:avLst/>
          </a:prstGeom>
          <a:noFill/>
        </p:spPr>
      </p:pic>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784976" cy="523220"/>
          </a:xfrm>
          <a:prstGeom prst="rect">
            <a:avLst/>
          </a:prstGeom>
        </p:spPr>
        <p:txBody>
          <a:bodyPr wrap="square">
            <a:spAutoFit/>
          </a:bodyPr>
          <a:lstStyle/>
          <a:p>
            <a:r>
              <a:rPr lang="ru-RU" sz="2800" dirty="0" smtClean="0"/>
              <a:t>Наклоны и выпрямление туловища. (2-3 раза</a:t>
            </a:r>
            <a:r>
              <a:rPr lang="ru-RU" sz="2800" dirty="0" smtClean="0"/>
              <a:t>)</a:t>
            </a:r>
            <a:endParaRPr lang="ru-RU" sz="2800" dirty="0"/>
          </a:p>
        </p:txBody>
      </p:sp>
      <p:pic>
        <p:nvPicPr>
          <p:cNvPr id="44034" name="Picture 2" descr="https://textarchive.ru/images/530/1058759/43b41845.jpg"/>
          <p:cNvPicPr>
            <a:picLocks noChangeAspect="1" noChangeArrowheads="1"/>
          </p:cNvPicPr>
          <p:nvPr/>
        </p:nvPicPr>
        <p:blipFill>
          <a:blip r:embed="rId2" cstate="print"/>
          <a:srcRect/>
          <a:stretch>
            <a:fillRect/>
          </a:stretch>
        </p:blipFill>
        <p:spPr bwMode="auto">
          <a:xfrm>
            <a:off x="107504" y="1124744"/>
            <a:ext cx="4305300" cy="3962401"/>
          </a:xfrm>
          <a:prstGeom prst="rect">
            <a:avLst/>
          </a:prstGeom>
          <a:noFill/>
        </p:spPr>
      </p:pic>
      <p:sp>
        <p:nvSpPr>
          <p:cNvPr id="4" name="Прямоугольник 3"/>
          <p:cNvSpPr/>
          <p:nvPr/>
        </p:nvSpPr>
        <p:spPr>
          <a:xfrm>
            <a:off x="4716016" y="1844824"/>
            <a:ext cx="3942184" cy="3416320"/>
          </a:xfrm>
          <a:prstGeom prst="rect">
            <a:avLst/>
          </a:prstGeom>
        </p:spPr>
        <p:txBody>
          <a:bodyPr wrap="square">
            <a:spAutoFit/>
          </a:bodyPr>
          <a:lstStyle/>
          <a:p>
            <a:r>
              <a:rPr lang="ru-RU" dirty="0" smtClean="0"/>
              <a:t>Ладонью левой руки фиксируйте колени малыша. Свою правую руку ладонной поверхностью положите на живот ребенка. На стол перед ребенком положите два одинаковых предмета (кольца, шарики) или одну палочку. Предлагайте малышу взять эти предметы двумя руками, затем также положить. Упражнение развивает мышцы спины</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064896" cy="461665"/>
          </a:xfrm>
          <a:prstGeom prst="rect">
            <a:avLst/>
          </a:prstGeom>
        </p:spPr>
        <p:txBody>
          <a:bodyPr wrap="square">
            <a:spAutoFit/>
          </a:bodyPr>
          <a:lstStyle/>
          <a:p>
            <a:r>
              <a:rPr lang="ru-RU" sz="2400" dirty="0" smtClean="0"/>
              <a:t>Доставание палочки прямыми ногами. (2-3 раза</a:t>
            </a:r>
            <a:r>
              <a:rPr lang="ru-RU" sz="2400" dirty="0" smtClean="0"/>
              <a:t>)</a:t>
            </a:r>
            <a:endParaRPr lang="ru-RU" sz="2400" dirty="0"/>
          </a:p>
        </p:txBody>
      </p:sp>
      <p:pic>
        <p:nvPicPr>
          <p:cNvPr id="3" name="Picture 2" descr="http://st.stranamam.ru/data/cache/2011feb/10/40/1422066_15396nothumb500.jpg"/>
          <p:cNvPicPr>
            <a:picLocks noChangeAspect="1" noChangeArrowheads="1"/>
          </p:cNvPicPr>
          <p:nvPr/>
        </p:nvPicPr>
        <p:blipFill>
          <a:blip r:embed="rId2" cstate="print"/>
          <a:srcRect/>
          <a:stretch>
            <a:fillRect/>
          </a:stretch>
        </p:blipFill>
        <p:spPr bwMode="auto">
          <a:xfrm>
            <a:off x="107504" y="1340768"/>
            <a:ext cx="3888432" cy="2952328"/>
          </a:xfrm>
          <a:prstGeom prst="rect">
            <a:avLst/>
          </a:prstGeom>
          <a:noFill/>
        </p:spPr>
      </p:pic>
      <p:sp>
        <p:nvSpPr>
          <p:cNvPr id="4" name="Прямоугольник 3"/>
          <p:cNvSpPr/>
          <p:nvPr/>
        </p:nvSpPr>
        <p:spPr>
          <a:xfrm>
            <a:off x="143000" y="4797152"/>
            <a:ext cx="9001000" cy="1754326"/>
          </a:xfrm>
          <a:prstGeom prst="rect">
            <a:avLst/>
          </a:prstGeom>
        </p:spPr>
        <p:txBody>
          <a:bodyPr wrap="square">
            <a:spAutoFit/>
          </a:bodyPr>
          <a:lstStyle/>
          <a:p>
            <a:r>
              <a:rPr lang="ru-RU" dirty="0" smtClean="0"/>
              <a:t>Палочку подвешивают на уровне середины бедра или кладут на пол. Малыша побуждают наклониться за палочкой, подвешенной на уровне бедер, с последующим ее опусканием. Постепенно малыш самостоятельно будет выполнять это упражнение с выпрямленными ногами. Кроме того, подняв палочку, малышу можно предложить заложить ее за голову до полного выпрямления позвоночника</a:t>
            </a:r>
            <a:r>
              <a:rPr lang="ru-RU" dirty="0" smtClean="0"/>
              <a:t>.</a:t>
            </a:r>
            <a:endParaRPr lang="ru-RU" dirty="0"/>
          </a:p>
        </p:txBody>
      </p:sp>
      <p:pic>
        <p:nvPicPr>
          <p:cNvPr id="45058" name="Picture 2" descr="https://textarchive.ru/images/530/1058759/m4de6e434.jpg"/>
          <p:cNvPicPr>
            <a:picLocks noChangeAspect="1" noChangeArrowheads="1"/>
          </p:cNvPicPr>
          <p:nvPr/>
        </p:nvPicPr>
        <p:blipFill>
          <a:blip r:embed="rId3" cstate="print"/>
          <a:srcRect/>
          <a:stretch>
            <a:fillRect/>
          </a:stretch>
        </p:blipFill>
        <p:spPr bwMode="auto">
          <a:xfrm>
            <a:off x="4067944" y="1412776"/>
            <a:ext cx="4937689" cy="2880320"/>
          </a:xfrm>
          <a:prstGeom prst="rect">
            <a:avLst/>
          </a:prstGeom>
          <a:noFill/>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289032" cy="523220"/>
          </a:xfrm>
          <a:prstGeom prst="rect">
            <a:avLst/>
          </a:prstGeom>
        </p:spPr>
        <p:txBody>
          <a:bodyPr wrap="square">
            <a:spAutoFit/>
          </a:bodyPr>
          <a:lstStyle/>
          <a:p>
            <a:r>
              <a:rPr lang="ru-RU" sz="2800" dirty="0" smtClean="0"/>
              <a:t>Приподнимание, держась за руки. (2-3 раза</a:t>
            </a:r>
            <a:r>
              <a:rPr lang="ru-RU" sz="2800" dirty="0" smtClean="0"/>
              <a:t>)</a:t>
            </a:r>
            <a:endParaRPr lang="ru-RU" sz="2800" dirty="0"/>
          </a:p>
        </p:txBody>
      </p:sp>
      <p:pic>
        <p:nvPicPr>
          <p:cNvPr id="46082" name="Picture 2" descr="https://st.depositphotos.com/1035122/4332/i/950/depositphotos_43327593-stock-photo-father-hands-holding-hanging-child.jpg"/>
          <p:cNvPicPr>
            <a:picLocks noChangeAspect="1" noChangeArrowheads="1"/>
          </p:cNvPicPr>
          <p:nvPr/>
        </p:nvPicPr>
        <p:blipFill>
          <a:blip r:embed="rId2" cstate="print"/>
          <a:srcRect/>
          <a:stretch>
            <a:fillRect/>
          </a:stretch>
        </p:blipFill>
        <p:spPr bwMode="auto">
          <a:xfrm>
            <a:off x="179512" y="764704"/>
            <a:ext cx="2972931" cy="4824536"/>
          </a:xfrm>
          <a:prstGeom prst="rect">
            <a:avLst/>
          </a:prstGeom>
          <a:noFill/>
        </p:spPr>
      </p:pic>
      <p:pic>
        <p:nvPicPr>
          <p:cNvPr id="46084" name="Picture 4" descr="https://my-bt.ru/pict/18526/18526_28.jpg"/>
          <p:cNvPicPr>
            <a:picLocks noChangeAspect="1" noChangeArrowheads="1"/>
          </p:cNvPicPr>
          <p:nvPr/>
        </p:nvPicPr>
        <p:blipFill>
          <a:blip r:embed="rId3" cstate="print"/>
          <a:srcRect/>
          <a:stretch>
            <a:fillRect/>
          </a:stretch>
        </p:blipFill>
        <p:spPr bwMode="auto">
          <a:xfrm>
            <a:off x="3419872" y="836712"/>
            <a:ext cx="4209697" cy="2736304"/>
          </a:xfrm>
          <a:prstGeom prst="rect">
            <a:avLst/>
          </a:prstGeom>
          <a:noFill/>
        </p:spPr>
      </p:pic>
      <p:sp>
        <p:nvSpPr>
          <p:cNvPr id="5" name="Прямоугольник 4"/>
          <p:cNvSpPr/>
          <p:nvPr/>
        </p:nvSpPr>
        <p:spPr>
          <a:xfrm>
            <a:off x="3419872" y="3789040"/>
            <a:ext cx="4572000" cy="2308324"/>
          </a:xfrm>
          <a:prstGeom prst="rect">
            <a:avLst/>
          </a:prstGeom>
        </p:spPr>
        <p:txBody>
          <a:bodyPr>
            <a:spAutoFit/>
          </a:bodyPr>
          <a:lstStyle/>
          <a:p>
            <a:r>
              <a:rPr lang="ru-RU" dirty="0" smtClean="0"/>
              <a:t>Ручки ребенка придерживают обеими руками и активно приподнимают его на себя так, чтобы малыш, напрягаясь, присаживался на ягодицы, после чего его возвращают в исходное положение. Упражнение активно развивает мышцы брюшного пресса</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7200800" cy="1754326"/>
          </a:xfrm>
          <a:prstGeom prst="rect">
            <a:avLst/>
          </a:prstGeom>
        </p:spPr>
        <p:txBody>
          <a:bodyPr wrap="square">
            <a:spAutoFit/>
          </a:bodyPr>
          <a:lstStyle/>
          <a:p>
            <a:r>
              <a:rPr lang="ru-RU" dirty="0" smtClean="0"/>
              <a:t>После массажа кожа должна быть умеренно красной. Занятие проводится за час до кормления или через два часа после него в предварительно проветренной комнате при температуре воздуха 20-22°С. Перед занятием следует вымыть руки с мылом. Ногти должны быть коротко острижены. Мази и кремы для массажа не используются</a:t>
            </a:r>
            <a:r>
              <a:rPr lang="ru-RU" dirty="0" smtClean="0"/>
              <a:t>.</a:t>
            </a:r>
            <a:endParaRPr lang="ru-RU" dirty="0"/>
          </a:p>
        </p:txBody>
      </p:sp>
      <p:pic>
        <p:nvPicPr>
          <p:cNvPr id="48130" name="Picture 2" descr="https://sun9-55.userapi.com/c849324/v849324260/1a2fb3/0yGv4x_L6pc.jpg"/>
          <p:cNvPicPr>
            <a:picLocks noChangeAspect="1" noChangeArrowheads="1"/>
          </p:cNvPicPr>
          <p:nvPr/>
        </p:nvPicPr>
        <p:blipFill>
          <a:blip r:embed="rId2" cstate="print"/>
          <a:srcRect/>
          <a:stretch>
            <a:fillRect/>
          </a:stretch>
        </p:blipFill>
        <p:spPr bwMode="auto">
          <a:xfrm>
            <a:off x="179512" y="2924944"/>
            <a:ext cx="8748464" cy="2200871"/>
          </a:xfrm>
          <a:prstGeom prst="rect">
            <a:avLst/>
          </a:prstGeom>
          <a:noFill/>
        </p:spPr>
      </p:pic>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9144000" cy="5078313"/>
          </a:xfrm>
          <a:prstGeom prst="rect">
            <a:avLst/>
          </a:prstGeom>
        </p:spPr>
        <p:txBody>
          <a:bodyPr wrap="square">
            <a:spAutoFit/>
          </a:bodyPr>
          <a:lstStyle/>
          <a:p>
            <a:pPr>
              <a:buFont typeface="Arial" pitchFamily="34" charset="0"/>
              <a:buChar char="•"/>
            </a:pPr>
            <a:r>
              <a:rPr lang="ru-RU" dirty="0" smtClean="0"/>
              <a:t>Общая </a:t>
            </a:r>
            <a:r>
              <a:rPr lang="ru-RU" dirty="0" smtClean="0"/>
              <a:t>продолжительность физкультурных мероприятий первоначально не должна превышать 10 минут. </a:t>
            </a:r>
            <a:endParaRPr lang="ru-RU" dirty="0" smtClean="0"/>
          </a:p>
          <a:p>
            <a:endParaRPr lang="ru-RU" dirty="0" smtClean="0"/>
          </a:p>
          <a:p>
            <a:pPr>
              <a:buFont typeface="Arial" pitchFamily="34" charset="0"/>
              <a:buChar char="•"/>
            </a:pPr>
            <a:r>
              <a:rPr lang="ru-RU" dirty="0" smtClean="0"/>
              <a:t>По </a:t>
            </a:r>
            <a:r>
              <a:rPr lang="ru-RU" dirty="0" smtClean="0"/>
              <a:t>мере роста ребенка количество упражнений и продолжительность гимнастики и массажа будет постепенно возрастать</a:t>
            </a:r>
            <a:r>
              <a:rPr lang="ru-RU" dirty="0" smtClean="0"/>
              <a:t>.</a:t>
            </a:r>
          </a:p>
          <a:p>
            <a:endParaRPr lang="ru-RU" dirty="0" smtClean="0"/>
          </a:p>
          <a:p>
            <a:pPr>
              <a:buFont typeface="Arial" pitchFamily="34" charset="0"/>
              <a:buChar char="•"/>
            </a:pPr>
            <a:r>
              <a:rPr lang="ru-RU" dirty="0" smtClean="0"/>
              <a:t> </a:t>
            </a:r>
            <a:r>
              <a:rPr lang="ru-RU" dirty="0" smtClean="0"/>
              <a:t>Гимнастику и массаж можно чередовать между собой или проводить поочередно в течение дня: утром массаж, вечером гимнастика или наоборот. </a:t>
            </a:r>
            <a:endParaRPr lang="ru-RU" dirty="0" smtClean="0"/>
          </a:p>
          <a:p>
            <a:endParaRPr lang="ru-RU" dirty="0" smtClean="0"/>
          </a:p>
          <a:p>
            <a:pPr>
              <a:buFont typeface="Arial" pitchFamily="34" charset="0"/>
              <a:buChar char="•"/>
            </a:pPr>
            <a:r>
              <a:rPr lang="ru-RU" dirty="0" smtClean="0"/>
              <a:t>Лучше </a:t>
            </a:r>
            <a:r>
              <a:rPr lang="ru-RU" dirty="0" smtClean="0"/>
              <a:t>всего массаж делать на ночь, так как он действует на </a:t>
            </a:r>
            <a:r>
              <a:rPr lang="ru-RU" dirty="0" smtClean="0"/>
              <a:t>организм </a:t>
            </a:r>
            <a:r>
              <a:rPr lang="ru-RU" dirty="0" smtClean="0"/>
              <a:t>малыша успокаивающе и способствует здоровому и крепкому сну</a:t>
            </a:r>
            <a:r>
              <a:rPr lang="ru-RU" dirty="0" smtClean="0"/>
              <a:t>.</a:t>
            </a:r>
          </a:p>
          <a:p>
            <a:pPr>
              <a:buFont typeface="Arial" pitchFamily="34" charset="0"/>
              <a:buChar char="•"/>
            </a:pPr>
            <a:endParaRPr lang="ru-RU" dirty="0" smtClean="0"/>
          </a:p>
          <a:p>
            <a:pPr>
              <a:buFont typeface="Arial" pitchFamily="34" charset="0"/>
              <a:buChar char="•"/>
            </a:pPr>
            <a:r>
              <a:rPr lang="ru-RU" dirty="0" smtClean="0"/>
              <a:t>При </a:t>
            </a:r>
            <a:r>
              <a:rPr lang="ru-RU" dirty="0" smtClean="0"/>
              <a:t>проведении массажа улучшается кровообращение, а кожа и мышцы тела ребенка становятся более эластичными, гибкими и упругими. </a:t>
            </a:r>
            <a:endParaRPr lang="ru-RU" dirty="0" smtClean="0"/>
          </a:p>
          <a:p>
            <a:endParaRPr lang="ru-RU" dirty="0" smtClean="0"/>
          </a:p>
          <a:p>
            <a:pPr>
              <a:buFont typeface="Arial" pitchFamily="34" charset="0"/>
              <a:buChar char="•"/>
            </a:pPr>
            <a:r>
              <a:rPr lang="ru-RU" dirty="0" smtClean="0"/>
              <a:t>После </a:t>
            </a:r>
            <a:r>
              <a:rPr lang="ru-RU" dirty="0" smtClean="0"/>
              <a:t>массажа или гимнастики кормление малыша возможно лишь по истечении тридцати-сорока </a:t>
            </a:r>
            <a:r>
              <a:rPr lang="ru-RU" dirty="0" smtClean="0"/>
              <a:t>минут.</a:t>
            </a:r>
            <a:endParaRPr lang="ru-RU" dirty="0"/>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8229600" cy="1399032"/>
          </a:xfrm>
        </p:spPr>
        <p:txBody>
          <a:bodyPr/>
          <a:lstStyle/>
          <a:p>
            <a:r>
              <a:rPr lang="ru-RU" dirty="0" smtClean="0"/>
              <a:t>Спасибо за внимание!</a:t>
            </a:r>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7869560" cy="2623168"/>
          </a:xfrm>
        </p:spPr>
        <p:txBody>
          <a:bodyPr>
            <a:normAutofit fontScale="90000"/>
          </a:bodyPr>
          <a:lstStyle/>
          <a:p>
            <a:r>
              <a:rPr lang="ru-RU" sz="2000" dirty="0" smtClean="0"/>
              <a:t>Для здорового ребенка характерна физическая активность с первых дней жизни. Через движение ребенок познает мир, развивает психику, интеллект, регулирует процессы обмена. Каждое движение ребенка неразрывно связано с актом дыхания, а хорошее дыхание благоприятно воздействует на кровообращение.</a:t>
            </a:r>
            <a:r>
              <a:rPr lang="ru-RU" dirty="0" smtClean="0"/>
              <a:t/>
            </a:r>
            <a:br>
              <a:rPr lang="ru-RU" dirty="0" smtClean="0"/>
            </a:br>
            <a:r>
              <a:rPr lang="ru-RU" dirty="0" smtClean="0"/>
              <a:t/>
            </a:r>
            <a:br>
              <a:rPr lang="ru-RU" dirty="0" smtClean="0"/>
            </a:br>
            <a:endParaRPr lang="ru-RU" dirty="0"/>
          </a:p>
        </p:txBody>
      </p:sp>
      <p:pic>
        <p:nvPicPr>
          <p:cNvPr id="1026" name="Picture 2" descr="https://life4health.ru/wp-content/uploads/2017/10/Massazh-stop-pri-ploskostopii_007_Rebenok.jpg"/>
          <p:cNvPicPr>
            <a:picLocks noChangeAspect="1" noChangeArrowheads="1"/>
          </p:cNvPicPr>
          <p:nvPr/>
        </p:nvPicPr>
        <p:blipFill>
          <a:blip r:embed="rId2" cstate="print"/>
          <a:srcRect/>
          <a:stretch>
            <a:fillRect/>
          </a:stretch>
        </p:blipFill>
        <p:spPr bwMode="auto">
          <a:xfrm>
            <a:off x="467544" y="2204864"/>
            <a:ext cx="8280920" cy="4392488"/>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8229600" cy="1399032"/>
          </a:xfrm>
        </p:spPr>
        <p:txBody>
          <a:bodyPr>
            <a:noAutofit/>
          </a:bodyPr>
          <a:lstStyle/>
          <a:p>
            <a:r>
              <a:rPr lang="ru-RU" sz="2000" dirty="0" smtClean="0"/>
              <a:t>Для занятий необходимы:</a:t>
            </a:r>
            <a:br>
              <a:rPr lang="ru-RU" sz="2000" dirty="0" smtClean="0"/>
            </a:br>
            <a:r>
              <a:rPr lang="ru-RU" sz="2000" dirty="0" smtClean="0"/>
              <a:t>а) </a:t>
            </a:r>
            <a:r>
              <a:rPr lang="ru-RU" sz="2000" dirty="0" err="1" smtClean="0"/>
              <a:t>пеленальный</a:t>
            </a:r>
            <a:r>
              <a:rPr lang="ru-RU" sz="2000" dirty="0" smtClean="0"/>
              <a:t> стол, покрытый байковым одеялом, клеенкой, простыней;</a:t>
            </a:r>
            <a:br>
              <a:rPr lang="ru-RU" sz="2000" dirty="0" smtClean="0"/>
            </a:br>
            <a:r>
              <a:rPr lang="ru-RU" sz="2000" dirty="0" smtClean="0"/>
              <a:t>б) игрушки разных по форме, цвету, звучанию: кубики цветные, кольца разноцветные диаметром от 6 до 15 см, толщиной до 3 см.</a:t>
            </a:r>
            <a:br>
              <a:rPr lang="ru-RU" sz="2000" dirty="0" smtClean="0"/>
            </a:br>
            <a:r>
              <a:rPr lang="ru-RU" sz="2400" dirty="0" smtClean="0"/>
              <a:t/>
            </a:r>
            <a:br>
              <a:rPr lang="ru-RU" sz="2400" dirty="0" smtClean="0"/>
            </a:br>
            <a:endParaRPr lang="ru-RU" sz="2400" dirty="0"/>
          </a:p>
        </p:txBody>
      </p:sp>
      <p:pic>
        <p:nvPicPr>
          <p:cNvPr id="16386" name="Picture 2" descr="https://babyem.ru/assets/images/massazh-dlya-rebenka-ot-4-do-6-mesyacev.jpg"/>
          <p:cNvPicPr>
            <a:picLocks noChangeAspect="1" noChangeArrowheads="1"/>
          </p:cNvPicPr>
          <p:nvPr/>
        </p:nvPicPr>
        <p:blipFill>
          <a:blip r:embed="rId2" cstate="print"/>
          <a:srcRect/>
          <a:stretch>
            <a:fillRect/>
          </a:stretch>
        </p:blipFill>
        <p:spPr bwMode="auto">
          <a:xfrm>
            <a:off x="0" y="2852936"/>
            <a:ext cx="3096344" cy="2664296"/>
          </a:xfrm>
          <a:prstGeom prst="rect">
            <a:avLst/>
          </a:prstGeom>
          <a:noFill/>
        </p:spPr>
      </p:pic>
      <p:pic>
        <p:nvPicPr>
          <p:cNvPr id="16388" name="Picture 4" descr="https://avatars.mds.yandex.net/get-pdb/234183/894db894-7ded-4325-8a4a-1f0b598dde0f/s1200?webp=false"/>
          <p:cNvPicPr>
            <a:picLocks noChangeAspect="1" noChangeArrowheads="1"/>
          </p:cNvPicPr>
          <p:nvPr/>
        </p:nvPicPr>
        <p:blipFill>
          <a:blip r:embed="rId3" cstate="print"/>
          <a:srcRect/>
          <a:stretch>
            <a:fillRect/>
          </a:stretch>
        </p:blipFill>
        <p:spPr bwMode="auto">
          <a:xfrm>
            <a:off x="6444208" y="2636912"/>
            <a:ext cx="2592288" cy="2592288"/>
          </a:xfrm>
          <a:prstGeom prst="rect">
            <a:avLst/>
          </a:prstGeom>
          <a:noFill/>
        </p:spPr>
      </p:pic>
      <p:pic>
        <p:nvPicPr>
          <p:cNvPr id="16390" name="Picture 6" descr="https://sc01.alicdn.com/kf/HTB1k8aeaOzxK1RkSnaVq6xn9VXaq/Plush-china-toy-import-soft-toy-baby.jpg"/>
          <p:cNvPicPr>
            <a:picLocks noChangeAspect="1" noChangeArrowheads="1"/>
          </p:cNvPicPr>
          <p:nvPr/>
        </p:nvPicPr>
        <p:blipFill>
          <a:blip r:embed="rId4" cstate="print"/>
          <a:srcRect/>
          <a:stretch>
            <a:fillRect/>
          </a:stretch>
        </p:blipFill>
        <p:spPr bwMode="auto">
          <a:xfrm flipH="1">
            <a:off x="3419872" y="3501008"/>
            <a:ext cx="2592288" cy="1844824"/>
          </a:xfrm>
          <a:prstGeom prst="rect">
            <a:avLst/>
          </a:prstGeom>
          <a:noFill/>
        </p:spPr>
      </p:pic>
      <p:cxnSp>
        <p:nvCxnSpPr>
          <p:cNvPr id="11" name="Прямая со стрелкой 10"/>
          <p:cNvCxnSpPr/>
          <p:nvPr/>
        </p:nvCxnSpPr>
        <p:spPr>
          <a:xfrm>
            <a:off x="3779912" y="2492896"/>
            <a:ext cx="360040" cy="72008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Прямая со стрелкой 12"/>
          <p:cNvCxnSpPr/>
          <p:nvPr/>
        </p:nvCxnSpPr>
        <p:spPr>
          <a:xfrm>
            <a:off x="5508104" y="2420888"/>
            <a:ext cx="720080" cy="72008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Прямая со стрелкой 16"/>
          <p:cNvCxnSpPr/>
          <p:nvPr/>
        </p:nvCxnSpPr>
        <p:spPr>
          <a:xfrm flipH="1">
            <a:off x="1475656" y="2132856"/>
            <a:ext cx="216024"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Комплекс упражнений № 1 (1,5 — 3 мес.)</a:t>
            </a:r>
            <a:endParaRPr lang="ru-RU" dirty="0"/>
          </a:p>
        </p:txBody>
      </p:sp>
      <p:sp>
        <p:nvSpPr>
          <p:cNvPr id="3" name="Прямоугольник 2"/>
          <p:cNvSpPr/>
          <p:nvPr/>
        </p:nvSpPr>
        <p:spPr>
          <a:xfrm>
            <a:off x="2286000" y="2413338"/>
            <a:ext cx="4572000" cy="923330"/>
          </a:xfrm>
          <a:prstGeom prst="rect">
            <a:avLst/>
          </a:prstGeom>
        </p:spPr>
        <p:txBody>
          <a:bodyPr>
            <a:spAutoFit/>
          </a:bodyPr>
          <a:lstStyle/>
          <a:p>
            <a:r>
              <a:rPr lang="ru-RU" b="1" dirty="0" smtClean="0"/>
              <a:t/>
            </a:r>
            <a:br>
              <a:rPr lang="ru-RU" b="1" dirty="0" smtClean="0"/>
            </a:br>
            <a:r>
              <a:rPr lang="ru-RU" b="1" dirty="0" smtClean="0"/>
              <a:t/>
            </a:r>
            <a:br>
              <a:rPr lang="ru-RU" b="1" dirty="0" smtClean="0"/>
            </a:br>
            <a:endParaRPr lang="ru-RU" dirty="0"/>
          </a:p>
        </p:txBody>
      </p:sp>
      <p:sp>
        <p:nvSpPr>
          <p:cNvPr id="4" name="Прямоугольник 3"/>
          <p:cNvSpPr/>
          <p:nvPr/>
        </p:nvSpPr>
        <p:spPr>
          <a:xfrm>
            <a:off x="539552" y="1916832"/>
            <a:ext cx="7920880" cy="523220"/>
          </a:xfrm>
          <a:prstGeom prst="rect">
            <a:avLst/>
          </a:prstGeom>
        </p:spPr>
        <p:txBody>
          <a:bodyPr wrap="square">
            <a:spAutoFit/>
          </a:bodyPr>
          <a:lstStyle/>
          <a:p>
            <a:pPr>
              <a:buFont typeface="Arial" pitchFamily="34" charset="0"/>
              <a:buChar char="•"/>
            </a:pPr>
            <a:r>
              <a:rPr lang="ru-RU" sz="2800" dirty="0" smtClean="0"/>
              <a:t>Поглаживающий массаж рук. (4-6 раз)</a:t>
            </a:r>
            <a:endParaRPr lang="ru-RU" sz="2800" dirty="0"/>
          </a:p>
        </p:txBody>
      </p:sp>
      <p:pic>
        <p:nvPicPr>
          <p:cNvPr id="17410" name="Picture 2" descr="https://dom-knig.com/page_images/2/2666555f957c1ebd28c5ada363d4140c.jpg"/>
          <p:cNvPicPr>
            <a:picLocks noChangeAspect="1" noChangeArrowheads="1"/>
          </p:cNvPicPr>
          <p:nvPr/>
        </p:nvPicPr>
        <p:blipFill>
          <a:blip r:embed="rId2" cstate="print"/>
          <a:srcRect/>
          <a:stretch>
            <a:fillRect/>
          </a:stretch>
        </p:blipFill>
        <p:spPr bwMode="auto">
          <a:xfrm>
            <a:off x="5099050" y="2800350"/>
            <a:ext cx="3145358" cy="2356842"/>
          </a:xfrm>
          <a:prstGeom prst="rect">
            <a:avLst/>
          </a:prstGeom>
          <a:noFill/>
        </p:spPr>
      </p:pic>
      <p:pic>
        <p:nvPicPr>
          <p:cNvPr id="17412" name="Picture 4" descr="https://bubchen.by/img/2.jpg"/>
          <p:cNvPicPr>
            <a:picLocks noChangeAspect="1" noChangeArrowheads="1"/>
          </p:cNvPicPr>
          <p:nvPr/>
        </p:nvPicPr>
        <p:blipFill>
          <a:blip r:embed="rId3" cstate="print"/>
          <a:srcRect/>
          <a:stretch>
            <a:fillRect/>
          </a:stretch>
        </p:blipFill>
        <p:spPr bwMode="auto">
          <a:xfrm flipH="1">
            <a:off x="467544" y="2636912"/>
            <a:ext cx="4006430" cy="2664296"/>
          </a:xfrm>
          <a:prstGeom prst="rect">
            <a:avLst/>
          </a:prstGeom>
          <a:noFill/>
        </p:spPr>
      </p:pic>
      <p:sp>
        <p:nvSpPr>
          <p:cNvPr id="7" name="Прямоугольник 6"/>
          <p:cNvSpPr/>
          <p:nvPr/>
        </p:nvSpPr>
        <p:spPr>
          <a:xfrm>
            <a:off x="395536" y="5445224"/>
            <a:ext cx="8568952" cy="923330"/>
          </a:xfrm>
          <a:prstGeom prst="rect">
            <a:avLst/>
          </a:prstGeom>
        </p:spPr>
        <p:txBody>
          <a:bodyPr wrap="square">
            <a:spAutoFit/>
          </a:bodyPr>
          <a:lstStyle/>
          <a:p>
            <a:r>
              <a:rPr lang="ru-RU" dirty="0" smtClean="0"/>
              <a:t>Большой палец правой руки вкладывают в правую руку ребенка. Левой осторожно поглаживают руку ребенка от кисти к плечу, стараясь обойти локтевой сустав.</a:t>
            </a:r>
            <a:endParaRPr lang="ru-RU"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04664"/>
            <a:ext cx="6606480" cy="461665"/>
          </a:xfrm>
          <a:prstGeom prst="rect">
            <a:avLst/>
          </a:prstGeom>
        </p:spPr>
        <p:txBody>
          <a:bodyPr wrap="square">
            <a:spAutoFit/>
          </a:bodyPr>
          <a:lstStyle/>
          <a:p>
            <a:pPr>
              <a:buFont typeface="Arial" pitchFamily="34" charset="0"/>
              <a:buChar char="•"/>
            </a:pPr>
            <a:r>
              <a:rPr lang="ru-RU" sz="2400" dirty="0" smtClean="0"/>
              <a:t>Поглаживающий массаж ног. (4-6 раз)</a:t>
            </a:r>
            <a:endParaRPr lang="ru-RU" sz="2400" dirty="0"/>
          </a:p>
        </p:txBody>
      </p:sp>
      <p:pic>
        <p:nvPicPr>
          <p:cNvPr id="18434" name="Picture 2" descr="http://karapuz.net.ua/images/1980/1980-massazh-pri-ploskostopii-u-detej-1.jpeg"/>
          <p:cNvPicPr>
            <a:picLocks noChangeAspect="1" noChangeArrowheads="1"/>
          </p:cNvPicPr>
          <p:nvPr/>
        </p:nvPicPr>
        <p:blipFill>
          <a:blip r:embed="rId2" cstate="print"/>
          <a:srcRect/>
          <a:stretch>
            <a:fillRect/>
          </a:stretch>
        </p:blipFill>
        <p:spPr bwMode="auto">
          <a:xfrm>
            <a:off x="4788024" y="1340768"/>
            <a:ext cx="3949932" cy="3185429"/>
          </a:xfrm>
          <a:prstGeom prst="rect">
            <a:avLst/>
          </a:prstGeom>
          <a:noFill/>
        </p:spPr>
      </p:pic>
      <p:pic>
        <p:nvPicPr>
          <p:cNvPr id="18436" name="Picture 4" descr="https://im0-tub-ru.yandex.net/i?id=4453bfcaf4a56dcf9673f0a91497a10d-sr&amp;n=13"/>
          <p:cNvPicPr>
            <a:picLocks noChangeAspect="1" noChangeArrowheads="1"/>
          </p:cNvPicPr>
          <p:nvPr/>
        </p:nvPicPr>
        <p:blipFill>
          <a:blip r:embed="rId3" cstate="print"/>
          <a:srcRect/>
          <a:stretch>
            <a:fillRect/>
          </a:stretch>
        </p:blipFill>
        <p:spPr bwMode="auto">
          <a:xfrm>
            <a:off x="683568" y="1700808"/>
            <a:ext cx="3737257" cy="2128665"/>
          </a:xfrm>
          <a:prstGeom prst="rect">
            <a:avLst/>
          </a:prstGeom>
          <a:noFill/>
        </p:spPr>
      </p:pic>
      <p:sp>
        <p:nvSpPr>
          <p:cNvPr id="7" name="Прямоугольник 6"/>
          <p:cNvSpPr/>
          <p:nvPr/>
        </p:nvSpPr>
        <p:spPr>
          <a:xfrm>
            <a:off x="827584" y="4797152"/>
            <a:ext cx="7740352" cy="1200329"/>
          </a:xfrm>
          <a:prstGeom prst="rect">
            <a:avLst/>
          </a:prstGeom>
        </p:spPr>
        <p:txBody>
          <a:bodyPr wrap="square">
            <a:spAutoFit/>
          </a:bodyPr>
          <a:lstStyle/>
          <a:p>
            <a:r>
              <a:rPr lang="ru-RU" dirty="0" smtClean="0"/>
              <a:t>Левую стопу ребенка берут в свою левую руку. Ладонью другой руки производят поглаживание по наружной и задней сторонам голени и бедра. Затем переходят к массажу правой ноги. Ногу ребенка держат правой рукой, а массируют левой.</a:t>
            </a:r>
            <a:endParaRPr lang="ru-RU"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4719562" cy="523220"/>
          </a:xfrm>
          <a:prstGeom prst="rect">
            <a:avLst/>
          </a:prstGeom>
        </p:spPr>
        <p:txBody>
          <a:bodyPr wrap="none">
            <a:spAutoFit/>
          </a:bodyPr>
          <a:lstStyle/>
          <a:p>
            <a:pPr>
              <a:buFont typeface="Arial" pitchFamily="34" charset="0"/>
              <a:buChar char="•"/>
            </a:pPr>
            <a:r>
              <a:rPr lang="ru-RU" sz="2800" dirty="0" smtClean="0"/>
              <a:t>Выкладывание на живот.</a:t>
            </a:r>
            <a:endParaRPr lang="ru-RU" sz="2800" dirty="0"/>
          </a:p>
        </p:txBody>
      </p:sp>
      <p:pic>
        <p:nvPicPr>
          <p:cNvPr id="19458" name="Picture 2" descr="https://i1.wp.com/baragozik.ru/wp-content/uploads/2015/07/massazh_novorozhdennogo24-1024x681.jpg"/>
          <p:cNvPicPr>
            <a:picLocks noChangeAspect="1" noChangeArrowheads="1"/>
          </p:cNvPicPr>
          <p:nvPr/>
        </p:nvPicPr>
        <p:blipFill>
          <a:blip r:embed="rId2" cstate="print"/>
          <a:srcRect/>
          <a:stretch>
            <a:fillRect/>
          </a:stretch>
        </p:blipFill>
        <p:spPr bwMode="auto">
          <a:xfrm>
            <a:off x="4211960" y="1268760"/>
            <a:ext cx="4764159" cy="3168352"/>
          </a:xfrm>
          <a:prstGeom prst="rect">
            <a:avLst/>
          </a:prstGeom>
          <a:noFill/>
        </p:spPr>
      </p:pic>
      <p:pic>
        <p:nvPicPr>
          <p:cNvPr id="19460" name="Picture 4" descr="https://tuvasemya.ru/wp-content/uploads/2019/12/kogda-kak-mozhno-F77277.jpg"/>
          <p:cNvPicPr>
            <a:picLocks noChangeAspect="1" noChangeArrowheads="1"/>
          </p:cNvPicPr>
          <p:nvPr/>
        </p:nvPicPr>
        <p:blipFill>
          <a:blip r:embed="rId3" cstate="print"/>
          <a:srcRect/>
          <a:stretch>
            <a:fillRect/>
          </a:stretch>
        </p:blipFill>
        <p:spPr bwMode="auto">
          <a:xfrm>
            <a:off x="683568" y="4581128"/>
            <a:ext cx="5544616" cy="1584176"/>
          </a:xfrm>
          <a:prstGeom prst="rect">
            <a:avLst/>
          </a:prstGeom>
          <a:noFill/>
        </p:spPr>
      </p:pic>
      <p:sp>
        <p:nvSpPr>
          <p:cNvPr id="5" name="Прямоугольник 4"/>
          <p:cNvSpPr/>
          <p:nvPr/>
        </p:nvSpPr>
        <p:spPr>
          <a:xfrm>
            <a:off x="0" y="1052736"/>
            <a:ext cx="3816424" cy="2308324"/>
          </a:xfrm>
          <a:prstGeom prst="rect">
            <a:avLst/>
          </a:prstGeom>
        </p:spPr>
        <p:txBody>
          <a:bodyPr wrap="square">
            <a:spAutoFit/>
          </a:bodyPr>
          <a:lstStyle/>
          <a:p>
            <a:r>
              <a:rPr lang="ru-RU" dirty="0" smtClean="0"/>
              <a:t>Ребенок лежит на животе, руки его должны находиться под грудью, лицо повернуто в сторону. При поглаживании спины ребенок рефлекторно поднимает голову. Упражнение укрепляет мышцы спины.</a:t>
            </a:r>
            <a:endParaRPr lang="ru-RU"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4817344" cy="523220"/>
          </a:xfrm>
          <a:prstGeom prst="rect">
            <a:avLst/>
          </a:prstGeom>
        </p:spPr>
        <p:txBody>
          <a:bodyPr wrap="none">
            <a:spAutoFit/>
          </a:bodyPr>
          <a:lstStyle/>
          <a:p>
            <a:pPr>
              <a:buFont typeface="Arial" pitchFamily="34" charset="0"/>
              <a:buChar char="•"/>
            </a:pPr>
            <a:r>
              <a:rPr lang="ru-RU" sz="2800" dirty="0" smtClean="0"/>
              <a:t>Массаж спины. (4-6 раз)</a:t>
            </a:r>
            <a:endParaRPr lang="ru-RU" sz="2800" dirty="0"/>
          </a:p>
        </p:txBody>
      </p:sp>
      <p:pic>
        <p:nvPicPr>
          <p:cNvPr id="20482" name="Picture 2" descr="http://detskiy-massaj.ru/i/images/shutterstock_28838099.jpg"/>
          <p:cNvPicPr>
            <a:picLocks noChangeAspect="1" noChangeArrowheads="1"/>
          </p:cNvPicPr>
          <p:nvPr/>
        </p:nvPicPr>
        <p:blipFill>
          <a:blip r:embed="rId2" cstate="print"/>
          <a:srcRect/>
          <a:stretch>
            <a:fillRect/>
          </a:stretch>
        </p:blipFill>
        <p:spPr bwMode="auto">
          <a:xfrm>
            <a:off x="107504" y="1124744"/>
            <a:ext cx="3888432" cy="2808312"/>
          </a:xfrm>
          <a:prstGeom prst="rect">
            <a:avLst/>
          </a:prstGeom>
          <a:noFill/>
        </p:spPr>
      </p:pic>
      <p:pic>
        <p:nvPicPr>
          <p:cNvPr id="20484" name="Picture 4" descr="https://otnogi.ru/wp-content/uploads/2016/09/104-3.jpg"/>
          <p:cNvPicPr>
            <a:picLocks noChangeAspect="1" noChangeArrowheads="1"/>
          </p:cNvPicPr>
          <p:nvPr/>
        </p:nvPicPr>
        <p:blipFill>
          <a:blip r:embed="rId3" cstate="print"/>
          <a:srcRect/>
          <a:stretch>
            <a:fillRect/>
          </a:stretch>
        </p:blipFill>
        <p:spPr bwMode="auto">
          <a:xfrm>
            <a:off x="4139952" y="908720"/>
            <a:ext cx="4845011" cy="3636120"/>
          </a:xfrm>
          <a:prstGeom prst="rect">
            <a:avLst/>
          </a:prstGeom>
          <a:noFill/>
        </p:spPr>
      </p:pic>
      <p:sp>
        <p:nvSpPr>
          <p:cNvPr id="5" name="Прямоугольник 4"/>
          <p:cNvSpPr/>
          <p:nvPr/>
        </p:nvSpPr>
        <p:spPr>
          <a:xfrm>
            <a:off x="251520" y="4653136"/>
            <a:ext cx="8550696" cy="1477328"/>
          </a:xfrm>
          <a:prstGeom prst="rect">
            <a:avLst/>
          </a:prstGeom>
        </p:spPr>
        <p:txBody>
          <a:bodyPr wrap="square">
            <a:spAutoFit/>
          </a:bodyPr>
          <a:lstStyle/>
          <a:p>
            <a:r>
              <a:rPr lang="ru-RU" dirty="0" smtClean="0"/>
              <a:t>проводят растирание и разминание кончиками пальцев в виде спиралевидных, полукружных движений с умеренным нажимом. В ответ ребенок приподнимает головку, плечевой пояс и смотрит вперед, выпрямляет ручки. Далее следуют слабое щипцеобразное разминание, разминание подушечками пальцев и растирание.</a:t>
            </a:r>
            <a:endParaRPr lang="ru-RU"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123</TotalTime>
  <Words>1794</Words>
  <Application>Microsoft Office PowerPoint</Application>
  <PresentationFormat>Экран (4:3)</PresentationFormat>
  <Paragraphs>119</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Яркая</vt:lpstr>
      <vt:lpstr>Оздоровительный массаж и гимнастика грудному ребенку.</vt:lpstr>
      <vt:lpstr>Показания к массажу детям при болезнях:</vt:lpstr>
      <vt:lpstr>Противопоказания:</vt:lpstr>
      <vt:lpstr>Для здорового ребенка характерна физическая активность с первых дней жизни. Через движение ребенок познает мир, развивает психику, интеллект, регулирует процессы обмена. Каждое движение ребенка неразрывно связано с актом дыхания, а хорошее дыхание благоприятно воздействует на кровообращение.  </vt:lpstr>
      <vt:lpstr>Для занятий необходимы: а) пеленальный стол, покрытый байковым одеялом, клеенкой, простыней; б) игрушки разных по форме, цвету, звучанию: кубики цветные, кольца разноцветные диаметром от 6 до 15 см, толщиной до 3 см.  </vt:lpstr>
      <vt:lpstr>Комплекс упражнений № 1 (1,5 — 3 мес.)</vt:lpstr>
      <vt:lpstr>Слайд 7</vt:lpstr>
      <vt:lpstr>Слайд 8</vt:lpstr>
      <vt:lpstr>Слайд 9</vt:lpstr>
      <vt:lpstr>Слайд 10</vt:lpstr>
      <vt:lpstr>Слайд 11</vt:lpstr>
      <vt:lpstr>Слайд 12</vt:lpstr>
      <vt:lpstr>Комплекс упражнений № 2 (3 — 4 мес.)</vt:lpstr>
      <vt:lpstr>Слайд 14</vt:lpstr>
      <vt:lpstr>Слайд 15</vt:lpstr>
      <vt:lpstr>Слайд 16</vt:lpstr>
      <vt:lpstr>Слайд 17</vt:lpstr>
      <vt:lpstr>Слайд 18</vt:lpstr>
      <vt:lpstr>Слайд 19</vt:lpstr>
      <vt:lpstr>Слайд 20</vt:lpstr>
      <vt:lpstr>Слайд 21</vt:lpstr>
      <vt:lpstr>Слайд 22</vt:lpstr>
      <vt:lpstr> Комплекс упражнений № 3 (4 — 6 мес.)</vt:lpstr>
      <vt:lpstr>Слайд 24</vt:lpstr>
      <vt:lpstr>Слайд 25</vt:lpstr>
      <vt:lpstr>Слайд 26</vt:lpstr>
      <vt:lpstr>Слайд 27</vt:lpstr>
      <vt:lpstr> Комплекс упражнений № 4 (6 — 10 мес.)</vt:lpstr>
      <vt:lpstr>Слайд 29</vt:lpstr>
      <vt:lpstr>Слайд 30</vt:lpstr>
      <vt:lpstr>Слайд 31</vt:lpstr>
      <vt:lpstr>Комплекс упражнений № 5 (10 — 18 мес.)</vt:lpstr>
      <vt:lpstr>Слайд 33</vt:lpstr>
      <vt:lpstr>Слайд 34</vt:lpstr>
      <vt:lpstr>Слайд 35</vt:lpstr>
      <vt:lpstr>Слайд 36</vt:lpstr>
      <vt:lpstr>Слайд 37</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и социального развития Российской Федерации </dc:title>
  <dc:creator>Yana Anikina</dc:creator>
  <cp:lastModifiedBy>ПК</cp:lastModifiedBy>
  <cp:revision>23</cp:revision>
  <dcterms:created xsi:type="dcterms:W3CDTF">2020-07-01T13:16:25Z</dcterms:created>
  <dcterms:modified xsi:type="dcterms:W3CDTF">2020-07-02T07:27:26Z</dcterms:modified>
</cp:coreProperties>
</file>