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2" r:id="rId5"/>
    <p:sldId id="275" r:id="rId6"/>
    <p:sldId id="272" r:id="rId7"/>
    <p:sldId id="257" r:id="rId8"/>
    <p:sldId id="274" r:id="rId9"/>
    <p:sldId id="273" r:id="rId10"/>
    <p:sldId id="266" r:id="rId11"/>
    <p:sldId id="277" r:id="rId12"/>
    <p:sldId id="278" r:id="rId13"/>
    <p:sldId id="268" r:id="rId14"/>
    <p:sldId id="279" r:id="rId15"/>
    <p:sldId id="280" r:id="rId16"/>
    <p:sldId id="281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0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 smtClean="0"/>
              <a:t>Тема: </a:t>
            </a:r>
            <a:r>
              <a:rPr lang="ru-RU" dirty="0" smtClean="0"/>
              <a:t>Сухожилия сгибателей пальцев кисти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Кичеева</a:t>
            </a:r>
            <a:r>
              <a:rPr lang="ru-RU" dirty="0" smtClean="0"/>
              <a:t> В.Ю, </a:t>
            </a:r>
            <a:r>
              <a:rPr lang="ru-RU" dirty="0" smtClean="0"/>
              <a:t>504 </a:t>
            </a:r>
            <a:r>
              <a:rPr lang="ru-RU" dirty="0" err="1" smtClean="0"/>
              <a:t>пед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7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971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ЦРБ, при невозможности сразу эвакуировать пострадавшего в отделение микрохирургии кисти, хирург после обработки кисти по Усольцевой, обязан </a:t>
            </a:r>
            <a:r>
              <a:rPr lang="ru-RU" dirty="0" smtClean="0"/>
              <a:t>выполнить первичную </a:t>
            </a:r>
            <a:r>
              <a:rPr lang="ru-RU" dirty="0"/>
              <a:t>хирургическую обработку. Раны, по возможности, ушивают или </a:t>
            </a:r>
            <a:r>
              <a:rPr lang="ru-RU" dirty="0" smtClean="0"/>
              <a:t>закрывают повязками </a:t>
            </a:r>
            <a:r>
              <a:rPr lang="ru-RU" dirty="0"/>
              <a:t>с мазевыми антисептиками. Обеспечивают иммобилизацию </a:t>
            </a:r>
            <a:r>
              <a:rPr lang="ru-RU" dirty="0" smtClean="0"/>
              <a:t>гипсовыми шинами</a:t>
            </a:r>
            <a:r>
              <a:rPr lang="ru-RU" dirty="0"/>
              <a:t>. Если в течение 1-2 дней невозможно эвакуировать в отделение </a:t>
            </a:r>
            <a:r>
              <a:rPr lang="ru-RU" dirty="0" smtClean="0"/>
              <a:t>микрохирургии кисти</a:t>
            </a:r>
            <a:r>
              <a:rPr lang="ru-RU" dirty="0"/>
              <a:t>, пострадавшего лечат в ЦРБ до полного заживления ран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Через две недели </a:t>
            </a:r>
            <a:r>
              <a:rPr lang="ru-RU" dirty="0" smtClean="0"/>
              <a:t>после заживления </a:t>
            </a:r>
            <a:r>
              <a:rPr lang="ru-RU" dirty="0"/>
              <a:t>последних ран и свищей больного направляют в отделение </a:t>
            </a:r>
            <a:r>
              <a:rPr lang="ru-RU" dirty="0" smtClean="0"/>
              <a:t>микрохирургии кисти </a:t>
            </a:r>
            <a:r>
              <a:rPr lang="ru-RU" dirty="0"/>
              <a:t>для плановых восстановительных операций. При отчленении пальцев или кисти пострадавшего </a:t>
            </a:r>
            <a:r>
              <a:rPr lang="ru-RU" dirty="0" smtClean="0">
                <a:solidFill>
                  <a:srgbClr val="FF0000"/>
                </a:solidFill>
              </a:rPr>
              <a:t>необходимо не </a:t>
            </a:r>
            <a:r>
              <a:rPr lang="ru-RU" dirty="0">
                <a:solidFill>
                  <a:srgbClr val="FF0000"/>
                </a:solidFill>
              </a:rPr>
              <a:t>позднее 4 часов доставить в специализированное отделение. Отчлененный орган помещают в </a:t>
            </a:r>
            <a:r>
              <a:rPr lang="ru-RU" dirty="0" smtClean="0">
                <a:solidFill>
                  <a:srgbClr val="FF0000"/>
                </a:solidFill>
              </a:rPr>
              <a:t>стерильную салфетку </a:t>
            </a:r>
            <a:r>
              <a:rPr lang="ru-RU" dirty="0">
                <a:solidFill>
                  <a:srgbClr val="FF0000"/>
                </a:solidFill>
              </a:rPr>
              <a:t>и в герметичный полиэтиленовый пакет, который опускается во второй пакет со смесью холодной воды </a:t>
            </a:r>
            <a:r>
              <a:rPr lang="ru-RU" dirty="0" smtClean="0">
                <a:solidFill>
                  <a:srgbClr val="FF0000"/>
                </a:solidFill>
              </a:rPr>
              <a:t>и льда </a:t>
            </a:r>
            <a:r>
              <a:rPr lang="ru-RU" dirty="0">
                <a:solidFill>
                  <a:srgbClr val="FF0000"/>
                </a:solidFill>
              </a:rPr>
              <a:t>(снега) 3:1. Оба пакета завязываются.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Категорически </a:t>
            </a:r>
            <a:r>
              <a:rPr lang="ru-RU" dirty="0">
                <a:solidFill>
                  <a:srgbClr val="FF0000"/>
                </a:solidFill>
              </a:rPr>
              <a:t>запрещается класть отчлененный сегмент на лед </a:t>
            </a:r>
            <a:r>
              <a:rPr lang="ru-RU" dirty="0" smtClean="0">
                <a:solidFill>
                  <a:srgbClr val="FF0000"/>
                </a:solidFill>
              </a:rPr>
              <a:t>или снег</a:t>
            </a:r>
            <a:r>
              <a:rPr lang="ru-RU" dirty="0">
                <a:solidFill>
                  <a:srgbClr val="FF0000"/>
                </a:solidFill>
              </a:rPr>
              <a:t>, замораживание сегмента приводит к 100% гибели его. Во время транспортировки </a:t>
            </a:r>
            <a:r>
              <a:rPr lang="ru-RU" dirty="0" smtClean="0">
                <a:solidFill>
                  <a:srgbClr val="FF0000"/>
                </a:solidFill>
              </a:rPr>
              <a:t>необходимо контролировать </a:t>
            </a:r>
            <a:r>
              <a:rPr lang="ru-RU" dirty="0">
                <a:solidFill>
                  <a:srgbClr val="FF0000"/>
                </a:solidFill>
              </a:rPr>
              <a:t>охлаждение отчлененного органа. </a:t>
            </a:r>
            <a:r>
              <a:rPr lang="ru-RU" dirty="0"/>
              <a:t>В отделении микрохирургии в экстренном </a:t>
            </a:r>
            <a:r>
              <a:rPr lang="ru-RU" dirty="0" smtClean="0"/>
              <a:t>порядке производится </a:t>
            </a:r>
            <a:r>
              <a:rPr lang="ru-RU" dirty="0"/>
              <a:t>операция реплантация, в процессе которой выполняют остеосинтез, шьют сосуды, нервы </a:t>
            </a:r>
            <a:r>
              <a:rPr lang="ru-RU" dirty="0" smtClean="0"/>
              <a:t>и сухожилия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9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Сухожильные швы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Существует свыше 60 видов сухожильных швов.</a:t>
            </a:r>
          </a:p>
          <a:p>
            <a:pPr marL="0" indent="0">
              <a:buNone/>
            </a:pPr>
            <a:r>
              <a:rPr lang="ru-RU" dirty="0"/>
              <a:t>Сухожильный шов должен отвечать следующим </a:t>
            </a:r>
            <a:r>
              <a:rPr lang="ru-RU" b="1" dirty="0"/>
              <a:t>требованиям</a:t>
            </a:r>
            <a:r>
              <a:rPr lang="ru-RU" dirty="0"/>
              <a:t>:</a:t>
            </a:r>
          </a:p>
          <a:p>
            <a:r>
              <a:rPr lang="ru-RU" dirty="0"/>
              <a:t>а) прочно удерживать концы сухожилий, не прорезая их;</a:t>
            </a:r>
          </a:p>
          <a:p>
            <a:r>
              <a:rPr lang="ru-RU" dirty="0"/>
              <a:t>б) быть скрытым внутри сухожилия, не раздражая окружающие</a:t>
            </a:r>
          </a:p>
          <a:p>
            <a:r>
              <a:rPr lang="ru-RU" dirty="0"/>
              <a:t>ткани концами и узлом шовного материала;</a:t>
            </a:r>
          </a:p>
          <a:p>
            <a:r>
              <a:rPr lang="ru-RU" dirty="0"/>
              <a:t>в) удерживать концы сухожилия в плотном прилегании один к</a:t>
            </a:r>
          </a:p>
          <a:p>
            <a:r>
              <a:rPr lang="ru-RU" dirty="0"/>
              <a:t>другому, не оставляя открытой срезанную поверхность;</a:t>
            </a:r>
          </a:p>
          <a:p>
            <a:r>
              <a:rPr lang="ru-RU" dirty="0"/>
              <a:t>г) не </a:t>
            </a:r>
            <a:r>
              <a:rPr lang="ru-RU" dirty="0" err="1"/>
              <a:t>передавливать</a:t>
            </a:r>
            <a:r>
              <a:rPr lang="ru-RU" dirty="0"/>
              <a:t> сухожилие, нарушая кровоснабжение.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3992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Методы сухожильного </a:t>
            </a:r>
            <a:r>
              <a:rPr lang="ru-RU" dirty="0" smtClean="0"/>
              <a:t>шва. Швы</a:t>
            </a:r>
            <a:r>
              <a:rPr lang="ru-RU" dirty="0"/>
              <a:t>: а — </a:t>
            </a:r>
            <a:r>
              <a:rPr lang="ru-RU" dirty="0" err="1"/>
              <a:t>Ланге</a:t>
            </a:r>
            <a:r>
              <a:rPr lang="ru-RU" dirty="0"/>
              <a:t>; б — </a:t>
            </a:r>
            <a:r>
              <a:rPr lang="ru-RU" dirty="0" err="1"/>
              <a:t>Кюнео</a:t>
            </a:r>
            <a:r>
              <a:rPr lang="ru-RU" dirty="0"/>
              <a:t>; в — Блоха и Бонне; г — М. М. Козакова: д — В. И. Розова; е — </a:t>
            </a:r>
            <a:r>
              <a:rPr lang="ru-RU" dirty="0" err="1"/>
              <a:t>Беннела</a:t>
            </a:r>
            <a:r>
              <a:rPr lang="ru-RU" dirty="0"/>
              <a:t>; ж — С. </a:t>
            </a:r>
            <a:r>
              <a:rPr lang="ru-RU" dirty="0" smtClean="0"/>
              <a:t>Я. </a:t>
            </a:r>
            <a:r>
              <a:rPr lang="ru-RU" dirty="0" err="1" smtClean="0"/>
              <a:t>Долецкого</a:t>
            </a:r>
            <a:r>
              <a:rPr lang="ru-RU" dirty="0" smtClean="0"/>
              <a:t> </a:t>
            </a:r>
            <a:r>
              <a:rPr lang="ru-RU" dirty="0"/>
              <a:t>и А. Г. Пугачева.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676" y="3025405"/>
            <a:ext cx="7252667" cy="357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9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1"/>
            <a:ext cx="6120680" cy="55410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565767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</a:t>
            </a:r>
            <a:r>
              <a:rPr lang="ru-RU" dirty="0"/>
              <a:t>. 4. Виды сухожильных швов: а — по </a:t>
            </a:r>
            <a:r>
              <a:rPr lang="ru-RU" dirty="0" err="1"/>
              <a:t>Кесслеру</a:t>
            </a:r>
            <a:r>
              <a:rPr lang="ru-RU" dirty="0"/>
              <a:t>; б — по </a:t>
            </a:r>
            <a:r>
              <a:rPr lang="ru-RU" dirty="0" err="1"/>
              <a:t>Клейнерту</a:t>
            </a:r>
            <a:r>
              <a:rPr lang="ru-RU" dirty="0"/>
              <a:t> в модификации </a:t>
            </a:r>
            <a:r>
              <a:rPr lang="ru-RU" dirty="0" err="1"/>
              <a:t>Бунелля</a:t>
            </a:r>
            <a:r>
              <a:rPr lang="ru-RU" dirty="0"/>
              <a:t>; в — по </a:t>
            </a:r>
            <a:r>
              <a:rPr lang="ru-RU" dirty="0" err="1"/>
              <a:t>Кесслеру</a:t>
            </a:r>
            <a:r>
              <a:rPr lang="ru-RU" dirty="0"/>
              <a:t> в модификации (один шов); г — по </a:t>
            </a:r>
            <a:r>
              <a:rPr lang="ru-RU" dirty="0" err="1"/>
              <a:t>Кесслеру</a:t>
            </a:r>
            <a:r>
              <a:rPr lang="ru-RU" dirty="0"/>
              <a:t> в модификации (два шва); д — по Цуге; в — по </a:t>
            </a:r>
            <a:r>
              <a:rPr lang="ru-RU" dirty="0" err="1"/>
              <a:t>Штрикланду</a:t>
            </a:r>
            <a:r>
              <a:rPr lang="ru-RU" dirty="0"/>
              <a:t>; ж — по </a:t>
            </a:r>
            <a:r>
              <a:rPr lang="ru-RU" dirty="0" err="1"/>
              <a:t>Буннеллю</a:t>
            </a:r>
            <a:r>
              <a:rPr lang="ru-RU" dirty="0"/>
              <a:t>; з — по Корнилову и </a:t>
            </a:r>
            <a:r>
              <a:rPr lang="ru-RU" dirty="0" smtClean="0"/>
              <a:t>Ломая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90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/>
          <a:lstStyle/>
          <a:p>
            <a:r>
              <a:rPr lang="ru-RU" dirty="0" smtClean="0"/>
              <a:t>Сухожильные швы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00039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После шва сухожилий длинных сгибателей пальцев, кисть </a:t>
            </a:r>
            <a:r>
              <a:rPr lang="ru-RU" dirty="0" err="1"/>
              <a:t>иммобилизируют</a:t>
            </a:r>
            <a:r>
              <a:rPr lang="ru-RU" dirty="0"/>
              <a:t> </a:t>
            </a:r>
            <a:r>
              <a:rPr lang="ru-RU" b="1" dirty="0" smtClean="0"/>
              <a:t>гипсовой шиной</a:t>
            </a:r>
            <a:r>
              <a:rPr lang="ru-RU" dirty="0"/>
              <a:t>, наложенной на тыльную поверхность в положении максимально </a:t>
            </a:r>
            <a:r>
              <a:rPr lang="ru-RU" dirty="0" smtClean="0"/>
              <a:t>расслабленного свободного </a:t>
            </a:r>
            <a:r>
              <a:rPr lang="ru-RU" dirty="0"/>
              <a:t>сгибания кисти. При этом точки прикрепления мышц сгибателей </a:t>
            </a:r>
            <a:r>
              <a:rPr lang="ru-RU" dirty="0" smtClean="0"/>
              <a:t>максимально сближены </a:t>
            </a:r>
            <a:r>
              <a:rPr lang="ru-RU" dirty="0"/>
              <a:t>и даже непроизвольное их сокращение не ведет к </a:t>
            </a:r>
            <a:r>
              <a:rPr lang="ru-RU" dirty="0" err="1"/>
              <a:t>прорезанию</a:t>
            </a:r>
            <a:r>
              <a:rPr lang="ru-RU" dirty="0"/>
              <a:t> шва. </a:t>
            </a:r>
            <a:r>
              <a:rPr lang="ru-RU" dirty="0" smtClean="0"/>
              <a:t>Гипсовая повязка </a:t>
            </a:r>
            <a:r>
              <a:rPr lang="ru-RU" dirty="0"/>
              <a:t>не закрывает рану и не мешает ни осмотру ни </a:t>
            </a:r>
            <a:r>
              <a:rPr lang="ru-RU" dirty="0" smtClean="0"/>
              <a:t>перевязке. И </a:t>
            </a:r>
            <a:r>
              <a:rPr lang="ru-RU" dirty="0"/>
              <a:t>наоборот, после шва разгибателей пальцев кисть </a:t>
            </a:r>
            <a:r>
              <a:rPr lang="ru-RU" dirty="0" err="1"/>
              <a:t>иммобилизируют</a:t>
            </a:r>
            <a:r>
              <a:rPr lang="ru-RU" dirty="0"/>
              <a:t> </a:t>
            </a:r>
            <a:r>
              <a:rPr lang="ru-RU" dirty="0" smtClean="0"/>
              <a:t>ладонной гипсовой </a:t>
            </a:r>
            <a:r>
              <a:rPr lang="ru-RU" dirty="0"/>
              <a:t>шиной в максимально расслабленном разгибании. Категорически </a:t>
            </a:r>
            <a:r>
              <a:rPr lang="ru-RU" dirty="0" smtClean="0"/>
              <a:t>нельзя форсировать </a:t>
            </a:r>
            <a:r>
              <a:rPr lang="ru-RU" dirty="0"/>
              <a:t>разгибание (сгибание) – длительное напряжение антагонистов ведет </a:t>
            </a:r>
            <a:r>
              <a:rPr lang="ru-RU" dirty="0" smtClean="0"/>
              <a:t>к перегрузке </a:t>
            </a:r>
            <a:r>
              <a:rPr lang="ru-RU" dirty="0"/>
              <a:t>суставного гиалинового хряща и мучительным болям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ttachment-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876"/>
            <a:ext cx="2428892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Первичная повязка должна быть наложена при полусогнутом положении всех пальцев кисти. После операции кисть иммобилизуют на 6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t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552466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128588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настоящее время в специализированных отделениях чаще выполняется двухэтапная </a:t>
            </a:r>
            <a:r>
              <a:rPr lang="ru-RU" dirty="0" err="1" smtClean="0"/>
              <a:t>тендопластика</a:t>
            </a:r>
            <a:r>
              <a:rPr lang="ru-RU" dirty="0" smtClean="0"/>
              <a:t>, с последующей </a:t>
            </a:r>
            <a:r>
              <a:rPr lang="ru-RU" dirty="0" err="1" smtClean="0"/>
              <a:t>трансартикулярной</a:t>
            </a:r>
            <a:r>
              <a:rPr lang="ru-RU" dirty="0" smtClean="0"/>
              <a:t> фиксацией спицами без дополнительной внешней иммобилизации. Тем не менее, забывать о достоинствах сближения точек прикрепления пострадавшей мышцы не следует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2714620"/>
            <a:ext cx="5723756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Благодарю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28154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Повреждения сухожилий </a:t>
            </a:r>
            <a:r>
              <a:rPr lang="ru-RU" dirty="0" smtClean="0"/>
              <a:t>– нарушение анатомической целостности сухожилия вследствие прямого или непрямого механизма травмы.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Виды повреждения сухожилий:</a:t>
            </a:r>
          </a:p>
          <a:p>
            <a:r>
              <a:rPr lang="ru-RU" b="1" dirty="0" smtClean="0"/>
              <a:t>Закрытые</a:t>
            </a:r>
            <a:r>
              <a:rPr lang="ru-RU" dirty="0" smtClean="0"/>
              <a:t> (характерны для сухожилий разгибателей и </a:t>
            </a:r>
            <a:r>
              <a:rPr lang="ru-RU" dirty="0" err="1" smtClean="0"/>
              <a:t>явл</a:t>
            </a:r>
            <a:r>
              <a:rPr lang="ru-RU" dirty="0" smtClean="0"/>
              <a:t>. подкожными).</a:t>
            </a:r>
          </a:p>
          <a:p>
            <a:r>
              <a:rPr lang="ru-RU" b="1" dirty="0" smtClean="0"/>
              <a:t>Открытые</a:t>
            </a:r>
            <a:r>
              <a:rPr lang="ru-RU" dirty="0" smtClean="0"/>
              <a:t> (встречаются при резанных, рубленных ранах и может сочетаться с повреждениями костей, сосудов, нервов).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164" y="3645024"/>
            <a:ext cx="2664296" cy="306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8083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Повреждение сухожилий сгибателей пальцев кисти является одним из самых частых видов травмы. На открытые повреждения сухожилий приходится примерно 99,8 %, а на закрытые — 0,2 % случаев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Классификация повреждений </a:t>
            </a:r>
            <a:r>
              <a:rPr lang="ru-RU" dirty="0"/>
              <a:t>сухожилий сгибателей </a:t>
            </a:r>
            <a:r>
              <a:rPr lang="ru-RU" dirty="0" smtClean="0"/>
              <a:t>пальцев:</a:t>
            </a:r>
            <a:endParaRPr lang="ru-RU" dirty="0"/>
          </a:p>
          <a:p>
            <a:r>
              <a:rPr lang="ru-RU" dirty="0"/>
              <a:t>а) изолированные поверхностного сгибателя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б) изолированные глубокого сгибателя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в) обеих сгибателей.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602088" cy="324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7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/>
              <a:t>Хирургические зоны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сухожилий сгибателей, в том числе II—V пальцев, выделяют </a:t>
            </a:r>
            <a:r>
              <a:rPr lang="ru-RU" b="1" dirty="0"/>
              <a:t>5</a:t>
            </a:r>
            <a:r>
              <a:rPr lang="ru-RU" b="1" dirty="0" smtClean="0"/>
              <a:t> зон</a:t>
            </a:r>
            <a:r>
              <a:rPr lang="ru-RU" dirty="0" smtClean="0"/>
              <a:t>: 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дистальнее</a:t>
            </a:r>
            <a:r>
              <a:rPr lang="ru-RU" dirty="0"/>
              <a:t> проксимального межфалангового сустава; </a:t>
            </a:r>
          </a:p>
          <a:p>
            <a:r>
              <a:rPr lang="ru-RU" dirty="0"/>
              <a:t>2) от первой кольцевидной связки до проксимального межфалангового сустава; </a:t>
            </a:r>
          </a:p>
          <a:p>
            <a:r>
              <a:rPr lang="ru-RU" dirty="0"/>
              <a:t>3) от дистального конца </a:t>
            </a:r>
            <a:r>
              <a:rPr lang="ru-RU" dirty="0" err="1"/>
              <a:t>карпального</a:t>
            </a:r>
            <a:r>
              <a:rPr lang="ru-RU" dirty="0"/>
              <a:t> канала до первой кольцевидной связки; </a:t>
            </a:r>
          </a:p>
          <a:p>
            <a:r>
              <a:rPr lang="ru-RU" dirty="0"/>
              <a:t>4) на протяжении </a:t>
            </a:r>
            <a:r>
              <a:rPr lang="ru-RU" dirty="0" err="1"/>
              <a:t>карпального</a:t>
            </a:r>
            <a:r>
              <a:rPr lang="ru-RU" dirty="0"/>
              <a:t> канала; </a:t>
            </a:r>
          </a:p>
          <a:p>
            <a:r>
              <a:rPr lang="ru-RU" dirty="0"/>
              <a:t>5) </a:t>
            </a:r>
            <a:r>
              <a:rPr lang="ru-RU" dirty="0" err="1"/>
              <a:t>проксимальнее</a:t>
            </a:r>
            <a:r>
              <a:rPr lang="ru-RU" dirty="0"/>
              <a:t> </a:t>
            </a:r>
            <a:r>
              <a:rPr lang="ru-RU" dirty="0" err="1"/>
              <a:t>карпального</a:t>
            </a:r>
            <a:r>
              <a:rPr lang="ru-RU" dirty="0"/>
              <a:t> канала.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528392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0506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сухожилий сгибателей I пальца выделяют зоны: </a:t>
            </a:r>
            <a:endParaRPr lang="ru-RU" dirty="0" smtClean="0"/>
          </a:p>
          <a:p>
            <a:r>
              <a:rPr lang="ru-RU" dirty="0" smtClean="0"/>
              <a:t>1- </a:t>
            </a:r>
            <a:r>
              <a:rPr lang="ru-RU" dirty="0" err="1" smtClean="0"/>
              <a:t>дистальнее</a:t>
            </a:r>
            <a:r>
              <a:rPr lang="ru-RU" dirty="0" smtClean="0"/>
              <a:t> </a:t>
            </a:r>
            <a:r>
              <a:rPr lang="ru-RU" dirty="0"/>
              <a:t>межфалангового сустава; </a:t>
            </a:r>
            <a:endParaRPr lang="ru-RU" dirty="0" smtClean="0"/>
          </a:p>
          <a:p>
            <a:r>
              <a:rPr lang="ru-RU" dirty="0" smtClean="0"/>
              <a:t>2- </a:t>
            </a:r>
            <a:r>
              <a:rPr lang="ru-RU" dirty="0"/>
              <a:t>от кольцевидной связки до межфалангового сустава; </a:t>
            </a:r>
            <a:endParaRPr lang="ru-RU" dirty="0" smtClean="0"/>
          </a:p>
          <a:p>
            <a:r>
              <a:rPr lang="ru-RU" dirty="0" smtClean="0"/>
              <a:t>3 - на </a:t>
            </a:r>
            <a:r>
              <a:rPr lang="ru-RU" dirty="0"/>
              <a:t>уровне </a:t>
            </a:r>
            <a:r>
              <a:rPr lang="ru-RU" dirty="0" err="1"/>
              <a:t>тенара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4-я </a:t>
            </a:r>
            <a:r>
              <a:rPr lang="ru-RU" dirty="0"/>
              <a:t>и 5-я зоны — те же, что и для </a:t>
            </a:r>
            <a:r>
              <a:rPr lang="ru-RU" dirty="0" err="1"/>
              <a:t>трехфаланговых</a:t>
            </a:r>
            <a:r>
              <a:rPr lang="ru-RU" dirty="0"/>
              <a:t> пальцев</a:t>
            </a:r>
          </a:p>
        </p:txBody>
      </p:sp>
    </p:spTree>
    <p:extLst>
      <p:ext uri="{BB962C8B-B14F-4D97-AF65-F5344CB8AC3E}">
        <p14:creationId xmlns:p14="http://schemas.microsoft.com/office/powerpoint/2010/main" xmlns="" val="14296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748276" cy="524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7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47687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Абсолютный признак </a:t>
            </a:r>
            <a:r>
              <a:rPr lang="ru-RU" dirty="0"/>
              <a:t>– если в ране видны концы поврежденного сухожилия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Известно, что пальцы кисти в состоянии покоя находятся в положении равновесия. </a:t>
            </a:r>
            <a:r>
              <a:rPr lang="ru-RU" b="1" dirty="0" smtClean="0"/>
              <a:t>При повреждении сухожилий сгибателей палец принимает положение большего разгибания, чем остальные. </a:t>
            </a:r>
          </a:p>
          <a:p>
            <a:r>
              <a:rPr lang="ru-RU" dirty="0" smtClean="0"/>
              <a:t>Основным признаком повреждений сухожилий сгибателей является </a:t>
            </a:r>
            <a:r>
              <a:rPr lang="ru-RU" b="1" dirty="0" smtClean="0"/>
              <a:t>нарушение функций активного сгибания в межфаланговых суставах </a:t>
            </a:r>
            <a:r>
              <a:rPr lang="ru-RU" dirty="0" smtClean="0">
                <a:solidFill>
                  <a:srgbClr val="0070C0"/>
                </a:solidFill>
              </a:rPr>
              <a:t>(достоверный признак).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794118"/>
            <a:ext cx="44262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2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8640"/>
            <a:ext cx="8686800" cy="122413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Сухожилия глубоких сгибателей II-V пальцев и длинного сгибателя I пальца прикрепляются к </a:t>
            </a:r>
            <a:r>
              <a:rPr lang="ru-RU" dirty="0" smtClean="0"/>
              <a:t>дистальным фалангам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сухожилия поверхностных сгибателей II-V пальцев к средним </a:t>
            </a:r>
            <a:r>
              <a:rPr lang="ru-RU" dirty="0" smtClean="0"/>
              <a:t>фалангам;</a:t>
            </a:r>
          </a:p>
          <a:p>
            <a:r>
              <a:rPr lang="ru-RU" dirty="0" smtClean="0"/>
              <a:t> сухожилия короткого </a:t>
            </a:r>
            <a:r>
              <a:rPr lang="ru-RU" dirty="0"/>
              <a:t>сгибателя I пальца к основной фаланге.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81" y="1340768"/>
            <a:ext cx="7536998" cy="39973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7988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45224"/>
            <a:ext cx="813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Рис1. Сухожилия </a:t>
            </a:r>
            <a:r>
              <a:rPr lang="ru-RU" dirty="0" smtClean="0"/>
              <a:t>сгибателей:   1 </a:t>
            </a:r>
            <a:r>
              <a:rPr lang="ru-RU" dirty="0"/>
              <a:t>— сухожилие глубокого сгибателя пальца; 2 — сухожилие поверхностного сгибателя пальца; 3,4 — кольцевидные связки; 5 — брыжейка сухожилия с проходящими в ней сосудами; 6 — взаимоотношения сухожилий в костно-фиброзном </a:t>
            </a:r>
            <a:r>
              <a:rPr lang="ru-RU" dirty="0" smtClean="0"/>
              <a:t>канале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8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16835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/>
              <a:t>повреждении сухожилий глубоких сгибателей II-V пальцев и длинного сгибателя I пальца выпадает функция сгибания </a:t>
            </a:r>
            <a:r>
              <a:rPr lang="ru-RU" dirty="0" smtClean="0"/>
              <a:t>дистальной </a:t>
            </a:r>
            <a:r>
              <a:rPr lang="ru-RU" dirty="0"/>
              <a:t>фаланги.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одновременном повреждении сухожилий поверхностного и глубокого сгибателей выпадает функция сгибания </a:t>
            </a:r>
            <a:r>
              <a:rPr lang="ru-RU" dirty="0" smtClean="0"/>
              <a:t>дистальной </a:t>
            </a:r>
            <a:r>
              <a:rPr lang="ru-RU" dirty="0"/>
              <a:t>и средней фаланг II-V пальцев.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повреждении обоих сухожилий сгибателей I пальца выпадает функция активного сгибания основной и </a:t>
            </a:r>
            <a:r>
              <a:rPr lang="ru-RU" dirty="0" smtClean="0"/>
              <a:t>дистальной </a:t>
            </a:r>
            <a:r>
              <a:rPr lang="ru-RU" dirty="0"/>
              <a:t>фаланг.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повреждении сухожилий выше перечисленных мышц активное сгибание в пястно-фаланговых суставах II-V пальцев может осуществляться межкостными и червеобразными мышцами. При определении функций необходимо по очереди фиксировать проксимально расположенную фалангу.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9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852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30243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выявления повреждения сухожилий сгибателей применяется </a:t>
            </a:r>
            <a:r>
              <a:rPr lang="ru-RU" b="1" dirty="0"/>
              <a:t>более физиологичный и менее </a:t>
            </a:r>
            <a:r>
              <a:rPr lang="ru-RU" b="1" dirty="0" err="1"/>
              <a:t>травматичный</a:t>
            </a:r>
            <a:r>
              <a:rPr lang="ru-RU" b="1" dirty="0"/>
              <a:t> способ: </a:t>
            </a:r>
            <a:endParaRPr lang="ru-RU" b="1" dirty="0" smtClean="0"/>
          </a:p>
          <a:p>
            <a:r>
              <a:rPr lang="ru-RU" dirty="0"/>
              <a:t>Д</a:t>
            </a:r>
            <a:r>
              <a:rPr lang="ru-RU" dirty="0" smtClean="0"/>
              <a:t>истальную </a:t>
            </a:r>
            <a:r>
              <a:rPr lang="ru-RU" dirty="0"/>
              <a:t>и среднюю фаланги II-V пальцев пассивно сгибают.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этого просят пострадавшего активно удержать фаланги в положении сгибания. Невозможность удерживать только ногтевую фалангу в положении сгибания свидетельствует о повреждении сухожилия глубокого сгибателя, невозможность удержания ногтевой и средней фаланг говорит о повреждении сухожилий обоих сгибателей. Нередко повреждение сухожилий сочетается с повреждением нервов и крупных сосудов.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3" y="3068960"/>
            <a:ext cx="914400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61" y="5949280"/>
            <a:ext cx="83153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44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1024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Сухожилия сгибателей пальцев кисти</vt:lpstr>
      <vt:lpstr>Слайд 2</vt:lpstr>
      <vt:lpstr>Слайд 3</vt:lpstr>
      <vt:lpstr>Хирургические зоны</vt:lpstr>
      <vt:lpstr>Слайд 5</vt:lpstr>
      <vt:lpstr>Диагностика</vt:lpstr>
      <vt:lpstr> </vt:lpstr>
      <vt:lpstr>Слайд 8</vt:lpstr>
      <vt:lpstr>Слайд 9</vt:lpstr>
      <vt:lpstr>Лечение</vt:lpstr>
      <vt:lpstr>Сухожильные швы</vt:lpstr>
      <vt:lpstr>Слайд 12</vt:lpstr>
      <vt:lpstr>Слайд 13</vt:lpstr>
      <vt:lpstr>Сухожильные швы</vt:lpstr>
      <vt:lpstr>Слайд 15</vt:lpstr>
      <vt:lpstr>Слайд 16</vt:lpstr>
      <vt:lpstr>      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Сухожилия сгибателей пальцев кисти</dc:title>
  <dc:creator>Алиса Кичеева</dc:creator>
  <cp:lastModifiedBy>Вероника Кичеева</cp:lastModifiedBy>
  <cp:revision>26</cp:revision>
  <dcterms:created xsi:type="dcterms:W3CDTF">2018-10-22T07:23:39Z</dcterms:created>
  <dcterms:modified xsi:type="dcterms:W3CDTF">2018-10-22T16:09:19Z</dcterms:modified>
</cp:coreProperties>
</file>