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76" r:id="rId11"/>
    <p:sldId id="277" r:id="rId12"/>
    <p:sldId id="280" r:id="rId13"/>
    <p:sldId id="266" r:id="rId14"/>
    <p:sldId id="267" r:id="rId15"/>
    <p:sldId id="268" r:id="rId16"/>
    <p:sldId id="269" r:id="rId17"/>
    <p:sldId id="270" r:id="rId18"/>
    <p:sldId id="284" r:id="rId19"/>
    <p:sldId id="285" r:id="rId20"/>
    <p:sldId id="286" r:id="rId21"/>
    <p:sldId id="271" r:id="rId22"/>
    <p:sldId id="272" r:id="rId23"/>
    <p:sldId id="273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E8A-948F-4C6D-8D98-8DE240BAC2CF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37D-830E-4AFA-8329-D7C19A83A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867F-E43B-4409-BD0A-51D88F72569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7CB-29A2-4BDF-A633-2113CA3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867F-E43B-4409-BD0A-51D88F72569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07CB-29A2-4BDF-A633-2113CA3F06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265" y="3051311"/>
            <a:ext cx="9925739" cy="83114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клиническим материалом.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lang="ru-RU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577" y="205244"/>
            <a:ext cx="107329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1055" y="5117706"/>
            <a:ext cx="341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Преподаватель: Жукова М.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90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956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 материала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917" y="1148688"/>
            <a:ext cx="11362063" cy="644340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в закрытой стеклянной посуде, помещённой в биксы. На каждом сосуде должна быть этикетка с указанием Ф. И. О. больного, даты забора материала. Обязательно наличие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сопроводительного документа (направления),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котором указывают: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учреждения, направившего материал,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материала,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больного,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больного,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– для амбулаторных больных, отделение и № палаты – для стационарных больных,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0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42" y="550844"/>
            <a:ext cx="11402458" cy="5277079"/>
          </a:xfrm>
        </p:spPr>
        <p:txBody>
          <a:bodyPr>
            <a:normAutofit/>
          </a:bodyPr>
          <a:lstStyle/>
          <a:p>
            <a:pPr lvl="0" algn="just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амбулаторной карты (истории болезни),</a:t>
            </a:r>
          </a:p>
          <a:p>
            <a:pPr lvl="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заболевания,</a:t>
            </a:r>
          </a:p>
          <a:p>
            <a:pPr lvl="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взятия материала,</a:t>
            </a:r>
          </a:p>
          <a:p>
            <a:pPr lvl="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клинический диагноз,</a:t>
            </a:r>
          </a:p>
          <a:p>
            <a:pPr lvl="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врача, направившего материал.</a:t>
            </a:r>
          </a:p>
          <a:p>
            <a:pPr lvl="0" algn="just">
              <a:buClr>
                <a:srgbClr val="A53010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поступивший материал регистрируется в специальном журнале, туда же записывается и результат исследования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Clr>
                <a:srgbClr val="A53010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транспортировки материал следует оберегать от действия света, тепла, холода, механических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A53010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исследования остатки материала подлежат уничтожению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автоклавированию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сжиганию), а посуда и инструменты, бывшие в контакте с биоматериалом – обеззараживанию.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57" y="143219"/>
            <a:ext cx="4322439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436" y="705080"/>
            <a:ext cx="7249099" cy="56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9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040" y="117334"/>
            <a:ext cx="10069418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работе с биологическим материалом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07" y="1563477"/>
            <a:ext cx="11402455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Биологическую опасность, 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риск для здоровья людей и окружающей среды,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представлять инфицированные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 или биологический материал, содержащий микроорганизмы или токсины биологического происхождения.</a:t>
            </a:r>
          </a:p>
          <a:p>
            <a:pPr algn="just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безопасность – 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лабораторных исследований и специальное оснащение микробиологических лабораторий, которые защищают персонал лабораторий и окружающую среду при работе с потенциально инфекционными микроорганизмами.</a:t>
            </a:r>
          </a:p>
          <a:p>
            <a:pPr algn="just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биобезопасности 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уровень мер предосторожности, необходимых при работе с потенциально опасными биологическими агентами. Различают 4 уровня биобезопасности (табл. 1). В зарубежных странах более высокий номер уровня биобезопасности означает возрастающий риск при выполнении лабораторных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3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72" y="5158483"/>
            <a:ext cx="2559041" cy="1699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216" y="1173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уровней биобезопасности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74718"/>
              </p:ext>
            </p:extLst>
          </p:nvPr>
        </p:nvGraphicFramePr>
        <p:xfrm>
          <a:off x="1413089" y="1272248"/>
          <a:ext cx="9044848" cy="5585752"/>
        </p:xfrm>
        <a:graphic>
          <a:graphicData uri="http://schemas.openxmlformats.org/drawingml/2006/table">
            <a:tbl>
              <a:tblPr/>
              <a:tblGrid>
                <a:gridCol w="1037182"/>
                <a:gridCol w="1952346"/>
                <a:gridCol w="2882758"/>
                <a:gridCol w="3172562"/>
              </a:tblGrid>
              <a:tr h="11372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биобез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лабораторий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Микроорганизмы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698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(наиболее низкий)</a:t>
                      </a: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агенты, которые обладают минимальным риском для персонала и окуружающей среды.</a:t>
                      </a: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 специального оснащения. Должны быть приспособления для мытья рук, легко обеззараживаемые рабочие поверхности, прочная мебель, окна с противомоскитными сетками, отсутствие автоматической вентиляции, личная защитная одежда (перчатки, халаты), автоматические дозаторы, защита глаз и лица, автоклавы, безопасные центрифуги.</a:t>
                      </a: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Agrobacterium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radiobacter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 thuringiensis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Escherichia coli K12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Lactobacillus acidophilus Micrococcus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leuteus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fluorescens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Serratia</a:t>
                      </a:r>
                      <a:r>
                        <a:rPr lang="en-US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marcescens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Aspergillus </a:t>
                      </a:r>
                      <a:r>
                        <a:rPr lang="en-US" sz="18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38" marR="24838" marT="24838" marB="24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76" y="2461617"/>
            <a:ext cx="1946053" cy="1555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24" y="4194289"/>
            <a:ext cx="2286000" cy="14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960791"/>
              </p:ext>
            </p:extLst>
          </p:nvPr>
        </p:nvGraphicFramePr>
        <p:xfrm>
          <a:off x="1553729" y="485094"/>
          <a:ext cx="10190252" cy="5769791"/>
        </p:xfrm>
        <a:graphic>
          <a:graphicData uri="http://schemas.openxmlformats.org/drawingml/2006/table">
            <a:tbl>
              <a:tblPr/>
              <a:tblGrid>
                <a:gridCol w="528634"/>
                <a:gridCol w="2591342"/>
                <a:gridCol w="3292580"/>
                <a:gridCol w="3777696"/>
              </a:tblGrid>
              <a:tr h="5769791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агенты, обладающие потенциальным риском для персонала и окружающей среды. Часто вызывают серьёзные заболевания, эффективное лечение и профилактика которых доступны.</a:t>
                      </a: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соответствует классу 1. Требуются строгие меры предосторожности при проведении процедур, при которых могут создаваться инфекционный аэрозоль или брызги. Особые меры предосторожности применяют в отношении острых и режущих предметов.</a:t>
                      </a: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 subtilis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Borrelia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burgdorferi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Clostridium </a:t>
                      </a:r>
                      <a:r>
                        <a:rPr lang="en-US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difficile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Mycobacterium 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than tuberculosis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 (MRSA 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VRSA)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pneumonia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гепатитов 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 B, 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гриппа 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кори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эпидемического паротита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 модифицированные организмы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3" y="3877772"/>
            <a:ext cx="2368861" cy="1780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35" y="4643505"/>
            <a:ext cx="2353194" cy="14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4668"/>
              </p:ext>
            </p:extLst>
          </p:nvPr>
        </p:nvGraphicFramePr>
        <p:xfrm>
          <a:off x="995501" y="388693"/>
          <a:ext cx="10715429" cy="6006186"/>
        </p:xfrm>
        <a:graphic>
          <a:graphicData uri="http://schemas.openxmlformats.org/drawingml/2006/table">
            <a:tbl>
              <a:tblPr/>
              <a:tblGrid>
                <a:gridCol w="463601"/>
                <a:gridCol w="3078092"/>
                <a:gridCol w="2505492"/>
                <a:gridCol w="4668244"/>
              </a:tblGrid>
              <a:tr h="6006186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агенты, которые могут вызывать серьёзные или потенциально летальные заболевания в результате ингаляционного заражения, в отношении которых существуют вакцины и способы лечения.</a:t>
                      </a: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Боксы безопасности 2 класса</a:t>
                      </a: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 anthracis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Coxiella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burnetii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Mycobacterium tuberculosis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Rickettsia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rickettsii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Salmonella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typhi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атипичной пневмонии (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венесуэльского лошадиного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энцефаломиелита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жёлтой лихорадки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лихорадки долины Рифт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лихорадки Западного Нила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лихорадки Пятнистых гор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натуральной оспы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Plasmodium 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falciparumTrypanosoma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cruzi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10" marR="33410" marT="33410" marB="33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11" y="4429891"/>
            <a:ext cx="2571345" cy="1964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71" y="4416324"/>
            <a:ext cx="2869659" cy="19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8139"/>
              </p:ext>
            </p:extLst>
          </p:nvPr>
        </p:nvGraphicFramePr>
        <p:xfrm>
          <a:off x="1663545" y="429658"/>
          <a:ext cx="9221119" cy="4920332"/>
        </p:xfrm>
        <a:graphic>
          <a:graphicData uri="http://schemas.openxmlformats.org/drawingml/2006/table">
            <a:tbl>
              <a:tblPr/>
              <a:tblGrid>
                <a:gridCol w="1057397"/>
                <a:gridCol w="1990392"/>
                <a:gridCol w="2938940"/>
                <a:gridCol w="3234390"/>
              </a:tblGrid>
              <a:tr h="492033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4(наиболее высокий)</a:t>
                      </a:r>
                    </a:p>
                  </a:txBody>
                  <a:tcPr marL="49676" marR="49676" marT="49676" marB="496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Опасные и экзотические агенты, вызывающие тяжёлые заболевания, в отношении которых не разработаны вакцины и способы лечения.</a:t>
                      </a:r>
                    </a:p>
                  </a:txBody>
                  <a:tcPr marL="49676" marR="49676" marT="49676" marB="496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Боксы безопасности 3 класса или «костюмы космонавтов» с автономной системой подачи воздуха.</a:t>
                      </a:r>
                    </a:p>
                  </a:txBody>
                  <a:tcPr marL="49676" marR="49676" marT="49676" marB="496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Y. </a:t>
                      </a:r>
                      <a:r>
                        <a:rPr lang="en-US" sz="18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pestis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вирусы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геморрагических лихорадок (в. крымской геморрагической лихорадки (вирус Конго), в.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Ласса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лихорадки Денге,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Марбург, в.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Мачупо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Хунин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в.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Эбола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Хантавирусы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птичьего гриппа (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H5N1)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76" marR="49676" marT="49676" marB="496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87" y="3383112"/>
            <a:ext cx="274320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9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5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биологического материала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06" y="1325563"/>
            <a:ext cx="11600762" cy="474477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Гной, серозно-гнойный экссудат, некротические массы берут из закрытых очагов пункцией шприцем, из открытых – пипеткой, шприцем, сухим тампоном, ложечкой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Фолькмана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желательно из глубины патологического очага, после очистки 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масс.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количестве 1 мл. Из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гноя сразу же делается мазок и посев во избежание лизиса бактерий.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Слизь из зева и носа исследуют при подозрении на дифтерию, менингококковую инфекцию, ангину, коклюш или другие респираторные заболевания. Материал берут стерильным тампоном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Мокроту забирают на раннем этапе болезни, утром, натощак. Если мокроты выделяется мало, секрецию её можно усилить ингаляцией тёплого гипертонического или щелочного раствора, назначением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бронхолитиков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обратить на оценку качества доставленного образца.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Критериями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пригодности мокроты для бактериологического исследования является наличие более 25 сегментоядерных лейкоцитов и не более 10 эпителиальных клеток в поле зрения при просмотре, как минимум, 20 полей зрения мазка, окрашенного по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390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59" y="429658"/>
            <a:ext cx="11127036" cy="622453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Кровь исследуют при отсутствии или неясности локальных очагов, исследование лучше проводить в начале болезни или в разгаре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повышения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выявляемости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возбудителя кровь следует брать во время озноба или на высоте лихорадки.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Сыворотка или плазма крови для серологического исследования берется натощак. Для серологического исследования достаточно 1 мл сыворотки (плазмы) или 2 мл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крови.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Кровь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берут в чистую, сухую, пластмассовую или стеклянную пробирку. При необходимости транспортировки отделяют сыворотку или плазму, которые тотчас замораживают.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Рвотные массы собирают в стерильные банки с притёртыми крышками и нейтрализуют 10% Na2CO3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Испражнения исследуют при подозрении на кишечные инфекции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(брюшной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тиф, паратифы А и В, дизентерию, сальмонеллёзы,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эшерихиозы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 др.). Испражнения (2–3 г) берут стерильным деревянным шпателем или стеклянной палочкой из судна, горшка или непосредственно из прямой кишки с помощью ватных тампонов, металлических петель или через трубку ректоскопа.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3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24" y="1528169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Правила забора, транспортировки и хранения клинического материала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Техника безопасности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Виды биологического материала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Группы патогенности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Контроль качества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8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593" y="272247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Мочу (20–30 мл) собирают в стерильную, плотно закрывающуюся посуду при помощи стерильного катетера после предварительного обмывания половых органов с мылом и ополаскивания 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стерильным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физраствором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Биоптаты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тканей. Их исследование актуально при гранулематозном воспалении, связанном, например, с туберкулёзом или бластомикозом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Секционный материал забирается при вскрытии, вид его определяется нозологической формой. Поверхность внутренних органов прижигают раскалённым пинцетом, затем вырезают кусочки органов 1–2 см3. Взятие и транспортировку материала при подозрении на ООИ (холера, чума и др.) производят по специальной инструкции.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33" y="4085479"/>
            <a:ext cx="2747586" cy="1830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56" y="3984921"/>
            <a:ext cx="3055668" cy="2031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82" y="4085479"/>
            <a:ext cx="1992142" cy="1992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87" y="3923410"/>
            <a:ext cx="2790940" cy="20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099" y="0"/>
            <a:ext cx="10515600" cy="10186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патогенности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161" y="870333"/>
            <a:ext cx="11413475" cy="541478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опасности для человека и окружающей среды также выделено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инфекционных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наоборот, более низкий номер группы означает возрастающий риск при выполнении лабораторных исследований.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– возбудители ООИ: чумы, натуральной оспы, геморрагических лихорадок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– возбудители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высококонтагиозных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бактериальных, грибковых и вирусных инфекций: сибирской язвы, бруцеллеза, туляремии, холеры, сыпного тифа, бластомикоза, бешенства, СПИДа, гепатитов В и С и др.,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ботулотоксины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столбнячный токсин.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– возбудители других инфекций: коклюша, столбняка, ботулизма, туберкулёза, трихомониаза, малярии, лейшманиоза, гриппа, полиомиелита,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герпесвирусы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группа – условно-патогенные (возбудители газовой гангрены, клебсиеллы, стафилококки, стрептококки, синегнойная палочка, некоторые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аспергиллы, амебиаза, аденовирусы,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ротавирусы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и непатогенные микроорганизмы.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551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40" y="661012"/>
            <a:ext cx="11424490" cy="522817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материалом, содержащим микроорганизмы I–II групп патогенности, требует соблюдения строгих мер безопасности для предупреждения случаев внутрилабораторного заражения, выноса инфекции за пределы лаборатории и предупреждения контаминации окружающей среды, поэтому исследования проводятся в специально оборудованных режимных микробиологических лабораториях специально обученным и вакцинированным персоналом (если существуют вакцины).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материалом, содержащим микроорганизмы III–IV групп патогенности, регламентируется Санитарными правилами «Безопасность работы с микроорганизмами III–IV групп патогенности и гельминтами», которые приняты к исполнению на территории РБ Постановлением Главного государственного санитарного врача № 40 от 27.07.2000 года. Исследования проводятся в бактериологических лабораториях при лечебно-профилактических учреждениях и при центрах гигиены и эпидемиологии.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30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10" y="716096"/>
            <a:ext cx="11369408" cy="552563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уровня безопасности работы с микроорганизмами микробиологические лаборатории подразделяют на четыре группы риска.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– лаборатории особого режима (максимально изолированные) с высоким индивидуальным и общественным риском.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– режимные лаборатории (изолированные) с высоким индивидуальным и низким общественным риском.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– базовые (основные) лаборатории с умеренным индивидуальным и ограниченным общественным риском.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группа – базовые (основные) лаборатории с низким индивидуальным и общественным риском.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9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395" y="304621"/>
            <a:ext cx="943344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 качества микробиологических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42" y="1420258"/>
            <a:ext cx="11281272" cy="492545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 качества микробиологических исследований – это комплекс мероприятий, направленных на контроль стабильности требуемых условий развития искомого микроорганизма.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внутреннего контроля качества проводят согласно методическим указаниям МУ 2.1.4.1057-01 Минздрава России, Москва, 2001г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1.3.2322-08 «Безопасность работы с микроорганизмами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III-IV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патогенности».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качества при этом охватывает широкий спектр позиций, и, в первую очередь, нормативно-методической документации, всесторонне регламентирующей деятельность лаборатории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 качества должен непрерывно проводится в лаборатории и призван оградить пациента и лечащего врача от ложноположительных и ложноотрицательных результатов исследования.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8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49" y="150386"/>
            <a:ext cx="1103687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организации внутреннего контроля качества микробиологических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58" y="1553378"/>
            <a:ext cx="11554666" cy="489699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требований к условиям проведения лабораторного анализа;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регламентированных процедур ведения тестовых культур;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питательных сред;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мембранных фильтров;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дистиллированной воды;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достоверности качественного результата путем использования заведомо положительных и отрицательных контролей;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доверительных границ полученного количественного результата;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анализ результатов контрольных процедур в целях совершенствования руководства по качеству.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контрольных процедур должны быть документально оформлены. Анализ результатов выполнения контрольных процедур обязательно проводить не реже 1-го раза в месяц.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9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626" y="41479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контроль качества микробиологический исследований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029" y="2023432"/>
            <a:ext cx="10862631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контроль качества осуществляется путем внешних инспекций, включающихся решение диагностических задач. По результатам таких инспекций лаборатории проходят лицензирование на право проведения диагностических исследований.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69" y="2409021"/>
            <a:ext cx="8915400" cy="3777622"/>
          </a:xfrm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5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забора, транспортировки и хранения клинического материала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489" y="1825625"/>
            <a:ext cx="4946573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</a:rPr>
              <a:t>Результаты микробиологической диагностики зависят от правильного выбора материла и соблюдения условий его забора, доставки, хранения и обработки.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98" y="1927952"/>
            <a:ext cx="6440032" cy="43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04" y="550908"/>
            <a:ext cx="11006617" cy="3777622"/>
          </a:xfrm>
        </p:spPr>
        <p:txBody>
          <a:bodyPr>
            <a:normAutofit/>
          </a:bodyPr>
          <a:lstStyle/>
          <a:p>
            <a:pPr lvl="0" algn="just">
              <a:buClr>
                <a:srgbClr val="A53010"/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для посева могут быть культуры бактерий, пересеваемые с жидких и плотных питательных сред, различные выделения организма животных и человека, ткани, трупа, вода, почва продукты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Вид </a:t>
            </a:r>
            <a:r>
              <a:rPr lang="ru-RU" sz="2400" dirty="0">
                <a:latin typeface="Times New Roman" panose="02020603050405020304" pitchFamily="18" charset="0"/>
              </a:rPr>
              <a:t>материала определяется клинической картиной заболевания и должен соответствовать локализации предполагаемого возбудителя с учетом патогенеза болезни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12" y="2959971"/>
            <a:ext cx="2359444" cy="1769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48" y="2828024"/>
            <a:ext cx="2328231" cy="186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303" y="2718433"/>
            <a:ext cx="2092057" cy="1810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63" y="4801837"/>
            <a:ext cx="2516244" cy="170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4" y="4899679"/>
            <a:ext cx="2604516" cy="1649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3309" y="2719830"/>
            <a:ext cx="2582312" cy="18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646" y="767510"/>
            <a:ext cx="10840351" cy="377762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должно быть достаточным для проведения исследования и его повторения в случае необходимости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 по возможности в начальном периоде болезни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должно осуществляться до начала антибактериальной терапии или через определенный промежуток времени после ее назначения, необходимый для выведения препарата из организма.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6" y="3333702"/>
            <a:ext cx="9573657" cy="28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9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28" y="778525"/>
            <a:ext cx="11259238" cy="37776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Материал необходимо брать непосредственно из очага инфекции или исследовать соответствующее отделяемое (гной из фистулы, мочу, желчь и др</a:t>
            </a:r>
            <a:r>
              <a:rPr lang="ru-RU" sz="2400" dirty="0" smtClean="0">
                <a:latin typeface="Times New Roman" panose="02020603050405020304" pitchFamily="18" charset="0"/>
              </a:rPr>
              <a:t>.).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Забор материала необходимо проводить во время наибольшего содержания в нем микробов.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2" y="2520305"/>
            <a:ext cx="3069137" cy="2301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2520305"/>
            <a:ext cx="3619500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3" y="2520305"/>
            <a:ext cx="3040866" cy="23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5" y="3877937"/>
            <a:ext cx="3780122" cy="28588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76" y="594911"/>
            <a:ext cx="11215171" cy="515589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предупредить контаминацию материала нормальной микрофлорой больного и микробами окружающей среды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возможность попадания в материал антимикробных препаратов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антибиотиков), исключить контакт с металлами, обладающими олигодинамическим свойством, с ватой, содержащей свободные жирные кислоты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материал должен рассматриваться как потенциально опасный для человека. Поэтому при его заборе, хранении, доставке, обработке во избежание заражения должны соблюдаться такие же меры техники безопасности, как при работе с патогенными микробами.</a:t>
            </a:r>
          </a:p>
        </p:txBody>
      </p:sp>
    </p:spTree>
    <p:extLst>
      <p:ext uri="{BB962C8B-B14F-4D97-AF65-F5344CB8AC3E}">
        <p14:creationId xmlns:p14="http://schemas.microsoft.com/office/powerpoint/2010/main" val="58591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271" y="23852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 клинического материала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41" y="1784731"/>
            <a:ext cx="11442854" cy="431377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Оптимальным является взятие материала в лаборатории, где предусмотрены помещения для регистрации больных и забора у них материала. Взятие материала производит специально обученный средний медицинский персонал.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Забор материала в кабинете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термостатом,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поддерживающий температуру 37</a:t>
            </a:r>
            <a:r>
              <a:rPr 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Взятие материала и посев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на предварительно прогретую в термостате питательную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среду, среды помещают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термостат. Питательные среды с посевным материалом выдерживают в термостате 24 часа, а затем доставляют в бактериологическую лабораторию для изучения и исследования, по возможности создав при этом термостатные условия, особенно в холодное время года. Данный способ приемлем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08" y="627961"/>
            <a:ext cx="11655846" cy="634571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Материал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забирают специально подготовленным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стерильным тампоном, помещает последний в стерильную пробирку с транспортной средой, закрывает резиновым колпачком и помещает в холодильник при +4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для хранения до окончания взятия материала у больных, которым планировалось в этот день бактериологическое исследование. Затем посевной материал отправляют в бактериологическую лабораторию не позже 24 часов с момента забора материала.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способ можно применять при пересылке материала с отдаленных территорий.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быстрой доставки материал должен храниться в холодильнике при +4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или на льду (за исключением материала, в котором предположительно содержатся менингококки или гонококки). Материал без консерванта можно хранить при температуре +4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1–2 суток, консервированные в 50% глицерине кусочки органов - несколько недель. Для более длительного хранения некоторых видов материала (сыворотка крови) материал замораживают при -20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Так поступают при проведении серологической реакции ИФА в неразъёмных планшетах, так как на одном планшете одновременно исследуются образцы сыворотки 30–45пациентов.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3119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1452</Words>
  <Application>Microsoft Office PowerPoint</Application>
  <PresentationFormat>Широкоэкранный</PresentationFormat>
  <Paragraphs>151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            Тема: Работа с клиническим материалом.                                                                                         </vt:lpstr>
      <vt:lpstr>План:</vt:lpstr>
      <vt:lpstr>Правила забора, транспортировки и хранения клинического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 забор клинического материала </vt:lpstr>
      <vt:lpstr>Презентация PowerPoint</vt:lpstr>
      <vt:lpstr>Транспортировка материала</vt:lpstr>
      <vt:lpstr>Презентация PowerPoint</vt:lpstr>
      <vt:lpstr>Презентация PowerPoint</vt:lpstr>
      <vt:lpstr>Техника безопасности при работе с биологическим материалом</vt:lpstr>
      <vt:lpstr>Характеристика уровней биобезопасности</vt:lpstr>
      <vt:lpstr>Презентация PowerPoint</vt:lpstr>
      <vt:lpstr>Презентация PowerPoint</vt:lpstr>
      <vt:lpstr>Презентация PowerPoint</vt:lpstr>
      <vt:lpstr>Виды биологического материала</vt:lpstr>
      <vt:lpstr>Презентация PowerPoint</vt:lpstr>
      <vt:lpstr>Презентация PowerPoint</vt:lpstr>
      <vt:lpstr>Группы патогенности</vt:lpstr>
      <vt:lpstr>Презентация PowerPoint</vt:lpstr>
      <vt:lpstr>Презентация PowerPoint</vt:lpstr>
      <vt:lpstr>Внутренний контроль качества микробиологических исследований </vt:lpstr>
      <vt:lpstr>Основные направления организации внутреннего контроля качества микробиологических исследований</vt:lpstr>
      <vt:lpstr>Внешний контроль качества микробиологический исследований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ВЗЯТИЕ КЛИНИЧЕСКОГО МАТЕРИАЛА, ТРАНСПОРТИРОВКА И ХРАНЕНИЕ</dc:title>
  <dc:creator>User</dc:creator>
  <cp:lastModifiedBy>Ключников Кирилл Александрович</cp:lastModifiedBy>
  <cp:revision>39</cp:revision>
  <dcterms:created xsi:type="dcterms:W3CDTF">2018-01-19T11:24:59Z</dcterms:created>
  <dcterms:modified xsi:type="dcterms:W3CDTF">2018-08-07T08:26:38Z</dcterms:modified>
</cp:coreProperties>
</file>