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CC0000"/>
    <a:srgbClr val="006600"/>
    <a:srgbClr val="00CC00"/>
    <a:srgbClr val="AE1517"/>
    <a:srgbClr val="7DD330"/>
    <a:srgbClr val="0C7CD2"/>
    <a:srgbClr val="1F7EE7"/>
    <a:srgbClr val="758C3A"/>
    <a:srgbClr val="C42C3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60"/>
  </p:normalViewPr>
  <p:slideViewPr>
    <p:cSldViewPr>
      <p:cViewPr>
        <p:scale>
          <a:sx n="69" d="100"/>
          <a:sy n="69" d="100"/>
        </p:scale>
        <p:origin x="-1182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22" descr="dsf dsfz fze ey ytkuilhk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7962900" y="637540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chemeClr val="bg1"/>
                </a:solidFill>
              </a:rPr>
              <a:t>Page </a:t>
            </a:r>
            <a:fld id="{AE919BB6-0C34-4572-89F7-4CA9333CB653}" type="slidenum">
              <a:rPr lang="fr-FR" b="1">
                <a:solidFill>
                  <a:schemeClr val="bg1"/>
                </a:solidFill>
              </a:rPr>
              <a:pPr/>
              <a:t>‹#›</a:t>
            </a:fld>
            <a:endParaRPr lang="fr-FR" b="1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 descr="sdqvdsvd geg ey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-485182" y="620688"/>
            <a:ext cx="974465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Презентация</a:t>
            </a:r>
          </a:p>
          <a:p>
            <a:pPr algn="ctr"/>
            <a:r>
              <a:rPr lang="ru-RU" sz="2400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</a:rPr>
              <a:t>На тему:</a:t>
            </a:r>
          </a:p>
          <a:p>
            <a:pPr algn="ctr"/>
            <a:r>
              <a:rPr lang="ru-RU" sz="24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</a:rPr>
              <a:t>      «Особенности кровоснабжения области головы и шеи: общая, </a:t>
            </a:r>
          </a:p>
          <a:p>
            <a:pPr algn="ctr"/>
            <a:r>
              <a:rPr lang="ru-RU" sz="24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</a:rPr>
              <a:t>наружная</a:t>
            </a:r>
          </a:p>
          <a:p>
            <a:pPr algn="ctr"/>
            <a:r>
              <a:rPr lang="ru-RU" sz="240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</a:rPr>
              <a:t>и</a:t>
            </a:r>
            <a:r>
              <a:rPr lang="ru-RU" sz="24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</a:rPr>
              <a:t> внутренняя сонные артерии, их ветви.»</a:t>
            </a:r>
            <a:endParaRPr lang="ru-RU" sz="2400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6016" y="378904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Выполнил: </a:t>
            </a:r>
            <a:r>
              <a:rPr lang="ru-RU" i="1" dirty="0" smtClean="0">
                <a:solidFill>
                  <a:schemeClr val="bg1">
                    <a:lumMod val="95000"/>
                  </a:schemeClr>
                </a:solidFill>
              </a:rPr>
              <a:t>Ординатор 1 года</a:t>
            </a:r>
          </a:p>
          <a:p>
            <a:r>
              <a:rPr lang="ru-RU" b="1" i="1" dirty="0" smtClean="0">
                <a:solidFill>
                  <a:schemeClr val="bg1">
                    <a:lumMod val="95000"/>
                  </a:schemeClr>
                </a:solidFill>
              </a:rPr>
              <a:t>Федотов Иван Андреевич</a:t>
            </a:r>
            <a:endParaRPr lang="ru-RU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80" y="623731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Красноярск 2019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7137" y="692696"/>
            <a:ext cx="6392712" cy="50167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Топография </a:t>
            </a:r>
          </a:p>
          <a:p>
            <a:pPr algn="ctr"/>
            <a:r>
              <a:rPr lang="ru-RU" sz="8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артерий </a:t>
            </a:r>
          </a:p>
          <a:p>
            <a:pPr algn="ctr"/>
            <a:r>
              <a:rPr lang="ru-RU" sz="8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головного </a:t>
            </a:r>
          </a:p>
          <a:p>
            <a:pPr algn="ctr"/>
            <a:r>
              <a:rPr lang="ru-RU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</a:t>
            </a:r>
            <a:r>
              <a:rPr lang="ru-RU" sz="8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озга и шеи</a:t>
            </a:r>
            <a:endParaRPr lang="ru-RU" sz="8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_2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700808"/>
            <a:ext cx="7632848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Компьютерная</a:t>
            </a:r>
          </a:p>
          <a:p>
            <a:pPr algn="ctr"/>
            <a:r>
              <a:rPr lang="ru-RU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томография</a:t>
            </a:r>
          </a:p>
          <a:p>
            <a:pPr algn="ctr"/>
            <a:r>
              <a:rPr lang="ru-RU" sz="6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артерий</a:t>
            </a:r>
            <a:endParaRPr lang="ru-RU" sz="6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ntitl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9104" y="1916832"/>
            <a:ext cx="806489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Магнитно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-резонансная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омография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сосудов шеи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d_MIP_mra_0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1484784"/>
            <a:ext cx="4502179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УЗИ </a:t>
            </a:r>
          </a:p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сонной </a:t>
            </a:r>
          </a:p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артерии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5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tolia_12811899_X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156176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627313" y="1270000"/>
            <a:ext cx="6192837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180000" rIns="180000" bIns="180000"/>
          <a:lstStyle/>
          <a:p>
            <a:pPr algn="just"/>
            <a:endParaRPr lang="fr-FR" sz="20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8" name="Содержимое 7" descr="200px-Circle_of_Willis_ru_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476672"/>
            <a:ext cx="3671588" cy="5837825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475656" y="992485"/>
            <a:ext cx="3008313" cy="5865515"/>
          </a:xfrm>
        </p:spPr>
        <p:txBody>
          <a:bodyPr/>
          <a:lstStyle/>
          <a:p>
            <a:r>
              <a:rPr lang="ru-RU" sz="1800" i="1" dirty="0" smtClean="0">
                <a:solidFill>
                  <a:schemeClr val="bg1"/>
                </a:solidFill>
              </a:rPr>
              <a:t>Головной мозг снабжается двумя парными магистральными артериями головы -  </a:t>
            </a:r>
            <a:r>
              <a:rPr lang="ru-RU" sz="1800" b="1" i="1" dirty="0" smtClean="0">
                <a:solidFill>
                  <a:schemeClr val="bg1"/>
                </a:solidFill>
              </a:rPr>
              <a:t>внутренними сонными и позвоночными.  </a:t>
            </a:r>
            <a:r>
              <a:rPr lang="ru-RU" sz="1800" i="1" dirty="0" smtClean="0">
                <a:solidFill>
                  <a:schemeClr val="bg1"/>
                </a:solidFill>
              </a:rPr>
              <a:t>2/3 крови поставляют в мозг внутренние сонные артерии и одну треть позвоночные. Первые образуют каротидную систему, вторые – </a:t>
            </a:r>
            <a:r>
              <a:rPr lang="ru-RU" sz="1800" i="1" dirty="0" err="1" smtClean="0">
                <a:solidFill>
                  <a:schemeClr val="bg1"/>
                </a:solidFill>
              </a:rPr>
              <a:t>вертебрально</a:t>
            </a:r>
            <a:r>
              <a:rPr lang="ru-RU" sz="1800" i="1" dirty="0" smtClean="0">
                <a:solidFill>
                  <a:schemeClr val="bg1"/>
                </a:solidFill>
              </a:rPr>
              <a:t> базилярную. Внутренние сонные артерии являются ветвями общей сонной артерии. </a:t>
            </a:r>
            <a:endParaRPr lang="ru-RU" sz="1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564904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Спасибо за внимание!</a:t>
            </a:r>
            <a:endParaRPr lang="ru-RU" sz="6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C009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627313" y="1270000"/>
            <a:ext cx="6192837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0000" tIns="180000" rIns="180000" bIns="180000"/>
          <a:lstStyle/>
          <a:p>
            <a:pPr algn="just"/>
            <a:endParaRPr lang="fr-FR" sz="20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993534" y="260648"/>
            <a:ext cx="615046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 выпуклой поверхности дуги аорты       отходят три крупных сосуда: </a:t>
            </a:r>
          </a:p>
          <a:p>
            <a:pPr marL="0" marR="0" lvl="0" indent="190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плечеголовной ствол, левая общая сонная артерия, левая подключичная  артерия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3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420888"/>
            <a:ext cx="6768752" cy="4032448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447534" y="4653136"/>
            <a:ext cx="769646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Общая сонная артерия (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carotiscommunis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отходит справа от </a:t>
            </a:r>
          </a:p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плечеголовного ствола, слева - от дуги аорты. </a:t>
            </a:r>
          </a:p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Обе артерии направляются вверх по сторонам</a:t>
            </a:r>
          </a:p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от дыхательного горла и пищевода</a:t>
            </a:r>
          </a:p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на уровне верхнего края щитовидного хряща </a:t>
            </a:r>
          </a:p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делятся на внутреннюю и наружную сонные артерии. 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220px-Gray506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260648"/>
            <a:ext cx="4248472" cy="4193305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764704"/>
            <a:ext cx="457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Наружная сонная артерия</a:t>
            </a: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 (</a:t>
            </a:r>
            <a:r>
              <a:rPr lang="ru-RU" sz="2400" b="1" i="1" dirty="0" err="1" smtClean="0">
                <a:solidFill>
                  <a:schemeClr val="bg1"/>
                </a:solidFill>
              </a:rPr>
              <a:t>a</a:t>
            </a:r>
            <a:r>
              <a:rPr lang="ru-RU" sz="2400" b="1" i="1" dirty="0" smtClean="0">
                <a:solidFill>
                  <a:schemeClr val="bg1"/>
                </a:solidFill>
              </a:rPr>
              <a:t>. </a:t>
            </a:r>
            <a:r>
              <a:rPr lang="ru-RU" sz="2400" b="1" i="1" dirty="0" err="1" smtClean="0">
                <a:solidFill>
                  <a:schemeClr val="bg1"/>
                </a:solidFill>
              </a:rPr>
              <a:t>carotisexterna</a:t>
            </a:r>
            <a:r>
              <a:rPr lang="ru-RU" sz="2400" b="1" i="1" dirty="0" smtClean="0">
                <a:solidFill>
                  <a:schemeClr val="bg1"/>
                </a:solidFill>
              </a:rPr>
              <a:t>)</a:t>
            </a:r>
            <a:r>
              <a:rPr lang="ru-RU" sz="2400" i="1" dirty="0" smtClean="0">
                <a:solidFill>
                  <a:schemeClr val="bg1"/>
                </a:solidFill>
              </a:rPr>
              <a:t> снабжает кровью наружные отделы головы и шеи. По ходу наружной сонной артерии от неё отходят следующие передние ветви: верхняя щитовидная артерия к щитовидной железе и гортани; язычная артерия к языку и подъязычной слюнной железе.</a:t>
            </a:r>
            <a:endParaRPr lang="ru-RU" sz="2400" i="1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External_maxillary_artery_branch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67544" y="753670"/>
            <a:ext cx="3384375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Внутренняя сонная артерия (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carotisinterna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) </a:t>
            </a:r>
          </a:p>
          <a:p>
            <a:pPr marL="0" marR="0" lvl="0" indent="1905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поднимается к основанию черепа и через сонный канал проникает в полость черепа, где лежит сбоку от турецкого седла. </a:t>
            </a:r>
          </a:p>
          <a:p>
            <a:pPr marL="0" marR="0" lvl="0" indent="1905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От неё отходит глазная           артерия, </a:t>
            </a:r>
          </a:p>
          <a:p>
            <a:pPr marL="0" marR="0" lvl="0" indent="1905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которая вместе со зрительным нервом проходит в глазницу </a:t>
            </a:r>
          </a:p>
          <a:p>
            <a:pPr marL="0" marR="0" lvl="0" indent="1905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кровоснабжает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её содержимое, </a:t>
            </a:r>
          </a:p>
          <a:p>
            <a:pPr marL="0" marR="0" lvl="0" indent="1905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а также твёрдую мозговую оболочку </a:t>
            </a:r>
          </a:p>
          <a:p>
            <a:pPr marL="0" marR="0" lvl="0" indent="1905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 слизистую оболочку носа,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анастомозирует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с ветвями лицевой артерии. 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+mj-lt"/>
            </a:endParaRPr>
          </a:p>
        </p:txBody>
      </p:sp>
      <p:pic>
        <p:nvPicPr>
          <p:cNvPr id="3" name="Рисунок 2" descr="5_2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908720"/>
            <a:ext cx="4104456" cy="5184576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4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4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4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755576" y="404664"/>
            <a:ext cx="763284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 основании мозга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правая и левая внутренние сонные артерии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, соединяясь с задними мозговыми артериями (из базилярной артерии), при помощи задних соединительных артерий образуют замкнутое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артериальное кольцо (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CC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виллизиев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круг).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CC0000"/>
              </a:solidFill>
              <a:effectLst/>
              <a:latin typeface="+mj-lt"/>
            </a:endParaRPr>
          </a:p>
        </p:txBody>
      </p:sp>
      <p:pic>
        <p:nvPicPr>
          <p:cNvPr id="3" name="Рисунок 2" descr="7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132856"/>
            <a:ext cx="6029325" cy="4391025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5085184"/>
            <a:ext cx="7200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B0F0"/>
                </a:solidFill>
              </a:rPr>
              <a:t>Подключичная артерия (</a:t>
            </a:r>
            <a:r>
              <a:rPr lang="ru-RU" i="1" dirty="0" err="1" smtClean="0">
                <a:solidFill>
                  <a:srgbClr val="00B0F0"/>
                </a:solidFill>
              </a:rPr>
              <a:t>a.subclavia</a:t>
            </a:r>
            <a:r>
              <a:rPr lang="ru-RU" i="1" dirty="0" smtClean="0">
                <a:solidFill>
                  <a:srgbClr val="00B0F0"/>
                </a:solidFill>
              </a:rPr>
              <a:t>) справа отходит от плечеголовного ствола, слева - от дуги аорты, поднимается на шею и проходит в борозде I ребра, проходя в </a:t>
            </a:r>
            <a:r>
              <a:rPr lang="ru-RU" i="1" dirty="0" err="1" smtClean="0">
                <a:solidFill>
                  <a:srgbClr val="00B0F0"/>
                </a:solidFill>
              </a:rPr>
              <a:t>межлестничном</a:t>
            </a:r>
            <a:r>
              <a:rPr lang="ru-RU" i="1" dirty="0" smtClean="0">
                <a:solidFill>
                  <a:srgbClr val="00B0F0"/>
                </a:solidFill>
              </a:rPr>
              <a:t> промежутке вместе со стволами плечевого                            сплетения</a:t>
            </a:r>
            <a:r>
              <a:rPr lang="ru-RU" b="1" i="1" dirty="0" smtClean="0">
                <a:solidFill>
                  <a:srgbClr val="00B0F0"/>
                </a:solidFill>
              </a:rPr>
              <a:t>.</a:t>
            </a:r>
            <a:endParaRPr lang="ru-RU" b="1" i="1" dirty="0">
              <a:solidFill>
                <a:srgbClr val="00B0F0"/>
              </a:solidFill>
            </a:endParaRPr>
          </a:p>
        </p:txBody>
      </p:sp>
      <p:pic>
        <p:nvPicPr>
          <p:cNvPr id="5" name="Рисунок 4" descr="300px-Costocervical_trun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60648"/>
            <a:ext cx="7560840" cy="4608512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350</Words>
  <Application>Microsoft Office PowerPoint</Application>
  <PresentationFormat>Экран (4:3)</PresentationFormat>
  <Paragraphs>42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Modèle par défaut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Shining Purple Curves</dc:title>
  <dc:creator>www.powerpointstyles.com</dc:creator>
  <dc:description>Image credit to FreeDigitalPhotos.net</dc:description>
  <cp:lastModifiedBy>plastik</cp:lastModifiedBy>
  <cp:revision>52</cp:revision>
  <dcterms:created xsi:type="dcterms:W3CDTF">2009-03-23T15:23:24Z</dcterms:created>
  <dcterms:modified xsi:type="dcterms:W3CDTF">2019-03-09T10:16:31Z</dcterms:modified>
</cp:coreProperties>
</file>