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1D62F-5847-4BD6-9DC4-45507CA945F9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A6CD0-EFBB-4643-8138-DECAAFEB61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28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E88E1D-A30B-42FD-A1AE-F06292F50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326F0A-2A3F-4F3A-9300-84AA1D6F35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109AD-D08B-49FA-897C-FD0B9EC97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D3719-15C1-43DB-8D8C-CE26896A4BDF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D52CA-A152-48C3-81DA-A8E6BEAE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C8F9C1-D476-49BD-8883-5D5FC089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9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EC4390-BE6E-4D5B-B82B-CDE0A87AB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3B0315-72DB-4F32-A680-77EA0EE96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42ABE3-BCDE-4471-93B0-DA659982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D284-13B5-4B74-87DF-2404A4B0E5DA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DD7D47-7281-40E5-ACE6-1D71979F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DF83A-5BDB-42F4-AA99-54346518A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24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34DA26-7E51-472B-950F-B09A13FFB4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580A6D-DA6E-4F3B-9BB5-6D460D495A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9AC246-BD04-4A7A-9EE4-F2C1DC71D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638A-46DB-4F78-875A-26B99B3B644E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09DA0-1BAD-4D51-B511-C3B0774D4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847F5B-C6BA-4555-B837-A3B51A267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6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29437-7A64-4B1C-BABA-4D0F1076B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3525C-44E6-4FB0-8981-06AC926B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1E1D31-A859-4499-8DB7-22E16ADD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9459D-867D-4B11-A734-701FE9161D61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0B27-3734-4F4C-BD46-DD7AC6CF4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7FB25-A181-49D5-938C-F6A4018C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00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BECB9-1BF9-4003-B04E-C20AF578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5650A-989C-4C20-B46D-0A2AEE1E8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961989-EC48-4B90-88A2-73CA9704E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88FB-B53E-4A9E-A16D-5DBB460CAA42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4E6FC3-1EC6-4EC4-92A1-3AF9CF6A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944556-D247-4971-A39D-CB7675BF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5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0FA18-E886-458D-B194-CA6CE302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BA21F6-BDA1-4AB4-9844-EC85CBF866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CE8BF2-36C9-48D4-AAF9-8EE4EDD14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342DC-448F-4983-BC13-3EDC6202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85D32-787D-4A29-A770-8B141A97D65A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769C6D-5688-45F0-8317-6F55F994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E49747-C9D9-42A0-A064-6A0767B9D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69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5F2E0-25CA-426A-938C-7F0F41AC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4DD33-AD1F-402B-81A1-E51CABAD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ED79BD-6D9E-45E4-BC9F-20D9AD18D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B81873-5FF2-4862-BEC4-FE6E42874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D65B918-77FD-49A5-A2E2-919EDDD12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38D31E-DA1D-41A8-B920-2EDD74C71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E2305-F475-4024-9715-D635A10EFA5A}" type="datetime1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8FFB600-ABB0-46D4-8500-88897B446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9E7075-1FA6-4661-9198-8D51DD331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87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A74EE-6348-4A93-A581-C6757FFB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EAEF17-2DF9-4B64-B6E7-C7EC332F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1D414-766B-4317-81F7-5530B0856275}" type="datetime1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E01908-1F62-4EE5-BAEF-5A191DA8C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4A2422-4DE2-48CC-986F-695D4A2E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16CB441-D91E-43C5-9B14-18E02A99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FF054-932C-4122-A162-982181476D0C}" type="datetime1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630D7F-C1C5-423F-AE54-7187324E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493641-9529-48FD-A58E-3EE84DE18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36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17CBE-DF00-4683-A78D-F32B16272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2B6107-ACF6-4714-9CCB-4FF28DC5F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B942623-D156-4C30-9E2F-DFE201D17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59AEB-D759-45F5-871F-60C37C2D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FBF4-232B-4F4D-8FB3-F5585D021BA5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0D4EFF-834D-4E41-8098-E214BC6D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F4D709-8A79-4C15-B316-507971944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6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94A0-4481-46B2-9678-EF38A4CB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AB72803-646C-45E1-910E-115491573A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3C57CD-A0E5-4E3F-A816-358CF6B71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10852D-580F-4AC3-AF63-11A640DE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8CAB5-6A86-410B-91CE-78AC53CFF667}" type="datetime1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304DC-90F3-41E7-B53F-DA3B5B018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C4630A-5EFB-4981-A608-CE2AA42F8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3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B081D-DDC4-4D1C-8516-848FC139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BAF481-B7A3-4520-A973-9E0908BCD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A0F8AE-28FD-4E04-917E-ED72E09D4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E7DAD-CFC7-4055-9318-83002E5B0C7E}" type="datetime1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701A59-46D6-4FFB-BF4F-93F64592A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C6A95-512B-4873-9890-E413AD6E7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46150-DAEF-452D-8474-EB07E0D97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E3F0E-7D03-497A-AA2C-ABB3BD353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04"/>
            <a:ext cx="9144000" cy="147154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8BDD4B-BD4C-41B3-B377-448BA2AE7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9" y="2286000"/>
            <a:ext cx="11821884" cy="4338733"/>
          </a:xfrm>
        </p:spPr>
        <p:txBody>
          <a:bodyPr>
            <a:normAutofit fontScale="92500" lnSpcReduction="20000"/>
          </a:bodyPr>
          <a:lstStyle/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 отпуск лекарственных препаратов по льготным рецептам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студентка 205 группы,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Дементьева Василина</a:t>
            </a: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Тельных М.А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327420-17D8-4F01-B757-84326BFB9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78086" y="6442170"/>
            <a:ext cx="2743200" cy="365125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2023г.</a:t>
            </a:r>
          </a:p>
        </p:txBody>
      </p:sp>
    </p:spTree>
    <p:extLst>
      <p:ext uri="{BB962C8B-B14F-4D97-AF65-F5344CB8AC3E}">
        <p14:creationId xmlns:p14="http://schemas.microsoft.com/office/powerpoint/2010/main" val="984635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54E9D-3D6B-4443-AFC1-C0AC14B7B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1029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льготополучатели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50% скидкой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1A497A-F806-4AEE-8E18-EAD037B24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1119673"/>
            <a:ext cx="11859207" cy="5738327"/>
          </a:xfrm>
        </p:spPr>
        <p:txBody>
          <a:bodyPr>
            <a:normAutofit fontScale="32500" lnSpcReduction="20000"/>
          </a:bodyPr>
          <a:lstStyle/>
          <a:p>
            <a:pPr marL="685800" indent="-685800" algn="just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Репрессированные и реабилитированные лица (50% скидка стоимости на лекарственные средства) по Закону Красноярского края -2711 «О мерах социальной поддержки реабилитированных лиц и лиц, признанных пострадавшими от политических репрессий»;</a:t>
            </a:r>
          </a:p>
          <a:p>
            <a:pPr marL="685800" indent="-685800" algn="just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Труженики тыла, ветераны труда, ветераны края, пенсионеры, не имеющие льгот по другим основаниям (50% скидка стоимости на лекарственные средства) по Закону Красноярского края -2703 «О мерах социальной поддержки ветеранов» в редакции Закона Красноярского края от 01.01.20017 №4-1212 «О внесении изменений в закон края «О мерах социальной поддержки ветеранов»».</a:t>
            </a:r>
          </a:p>
          <a:p>
            <a:pPr marL="685800" indent="-685800" algn="just">
              <a:lnSpc>
                <a:spcPct val="2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55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Пенсионеры – получатели пенсий Министерства внутренних дел РФ, Министерства обороны РФ и других федеральных органов исполнительной власти, приобретают право на льготу по достижению возраста 55 лет (женщины), 60 лет (мужчины).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E4E38B-66E0-4452-9A40-B8842CE9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9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C238-0DF2-4F13-82ED-429B279456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438"/>
            <a:ext cx="9144000" cy="200183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правом на льготное получение лекарств оформляется рецептурный бланк формы 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 148-1/</a:t>
            </a: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у-04 (л), выписываемый в двух экземплярах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4E55BC-E53F-4CEB-A1D3-4283A4CC3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C38003-2F84-4A58-8AC6-F14EBB13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332652"/>
            <a:ext cx="4800600" cy="44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79400-1033-4986-B1B0-A6E8871F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73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30C641-5EC3-46E2-80E0-C9967C608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3225"/>
            <a:ext cx="9144000" cy="224867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принадлежности лекарственного препарата к кому-либо списку выписывается дополнительный рецептурный бланк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097770-6C4E-44A4-A5F3-FEB5FFF8E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21303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61F296D-5379-4635-B33C-3FAD6DD4E277}"/>
              </a:ext>
            </a:extLst>
          </p:cNvPr>
          <p:cNvCxnSpPr/>
          <p:nvPr/>
        </p:nvCxnSpPr>
        <p:spPr>
          <a:xfrm flipH="1">
            <a:off x="2286000" y="2799184"/>
            <a:ext cx="2052735" cy="143691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E5B08E40-7D9F-437D-A59C-198A34602890}"/>
              </a:ext>
            </a:extLst>
          </p:cNvPr>
          <p:cNvCxnSpPr>
            <a:cxnSpLocks/>
          </p:cNvCxnSpPr>
          <p:nvPr/>
        </p:nvCxnSpPr>
        <p:spPr>
          <a:xfrm>
            <a:off x="7371184" y="2705878"/>
            <a:ext cx="1922106" cy="163285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6EF0DFE-18DB-4712-BD47-C9A59FD5E2F5}"/>
              </a:ext>
            </a:extLst>
          </p:cNvPr>
          <p:cNvSpPr/>
          <p:nvPr/>
        </p:nvSpPr>
        <p:spPr>
          <a:xfrm>
            <a:off x="186612" y="4507107"/>
            <a:ext cx="5747657" cy="2145619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148-1/у-88- на наркотические вещества Списка II Перечня в виде ТТС, психотропные лекарственные препараты списка III Перечня, иные лекарственные средства, подлежащие предметно-количественному учету, лекарственные препараты, обладающие анаболической активностью, комбинированные лекарственные препараты, указанные в п. 9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AD2F86-7886-479B-8D5E-9D81E9D11516}"/>
              </a:ext>
            </a:extLst>
          </p:cNvPr>
          <p:cNvSpPr/>
          <p:nvPr/>
        </p:nvSpPr>
        <p:spPr>
          <a:xfrm>
            <a:off x="6096001" y="4506686"/>
            <a:ext cx="5268686" cy="2145618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107-у/НП- на льготные рецепты на наркотические и психотропные вещества Списка II Перечня выписываются на бланке N 148-1/у-04(л) с приложением бланка</a:t>
            </a:r>
            <a:endParaRPr lang="ru-RU" dirty="0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3FD0AE1B-EC96-4590-9E0C-F5CE5EF4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66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85B5F-28B8-4C12-A8BC-16C7AC576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064"/>
            <a:ext cx="9144000" cy="1312927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рецептурного бланка формы №148-1/у-04 (л)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4CE107-DC46-4157-B49B-8A32537BC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2392" y="1435991"/>
            <a:ext cx="10086392" cy="542200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Штамп медицинской организации с указанием ее наименования, адреса и телефона;</a:t>
            </a:r>
            <a:endParaRPr lang="ru-RU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Индивидуальными предпринимателями, имеющими лицензию на медицинскую деятельность, в верхнем левом углу типографским способом или путем проставления штампа должен быть указан адрес индивидуального предпринимателя, номер и дата лицензии, наименование органа государственной власти, выдавшего лицензию.</a:t>
            </a:r>
            <a:endParaRPr lang="ru-RU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 медицинской организации в соответствии с Основным государственным регистрационным номером;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Серия рецептурного бланка;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 категории граждан, имеющих право на получение лекарственных препаратов в соответствии со 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6.1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Федерального закона от 17 июля 1999 г. N 178-ФЗ "О государственной социальной помощи", и код нозологической формы (МКБ)</a:t>
            </a:r>
          </a:p>
          <a:p>
            <a:pPr algn="l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тметка об источнике финансирования (федеральный бюджет, бюджет субъекта Российской Федерации, муниципальный бюджет) и проценте оплаты рецепта (бесплатно, 50% , иной %);</a:t>
            </a:r>
            <a:endParaRPr lang="ru-RU" b="0" i="0" dirty="0">
              <a:solidFill>
                <a:srgbClr val="77777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985082-2549-4D3E-A871-37378457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619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AFD0E-3B2C-41AE-8AB2-287BC2867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620" y="326571"/>
            <a:ext cx="11691258" cy="5878285"/>
          </a:xfrm>
        </p:spPr>
        <p:txBody>
          <a:bodyPr>
            <a:normAutofit fontScale="90000"/>
          </a:bodyPr>
          <a:lstStyle/>
          <a:p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 ФИО пациента;</a:t>
            </a:r>
            <a:b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8. Дата рождения пациента;</a:t>
            </a:r>
            <a:b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СНИЛС, № ОМС;</a:t>
            </a:r>
            <a:b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10. Номер медицинской карты пациента, получающего помощь в амбулаторных условиях;</a:t>
            </a:r>
            <a:b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ФИО лечащего врача;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Рецепт;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Подпись и печать лечащего врача;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Срок действия рецепта;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Печать «Для рецептов»</a:t>
            </a:r>
            <a:br>
              <a:rPr lang="ru-RU" sz="4000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0" i="0" dirty="0">
                <a:solidFill>
                  <a:srgbClr val="777777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F67A2C-BF80-46D0-BAB5-0B00100BE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3371" y="6681140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BAFBFEE-C5C0-4B84-92D2-1BB429CCB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4048352"/>
            <a:ext cx="3048000" cy="26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239FA4F7-D460-4DA4-872B-B5164F4E7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485" y="4257222"/>
            <a:ext cx="2437135" cy="221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3F04D6-2CC9-4224-B56F-84EE8F8A6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10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CB39E-0AD5-46D4-AB8E-58B5EC464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54510"/>
            <a:ext cx="9144000" cy="1303596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об отпуске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768947-898F-4734-B408-8C7F5D788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890" y="1063690"/>
            <a:ext cx="9147110" cy="445070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Реквизиты: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Наименование аптечной организации;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2.  Дата отпуска лекарственного препарата;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Торговое наименование, дозировка;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4. Количество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AE70C4-3F7B-4589-9B4D-03F7B90E1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3" y="3564294"/>
            <a:ext cx="6960635" cy="3484885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738DC2-E391-4C44-B076-BF4B661A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7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514C-35C8-4F66-8DF1-73A05D2C6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215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Корешок от рецепта, оформленного на указанном рецептурном бланке, выдается пациенту в аптечной организации, на корешке делается отметка о наименовании лекарственного препарата, дозировке, количестве, способе применения.</a:t>
            </a:r>
            <a:b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B76005-3552-41A8-B8D3-D79605DE23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7C7CC1-1F02-4FDE-9658-E71A3A93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33" y="4096139"/>
            <a:ext cx="6475445" cy="2286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883FBC-F58F-4274-912D-DB7409DC0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57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61E2-4814-493C-9120-72525DD5F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750"/>
            <a:ext cx="9144000" cy="1182298"/>
          </a:xfrm>
        </p:spPr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действия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018AE5-12AF-4632-8A95-06CC0F787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032" y="6307916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CCFB03E-42C9-465B-B760-02201C7F7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392572"/>
              </p:ext>
            </p:extLst>
          </p:nvPr>
        </p:nvGraphicFramePr>
        <p:xfrm>
          <a:off x="2276669" y="1800674"/>
          <a:ext cx="8108301" cy="4507241"/>
        </p:xfrm>
        <a:graphic>
          <a:graphicData uri="http://schemas.openxmlformats.org/drawingml/2006/table">
            <a:tbl>
              <a:tblPr/>
              <a:tblGrid>
                <a:gridCol w="1426342">
                  <a:extLst>
                    <a:ext uri="{9D8B030D-6E8A-4147-A177-3AD203B41FA5}">
                      <a16:colId xmlns:a16="http://schemas.microsoft.com/office/drawing/2014/main" val="2835099724"/>
                    </a:ext>
                  </a:extLst>
                </a:gridCol>
                <a:gridCol w="6681959">
                  <a:extLst>
                    <a:ext uri="{9D8B030D-6E8A-4147-A177-3AD203B41FA5}">
                      <a16:colId xmlns:a16="http://schemas.microsoft.com/office/drawing/2014/main" val="123296759"/>
                    </a:ext>
                  </a:extLst>
                </a:gridCol>
              </a:tblGrid>
              <a:tr h="618640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дней</a:t>
                      </a:r>
                      <a:endParaRPr lang="ru-RU" sz="1700" dirty="0">
                        <a:effectLst/>
                      </a:endParaRPr>
                    </a:p>
                  </a:txBody>
                  <a:tcPr marL="85320" marR="85320" marT="42660" marB="42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рецептов на лекарственные препараты, подлежащие ПКУ</a:t>
                      </a:r>
                      <a:endParaRPr lang="ru-RU" sz="1700" b="0" dirty="0">
                        <a:effectLst/>
                      </a:endParaRPr>
                    </a:p>
                  </a:txBody>
                  <a:tcPr marL="85320" marR="85320" marT="42660" marB="42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286222"/>
                  </a:ext>
                </a:extLst>
              </a:tr>
              <a:tr h="1148905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дней</a:t>
                      </a:r>
                      <a:endParaRPr lang="ru-RU" sz="1700" dirty="0">
                        <a:effectLst/>
                      </a:endParaRPr>
                    </a:p>
                  </a:txBody>
                  <a:tcPr marL="85320" marR="85320" marT="42660" marB="42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рецептов на все лекарственные препараты, за исключением лекарственных препаратов, подлежащих ПКУ</a:t>
                      </a:r>
                      <a:endParaRPr lang="ru-RU" sz="1700" b="0" dirty="0">
                        <a:effectLst/>
                      </a:endParaRPr>
                    </a:p>
                  </a:txBody>
                  <a:tcPr marL="85320" marR="85320" marT="42660" marB="42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239206"/>
                  </a:ext>
                </a:extLst>
              </a:tr>
              <a:tr h="2739696">
                <a:tc>
                  <a:txBody>
                    <a:bodyPr/>
                    <a:lstStyle/>
                    <a:p>
                      <a:r>
                        <a:rPr lang="ru-RU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дней</a:t>
                      </a:r>
                      <a:endParaRPr lang="ru-RU" sz="1700" dirty="0">
                        <a:effectLst/>
                      </a:endParaRPr>
                    </a:p>
                  </a:txBody>
                  <a:tcPr marL="85320" marR="85320" marT="42660" marB="42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рецептов на все лекарственные препараты, за исключением лекарственных препаратов, подлежащих ПКУ для граждан достигших пенсионного возраста, инвалидов I группы, детей-инвалидов, граждан страдающих хроническими заболеваниями, требующими длительного курсового лечения.</a:t>
                      </a:r>
                      <a:endParaRPr lang="ru-RU" sz="1700" b="0" dirty="0">
                        <a:effectLst/>
                      </a:endParaRPr>
                    </a:p>
                  </a:txBody>
                  <a:tcPr marL="85320" marR="85320" marT="42660" marB="42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50979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A21264-0843-4839-819D-1509E4A5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38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8A67D-1F27-45B1-A891-CDC3A2C79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1979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бесплатного лекарственного обеспечения или со скидкой отдельных категорий граждан в аптечной организации создается льготный отдел.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494F80-06F6-4538-83F7-2023163074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CE236D7-27D6-4153-94BD-591728459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43" y="2696548"/>
            <a:ext cx="7554913" cy="408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DBE6D-E2E3-48A4-82C7-F104DBA3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875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6AB4D-EE71-494C-B91D-1F008E82A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8645" y="1600200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993B3B-CB8A-434C-8B45-E39EE81BBA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0A740-132A-4A17-A711-BA5DB6C3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8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C0F64-D364-4509-971C-CF85A86D0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856792"/>
            <a:ext cx="9144000" cy="5131837"/>
          </a:xfrm>
        </p:spPr>
        <p:txBody>
          <a:bodyPr>
            <a:noAutofit/>
          </a:bodyPr>
          <a:lstStyle/>
          <a:p>
            <a:r>
              <a:rPr lang="ru-RU" sz="32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 и бесплатные лекарства – это препараты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положены некоторым категориям граждан по федеральному закону № 178 "О государственной социальной помощи". Затраты на их приобретение частично или полностью должно компенсировать государство.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6D49EB-71A4-4C7B-8787-43800E5B7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625156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F55B15-F076-49B7-BB73-DBD42ACE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7" y="3275045"/>
            <a:ext cx="5465373" cy="346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CCDD683-DD46-4E9A-B637-A1DC8AA5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34738"/>
            <a:ext cx="4354286" cy="32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6E1EF-8EC5-4A6D-8D33-396F6C456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922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7E5CE2-98D4-4026-A295-2C79BEA17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597" y="0"/>
            <a:ext cx="11949403" cy="3724226"/>
          </a:xfrm>
        </p:spPr>
        <p:txBody>
          <a:bodyPr>
            <a:noAutofit/>
          </a:bodyPr>
          <a:lstStyle/>
          <a:p>
            <a:r>
              <a:rPr lang="ru-RU" sz="3200" b="0" i="0" dirty="0">
                <a:effectLst/>
                <a:latin typeface="times new roman" panose="02020603050405020304" pitchFamily="18" charset="0"/>
              </a:rPr>
              <a:t>Федеральный закон "О государственной социальной помощи" от 17.07.1999 N 178-ФЗ регламентирует правовые и организационные основы оказания государственной социальной помощи</a:t>
            </a:r>
            <a:br>
              <a:rPr lang="ru-RU" sz="3200" b="0" i="0" dirty="0">
                <a:effectLst/>
                <a:latin typeface="times new roman" panose="02020603050405020304" pitchFamily="18" charset="0"/>
              </a:rPr>
            </a:br>
            <a:r>
              <a:rPr lang="ru-RU" sz="3200" b="0" i="0" dirty="0">
                <a:effectLst/>
                <a:latin typeface="times new roman" panose="02020603050405020304" pitchFamily="18" charset="0"/>
              </a:rPr>
              <a:t>Государственная социальная помощь- предоставление малоимущим семьям, малоимущим одиноко проживающим гражданам, а также иным категориям граждан, социальных пособий, социальных доплат к пенсии, субсидий, социальных услуг и жизненно необходимых товаров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3E509A-54A9-4CDF-A6D7-0BC630429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621" y="6167956"/>
            <a:ext cx="9144000" cy="165576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013664-BF6F-4FE9-968B-84C50917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3</a:t>
            </a:fld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32161FE-7F0E-4FE2-8FE2-6273D29B3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7" y="3724227"/>
            <a:ext cx="8326017" cy="31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9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B253B-4123-4CC2-B1D3-2AC6A6940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803" y="-21142"/>
            <a:ext cx="11112759" cy="3314021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лекарства- это государственная социальная помощь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 государственной социальной помощью понимается предоставление малоимущим семьям, малоимущим одиноко проживающим гражданам, а также иным категориям граждан, социальных пособий, социальных доплат к пенсии, субсидий, социальных услуг и жизненно необходимых товаров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A6B009-0C53-4D33-892F-420CD60AB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06700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D67B28-2C19-4353-BDDF-81A8A93C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11" y="3565121"/>
            <a:ext cx="5346441" cy="32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40077B-571F-44BF-83C2-C89E6BCA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336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BDC5D1-9BDF-4191-9E09-4CD35CA61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951" y="280210"/>
            <a:ext cx="11896531" cy="1655762"/>
          </a:xfrm>
        </p:spPr>
        <p:txBody>
          <a:bodyPr>
            <a:normAutofit/>
          </a:bodyPr>
          <a:lstStyle/>
          <a:p>
            <a:r>
              <a:rPr lang="ru-RU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назначать лекарственные препараты гражданам, имеющим право на бесплатное получение лекарственных препаратов или со скидкой могут</a:t>
            </a:r>
            <a:endParaRPr lang="ru-RU"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CAB349-9E01-4243-AABC-5361C361D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2033" y="6466536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3BD5C85E-06FD-4C5E-BDF5-CB292D324B41}"/>
              </a:ext>
            </a:extLst>
          </p:cNvPr>
          <p:cNvCxnSpPr/>
          <p:nvPr/>
        </p:nvCxnSpPr>
        <p:spPr>
          <a:xfrm flipH="1">
            <a:off x="1422917" y="1792838"/>
            <a:ext cx="1390262" cy="152089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3D3CE13-AEC4-46F8-B22A-FCCBC64DEC80}"/>
              </a:ext>
            </a:extLst>
          </p:cNvPr>
          <p:cNvSpPr/>
          <p:nvPr/>
        </p:nvSpPr>
        <p:spPr>
          <a:xfrm>
            <a:off x="102637" y="3354779"/>
            <a:ext cx="3013788" cy="11804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едицинские работники, работающие в медицинской организации по совместительству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7D2DDC6-BE38-4352-B95B-837C870998CC}"/>
              </a:ext>
            </a:extLst>
          </p:cNvPr>
          <p:cNvCxnSpPr>
            <a:cxnSpLocks/>
          </p:cNvCxnSpPr>
          <p:nvPr/>
        </p:nvCxnSpPr>
        <p:spPr>
          <a:xfrm flipH="1">
            <a:off x="3704253" y="2091003"/>
            <a:ext cx="821094" cy="2738013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831ABF0-6AE9-4B2E-AFCE-C3B72D242912}"/>
              </a:ext>
            </a:extLst>
          </p:cNvPr>
          <p:cNvSpPr/>
          <p:nvPr/>
        </p:nvSpPr>
        <p:spPr>
          <a:xfrm>
            <a:off x="1412033" y="4855647"/>
            <a:ext cx="3937518" cy="194530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М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едицинские работники стационарных организаций социального обслуживания при наличии лицензии на осуществление медицинской деятельности, предусматривающей выполнение работ по оказанию первичной медико-санитарной помощи в амбулаторных условиях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C3780BD3-0A38-49ED-B927-A363E5D6FAF2}"/>
              </a:ext>
            </a:extLst>
          </p:cNvPr>
          <p:cNvCxnSpPr>
            <a:cxnSpLocks/>
          </p:cNvCxnSpPr>
          <p:nvPr/>
        </p:nvCxnSpPr>
        <p:spPr>
          <a:xfrm>
            <a:off x="8686799" y="1831360"/>
            <a:ext cx="1222311" cy="121975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990C46E-D936-4209-9857-CE8EFAD700EF}"/>
              </a:ext>
            </a:extLst>
          </p:cNvPr>
          <p:cNvSpPr/>
          <p:nvPr/>
        </p:nvSpPr>
        <p:spPr>
          <a:xfrm>
            <a:off x="8658808" y="3071370"/>
            <a:ext cx="3533192" cy="165576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</a:rPr>
              <a:t>И</a:t>
            </a:r>
            <a:r>
              <a:rPr lang="ru-RU" sz="16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ндивидуальные предприниматели, осуществляющие медицинскую деятельность и включенные в реестр медицинских организаций, осуществляющих деятельность в сфере обязательного медицинского страхования.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7F9CEAAC-C3CF-4232-B4CE-C9FB43EC1204}"/>
              </a:ext>
            </a:extLst>
          </p:cNvPr>
          <p:cNvCxnSpPr>
            <a:cxnSpLocks/>
          </p:cNvCxnSpPr>
          <p:nvPr/>
        </p:nvCxnSpPr>
        <p:spPr>
          <a:xfrm>
            <a:off x="6487884" y="2091003"/>
            <a:ext cx="789993" cy="263613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20FC980F-FE2B-4A67-9794-17F83FD73C97}"/>
              </a:ext>
            </a:extLst>
          </p:cNvPr>
          <p:cNvSpPr/>
          <p:nvPr/>
        </p:nvSpPr>
        <p:spPr>
          <a:xfrm>
            <a:off x="6096000" y="4790513"/>
            <a:ext cx="4203442" cy="203780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</a:rPr>
              <a:t>М</a:t>
            </a:r>
            <a:r>
              <a:rPr lang="ru-RU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едицинские работники медицинских организаций, оказывающих первичную медико-санитарную помощь, подведомственных федеральным органам исполнительной власти или органам исполнительной власти субъектов Российской Федерации;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25DB7360-2392-4CE5-BDDF-7719658A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199" y="2471799"/>
            <a:ext cx="1927163" cy="215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959D75-5F51-4820-8C9F-53CA1D23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6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E96BA-640B-43E9-9697-B188FC694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3959" y="2876518"/>
            <a:ext cx="9144000" cy="89304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E84F010-8817-42BD-B4D4-6DC8D1CC8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8604" y="5113598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4DE0AF4A-3CC4-4890-A874-AD27BAB26D7A}"/>
              </a:ext>
            </a:extLst>
          </p:cNvPr>
          <p:cNvCxnSpPr>
            <a:cxnSpLocks/>
          </p:cNvCxnSpPr>
          <p:nvPr/>
        </p:nvCxnSpPr>
        <p:spPr>
          <a:xfrm flipV="1">
            <a:off x="6018245" y="1660849"/>
            <a:ext cx="0" cy="105435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333648AF-83E5-471A-BE0F-A90C8E8A240E}"/>
              </a:ext>
            </a:extLst>
          </p:cNvPr>
          <p:cNvCxnSpPr/>
          <p:nvPr/>
        </p:nvCxnSpPr>
        <p:spPr>
          <a:xfrm>
            <a:off x="6018245" y="3769567"/>
            <a:ext cx="0" cy="105436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25FC9E2-1D9D-43F9-A6C1-C8E4078F9854}"/>
              </a:ext>
            </a:extLst>
          </p:cNvPr>
          <p:cNvSpPr/>
          <p:nvPr/>
        </p:nvSpPr>
        <p:spPr>
          <a:xfrm>
            <a:off x="3116423" y="270588"/>
            <a:ext cx="6167531" cy="1261899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Ф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едеральные – льготы, закрепленные в Федеральных законах и обязательны для исполнения по всей стране, отнесенные к компетенции РФ, получают льготы за счет федерального бюджета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7868E9F-E35D-42E4-9853-514ABB7C487C}"/>
              </a:ext>
            </a:extLst>
          </p:cNvPr>
          <p:cNvSpPr/>
          <p:nvPr/>
        </p:nvSpPr>
        <p:spPr>
          <a:xfrm>
            <a:off x="3116423" y="5113598"/>
            <a:ext cx="6167527" cy="147381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Региональные – льготы, размер и порядок их предоставления определяют региональные законы, отнесенные к компетенции субъектов РФ, те, кто обеспечивается мерами социальной поддержки за счет бюджета региона, в котором они проживают.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1C93F57-C16F-400A-BF71-08DD15D46697}"/>
              </a:ext>
            </a:extLst>
          </p:cNvPr>
          <p:cNvCxnSpPr/>
          <p:nvPr/>
        </p:nvCxnSpPr>
        <p:spPr>
          <a:xfrm flipH="1" flipV="1">
            <a:off x="1663959" y="5197151"/>
            <a:ext cx="1153886" cy="569167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9CD875E-C655-404D-903D-65BA1E4C5DDD}"/>
              </a:ext>
            </a:extLst>
          </p:cNvPr>
          <p:cNvCxnSpPr/>
          <p:nvPr/>
        </p:nvCxnSpPr>
        <p:spPr>
          <a:xfrm flipV="1">
            <a:off x="9442580" y="5187820"/>
            <a:ext cx="1110342" cy="54117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F4A4385-461E-4CF0-92CA-BBB9AF20435C}"/>
              </a:ext>
            </a:extLst>
          </p:cNvPr>
          <p:cNvSpPr/>
          <p:nvPr/>
        </p:nvSpPr>
        <p:spPr>
          <a:xfrm>
            <a:off x="345234" y="4432041"/>
            <a:ext cx="1393370" cy="56916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50%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517BE65-72BA-4259-84B3-46E22F46640C}"/>
              </a:ext>
            </a:extLst>
          </p:cNvPr>
          <p:cNvSpPr/>
          <p:nvPr/>
        </p:nvSpPr>
        <p:spPr>
          <a:xfrm>
            <a:off x="10372532" y="4432041"/>
            <a:ext cx="1393369" cy="56916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100%</a:t>
            </a:r>
            <a:r>
              <a:rPr lang="ru-RU" b="0" i="0" dirty="0">
                <a:solidFill>
                  <a:srgbClr val="777777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/>
              <a:t>0</a:t>
            </a:r>
          </a:p>
          <a:p>
            <a:pPr algn="ctr"/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34206A1-FF33-4C7D-A88B-7732037CF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3" y="740941"/>
            <a:ext cx="3006030" cy="292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A5F45596-76EC-413C-8863-D20E273C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8951">
            <a:off x="6226915" y="2389849"/>
            <a:ext cx="4348065" cy="23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4DA6C6-FAF3-48CD-9E12-6675AE319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474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D08BA-0D90-42DD-ACE6-5521CD3B1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18"/>
            <a:ext cx="9144000" cy="762421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льготополучатели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C2D1A98-7DAB-475A-BEE3-A25343767E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299" y="979715"/>
            <a:ext cx="7007289" cy="5744968"/>
          </a:xfrm>
        </p:spPr>
        <p:txBody>
          <a:bodyPr>
            <a:normAutofit fontScale="47500" lnSpcReduction="20000"/>
          </a:bodyPr>
          <a:lstStyle/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4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Инвалиды войны;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4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Участники Великой Отечественной войны;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4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Ветераны боевых действий;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4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Военнослужащие, проходившие военную службу в воинских частях, учреждениях, военно-учебных заведениях, не входивших в состав действующей армии, в период с 22 июня 1941 года по 3 сентября 1945 года не менее шести месяцев, военнослужащие, награжденные орденами или медалями СССР за службу в указанный период;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sz="4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Лица, награжденные знаком «Жителю блокадного Ленинграда»;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BE66814-F850-4546-BB53-401D6677A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86" y="821094"/>
            <a:ext cx="4926564" cy="32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F3EC959-5572-4DCD-8F2C-A672AA8AC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88" y="3760237"/>
            <a:ext cx="4957662" cy="309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DBAD16-E4EC-48CA-A8B6-8D1B8B43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82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23D7F9-3BF3-4ED4-946F-61B5E29BD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9" y="1"/>
            <a:ext cx="8108301" cy="6783354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лица, работавшие в период Великой Отечественной войны на объектах противовоздушной обороны, местной противовоздушной обороны, на строительстве оборонительных сооружений, военно-морских баз, аэродромов и других военных объектов в пределах тыловых границ действующих фронтов, операционных зон действующих флотов, на прифронтовых участках железных и автомобильных дорог, а также члены экипажей судов транспортного флота, интернированных в начале Великой Отечественной войны в портах других государств;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члены семей погибших (умерших) инвалидов войны, участников Великой Отечественной войны и ветеранов боевых действий, члены семей погибших в Великой Отечественной войне лиц из числа личного состава групп самозащиты объектовых и аварийных команд местной противовоздушной обороны, а также члены семей погибших работников госпиталей и больниц города Ленинграда;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инвалиды;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         дети-инвалиды;</a:t>
            </a:r>
          </a:p>
          <a:p>
            <a:pPr indent="457200" algn="just">
              <a:lnSpc>
                <a:spcPct val="17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    люди, имеющие редкие заболевания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D5C6BC43-B73C-4628-8A78-229DBE07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930" y="205272"/>
            <a:ext cx="3953070" cy="40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18801B66-046B-4F7D-9423-CD30F37A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30" y="4282751"/>
            <a:ext cx="5324669" cy="257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17ADEF-790E-41FA-985E-FE7E17FA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50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00942-CDB7-47C1-A86B-DB88B98E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624"/>
            <a:ext cx="9144000" cy="82773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льготополучатели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правом на бесплатное получение лекарств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77802F-C221-49AC-8E87-40BDEF8F79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203649"/>
            <a:ext cx="11803224" cy="5427727"/>
          </a:xfrm>
        </p:spPr>
        <p:txBody>
          <a:bodyPr>
            <a:normAutofit fontScale="92500" lnSpcReduction="10000"/>
          </a:bodyPr>
          <a:lstStyle/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 до 3-х лет;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 до 6 лет из многодетных семей; 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М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алочисленные народы Севера, проживающие в сельской местности районов Крайнего Севера и приравненных к ним территориям;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Онкологические больные;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Больные диабетом;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Больные СПИДом, ВИЧ - инфекцией;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Больные лепрой;</a:t>
            </a:r>
          </a:p>
          <a:p>
            <a:pPr indent="457200" algn="just">
              <a:lnSpc>
                <a:spcPct val="15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Больные шизофренией;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 startAt="9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эпилепсией;</a:t>
            </a:r>
          </a:p>
          <a:p>
            <a:pPr marL="457200" indent="-457200" algn="just">
              <a:lnSpc>
                <a:spcPct val="150000"/>
              </a:lnSpc>
              <a:spcBef>
                <a:spcPts val="0"/>
              </a:spcBef>
              <a:buAutoNum type="arabicPeriod" startAt="9"/>
            </a:pP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другие…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F299503-7A25-4D0E-85CA-7515620A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820" y="3429000"/>
            <a:ext cx="5026090" cy="33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C563FB9-C5FA-4989-A86E-F848029F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46150-DAEF-452D-8474-EB07E0D970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915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1293</Words>
  <Application>Microsoft Office PowerPoint</Application>
  <PresentationFormat>Широкоэкранный</PresentationFormat>
  <Paragraphs>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Times New Roman</vt:lpstr>
      <vt:lpstr>Wingdings</vt:lpstr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Фармацевтический колледж</vt:lpstr>
      <vt:lpstr>Льготные и бесплатные лекарства – это препараты, которые положены некоторым категориям граждан по федеральному закону № 178 "О государственной социальной помощи". Затраты на их приобретение частично или полностью должно компенсировать государство.</vt:lpstr>
      <vt:lpstr>Федеральный закон "О государственной социальной помощи" от 17.07.1999 N 178-ФЗ регламентирует правовые и организационные основы оказания государственной социальной помощи Государственная социальная помощь- предоставление малоимущим семьям, малоимущим одиноко проживающим гражданам, а также иным категориям граждан, социальных пособий, социальных доплат к пенсии, субсидий, социальных услуг и жизненно необходимых товаров</vt:lpstr>
      <vt:lpstr>Льготные лекарства- это государственная социальная помощь Под государственной социальной помощью понимается предоставление малоимущим семьям, малоимущим одиноко проживающим гражданам, а также иным категориям граждан, социальных пособий, социальных доплат к пенсии, субсидий, социальных услуг и жизненно необходимых товаров</vt:lpstr>
      <vt:lpstr>Право назначать лекарственные препараты гражданам, имеющим право на бесплатное получение лекарственных препаратов или со скидкой могут</vt:lpstr>
      <vt:lpstr>Источники финансирования</vt:lpstr>
      <vt:lpstr>Федеральные льготополучатели</vt:lpstr>
      <vt:lpstr>Презентация PowerPoint</vt:lpstr>
      <vt:lpstr>Региональные льготополучатели с правом на бесплатное получение лекарств</vt:lpstr>
      <vt:lpstr>Региональные льготополучатели с 50% скидкой</vt:lpstr>
      <vt:lpstr>Для людей с правом на льготное получение лекарств оформляется рецептурный бланк формы N 148-1/у-04 (л), выписываемый в двух экземплярах</vt:lpstr>
      <vt:lpstr>В зависимости от принадлежности лекарственного препарата к кому-либо списку выписывается дополнительный рецептурный бланк</vt:lpstr>
      <vt:lpstr>Реквизиты рецептурного бланка формы №148-1/у-04 (л)</vt:lpstr>
      <vt:lpstr>7. ФИО пациента; 8. Дата рождения пациента; 9. СНИЛС, № ОМС; 10. Номер медицинской карты пациента, получающего помощь в амбулаторных условиях; 11. ФИО лечащего врача; 12. Рецепт; 13. Подпись и печать лечащего врача; 14. Срок действия рецепта; 15. Печать «Для рецептов»  </vt:lpstr>
      <vt:lpstr>Отметка об отпуске</vt:lpstr>
      <vt:lpstr>Корешок от рецепта, оформленного на указанном рецептурном бланке, выдается пациенту в аптечной организации, на корешке делается отметка о наименовании лекарственного препарата, дозировке, количестве, способе применения. </vt:lpstr>
      <vt:lpstr>Сроки действия</vt:lpstr>
      <vt:lpstr>Для бесплатного лекарственного обеспечения или со скидкой отдельных категорий граждан в аптечной организации создается льготный отдел.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Фармацевтический колледж</dc:title>
  <dc:creator>Василина Дементьева</dc:creator>
  <cp:lastModifiedBy>Василина Дементьева</cp:lastModifiedBy>
  <cp:revision>2</cp:revision>
  <dcterms:created xsi:type="dcterms:W3CDTF">2023-07-05T16:52:39Z</dcterms:created>
  <dcterms:modified xsi:type="dcterms:W3CDTF">2023-07-06T10:22:09Z</dcterms:modified>
</cp:coreProperties>
</file>