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00" r:id="rId2"/>
    <p:sldMasterId id="2147483914" r:id="rId3"/>
    <p:sldMasterId id="2147483928" r:id="rId4"/>
    <p:sldMasterId id="2147483956" r:id="rId5"/>
    <p:sldMasterId id="2147483970" r:id="rId6"/>
    <p:sldMasterId id="2147483984" r:id="rId7"/>
    <p:sldMasterId id="2147484012" r:id="rId8"/>
    <p:sldMasterId id="2147484026" r:id="rId9"/>
    <p:sldMasterId id="2147484040" r:id="rId10"/>
    <p:sldMasterId id="2147484054" r:id="rId11"/>
    <p:sldMasterId id="2147484068" r:id="rId12"/>
    <p:sldMasterId id="2147484071" r:id="rId13"/>
    <p:sldMasterId id="2147484074" r:id="rId14"/>
  </p:sldMasterIdLst>
  <p:notesMasterIdLst>
    <p:notesMasterId r:id="rId41"/>
  </p:notesMasterIdLst>
  <p:sldIdLst>
    <p:sldId id="257" r:id="rId15"/>
    <p:sldId id="278" r:id="rId16"/>
    <p:sldId id="312" r:id="rId17"/>
    <p:sldId id="279" r:id="rId18"/>
    <p:sldId id="280" r:id="rId19"/>
    <p:sldId id="282" r:id="rId20"/>
    <p:sldId id="283" r:id="rId21"/>
    <p:sldId id="284" r:id="rId22"/>
    <p:sldId id="286" r:id="rId23"/>
    <p:sldId id="288" r:id="rId24"/>
    <p:sldId id="289" r:id="rId25"/>
    <p:sldId id="305" r:id="rId26"/>
    <p:sldId id="306" r:id="rId27"/>
    <p:sldId id="287" r:id="rId28"/>
    <p:sldId id="296" r:id="rId29"/>
    <p:sldId id="297" r:id="rId30"/>
    <p:sldId id="298" r:id="rId31"/>
    <p:sldId id="310" r:id="rId32"/>
    <p:sldId id="301" r:id="rId33"/>
    <p:sldId id="309" r:id="rId34"/>
    <p:sldId id="311" r:id="rId35"/>
    <p:sldId id="302" r:id="rId36"/>
    <p:sldId id="308" r:id="rId37"/>
    <p:sldId id="303" r:id="rId38"/>
    <p:sldId id="304" r:id="rId39"/>
    <p:sldId id="31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40" autoAdjust="0"/>
  </p:normalViewPr>
  <p:slideViewPr>
    <p:cSldViewPr snapToGrid="0">
      <p:cViewPr varScale="1">
        <p:scale>
          <a:sx n="61" d="100"/>
          <a:sy n="61" d="100"/>
        </p:scale>
        <p:origin x="-10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90E3C-947A-4448-92BD-F3D7A93972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823391-F20B-47C6-9811-E8D1243A92E8}">
      <dgm:prSet phldrT="[Текст]"/>
      <dgm:spPr>
        <a:solidFill>
          <a:srgbClr val="0083C1"/>
        </a:solidFill>
      </dgm:spPr>
      <dgm:t>
        <a:bodyPr/>
        <a:lstStyle/>
        <a:p>
          <a:r>
            <a:rPr lang="ru-RU" b="1" dirty="0"/>
            <a:t>Приказ МЗ РФ № 1165н (</a:t>
          </a:r>
          <a:r>
            <a:rPr lang="en-US" b="1" dirty="0"/>
            <a:t>28</a:t>
          </a:r>
          <a:r>
            <a:rPr lang="ru-RU" b="1" dirty="0"/>
            <a:t>.</a:t>
          </a:r>
          <a:r>
            <a:rPr lang="en-US" b="1" dirty="0"/>
            <a:t>10</a:t>
          </a:r>
          <a:r>
            <a:rPr lang="ru-RU" b="1" dirty="0"/>
            <a:t>.20</a:t>
          </a:r>
          <a:r>
            <a:rPr lang="en-US" b="1" dirty="0"/>
            <a:t>20</a:t>
          </a:r>
          <a:r>
            <a:rPr lang="ru-RU" b="1" dirty="0"/>
            <a:t>) «Об утв. требований к комплектации лек. преп. и мед. изд. укладок и наборов для оказания СМП»</a:t>
          </a:r>
          <a:endParaRPr lang="ru-RU" dirty="0"/>
        </a:p>
      </dgm:t>
    </dgm:pt>
    <dgm:pt modelId="{EA75C076-DE96-4B34-B6D4-AAB7CED92BDE}" type="parTrans" cxnId="{BBEB86F1-52C8-4F85-A19D-C624F6798441}">
      <dgm:prSet/>
      <dgm:spPr/>
      <dgm:t>
        <a:bodyPr/>
        <a:lstStyle/>
        <a:p>
          <a:endParaRPr lang="ru-RU"/>
        </a:p>
      </dgm:t>
    </dgm:pt>
    <dgm:pt modelId="{B723E809-D6DE-4835-AEBF-2DC7D87B95C9}" type="sibTrans" cxnId="{BBEB86F1-52C8-4F85-A19D-C624F6798441}">
      <dgm:prSet/>
      <dgm:spPr/>
      <dgm:t>
        <a:bodyPr/>
        <a:lstStyle/>
        <a:p>
          <a:endParaRPr lang="ru-RU"/>
        </a:p>
      </dgm:t>
    </dgm:pt>
    <dgm:pt modelId="{04972E5E-0682-45A9-9719-BBA87ED030C2}">
      <dgm:prSet phldrT="[Текст]"/>
      <dgm:spPr>
        <a:solidFill>
          <a:srgbClr val="0083C1"/>
        </a:solidFill>
      </dgm:spPr>
      <dgm:t>
        <a:bodyPr/>
        <a:lstStyle/>
        <a:p>
          <a:r>
            <a:rPr lang="ru-RU" b="1" dirty="0"/>
            <a:t>Приказ МЗ РФ № 466н (05.07.2016) «Об утверждении скорой медицинской помощи при ОНМК»</a:t>
          </a:r>
          <a:endParaRPr lang="ru-RU" dirty="0"/>
        </a:p>
      </dgm:t>
    </dgm:pt>
    <dgm:pt modelId="{B9A966BF-F207-4CAB-9CCE-29866413C6B0}" type="parTrans" cxnId="{D45595F2-FFB7-486D-8AE0-FA6342529DEC}">
      <dgm:prSet/>
      <dgm:spPr/>
      <dgm:t>
        <a:bodyPr/>
        <a:lstStyle/>
        <a:p>
          <a:endParaRPr lang="ru-RU"/>
        </a:p>
      </dgm:t>
    </dgm:pt>
    <dgm:pt modelId="{419B6A02-1162-4A63-80B6-F2D6C79CF4FD}" type="sibTrans" cxnId="{D45595F2-FFB7-486D-8AE0-FA6342529DEC}">
      <dgm:prSet/>
      <dgm:spPr/>
      <dgm:t>
        <a:bodyPr/>
        <a:lstStyle/>
        <a:p>
          <a:endParaRPr lang="ru-RU"/>
        </a:p>
      </dgm:t>
    </dgm:pt>
    <dgm:pt modelId="{D6F786CC-712A-4613-A404-64FC1B332C69}">
      <dgm:prSet phldrT="[Текст]" custT="1"/>
      <dgm:spPr>
        <a:solidFill>
          <a:srgbClr val="0083C1"/>
        </a:solidFill>
      </dgm:spPr>
      <dgm:t>
        <a:bodyPr/>
        <a:lstStyle/>
        <a:p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Приказ МЗ РФ № 1740н (29.12.2012) «Об утверждении стандарта специализированной МП при инфаркте мозга»</a:t>
          </a:r>
        </a:p>
      </dgm:t>
    </dgm:pt>
    <dgm:pt modelId="{83DE636E-F63B-4BCB-8A52-28F35270F787}" type="parTrans" cxnId="{24DAFA30-B034-4F92-A6F8-A257DC5D7610}">
      <dgm:prSet/>
      <dgm:spPr/>
      <dgm:t>
        <a:bodyPr/>
        <a:lstStyle/>
        <a:p>
          <a:endParaRPr lang="ru-RU"/>
        </a:p>
      </dgm:t>
    </dgm:pt>
    <dgm:pt modelId="{85B554E5-6117-4560-8F7B-B5BA68443EFD}" type="sibTrans" cxnId="{24DAFA30-B034-4F92-A6F8-A257DC5D7610}">
      <dgm:prSet/>
      <dgm:spPr/>
      <dgm:t>
        <a:bodyPr/>
        <a:lstStyle/>
        <a:p>
          <a:endParaRPr lang="ru-RU"/>
        </a:p>
      </dgm:t>
    </dgm:pt>
    <dgm:pt modelId="{2EFD4136-4DA2-41E1-88C9-8B370E9E6BBE}">
      <dgm:prSet phldrT="[Текст]" custT="1"/>
      <dgm:spPr>
        <a:solidFill>
          <a:srgbClr val="0083C1"/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Клинические рекомендации №171 «Ишемический инсульт и ТИА»</a:t>
          </a:r>
        </a:p>
      </dgm:t>
    </dgm:pt>
    <dgm:pt modelId="{BECE6618-FA38-43B8-A36B-6675349182AC}" type="parTrans" cxnId="{BB9200BF-82CC-41B3-A009-DA84CF76BC79}">
      <dgm:prSet/>
      <dgm:spPr/>
      <dgm:t>
        <a:bodyPr/>
        <a:lstStyle/>
        <a:p>
          <a:endParaRPr lang="ru-RU"/>
        </a:p>
      </dgm:t>
    </dgm:pt>
    <dgm:pt modelId="{2B317CD1-A91B-4643-9942-AC20DA4EAD40}" type="sibTrans" cxnId="{BB9200BF-82CC-41B3-A009-DA84CF76BC79}">
      <dgm:prSet/>
      <dgm:spPr/>
      <dgm:t>
        <a:bodyPr/>
        <a:lstStyle/>
        <a:p>
          <a:endParaRPr lang="ru-RU"/>
        </a:p>
      </dgm:t>
    </dgm:pt>
    <dgm:pt modelId="{03AB8AA5-109F-42CE-BD90-FFC8C445D72D}" type="pres">
      <dgm:prSet presAssocID="{90790E3C-947A-4448-92BD-F3D7A93972FC}" presName="Name0" presStyleCnt="0">
        <dgm:presLayoutVars>
          <dgm:dir/>
          <dgm:resizeHandles val="exact"/>
        </dgm:presLayoutVars>
      </dgm:prSet>
      <dgm:spPr/>
    </dgm:pt>
    <dgm:pt modelId="{60B3D10B-3CE7-4368-9CF9-D1AEDF838DC5}" type="pres">
      <dgm:prSet presAssocID="{7B823391-F20B-47C6-9811-E8D1243A92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50D15-4CC8-449C-A6D7-CF8A63B47C1D}" type="pres">
      <dgm:prSet presAssocID="{B723E809-D6DE-4835-AEBF-2DC7D87B95C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9C6D4FB-E0E3-4875-B616-4870439FC5F7}" type="pres">
      <dgm:prSet presAssocID="{B723E809-D6DE-4835-AEBF-2DC7D87B95C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148364A-3CEA-4509-8107-537DAF12FA39}" type="pres">
      <dgm:prSet presAssocID="{04972E5E-0682-45A9-9719-BBA87ED030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A8A35-0432-4228-9156-D06903FF3299}" type="pres">
      <dgm:prSet presAssocID="{419B6A02-1162-4A63-80B6-F2D6C79CF4F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C4093C1-614E-4B4A-A8C4-63C0F80822B3}" type="pres">
      <dgm:prSet presAssocID="{419B6A02-1162-4A63-80B6-F2D6C79CF4F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FDE45C9-5FF3-4166-8C52-CCB2CCEC37E3}" type="pres">
      <dgm:prSet presAssocID="{D6F786CC-712A-4613-A404-64FC1B332C69}" presName="node" presStyleLbl="node1" presStyleIdx="2" presStyleCnt="4" custScaleX="103962" custScaleY="10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473E2-44DB-40CD-BD92-C22AC1CE5898}" type="pres">
      <dgm:prSet presAssocID="{85B554E5-6117-4560-8F7B-B5BA68443EF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61264CE-0667-4FAF-99E4-F17AB34E0ADB}" type="pres">
      <dgm:prSet presAssocID="{85B554E5-6117-4560-8F7B-B5BA68443EF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9C601FD-7955-4A7D-B22A-F2D2257BC3A4}" type="pres">
      <dgm:prSet presAssocID="{2EFD4136-4DA2-41E1-88C9-8B370E9E6BBE}" presName="node" presStyleLbl="node1" presStyleIdx="3" presStyleCnt="4" custLinFactNeighborX="1208" custLinFactNeighborY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AFA30-B034-4F92-A6F8-A257DC5D7610}" srcId="{90790E3C-947A-4448-92BD-F3D7A93972FC}" destId="{D6F786CC-712A-4613-A404-64FC1B332C69}" srcOrd="2" destOrd="0" parTransId="{83DE636E-F63B-4BCB-8A52-28F35270F787}" sibTransId="{85B554E5-6117-4560-8F7B-B5BA68443EFD}"/>
    <dgm:cxn modelId="{D45595F2-FFB7-486D-8AE0-FA6342529DEC}" srcId="{90790E3C-947A-4448-92BD-F3D7A93972FC}" destId="{04972E5E-0682-45A9-9719-BBA87ED030C2}" srcOrd="1" destOrd="0" parTransId="{B9A966BF-F207-4CAB-9CCE-29866413C6B0}" sibTransId="{419B6A02-1162-4A63-80B6-F2D6C79CF4FD}"/>
    <dgm:cxn modelId="{2E03CA24-BD8A-4EC3-9705-E08FE20AB4A9}" type="presOf" srcId="{2EFD4136-4DA2-41E1-88C9-8B370E9E6BBE}" destId="{C9C601FD-7955-4A7D-B22A-F2D2257BC3A4}" srcOrd="0" destOrd="0" presId="urn:microsoft.com/office/officeart/2005/8/layout/process1"/>
    <dgm:cxn modelId="{BB9200BF-82CC-41B3-A009-DA84CF76BC79}" srcId="{90790E3C-947A-4448-92BD-F3D7A93972FC}" destId="{2EFD4136-4DA2-41E1-88C9-8B370E9E6BBE}" srcOrd="3" destOrd="0" parTransId="{BECE6618-FA38-43B8-A36B-6675349182AC}" sibTransId="{2B317CD1-A91B-4643-9942-AC20DA4EAD40}"/>
    <dgm:cxn modelId="{C4C3225E-D9B9-4D27-B30F-789EBBACC017}" type="presOf" srcId="{7B823391-F20B-47C6-9811-E8D1243A92E8}" destId="{60B3D10B-3CE7-4368-9CF9-D1AEDF838DC5}" srcOrd="0" destOrd="0" presId="urn:microsoft.com/office/officeart/2005/8/layout/process1"/>
    <dgm:cxn modelId="{6AA9C28F-3888-46D3-912C-4530CBE0335E}" type="presOf" srcId="{D6F786CC-712A-4613-A404-64FC1B332C69}" destId="{6FDE45C9-5FF3-4166-8C52-CCB2CCEC37E3}" srcOrd="0" destOrd="0" presId="urn:microsoft.com/office/officeart/2005/8/layout/process1"/>
    <dgm:cxn modelId="{3EAAC432-93CD-400D-8D35-D4E723EF1BC5}" type="presOf" srcId="{04972E5E-0682-45A9-9719-BBA87ED030C2}" destId="{C148364A-3CEA-4509-8107-537DAF12FA39}" srcOrd="0" destOrd="0" presId="urn:microsoft.com/office/officeart/2005/8/layout/process1"/>
    <dgm:cxn modelId="{BBEB86F1-52C8-4F85-A19D-C624F6798441}" srcId="{90790E3C-947A-4448-92BD-F3D7A93972FC}" destId="{7B823391-F20B-47C6-9811-E8D1243A92E8}" srcOrd="0" destOrd="0" parTransId="{EA75C076-DE96-4B34-B6D4-AAB7CED92BDE}" sibTransId="{B723E809-D6DE-4835-AEBF-2DC7D87B95C9}"/>
    <dgm:cxn modelId="{393A8178-2957-4586-AF4E-E51732E3B24B}" type="presOf" srcId="{85B554E5-6117-4560-8F7B-B5BA68443EFD}" destId="{0ED473E2-44DB-40CD-BD92-C22AC1CE5898}" srcOrd="0" destOrd="0" presId="urn:microsoft.com/office/officeart/2005/8/layout/process1"/>
    <dgm:cxn modelId="{FC8AD6C7-2488-44A5-89F9-F46F846CBED3}" type="presOf" srcId="{419B6A02-1162-4A63-80B6-F2D6C79CF4FD}" destId="{6C4093C1-614E-4B4A-A8C4-63C0F80822B3}" srcOrd="1" destOrd="0" presId="urn:microsoft.com/office/officeart/2005/8/layout/process1"/>
    <dgm:cxn modelId="{9D7276CE-30E0-4FA2-90B6-E4B2E7F7A137}" type="presOf" srcId="{419B6A02-1162-4A63-80B6-F2D6C79CF4FD}" destId="{3D6A8A35-0432-4228-9156-D06903FF3299}" srcOrd="0" destOrd="0" presId="urn:microsoft.com/office/officeart/2005/8/layout/process1"/>
    <dgm:cxn modelId="{23F81C45-8ED7-4ED1-A19A-1571C3AD5568}" type="presOf" srcId="{B723E809-D6DE-4835-AEBF-2DC7D87B95C9}" destId="{9A150D15-4CC8-449C-A6D7-CF8A63B47C1D}" srcOrd="0" destOrd="0" presId="urn:microsoft.com/office/officeart/2005/8/layout/process1"/>
    <dgm:cxn modelId="{ED124E53-A014-4081-A5EE-C42F551E4739}" type="presOf" srcId="{B723E809-D6DE-4835-AEBF-2DC7D87B95C9}" destId="{D9C6D4FB-E0E3-4875-B616-4870439FC5F7}" srcOrd="1" destOrd="0" presId="urn:microsoft.com/office/officeart/2005/8/layout/process1"/>
    <dgm:cxn modelId="{D5CF96B6-708B-44F5-B8EF-B225044EAFF6}" type="presOf" srcId="{85B554E5-6117-4560-8F7B-B5BA68443EFD}" destId="{861264CE-0667-4FAF-99E4-F17AB34E0ADB}" srcOrd="1" destOrd="0" presId="urn:microsoft.com/office/officeart/2005/8/layout/process1"/>
    <dgm:cxn modelId="{E3AF4254-04FE-4379-A847-6854F97AC69A}" type="presOf" srcId="{90790E3C-947A-4448-92BD-F3D7A93972FC}" destId="{03AB8AA5-109F-42CE-BD90-FFC8C445D72D}" srcOrd="0" destOrd="0" presId="urn:microsoft.com/office/officeart/2005/8/layout/process1"/>
    <dgm:cxn modelId="{607ABF26-F1DC-45A1-88AC-455660C4EC07}" type="presParOf" srcId="{03AB8AA5-109F-42CE-BD90-FFC8C445D72D}" destId="{60B3D10B-3CE7-4368-9CF9-D1AEDF838DC5}" srcOrd="0" destOrd="0" presId="urn:microsoft.com/office/officeart/2005/8/layout/process1"/>
    <dgm:cxn modelId="{D76EBEFF-5639-4F15-A10B-F72BE1F1BE00}" type="presParOf" srcId="{03AB8AA5-109F-42CE-BD90-FFC8C445D72D}" destId="{9A150D15-4CC8-449C-A6D7-CF8A63B47C1D}" srcOrd="1" destOrd="0" presId="urn:microsoft.com/office/officeart/2005/8/layout/process1"/>
    <dgm:cxn modelId="{4FD163F2-39C0-422B-8D30-2F05026B4200}" type="presParOf" srcId="{9A150D15-4CC8-449C-A6D7-CF8A63B47C1D}" destId="{D9C6D4FB-E0E3-4875-B616-4870439FC5F7}" srcOrd="0" destOrd="0" presId="urn:microsoft.com/office/officeart/2005/8/layout/process1"/>
    <dgm:cxn modelId="{E4AB4F74-3B50-474A-B422-3DEB1A320298}" type="presParOf" srcId="{03AB8AA5-109F-42CE-BD90-FFC8C445D72D}" destId="{C148364A-3CEA-4509-8107-537DAF12FA39}" srcOrd="2" destOrd="0" presId="urn:microsoft.com/office/officeart/2005/8/layout/process1"/>
    <dgm:cxn modelId="{4780600D-15A9-4792-A25B-3295CC6ABA79}" type="presParOf" srcId="{03AB8AA5-109F-42CE-BD90-FFC8C445D72D}" destId="{3D6A8A35-0432-4228-9156-D06903FF3299}" srcOrd="3" destOrd="0" presId="urn:microsoft.com/office/officeart/2005/8/layout/process1"/>
    <dgm:cxn modelId="{CEC2AF88-29FE-4224-8CFF-E826AD835CF8}" type="presParOf" srcId="{3D6A8A35-0432-4228-9156-D06903FF3299}" destId="{6C4093C1-614E-4B4A-A8C4-63C0F80822B3}" srcOrd="0" destOrd="0" presId="urn:microsoft.com/office/officeart/2005/8/layout/process1"/>
    <dgm:cxn modelId="{11806A3B-1AC8-4BA8-AC00-409C36E40782}" type="presParOf" srcId="{03AB8AA5-109F-42CE-BD90-FFC8C445D72D}" destId="{6FDE45C9-5FF3-4166-8C52-CCB2CCEC37E3}" srcOrd="4" destOrd="0" presId="urn:microsoft.com/office/officeart/2005/8/layout/process1"/>
    <dgm:cxn modelId="{E2508E6F-EF66-4F6E-B6B0-ACCF7333653E}" type="presParOf" srcId="{03AB8AA5-109F-42CE-BD90-FFC8C445D72D}" destId="{0ED473E2-44DB-40CD-BD92-C22AC1CE5898}" srcOrd="5" destOrd="0" presId="urn:microsoft.com/office/officeart/2005/8/layout/process1"/>
    <dgm:cxn modelId="{E41B992A-2B80-440A-A65F-8BDA50B4CA24}" type="presParOf" srcId="{0ED473E2-44DB-40CD-BD92-C22AC1CE5898}" destId="{861264CE-0667-4FAF-99E4-F17AB34E0ADB}" srcOrd="0" destOrd="0" presId="urn:microsoft.com/office/officeart/2005/8/layout/process1"/>
    <dgm:cxn modelId="{BE3083F3-31D8-4439-89CD-A75BC49B3E36}" type="presParOf" srcId="{03AB8AA5-109F-42CE-BD90-FFC8C445D72D}" destId="{C9C601FD-7955-4A7D-B22A-F2D2257BC3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90E3C-947A-4448-92BD-F3D7A93972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7B823391-F20B-47C6-9811-E8D1243A92E8}">
      <dgm:prSet phldrT="[Текст]"/>
      <dgm:spPr>
        <a:solidFill>
          <a:srgbClr val="0083C1"/>
        </a:solidFill>
      </dgm:spPr>
      <dgm:t>
        <a:bodyPr anchor="t"/>
        <a:lstStyle/>
        <a:p>
          <a:r>
            <a:rPr lang="ru-RU" b="1" dirty="0">
              <a:latin typeface="Trebuchet MS" panose="020B0603020202020204" pitchFamily="34" charset="0"/>
            </a:rPr>
            <a:t>Приказ МЗ РФ № 1692н (29.</a:t>
          </a:r>
          <a:r>
            <a:rPr lang="en-US" b="1" dirty="0">
              <a:latin typeface="Trebuchet MS" panose="020B0603020202020204" pitchFamily="34" charset="0"/>
            </a:rPr>
            <a:t>1</a:t>
          </a:r>
          <a:r>
            <a:rPr lang="ru-RU" b="1" dirty="0">
              <a:latin typeface="Trebuchet MS" panose="020B0603020202020204" pitchFamily="34" charset="0"/>
            </a:rPr>
            <a:t>2.2012) Стандарт специализированной МП при внутримозговом кровоизлиянии (консервативное лечение)</a:t>
          </a:r>
          <a:endParaRPr lang="ru-RU" dirty="0">
            <a:latin typeface="Trebuchet MS" panose="020B0603020202020204" pitchFamily="34" charset="0"/>
          </a:endParaRPr>
        </a:p>
      </dgm:t>
    </dgm:pt>
    <dgm:pt modelId="{EA75C076-DE96-4B34-B6D4-AAB7CED92BDE}" type="parTrans" cxnId="{BBEB86F1-52C8-4F85-A19D-C624F6798441}">
      <dgm:prSet/>
      <dgm:spPr/>
      <dgm:t>
        <a:bodyPr/>
        <a:lstStyle/>
        <a:p>
          <a:endParaRPr lang="ru-RU"/>
        </a:p>
      </dgm:t>
    </dgm:pt>
    <dgm:pt modelId="{B723E809-D6DE-4835-AEBF-2DC7D87B95C9}" type="sibTrans" cxnId="{BBEB86F1-52C8-4F85-A19D-C624F6798441}">
      <dgm:prSet/>
      <dgm:spPr/>
      <dgm:t>
        <a:bodyPr/>
        <a:lstStyle/>
        <a:p>
          <a:endParaRPr lang="ru-RU"/>
        </a:p>
      </dgm:t>
    </dgm:pt>
    <dgm:pt modelId="{04972E5E-0682-45A9-9719-BBA87ED030C2}">
      <dgm:prSet phldrT="[Текст]"/>
      <dgm:spPr>
        <a:solidFill>
          <a:srgbClr val="0083C1"/>
        </a:solidFill>
      </dgm:spPr>
      <dgm:t>
        <a:bodyPr anchor="t"/>
        <a:lstStyle/>
        <a:p>
          <a:r>
            <a:rPr lang="ru-RU" b="1" dirty="0">
              <a:latin typeface="Trebuchet MS" panose="020B0603020202020204" pitchFamily="34" charset="0"/>
            </a:rPr>
            <a:t>Приказ МЗ РФ № 1749н (29.12.2012) Стандарт специализированной МП при субарахноидальном кровоизлиянии (консервативное лечение)</a:t>
          </a:r>
        </a:p>
        <a:p>
          <a:endParaRPr lang="ru-RU" dirty="0"/>
        </a:p>
      </dgm:t>
    </dgm:pt>
    <dgm:pt modelId="{B9A966BF-F207-4CAB-9CCE-29866413C6B0}" type="parTrans" cxnId="{D45595F2-FFB7-486D-8AE0-FA6342529DEC}">
      <dgm:prSet/>
      <dgm:spPr/>
      <dgm:t>
        <a:bodyPr/>
        <a:lstStyle/>
        <a:p>
          <a:endParaRPr lang="ru-RU"/>
        </a:p>
      </dgm:t>
    </dgm:pt>
    <dgm:pt modelId="{419B6A02-1162-4A63-80B6-F2D6C79CF4FD}" type="sibTrans" cxnId="{D45595F2-FFB7-486D-8AE0-FA6342529DEC}">
      <dgm:prSet/>
      <dgm:spPr/>
      <dgm:t>
        <a:bodyPr/>
        <a:lstStyle/>
        <a:p>
          <a:endParaRPr lang="ru-RU"/>
        </a:p>
      </dgm:t>
    </dgm:pt>
    <dgm:pt modelId="{EF1B9F50-E828-46E2-950F-1E5C90A0606D}" type="pres">
      <dgm:prSet presAssocID="{90790E3C-947A-4448-92BD-F3D7A93972FC}" presName="diagram" presStyleCnt="0">
        <dgm:presLayoutVars>
          <dgm:dir/>
          <dgm:resizeHandles val="exact"/>
        </dgm:presLayoutVars>
      </dgm:prSet>
      <dgm:spPr/>
    </dgm:pt>
    <dgm:pt modelId="{92B81D61-7C3C-4E78-9A0E-2F095DBACDDD}" type="pres">
      <dgm:prSet presAssocID="{7B823391-F20B-47C6-9811-E8D1243A92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4A64-E37C-40C7-BBD6-1E66F881A1B4}" type="pres">
      <dgm:prSet presAssocID="{B723E809-D6DE-4835-AEBF-2DC7D87B95C9}" presName="sibTrans" presStyleCnt="0"/>
      <dgm:spPr/>
    </dgm:pt>
    <dgm:pt modelId="{5E2E3E23-F3BE-4C1B-A5E8-198701006DA4}" type="pres">
      <dgm:prSet presAssocID="{04972E5E-0682-45A9-9719-BBA87ED030C2}" presName="node" presStyleLbl="node1" presStyleIdx="1" presStyleCnt="2" custScaleY="100249" custLinFactNeighborX="26" custLinFactNeighborY="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595F2-FFB7-486D-8AE0-FA6342529DEC}" srcId="{90790E3C-947A-4448-92BD-F3D7A93972FC}" destId="{04972E5E-0682-45A9-9719-BBA87ED030C2}" srcOrd="1" destOrd="0" parTransId="{B9A966BF-F207-4CAB-9CCE-29866413C6B0}" sibTransId="{419B6A02-1162-4A63-80B6-F2D6C79CF4FD}"/>
    <dgm:cxn modelId="{5CFE99B2-1F9C-44C8-AF66-CD7FA6CA9171}" type="presOf" srcId="{04972E5E-0682-45A9-9719-BBA87ED030C2}" destId="{5E2E3E23-F3BE-4C1B-A5E8-198701006DA4}" srcOrd="0" destOrd="0" presId="urn:microsoft.com/office/officeart/2005/8/layout/default"/>
    <dgm:cxn modelId="{A2EB6AC9-9AA5-43E4-A2F9-FA8DA394DC44}" type="presOf" srcId="{7B823391-F20B-47C6-9811-E8D1243A92E8}" destId="{92B81D61-7C3C-4E78-9A0E-2F095DBACDDD}" srcOrd="0" destOrd="0" presId="urn:microsoft.com/office/officeart/2005/8/layout/default"/>
    <dgm:cxn modelId="{54B9061F-55A2-49FC-A257-1E4A6C11DC33}" type="presOf" srcId="{90790E3C-947A-4448-92BD-F3D7A93972FC}" destId="{EF1B9F50-E828-46E2-950F-1E5C90A0606D}" srcOrd="0" destOrd="0" presId="urn:microsoft.com/office/officeart/2005/8/layout/default"/>
    <dgm:cxn modelId="{BBEB86F1-52C8-4F85-A19D-C624F6798441}" srcId="{90790E3C-947A-4448-92BD-F3D7A93972FC}" destId="{7B823391-F20B-47C6-9811-E8D1243A92E8}" srcOrd="0" destOrd="0" parTransId="{EA75C076-DE96-4B34-B6D4-AAB7CED92BDE}" sibTransId="{B723E809-D6DE-4835-AEBF-2DC7D87B95C9}"/>
    <dgm:cxn modelId="{6C3FBCE5-7797-4BF4-A284-6985BADF4C6B}" type="presParOf" srcId="{EF1B9F50-E828-46E2-950F-1E5C90A0606D}" destId="{92B81D61-7C3C-4E78-9A0E-2F095DBACDDD}" srcOrd="0" destOrd="0" presId="urn:microsoft.com/office/officeart/2005/8/layout/default"/>
    <dgm:cxn modelId="{C64FF40C-9E0F-41F3-A2D8-04D998575B4F}" type="presParOf" srcId="{EF1B9F50-E828-46E2-950F-1E5C90A0606D}" destId="{95754A64-E37C-40C7-BBD6-1E66F881A1B4}" srcOrd="1" destOrd="0" presId="urn:microsoft.com/office/officeart/2005/8/layout/default"/>
    <dgm:cxn modelId="{4B0FDD60-3158-4B82-850F-F228C038CC49}" type="presParOf" srcId="{EF1B9F50-E828-46E2-950F-1E5C90A0606D}" destId="{5E2E3E23-F3BE-4C1B-A5E8-198701006DA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3D10B-3CE7-4368-9CF9-D1AEDF838DC5}">
      <dsp:nvSpPr>
        <dsp:cNvPr id="0" name=""/>
        <dsp:cNvSpPr/>
      </dsp:nvSpPr>
      <dsp:spPr>
        <a:xfrm>
          <a:off x="11133" y="955423"/>
          <a:ext cx="2212336" cy="2447396"/>
        </a:xfrm>
        <a:prstGeom prst="roundRect">
          <a:avLst>
            <a:gd name="adj" fmla="val 10000"/>
          </a:avLst>
        </a:prstGeom>
        <a:solidFill>
          <a:srgbClr val="0083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Приказ МЗ РФ № 1165н (</a:t>
          </a:r>
          <a:r>
            <a:rPr lang="en-US" sz="1800" b="1" kern="1200" dirty="0"/>
            <a:t>28</a:t>
          </a:r>
          <a:r>
            <a:rPr lang="ru-RU" sz="1800" b="1" kern="1200" dirty="0"/>
            <a:t>.</a:t>
          </a:r>
          <a:r>
            <a:rPr lang="en-US" sz="1800" b="1" kern="1200" dirty="0"/>
            <a:t>10</a:t>
          </a:r>
          <a:r>
            <a:rPr lang="ru-RU" sz="1800" b="1" kern="1200" dirty="0"/>
            <a:t>.20</a:t>
          </a:r>
          <a:r>
            <a:rPr lang="en-US" sz="1800" b="1" kern="1200" dirty="0"/>
            <a:t>20</a:t>
          </a:r>
          <a:r>
            <a:rPr lang="ru-RU" sz="1800" b="1" kern="1200" dirty="0"/>
            <a:t>) «Об утв. требований к комплектации лек. преп. и мед. изд. укладок и наборов для оказания СМП»</a:t>
          </a:r>
          <a:endParaRPr lang="ru-RU" sz="1800" kern="1200" dirty="0"/>
        </a:p>
      </dsp:txBody>
      <dsp:txXfrm>
        <a:off x="75930" y="1020220"/>
        <a:ext cx="2082742" cy="2317802"/>
      </dsp:txXfrm>
    </dsp:sp>
    <dsp:sp modelId="{9A150D15-4CC8-449C-A6D7-CF8A63B47C1D}">
      <dsp:nvSpPr>
        <dsp:cNvPr id="0" name=""/>
        <dsp:cNvSpPr/>
      </dsp:nvSpPr>
      <dsp:spPr>
        <a:xfrm>
          <a:off x="2444703" y="1904792"/>
          <a:ext cx="469015" cy="54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44703" y="2014524"/>
        <a:ext cx="328311" cy="329195"/>
      </dsp:txXfrm>
    </dsp:sp>
    <dsp:sp modelId="{C148364A-3CEA-4509-8107-537DAF12FA39}">
      <dsp:nvSpPr>
        <dsp:cNvPr id="0" name=""/>
        <dsp:cNvSpPr/>
      </dsp:nvSpPr>
      <dsp:spPr>
        <a:xfrm>
          <a:off x="3108404" y="955423"/>
          <a:ext cx="2212336" cy="2447396"/>
        </a:xfrm>
        <a:prstGeom prst="roundRect">
          <a:avLst>
            <a:gd name="adj" fmla="val 10000"/>
          </a:avLst>
        </a:prstGeom>
        <a:solidFill>
          <a:srgbClr val="0083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Приказ МЗ РФ № 466н (05.07.2016) «Об утверждении скорой медицинской помощи при ОНМК»</a:t>
          </a:r>
          <a:endParaRPr lang="ru-RU" sz="1800" kern="1200" dirty="0"/>
        </a:p>
      </dsp:txBody>
      <dsp:txXfrm>
        <a:off x="3173201" y="1020220"/>
        <a:ext cx="2082742" cy="2317802"/>
      </dsp:txXfrm>
    </dsp:sp>
    <dsp:sp modelId="{3D6A8A35-0432-4228-9156-D06903FF3299}">
      <dsp:nvSpPr>
        <dsp:cNvPr id="0" name=""/>
        <dsp:cNvSpPr/>
      </dsp:nvSpPr>
      <dsp:spPr>
        <a:xfrm>
          <a:off x="5541973" y="1904792"/>
          <a:ext cx="469015" cy="54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41973" y="2014524"/>
        <a:ext cx="328311" cy="329195"/>
      </dsp:txXfrm>
    </dsp:sp>
    <dsp:sp modelId="{6FDE45C9-5FF3-4166-8C52-CCB2CCEC37E3}">
      <dsp:nvSpPr>
        <dsp:cNvPr id="0" name=""/>
        <dsp:cNvSpPr/>
      </dsp:nvSpPr>
      <dsp:spPr>
        <a:xfrm>
          <a:off x="6205674" y="949415"/>
          <a:ext cx="2299988" cy="2459413"/>
        </a:xfrm>
        <a:prstGeom prst="roundRect">
          <a:avLst>
            <a:gd name="adj" fmla="val 10000"/>
          </a:avLst>
        </a:prstGeom>
        <a:solidFill>
          <a:srgbClr val="0083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Приказ МЗ РФ № 1740н (29.12.2012) «Об утверждении стандарта специализированной МП при инфаркте мозга»</a:t>
          </a:r>
        </a:p>
      </dsp:txBody>
      <dsp:txXfrm>
        <a:off x="6273038" y="1016779"/>
        <a:ext cx="2165260" cy="2324685"/>
      </dsp:txXfrm>
    </dsp:sp>
    <dsp:sp modelId="{0ED473E2-44DB-40CD-BD92-C22AC1CE5898}">
      <dsp:nvSpPr>
        <dsp:cNvPr id="0" name=""/>
        <dsp:cNvSpPr/>
      </dsp:nvSpPr>
      <dsp:spPr>
        <a:xfrm rot="15936">
          <a:off x="8729567" y="1912261"/>
          <a:ext cx="474686" cy="54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729568" y="2021663"/>
        <a:ext cx="332280" cy="329195"/>
      </dsp:txXfrm>
    </dsp:sp>
    <dsp:sp modelId="{C9C601FD-7955-4A7D-B22A-F2D2257BC3A4}">
      <dsp:nvSpPr>
        <dsp:cNvPr id="0" name=""/>
        <dsp:cNvSpPr/>
      </dsp:nvSpPr>
      <dsp:spPr>
        <a:xfrm>
          <a:off x="9401288" y="970034"/>
          <a:ext cx="2212336" cy="2447396"/>
        </a:xfrm>
        <a:prstGeom prst="roundRect">
          <a:avLst>
            <a:gd name="adj" fmla="val 10000"/>
          </a:avLst>
        </a:prstGeom>
        <a:solidFill>
          <a:srgbClr val="0083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Клинические рекомендации №171 «Ишемический инсульт и ТИА»</a:t>
          </a:r>
        </a:p>
      </dsp:txBody>
      <dsp:txXfrm>
        <a:off x="9466085" y="1034831"/>
        <a:ext cx="2082742" cy="2317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81D61-7C3C-4E78-9A0E-2F095DBACDDD}">
      <dsp:nvSpPr>
        <dsp:cNvPr id="0" name=""/>
        <dsp:cNvSpPr/>
      </dsp:nvSpPr>
      <dsp:spPr>
        <a:xfrm>
          <a:off x="974" y="201672"/>
          <a:ext cx="3798958" cy="2279374"/>
        </a:xfrm>
        <a:prstGeom prst="rect">
          <a:avLst/>
        </a:prstGeom>
        <a:solidFill>
          <a:srgbClr val="0083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rebuchet MS" panose="020B0603020202020204" pitchFamily="34" charset="0"/>
            </a:rPr>
            <a:t>Приказ МЗ РФ № 1692н (29.</a:t>
          </a:r>
          <a:r>
            <a:rPr lang="en-US" sz="2100" b="1" kern="1200" dirty="0">
              <a:latin typeface="Trebuchet MS" panose="020B0603020202020204" pitchFamily="34" charset="0"/>
            </a:rPr>
            <a:t>1</a:t>
          </a:r>
          <a:r>
            <a:rPr lang="ru-RU" sz="2100" b="1" kern="1200" dirty="0">
              <a:latin typeface="Trebuchet MS" panose="020B0603020202020204" pitchFamily="34" charset="0"/>
            </a:rPr>
            <a:t>2.2012) Стандарт специализированной МП при внутримозговом кровоизлиянии (консервативное лечение)</a:t>
          </a:r>
          <a:endParaRPr lang="ru-RU" sz="2100" kern="1200" dirty="0">
            <a:latin typeface="Trebuchet MS" panose="020B0603020202020204" pitchFamily="34" charset="0"/>
          </a:endParaRPr>
        </a:p>
      </dsp:txBody>
      <dsp:txXfrm>
        <a:off x="974" y="201672"/>
        <a:ext cx="3798958" cy="2279374"/>
      </dsp:txXfrm>
    </dsp:sp>
    <dsp:sp modelId="{5E2E3E23-F3BE-4C1B-A5E8-198701006DA4}">
      <dsp:nvSpPr>
        <dsp:cNvPr id="0" name=""/>
        <dsp:cNvSpPr/>
      </dsp:nvSpPr>
      <dsp:spPr>
        <a:xfrm>
          <a:off x="4180801" y="216750"/>
          <a:ext cx="3798958" cy="2285050"/>
        </a:xfrm>
        <a:prstGeom prst="rect">
          <a:avLst/>
        </a:prstGeom>
        <a:solidFill>
          <a:srgbClr val="0083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rebuchet MS" panose="020B0603020202020204" pitchFamily="34" charset="0"/>
            </a:rPr>
            <a:t>Приказ МЗ РФ № 1749н (29.12.2012) Стандарт специализированной МП при субарахноидальном кровоизлиянии (консервативное лечение)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180801" y="216750"/>
        <a:ext cx="3798958" cy="228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B3E2-4300-482F-B98F-5985937E658C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FCB20-25B4-4450-9D36-01323849B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8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799F-011F-416B-B566-D42F8529C18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17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Современные клинические рекомендации 171 можно найти в рубрикаторе Минздрава.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F277-8B64-44F5-8565-588204E330A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8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 err="1">
                <a:latin typeface="Arial"/>
              </a:rPr>
              <a:t>Цитофлавин</a:t>
            </a:r>
            <a:r>
              <a:rPr lang="ru-RU" sz="2000" b="0" strike="noStrike" spc="-1" dirty="0">
                <a:latin typeface="Arial"/>
              </a:rPr>
              <a:t> состоит из 4-х компонентов (2 субстрата и 2 кофермента Цикла Кребса), которые дают синергетический эффект при одновременном введении.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 err="1">
                <a:latin typeface="Arial"/>
              </a:rPr>
              <a:t>Цитофлавин</a:t>
            </a:r>
            <a:r>
              <a:rPr lang="ru-RU" sz="2000" b="0" strike="noStrike" spc="-1" dirty="0">
                <a:latin typeface="Arial"/>
              </a:rPr>
              <a:t> влияет на энергетический обмен нейрона </a:t>
            </a:r>
            <a:r>
              <a:rPr lang="ru-RU" sz="2000" b="0" strike="noStrike" spc="-1" dirty="0" err="1">
                <a:latin typeface="Arial"/>
              </a:rPr>
              <a:t>ишемизированной</a:t>
            </a:r>
            <a:r>
              <a:rPr lang="ru-RU" sz="2000" b="0" strike="noStrike" spc="-1" dirty="0">
                <a:latin typeface="Arial"/>
              </a:rPr>
              <a:t> нервной ткани, тем самым останавливая ишемический каскад, спасает клетку от </a:t>
            </a:r>
            <a:r>
              <a:rPr lang="ru-RU" sz="2000" b="0" strike="noStrike" spc="-1" dirty="0" err="1">
                <a:latin typeface="Arial"/>
              </a:rPr>
              <a:t>апоптоза</a:t>
            </a:r>
            <a:r>
              <a:rPr lang="ru-RU" sz="2000" b="0" strike="noStrike" spc="-1" dirty="0">
                <a:latin typeface="Arial"/>
              </a:rPr>
              <a:t>. </a:t>
            </a:r>
            <a:r>
              <a:rPr lang="ru-RU" sz="2000" b="0" strike="noStrike" spc="-1" dirty="0" err="1">
                <a:latin typeface="Arial"/>
              </a:rPr>
              <a:t>Цитофлавин</a:t>
            </a:r>
            <a:r>
              <a:rPr lang="ru-RU" sz="2000" b="0" strike="noStrike" spc="-1" dirty="0">
                <a:latin typeface="Arial"/>
              </a:rPr>
              <a:t> влияет как на анаэробную часть энергетического обмена, так и на аэробную часть (Цикл Кребса)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 smtClean="0">
                <a:latin typeface="Arial"/>
              </a:rPr>
              <a:t>В СОСТАВ ЦИТОФЛАВИНА ВХОДЯТ 4 КОМПОНЕНТА, КАЖДЫЙ ИЗ КОТОРЫХ ОКАЗЫВАЕТ САМОСТОЯТЕЛЬНОЕ ПРОТИВОГИПОКСИЧЕСКОЕ ДЕЙСТВИЕ И МОЖЕТ ВЫПОЛНЯТЬ РОЛЬ САМОСТОЯТЕЛЬНОГО ПРЕПАРАТА, ВОЗДЕЙСТВУЯ НА РАЗНЫЕ ЗВЕНЬЯ ДИСМЕТАБОЛИЗМА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7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/>
            <a:fld id="{B8AEC33F-992E-4D9D-B94A-0F148EEF1255}" type="slidenum">
              <a:rPr lang="ru-RU" sz="1200" spc="-1">
                <a:solidFill>
                  <a:prstClr val="black"/>
                </a:solidFill>
                <a:latin typeface="Times New Roman"/>
              </a:rPr>
              <a:pPr algn="r"/>
              <a:t>19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42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сегодня </a:t>
            </a:r>
            <a:r>
              <a:rPr lang="ru-RU" dirty="0" err="1"/>
              <a:t>Цитофлавин</a:t>
            </a:r>
            <a:r>
              <a:rPr lang="ru-RU" dirty="0"/>
              <a:t> по МНН (</a:t>
            </a:r>
            <a:r>
              <a:rPr lang="ru-RU" dirty="0" err="1"/>
              <a:t>Инозин+никотинамид+рибофлавин+янтарная</a:t>
            </a:r>
            <a:r>
              <a:rPr lang="ru-RU" dirty="0"/>
              <a:t> кислота) присутствует во всех документах регламентирующих медикаментозное лечение инсульта на всех этапах помощи, от догоспитального до специализированной медицинской помощи.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F277-8B64-44F5-8565-588204E330A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4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Цитофлавина</a:t>
            </a:r>
            <a:r>
              <a:rPr lang="ru-RU" dirty="0"/>
              <a:t> один из самых высоких уровней доказательности и не серьезных </a:t>
            </a:r>
            <a:r>
              <a:rPr lang="ru-RU" dirty="0" smtClean="0"/>
              <a:t>органический </a:t>
            </a:r>
            <a:r>
              <a:rPr lang="ru-RU" dirty="0"/>
              <a:t>по возрасту и нет ограничений по локализации инсульта.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F277-8B64-44F5-8565-588204E330A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5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Цитофлавин присутствует даже в двух действующих стандартах по ведению «неишемических» форм инсульта (15% от всех инсультов)</a:t>
            </a:r>
          </a:p>
        </p:txBody>
      </p:sp>
      <p:sp>
        <p:nvSpPr>
          <p:cNvPr id="38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/>
            <a:fld id="{06C10175-9B97-46E5-9A8E-01B94FABEA73}" type="slidenum">
              <a:rPr lang="ru-RU" sz="1200" spc="-1">
                <a:solidFill>
                  <a:prstClr val="black"/>
                </a:solidFill>
                <a:latin typeface="Times New Roman"/>
              </a:rPr>
              <a:pPr algn="r"/>
              <a:t>22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784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BFFED-F009-4AC7-8C35-3975D6256E9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1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Инсульт чрезвычайно разнообразен по своим клиническим формам. В зависимости от механизма, приведшего к острой сосудистой катастрофе в мозге, выделяют 2 типа. Наиболее часто встречается ишемический тип, связанный с недостаточным притоком крови и, как следствие, кислорода, к головном мозгу. Важно отметить, что мозг чрезвычайно чувствителен к гипоксии, и при закрытии просвета сосуда, чаще всего, тромбом, холестериновой бляшкой, уже через 5-6 минут развиваются необратимые изменения</a:t>
            </a:r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3DFF17-090B-45EC-A594-9810B41D033F}" type="slidenum">
              <a:rPr lang="ru-RU" altLang="ru-RU" sz="1000">
                <a:solidFill>
                  <a:srgbClr val="00498B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ru-RU" altLang="ru-RU" sz="1000">
              <a:solidFill>
                <a:srgbClr val="00498B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91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Т.е., если симптомы 2 часа и регрессировали, но есть очаг – это инсульт</a:t>
            </a:r>
          </a:p>
        </p:txBody>
      </p:sp>
      <p:sp>
        <p:nvSpPr>
          <p:cNvPr id="186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5DF1C-BD5D-4E38-9B14-04FAE139B6C2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3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8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общепризнанной классификацией патогенетических подтипов ишемического инсульта является классификация TOAST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H. P.et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1993). Выделяют пять патогенетических подтипов ишемического инсульта: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атеротромботический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(вследствие атеросклероза крупных артерий),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кардиоэмболический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лакунарный (вследствие окклюзии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перфорантной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артерии), инсульт другой установленной этиологии и инсульт неустановленной этиологии.</a:t>
            </a:r>
          </a:p>
          <a:p>
            <a:r>
              <a:rPr lang="ru-RU" dirty="0" smtClean="0"/>
              <a:t>Наиболее</a:t>
            </a:r>
            <a:r>
              <a:rPr lang="ru-RU" baseline="0" dirty="0" smtClean="0"/>
              <a:t> интересные причины ишемического инсульта, которые стоит помнить и не пропускать. </a:t>
            </a:r>
          </a:p>
          <a:p>
            <a:r>
              <a:rPr lang="ru-RU" baseline="0" dirty="0" smtClean="0"/>
              <a:t>Наиболее частые причины это атеросклеротический инсульт до 43%. </a:t>
            </a:r>
            <a:r>
              <a:rPr lang="ru-RU" baseline="0" dirty="0" err="1" smtClean="0"/>
              <a:t>Кардиоэмболический</a:t>
            </a:r>
            <a:r>
              <a:rPr lang="ru-RU" baseline="0" dirty="0" smtClean="0"/>
              <a:t> до 31% от острых инфарктов. Лакунарный инфаркт, возникает до 23% случаев</a:t>
            </a:r>
            <a:endParaRPr lang="ru-RU" altLang="ru-RU" dirty="0" smtClean="0"/>
          </a:p>
        </p:txBody>
      </p:sp>
      <p:sp>
        <p:nvSpPr>
          <p:cNvPr id="188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7565CC-8C40-4ECA-9916-3F0DEC7BB254}" type="slidenum">
              <a:rPr lang="en-GB" altLang="ru-RU">
                <a:solidFill>
                  <a:srgbClr val="00498B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GB" altLang="ru-RU">
              <a:solidFill>
                <a:srgbClr val="00498B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29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FCB20-25B4-4450-9D36-01323849BC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FCB20-25B4-4450-9D36-01323849BC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9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Под ГИ подразумевают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внутричерепные геморрагии вследствие приобретенных изменений или пороков развития церебральных сосудов</a:t>
            </a:r>
            <a:r>
              <a:rPr lang="ru-RU" altLang="ru-RU" smtClean="0"/>
              <a:t> </a:t>
            </a:r>
          </a:p>
        </p:txBody>
      </p:sp>
      <p:sp>
        <p:nvSpPr>
          <p:cNvPr id="199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F3C5D-6CC7-48CF-B324-FFEBA542EADC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8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8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1B3F84-6EA7-4551-8658-0BC47D483453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4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812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990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26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92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32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61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96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28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31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124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21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8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393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785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72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845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97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4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744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934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7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662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1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47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47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22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84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175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92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70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0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13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511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221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14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089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028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237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873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21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969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37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411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26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1772817"/>
            <a:ext cx="4060576" cy="3160911"/>
          </a:xfrm>
          <a:prstGeom prst="rect">
            <a:avLst/>
          </a:prstGeom>
          <a:noFill/>
        </p:spPr>
      </p:pic>
      <p:sp>
        <p:nvSpPr>
          <p:cNvPr id="21" name="Прямая соединительная линия 20"/>
          <p:cNvSpPr>
            <a:spLocks noChangeShapeType="1"/>
          </p:cNvSpPr>
          <p:nvPr userDrawn="1"/>
        </p:nvSpPr>
        <p:spPr bwMode="auto">
          <a:xfrm>
            <a:off x="685800" y="580526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5807968" y="1988840"/>
            <a:ext cx="5664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Elektra Medium Pro" panose="02000803000000020004" pitchFamily="50" charset="-5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ПРЕЗЕНТАЦИИ</a:t>
            </a:r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5807968" y="3284984"/>
            <a:ext cx="441649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Elektra Text Pro" panose="02000503030000020004" pitchFamily="50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3407701" y="5949281"/>
            <a:ext cx="6336704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latin typeface="Elektra Light Pro" panose="02000503030000020004" pitchFamily="50" charset="-52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baseline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Иванов 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4647742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0" y="1150640"/>
            <a:ext cx="11988800" cy="478160"/>
          </a:xfrm>
          <a:prstGeom prst="rect">
            <a:avLst/>
          </a:prstGeom>
        </p:spPr>
        <p:txBody>
          <a:bodyPr/>
          <a:lstStyle>
            <a:lvl1pPr>
              <a:defRPr>
                <a:latin typeface="Elektra Text Pro" panose="02000503030000020004" pitchFamily="50" charset="-52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239349" y="1700808"/>
            <a:ext cx="11749451" cy="5040560"/>
          </a:xfrm>
          <a:prstGeom prst="rect">
            <a:avLst/>
          </a:prstGeom>
        </p:spPr>
        <p:txBody>
          <a:bodyPr/>
          <a:lstStyle>
            <a:lvl1pPr>
              <a:defRPr>
                <a:latin typeface="Elektra Light Pro" panose="02000503030000020004" pitchFamily="50" charset="-52"/>
              </a:defRPr>
            </a:lvl1pPr>
            <a:lvl2pPr>
              <a:defRPr>
                <a:latin typeface="Elektra Light Pro" panose="02000503030000020004" pitchFamily="50" charset="-52"/>
              </a:defRPr>
            </a:lvl2pPr>
            <a:lvl3pPr>
              <a:defRPr>
                <a:latin typeface="Elektra Light Pro" panose="02000503030000020004" pitchFamily="50" charset="-52"/>
              </a:defRPr>
            </a:lvl3pPr>
            <a:lvl4pPr>
              <a:defRPr>
                <a:latin typeface="Elektra Light Pro" panose="02000503030000020004" pitchFamily="50" charset="-52"/>
              </a:defRPr>
            </a:lvl4pPr>
            <a:lvl5pPr>
              <a:defRPr>
                <a:latin typeface="Elektra Light Pro" panose="02000503030000020004" pitchFamily="50" charset="-52"/>
              </a:defRPr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89357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\\srv\обмен\Фирменный стиль\Для применения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1772817"/>
            <a:ext cx="4060576" cy="3160911"/>
          </a:xfrm>
          <a:prstGeom prst="rect">
            <a:avLst/>
          </a:prstGeom>
          <a:noFill/>
        </p:spPr>
      </p:pic>
      <p:sp>
        <p:nvSpPr>
          <p:cNvPr id="21" name="Прямая соединительная линия 20"/>
          <p:cNvSpPr>
            <a:spLocks noChangeShapeType="1"/>
          </p:cNvSpPr>
          <p:nvPr userDrawn="1"/>
        </p:nvSpPr>
        <p:spPr bwMode="auto">
          <a:xfrm>
            <a:off x="685800" y="580526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Заголовок 33"/>
          <p:cNvSpPr>
            <a:spLocks noGrp="1"/>
          </p:cNvSpPr>
          <p:nvPr>
            <p:ph type="title"/>
          </p:nvPr>
        </p:nvSpPr>
        <p:spPr>
          <a:xfrm>
            <a:off x="5807968" y="1988840"/>
            <a:ext cx="5664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Elektra Medium Pro" panose="02000803000000020004" pitchFamily="50" charset="-5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ЗаголовОК</a:t>
            </a:r>
            <a:b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>
                <a:ln>
                  <a:noFill/>
                </a:ln>
                <a:solidFill>
                  <a:srgbClr val="FF8C1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ПРЕЗЕНТАЦИИ</a:t>
            </a:r>
          </a:p>
        </p:txBody>
      </p:sp>
      <p:sp>
        <p:nvSpPr>
          <p:cNvPr id="23" name="Текст 7"/>
          <p:cNvSpPr>
            <a:spLocks noGrp="1"/>
          </p:cNvSpPr>
          <p:nvPr>
            <p:ph idx="1"/>
          </p:nvPr>
        </p:nvSpPr>
        <p:spPr>
          <a:xfrm>
            <a:off x="5807968" y="3284984"/>
            <a:ext cx="441649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Elektra Text Pro" panose="02000503030000020004" pitchFamily="50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 hasCustomPrompt="1"/>
          </p:nvPr>
        </p:nvSpPr>
        <p:spPr>
          <a:xfrm>
            <a:off x="3407701" y="5949281"/>
            <a:ext cx="6336704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latin typeface="Elektra Light Pro" panose="02000503030000020004" pitchFamily="50" charset="-52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baseline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Иванов 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42201356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0" y="1150640"/>
            <a:ext cx="11988800" cy="478160"/>
          </a:xfrm>
          <a:prstGeom prst="rect">
            <a:avLst/>
          </a:prstGeom>
        </p:spPr>
        <p:txBody>
          <a:bodyPr/>
          <a:lstStyle>
            <a:lvl1pPr>
              <a:defRPr>
                <a:latin typeface="Elektra Text Pro" panose="02000503030000020004" pitchFamily="50" charset="-52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239349" y="1700808"/>
            <a:ext cx="11749451" cy="5040560"/>
          </a:xfrm>
          <a:prstGeom prst="rect">
            <a:avLst/>
          </a:prstGeom>
        </p:spPr>
        <p:txBody>
          <a:bodyPr/>
          <a:lstStyle>
            <a:lvl1pPr>
              <a:defRPr>
                <a:latin typeface="Elektra Light Pro" panose="02000503030000020004" pitchFamily="50" charset="-52"/>
              </a:defRPr>
            </a:lvl1pPr>
            <a:lvl2pPr>
              <a:defRPr>
                <a:latin typeface="Elektra Light Pro" panose="02000503030000020004" pitchFamily="50" charset="-52"/>
              </a:defRPr>
            </a:lvl2pPr>
            <a:lvl3pPr>
              <a:defRPr>
                <a:latin typeface="Elektra Light Pro" panose="02000503030000020004" pitchFamily="50" charset="-52"/>
              </a:defRPr>
            </a:lvl3pPr>
            <a:lvl4pPr>
              <a:defRPr>
                <a:latin typeface="Elektra Light Pro" panose="02000503030000020004" pitchFamily="50" charset="-52"/>
              </a:defRPr>
            </a:lvl4pPr>
            <a:lvl5pPr>
              <a:defRPr>
                <a:latin typeface="Elektra Light Pro" panose="02000503030000020004" pitchFamily="50" charset="-52"/>
              </a:defRPr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613742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8880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967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3692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63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729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2009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4156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2899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1939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599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7549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8330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2640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900633-105F-A648-8E2B-E79843DA383C}"/>
              </a:ext>
            </a:extLst>
          </p:cNvPr>
          <p:cNvSpPr/>
          <p:nvPr userDrawn="1"/>
        </p:nvSpPr>
        <p:spPr>
          <a:xfrm>
            <a:off x="603115" y="0"/>
            <a:ext cx="2996119" cy="194553"/>
          </a:xfrm>
          <a:prstGeom prst="rect">
            <a:avLst/>
          </a:prstGeom>
          <a:solidFill>
            <a:srgbClr val="00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8A7892-76A9-2A49-BEDB-EC9B47B55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6932" y="397373"/>
            <a:ext cx="1662625" cy="295804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095EB6E1-75F9-5342-B57B-6D2CAF41D467}"/>
              </a:ext>
            </a:extLst>
          </p:cNvPr>
          <p:cNvSpPr txBox="1">
            <a:spLocks/>
          </p:cNvSpPr>
          <p:nvPr userDrawn="1"/>
        </p:nvSpPr>
        <p:spPr>
          <a:xfrm>
            <a:off x="11588885" y="6173787"/>
            <a:ext cx="301752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95323-9C4C-4F7D-978B-C0336824F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18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1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4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7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9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1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9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9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80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27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1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3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78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20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5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7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42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34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58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68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72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64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03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7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4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98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3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24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69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99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7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3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7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1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68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8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9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3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96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81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63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0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2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25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9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8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3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7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26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35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64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5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9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3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5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4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5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136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09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09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4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58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5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86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435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90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29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56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2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84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682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7999" y="6324601"/>
            <a:ext cx="106512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648000" y="6527800"/>
            <a:ext cx="10669624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04A8407-45A2-48B0-8467-8F015EB35E3A}" type="slidenum">
              <a:rPr lang="en-GB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862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C682-7E6A-4208-93BF-ACEA7A47DF8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7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682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40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8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42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394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458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26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23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96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15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8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AC1C-5E5E-4296-8DA9-CF702019E2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ая соединительная линия 29"/>
          <p:cNvSpPr>
            <a:spLocks noChangeShapeType="1"/>
          </p:cNvSpPr>
          <p:nvPr userDrawn="1"/>
        </p:nvSpPr>
        <p:spPr bwMode="auto">
          <a:xfrm>
            <a:off x="685800" y="112474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124744"/>
            <a:ext cx="1150018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26" name="Picture 2" descr="\\srv\обмен\Фирменный стиль\Для применения\PNG\Лого с надписью прозрачный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96" y="216024"/>
            <a:ext cx="2420731" cy="692696"/>
          </a:xfrm>
          <a:prstGeom prst="rect">
            <a:avLst/>
          </a:prstGeom>
          <a:noFill/>
        </p:spPr>
      </p:pic>
      <p:pic>
        <p:nvPicPr>
          <p:cNvPr id="1030" name="Picture 6" descr="\\srv\обмен\Фирменный стиль\Для применения\PNG\Лозунг 3 строки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385" y="260649"/>
            <a:ext cx="2337260" cy="548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13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</p:sldLayoutIdLst>
  <p:hf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kumimoji="0" sz="2400" b="0" kern="1200" cap="all" baseline="0">
          <a:solidFill>
            <a:srgbClr val="FF8C1E"/>
          </a:solidFill>
          <a:effectLst/>
          <a:latin typeface="Elektra Text Pro" panose="02000503030000020004" pitchFamily="50" charset="-52"/>
          <a:ea typeface="+mj-ea"/>
          <a:cs typeface="Arial" pitchFamily="34" charset="0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None/>
        <a:defRPr kumimoji="0"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ая соединительная линия 29"/>
          <p:cNvSpPr>
            <a:spLocks noChangeShapeType="1"/>
          </p:cNvSpPr>
          <p:nvPr userDrawn="1"/>
        </p:nvSpPr>
        <p:spPr bwMode="auto">
          <a:xfrm>
            <a:off x="685800" y="112474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124744"/>
            <a:ext cx="1150018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26" name="Picture 2" descr="\\srv\обмен\Фирменный стиль\Для применения\PNG\Лого с надписью прозрачный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96" y="216024"/>
            <a:ext cx="2420731" cy="692696"/>
          </a:xfrm>
          <a:prstGeom prst="rect">
            <a:avLst/>
          </a:prstGeom>
          <a:noFill/>
        </p:spPr>
      </p:pic>
      <p:pic>
        <p:nvPicPr>
          <p:cNvPr id="1030" name="Picture 6" descr="\\srv\обмен\Фирменный стиль\Для применения\PNG\Лозунг 3 строки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385" y="260649"/>
            <a:ext cx="2337260" cy="548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4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</p:sldLayoutIdLst>
  <p:hf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kumimoji="0" sz="2400" b="0" kern="1200" cap="all" baseline="0">
          <a:solidFill>
            <a:srgbClr val="FF8C1E"/>
          </a:solidFill>
          <a:effectLst/>
          <a:latin typeface="Elektra Text Pro" panose="02000503030000020004" pitchFamily="50" charset="-52"/>
          <a:ea typeface="+mj-ea"/>
          <a:cs typeface="Arial" pitchFamily="34" charset="0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None/>
        <a:defRPr kumimoji="0"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03000" y="0"/>
            <a:ext cx="2995920" cy="194040"/>
          </a:xfrm>
          <a:prstGeom prst="rect">
            <a:avLst/>
          </a:prstGeom>
          <a:solidFill>
            <a:srgbClr val="00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Рисунок 7"/>
          <p:cNvPicPr/>
          <p:nvPr/>
        </p:nvPicPr>
        <p:blipFill>
          <a:blip r:embed="rId15"/>
          <a:stretch/>
        </p:blipFill>
        <p:spPr>
          <a:xfrm>
            <a:off x="10236960" y="397440"/>
            <a:ext cx="1662120" cy="29556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11588760" y="6173640"/>
            <a:ext cx="3017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fld id="{647D9652-D267-4BB9-85AF-9A27E5B2363F}" type="slidenum">
              <a:rPr lang="ru-RU" spc="-1">
                <a:solidFill>
                  <a:srgbClr val="BFBFBF"/>
                </a:solidFill>
                <a:latin typeface="Calibri"/>
              </a:rPr>
              <a:pPr/>
              <a:t>‹#›</a:t>
            </a:fld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2887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6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4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36" y="527649"/>
            <a:ext cx="9295782" cy="210863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 оказания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помощи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догоспитальном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этапе при ОНМК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8348" y="3291840"/>
            <a:ext cx="8534400" cy="2282414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Практикующий врач-невролог, кандидат медицинских наук, заведующая отделения для больных с острым нарушением мозгового кровообращения ККБ</a:t>
            </a:r>
          </a:p>
          <a:p>
            <a:pPr algn="r"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Алексеевич Галина Юрьевна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9868" y="6164132"/>
            <a:ext cx="632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26.04.2024 г. Красноярск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1066799"/>
            <a:ext cx="11271738" cy="513879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линическая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форма острого нарушения мозгового кровообращения в виде внутричерепных геморрагий (в вещество мозга или под его оболочки) вследствие приобретенных и/или врожденных изменений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церебральных сосудов.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Возникает внезапно, интенсивные головные боли, тошнота, рвота, затем нарушение сознания (вплоть до комы).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Лицо гиперемировано, дыхание шумное, возможна анизокория, нарушение дыхания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1752600" y="358914"/>
            <a:ext cx="8305800" cy="70788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B5132E"/>
                </a:solidFill>
                <a:cs typeface="Arial" panose="020B0604020202020204" pitchFamily="34" charset="0"/>
              </a:rPr>
              <a:t>Геморрагический инсульт (ГИ</a:t>
            </a:r>
            <a:r>
              <a:rPr lang="ru-RU" altLang="ru-RU" sz="4000" b="1" dirty="0" smtClean="0">
                <a:solidFill>
                  <a:srgbClr val="B5132E"/>
                </a:solidFill>
                <a:cs typeface="Arial" panose="020B0604020202020204" pitchFamily="34" charset="0"/>
              </a:rPr>
              <a:t>)</a:t>
            </a:r>
            <a:endParaRPr lang="ru-RU" altLang="ru-RU" sz="4000" b="1" dirty="0">
              <a:solidFill>
                <a:srgbClr val="B5132E"/>
              </a:solidFill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646" y="3868615"/>
            <a:ext cx="10427676" cy="70338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ГЕМОРРАГИЧЕСКИЙ ИНСУЛЬТ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от 5% до 21% острых инсультов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Прямоугольник 3"/>
          <p:cNvSpPr>
            <a:spLocks noChangeArrowheads="1"/>
          </p:cNvSpPr>
          <p:nvPr/>
        </p:nvSpPr>
        <p:spPr bwMode="auto">
          <a:xfrm>
            <a:off x="3611749" y="4572000"/>
            <a:ext cx="46430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I 6</a:t>
            </a:r>
            <a:r>
              <a:rPr lang="ru-RU" altLang="ru-RU" sz="2000" dirty="0" smtClean="0">
                <a:solidFill>
                  <a:srgbClr val="000066"/>
                </a:solidFill>
                <a:cs typeface="Arial" panose="020B0604020202020204" pitchFamily="34" charset="0"/>
              </a:rPr>
              <a:t>0 - </a:t>
            </a: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нетравматическое </a:t>
            </a:r>
            <a:r>
              <a:rPr lang="ru-RU" altLang="ru-RU" sz="2000" dirty="0" smtClean="0">
                <a:solidFill>
                  <a:srgbClr val="000066"/>
                </a:solidFill>
                <a:cs typeface="Arial" panose="020B0604020202020204" pitchFamily="34" charset="0"/>
              </a:rPr>
              <a:t>САК</a:t>
            </a:r>
            <a:endParaRPr lang="ru-RU" altLang="ru-RU" sz="20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I</a:t>
            </a: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61 – </a:t>
            </a: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внутримозговое кровоизлияние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I</a:t>
            </a: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 62 – другие кровоизлияния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5815" cy="3736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71" y="3255"/>
            <a:ext cx="3469341" cy="38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854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366"/>
            <a:ext cx="10515600" cy="48515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	Были ли у пациента судороги?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Впервые выявленные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Эпилепсия в анамнезе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	Имеется ли у пациента острое угнетение сознания?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Какое при этом АД, ЧСС, температура и сатурация. Наличие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или гипогликемии, какой уровень глюкозы с учетом анамнеза пациента. Сделано ли ЭКГ (для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искл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острой коронарной патологии)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	Очаговая неврологическая симптоматика: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Возникала после сна или в течение дня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	Асимметрия лица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	Слабость в какой-либо конечности – 1 рука или нога, слабость в конечностях с одной стороны (рука, нога), слабость в верхнем или нижнем плечевом поясе (руки, ноги)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	Имеется ли нарушение речи – не говорит (моторная афазия), не понимает (сенсорная афазия), смешанные нарушения речи, нечеткость речи («как будто каша из слов при разговоре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3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366"/>
            <a:ext cx="10515600" cy="4851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	Остро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развившееся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интенсивное головокружение из-за чего пациент может упасть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	Острое нарушение зрения (один или оба глаза), двоение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	Острая внезапно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развившаяся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головная боль по шкале ВАШ 8 б и более баллов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	Острое нарушение поведения (пациент потерялся, хотя ранее не отмечались, развилось острое психомоторное возбуждение, так же без ранее имеющихся нарушений)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294382"/>
            <a:ext cx="1143000" cy="1077218"/>
          </a:xfrm>
          <a:prstGeom prst="rect">
            <a:avLst/>
          </a:prstGeom>
          <a:solidFill>
            <a:srgbClr val="E0EFF8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00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CC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2133600" y="1371601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</a:rPr>
              <a:t>Противопоказания для госпитализации больных с ОНМК?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299243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</a:rPr>
              <a:t>НЕ СУЩЕСТВУЕТ!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0585" y="4267200"/>
            <a:ext cx="99528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002060"/>
                </a:solidFill>
              </a:rPr>
              <a:t>Пациент с подозрением на инсульт или ТИА должен быть без промедления доставлен в ближайший стационар с отделением для больных с ОНМК, где оказывается круглосуточная помощь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369" y="914400"/>
            <a:ext cx="8455631" cy="298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Минздрава России от 28.10.2020 N 1165н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"Об утверждении требований к комплектации лекарственными препаратами 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медицинскими изделиями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укладок и наборов для оказания скорой медицинской помощи"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(Зарегистрировано в Минюсте России 26.11.2020 N 61099)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8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65" y="893852"/>
            <a:ext cx="6678202" cy="45771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2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10" y="481816"/>
            <a:ext cx="8075488" cy="571778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9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2AE42-B2B2-4085-8E27-62B017F6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2" y="1704975"/>
            <a:ext cx="8230946" cy="433679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A591DA9-2CAA-4DF9-815A-5EF7427BF754}"/>
              </a:ext>
            </a:extLst>
          </p:cNvPr>
          <p:cNvSpPr txBox="1">
            <a:spLocks/>
          </p:cNvSpPr>
          <p:nvPr/>
        </p:nvSpPr>
        <p:spPr>
          <a:xfrm>
            <a:off x="573973" y="364007"/>
            <a:ext cx="7053943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3C1"/>
                </a:solidFill>
                <a:latin typeface="Trebuchet MS" panose="020B0703020202090204" pitchFamily="34" charset="0"/>
                <a:ea typeface="+mn-ea"/>
                <a:cs typeface="+mn-cs"/>
              </a:rPr>
              <a:t>Рубрикатор клинических рекомендаций Минздрава РФ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AB8A0C1-5F82-6534-165D-A93C40D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057525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5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33"/>
          <p:cNvPicPr/>
          <p:nvPr/>
        </p:nvPicPr>
        <p:blipFill>
          <a:blip r:embed="rId3"/>
          <a:stretch/>
        </p:blipFill>
        <p:spPr>
          <a:xfrm>
            <a:off x="3463200" y="843480"/>
            <a:ext cx="5327280" cy="523368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503280" y="450360"/>
            <a:ext cx="8905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2400" b="1" spc="-1">
                <a:solidFill>
                  <a:srgbClr val="0083C1"/>
                </a:solidFill>
                <a:latin typeface="Trebuchet MS"/>
              </a:rPr>
              <a:t>Цитофлавин содержит 4 компонента </a:t>
            </a:r>
            <a:endParaRPr lang="ru-RU" sz="2400" spc="-1">
              <a:solidFill>
                <a:prstClr val="black"/>
              </a:solidFill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6055920" y="2969280"/>
            <a:ext cx="1720440" cy="6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ИНОЗИН</a:t>
            </a:r>
            <a:endParaRPr lang="ru-RU" sz="1400" spc="-1">
              <a:solidFill>
                <a:prstClr val="black"/>
              </a:solidFill>
            </a:endParaRPr>
          </a:p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20 мг/мл</a:t>
            </a:r>
            <a:endParaRPr lang="ru-RU" sz="1400" spc="-1">
              <a:solidFill>
                <a:prstClr val="black"/>
              </a:solidFill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4598640" y="3691800"/>
            <a:ext cx="1720440" cy="6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РИБОФЛАВИН </a:t>
            </a:r>
            <a:endParaRPr lang="ru-RU" sz="1400" spc="-1">
              <a:solidFill>
                <a:prstClr val="black"/>
              </a:solidFill>
            </a:endParaRPr>
          </a:p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2 мг/мл</a:t>
            </a:r>
            <a:endParaRPr lang="ru-RU" sz="1400" spc="-1">
              <a:solidFill>
                <a:prstClr val="black"/>
              </a:solidFill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4854600" y="2273040"/>
            <a:ext cx="1720440" cy="6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НИКОТИНАМИД </a:t>
            </a:r>
            <a:endParaRPr lang="ru-RU" sz="1400" spc="-1">
              <a:solidFill>
                <a:prstClr val="black"/>
              </a:solidFill>
            </a:endParaRPr>
          </a:p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10 мг/мл</a:t>
            </a:r>
            <a:endParaRPr lang="ru-RU" sz="1400" spc="-1">
              <a:solidFill>
                <a:prstClr val="black"/>
              </a:solidFill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5868000" y="4359960"/>
            <a:ext cx="1720440" cy="65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ЯНТАРНАЯ КИСЛОТА</a:t>
            </a:r>
            <a:endParaRPr lang="ru-RU" sz="1400" spc="-1">
              <a:solidFill>
                <a:prstClr val="black"/>
              </a:solidFill>
            </a:endParaRPr>
          </a:p>
          <a:p>
            <a:pPr algn="ctr"/>
            <a:r>
              <a:rPr lang="ru-RU" sz="1400" b="1" spc="-1">
                <a:solidFill>
                  <a:srgbClr val="FFFFFF"/>
                </a:solidFill>
                <a:latin typeface="Trebuchet MS"/>
              </a:rPr>
              <a:t>100 мг/мл</a:t>
            </a:r>
            <a:endParaRPr lang="ru-RU" sz="1400" spc="-1">
              <a:solidFill>
                <a:prstClr val="black"/>
              </a:solidFill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8790840" y="2088000"/>
            <a:ext cx="2410200" cy="18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200" spc="-1">
                <a:solidFill>
                  <a:srgbClr val="000000"/>
                </a:solidFill>
                <a:latin typeface="Trebuchet MS"/>
              </a:rPr>
              <a:t>ПРЕДШЕСТВЕННИК АТФ, АКТИВИЗИРУЕТ СКОРОСТЬ РЕАКЦИЙ АНАЭРОБНОГО ГЛИКОЛИЗА,  СТИМУЛИРУЕТ  СИНТЕЗ КЛЮЧЕВЫХ ФЕРМЕНТОВ-НУКЛЕОТИДОВ (FAD и NAD)</a:t>
            </a:r>
            <a:endParaRPr lang="ru-RU" sz="1200" spc="-1">
              <a:solidFill>
                <a:prstClr val="black"/>
              </a:solidFill>
            </a:endParaRPr>
          </a:p>
        </p:txBody>
      </p:sp>
      <p:sp>
        <p:nvSpPr>
          <p:cNvPr id="199" name="CustomShape 7"/>
          <p:cNvSpPr/>
          <p:nvPr/>
        </p:nvSpPr>
        <p:spPr>
          <a:xfrm>
            <a:off x="8790840" y="3925800"/>
            <a:ext cx="3080880" cy="18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ru-RU" sz="1200" spc="-1">
                <a:solidFill>
                  <a:srgbClr val="000000"/>
                </a:solidFill>
                <a:latin typeface="Trebuchet MS"/>
              </a:rPr>
              <a:t>СНИЖАЕТ КОНЦЕНТРАЦИЮ ЛАКТАТА, УВЕЛИЧИВАЕТ ПРОДУКЦИЮ ЭНЕРГИИ </a:t>
            </a:r>
            <a:endParaRPr lang="ru-RU" sz="1200" spc="-1">
              <a:solidFill>
                <a:prstClr val="black"/>
              </a:solidFill>
            </a:endParaRPr>
          </a:p>
          <a:p>
            <a:r>
              <a:rPr lang="ru-RU" sz="1200" spc="-1">
                <a:solidFill>
                  <a:srgbClr val="000000"/>
                </a:solidFill>
                <a:latin typeface="Trebuchet MS"/>
              </a:rPr>
              <a:t>В КЛЕТКЕ. </a:t>
            </a:r>
            <a:endParaRPr lang="ru-RU" sz="1200" spc="-1">
              <a:solidFill>
                <a:prstClr val="black"/>
              </a:solidFill>
            </a:endParaRPr>
          </a:p>
          <a:p>
            <a:r>
              <a:rPr lang="ru-RU" sz="1200" spc="-1">
                <a:solidFill>
                  <a:srgbClr val="000000"/>
                </a:solidFill>
                <a:latin typeface="Trebuchet MS"/>
              </a:rPr>
              <a:t>ВЫСОКАЯ КОНЦЕНТРАЦИЯ СУКЦИНАТА ПОЗВОЛЯЕТ ФОСФОРИЛИРОВАТЬ БОЛЬШЕЕ ЧИСЛО БЕЛКОВ, УСИЛИВАЕТ ОТДАЧУ КИСЛОРОДА ТКАНЯМ И УЛУЧШАЕТ ТКАНЕВОЕ ДЫХАНИЕ</a:t>
            </a:r>
            <a:endParaRPr lang="ru-RU" sz="1200" spc="-1">
              <a:solidFill>
                <a:prstClr val="black"/>
              </a:solidFill>
            </a:endParaRPr>
          </a:p>
        </p:txBody>
      </p:sp>
      <p:sp>
        <p:nvSpPr>
          <p:cNvPr id="200" name="CustomShape 8"/>
          <p:cNvSpPr/>
          <p:nvPr/>
        </p:nvSpPr>
        <p:spPr>
          <a:xfrm>
            <a:off x="848160" y="2069640"/>
            <a:ext cx="2410200" cy="18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/>
            <a:r>
              <a:rPr lang="ru-RU" sz="1200" spc="-1">
                <a:solidFill>
                  <a:srgbClr val="000000"/>
                </a:solidFill>
                <a:latin typeface="Trebuchet MS"/>
              </a:rPr>
              <a:t>ПРЕДШЕСТВЕННИК ГЛАВНОГО РЕГУЛЯТОРНОГО МЕХАНИЗМА ЦИКЛА КРЕБСА И ОКИСЛИТЕЛЬНОГО ФОСФОРИЛИРОВАНИЯ (NADН/NAD+)</a:t>
            </a:r>
            <a:endParaRPr lang="ru-RU" sz="1200" spc="-1">
              <a:solidFill>
                <a:prstClr val="black"/>
              </a:solidFill>
            </a:endParaRPr>
          </a:p>
        </p:txBody>
      </p:sp>
      <p:sp>
        <p:nvSpPr>
          <p:cNvPr id="201" name="CustomShape 9"/>
          <p:cNvSpPr/>
          <p:nvPr/>
        </p:nvSpPr>
        <p:spPr>
          <a:xfrm>
            <a:off x="848160" y="3927600"/>
            <a:ext cx="2410200" cy="18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/>
            <a:r>
              <a:rPr lang="ru-RU" sz="1200" spc="-1">
                <a:solidFill>
                  <a:srgbClr val="000000"/>
                </a:solidFill>
                <a:latin typeface="Trebuchet MS"/>
              </a:rPr>
              <a:t>ПОДДЕРЖИВАЕТ СИСТЕМУ ГЛЮТАТИОНА И БАЛАНС ФЛАВИНОВЫХ ФЕРМЕНТОВ МИТОХОНДРИЙ</a:t>
            </a:r>
            <a:endParaRPr lang="ru-RU" sz="1200" spc="-1">
              <a:solidFill>
                <a:prstClr val="black"/>
              </a:solidFill>
            </a:endParaRPr>
          </a:p>
          <a:p>
            <a:pPr algn="r"/>
            <a:r>
              <a:rPr lang="ru-RU" sz="1200" spc="-1">
                <a:solidFill>
                  <a:srgbClr val="000000"/>
                </a:solidFill>
                <a:latin typeface="Trebuchet MS"/>
              </a:rPr>
              <a:t>(FADН2/FAD+)</a:t>
            </a:r>
            <a:endParaRPr lang="ru-RU" sz="1200" spc="-1">
              <a:solidFill>
                <a:prstClr val="black"/>
              </a:solidFill>
            </a:endParaRPr>
          </a:p>
        </p:txBody>
      </p:sp>
      <p:sp>
        <p:nvSpPr>
          <p:cNvPr id="202" name="Line 10"/>
          <p:cNvSpPr/>
          <p:nvPr/>
        </p:nvSpPr>
        <p:spPr>
          <a:xfrm>
            <a:off x="3460320" y="2087640"/>
            <a:ext cx="0" cy="1069920"/>
          </a:xfrm>
          <a:prstGeom prst="line">
            <a:avLst/>
          </a:prstGeom>
          <a:ln w="12600"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Line 11"/>
          <p:cNvSpPr/>
          <p:nvPr/>
        </p:nvSpPr>
        <p:spPr>
          <a:xfrm>
            <a:off x="3462840" y="3939840"/>
            <a:ext cx="0" cy="871920"/>
          </a:xfrm>
          <a:prstGeom prst="line">
            <a:avLst/>
          </a:prstGeom>
          <a:ln w="12600"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Line 12"/>
          <p:cNvSpPr/>
          <p:nvPr/>
        </p:nvSpPr>
        <p:spPr>
          <a:xfrm>
            <a:off x="8591760" y="2087640"/>
            <a:ext cx="0" cy="1069920"/>
          </a:xfrm>
          <a:prstGeom prst="line">
            <a:avLst/>
          </a:prstGeom>
          <a:ln w="12600"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Line 13"/>
          <p:cNvSpPr/>
          <p:nvPr/>
        </p:nvSpPr>
        <p:spPr>
          <a:xfrm>
            <a:off x="8594280" y="3939840"/>
            <a:ext cx="0" cy="1426320"/>
          </a:xfrm>
          <a:prstGeom prst="line">
            <a:avLst/>
          </a:prstGeom>
          <a:ln w="12600"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4"/>
          <p:cNvSpPr/>
          <p:nvPr/>
        </p:nvSpPr>
        <p:spPr>
          <a:xfrm rot="10800000">
            <a:off x="3458160" y="2334960"/>
            <a:ext cx="1396440" cy="2073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5"/>
          <p:cNvSpPr/>
          <p:nvPr/>
        </p:nvSpPr>
        <p:spPr>
          <a:xfrm rot="10800000" flipV="1">
            <a:off x="4798080" y="4653360"/>
            <a:ext cx="1334880" cy="3376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6"/>
          <p:cNvSpPr/>
          <p:nvPr/>
        </p:nvSpPr>
        <p:spPr>
          <a:xfrm rot="10800000" flipV="1">
            <a:off x="8591760" y="2841840"/>
            <a:ext cx="903240" cy="5461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17"/>
          <p:cNvSpPr/>
          <p:nvPr/>
        </p:nvSpPr>
        <p:spPr>
          <a:xfrm rot="10800000">
            <a:off x="7589160" y="4822920"/>
            <a:ext cx="1005120" cy="23220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8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187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74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данные об инсульте в России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153"/>
            <a:ext cx="10515600" cy="4818810"/>
          </a:xfrm>
        </p:spPr>
        <p:txBody>
          <a:bodyPr>
            <a:normAutofit/>
          </a:bodyPr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9883"/>
            <a:ext cx="10515600" cy="52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403A328-A67E-4D60-ACBC-7B3B21F9A0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973" y="459257"/>
            <a:ext cx="7053943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ru-RU" sz="2400" b="1" dirty="0">
                <a:solidFill>
                  <a:srgbClr val="0083C1"/>
                </a:solidFill>
                <a:latin typeface="Trebuchet MS" panose="020B0703020202090204" pitchFamily="34" charset="0"/>
                <a:ea typeface="+mn-ea"/>
                <a:cs typeface="+mn-cs"/>
              </a:rPr>
              <a:t>Законодательная основа профилактики и лечения ОНМК (актуальное в 2022 году)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8538BA0-58AA-4475-8FEB-10D3572F8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412816"/>
              </p:ext>
            </p:extLst>
          </p:nvPr>
        </p:nvGraphicFramePr>
        <p:xfrm>
          <a:off x="296883" y="1520042"/>
          <a:ext cx="11614068" cy="435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D850E9-CBD2-4590-B38D-E7D2056D8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" y="4922322"/>
            <a:ext cx="2380761" cy="1732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24D576-DB37-4739-A7BF-82A2042F8A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53" y="4969823"/>
            <a:ext cx="2284096" cy="16619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4339818-BD82-475D-9B4B-B9F2623F69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18" y="4917956"/>
            <a:ext cx="2380762" cy="17323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DF42A69-44BE-485F-9F11-190E68F71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06" y="4922322"/>
            <a:ext cx="2380762" cy="17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0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F148EE-A3F6-41B6-B025-F8FE7BF7154C}"/>
              </a:ext>
            </a:extLst>
          </p:cNvPr>
          <p:cNvSpPr txBox="1"/>
          <p:nvPr/>
        </p:nvSpPr>
        <p:spPr>
          <a:xfrm>
            <a:off x="982411" y="1657879"/>
            <a:ext cx="102271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rebuchet MS" panose="020B0603020202020204" pitchFamily="34" charset="0"/>
              </a:rPr>
              <a:t>«</a:t>
            </a:r>
            <a:r>
              <a:rPr lang="ru-RU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Рекомендуется назначение #инозин+никотинамид+рибофлавин+янтарной кислоты** пациентам 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603020202020204" pitchFamily="34" charset="0"/>
              </a:rPr>
              <a:t>среднего, пожилого и старческого </a:t>
            </a:r>
            <a:r>
              <a:rPr lang="ru-RU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(до 85 лет) возраста </a:t>
            </a:r>
            <a:r>
              <a:rPr lang="ru-RU" b="0" i="0" dirty="0">
                <a:solidFill>
                  <a:schemeClr val="accent1"/>
                </a:solidFill>
                <a:effectLst/>
                <a:latin typeface="Trebuchet MS" panose="020B0603020202020204" pitchFamily="34" charset="0"/>
              </a:rPr>
              <a:t>вне зависимости от локализации сосудистого поражения мозга </a:t>
            </a:r>
            <a:r>
              <a:rPr lang="ru-RU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с целью более полного восстановления нарушенных неврологических функций. Лечение следует начинать в первые 10 суток с использования парентеральной формы препарата 20 мл (в 400 мл 0,9% раствора натрия хлорида**) дважды в сутки, а затем 11 - 35 сутки – пероральной формы (850 мг дважды в день) [309, 310, 311, 312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].</a:t>
            </a:r>
            <a:endParaRPr lang="ru-RU" b="0" i="0" dirty="0">
              <a:solidFill>
                <a:srgbClr val="222222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8DC132-D303-471C-91BB-12ADCB643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36" y="4213665"/>
            <a:ext cx="3634168" cy="264433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A55ADC1-3620-492C-B77B-E8D845DA2FE8}"/>
              </a:ext>
            </a:extLst>
          </p:cNvPr>
          <p:cNvSpPr txBox="1">
            <a:spLocks/>
          </p:cNvSpPr>
          <p:nvPr/>
        </p:nvSpPr>
        <p:spPr>
          <a:xfrm>
            <a:off x="573973" y="506882"/>
            <a:ext cx="7053943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83C1"/>
                </a:solidFill>
                <a:latin typeface="Trebuchet MS" panose="020B0703020202090204" pitchFamily="34" charset="0"/>
                <a:ea typeface="+mn-ea"/>
                <a:cs typeface="+mn-cs"/>
              </a:rPr>
              <a:t>Цитата</a:t>
            </a:r>
            <a:r>
              <a:rPr lang="ru-RU" sz="2800" b="1" dirty="0">
                <a:solidFill>
                  <a:srgbClr val="0083C1"/>
                </a:solidFill>
                <a:latin typeface="Trebuchet MS" panose="020B0703020202090204" pitchFamily="34" charset="0"/>
                <a:ea typeface="+mn-ea"/>
                <a:cs typeface="+mn-cs"/>
              </a:rPr>
              <a:t> из КР №171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C9359D-7E4C-5CC2-A68C-B64771AC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236568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3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73840" y="478440"/>
            <a:ext cx="7053480" cy="1236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spc="-1">
                <a:solidFill>
                  <a:srgbClr val="0083C1"/>
                </a:solidFill>
                <a:latin typeface="Trebuchet MS"/>
              </a:rPr>
              <a:t>А также Цитофлавин есть в действующих стандартах:</a:t>
            </a:r>
            <a:endParaRPr lang="ru-RU" sz="2400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/>
          </p:nvPr>
        </p:nvGraphicFramePr>
        <p:xfrm>
          <a:off x="2268360" y="1888200"/>
          <a:ext cx="7979760" cy="26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9" name="Рисунок 13"/>
          <p:cNvPicPr/>
          <p:nvPr/>
        </p:nvPicPr>
        <p:blipFill>
          <a:blip r:embed="rId8"/>
          <a:stretch/>
        </p:blipFill>
        <p:spPr>
          <a:xfrm>
            <a:off x="2745000" y="4361400"/>
            <a:ext cx="2380320" cy="1731960"/>
          </a:xfrm>
          <a:prstGeom prst="rect">
            <a:avLst/>
          </a:prstGeom>
          <a:ln>
            <a:noFill/>
          </a:ln>
        </p:spPr>
      </p:pic>
      <p:pic>
        <p:nvPicPr>
          <p:cNvPr id="270" name="Рисунок 15"/>
          <p:cNvPicPr/>
          <p:nvPr/>
        </p:nvPicPr>
        <p:blipFill>
          <a:blip r:embed="rId8"/>
          <a:stretch/>
        </p:blipFill>
        <p:spPr>
          <a:xfrm>
            <a:off x="7244280" y="4361400"/>
            <a:ext cx="2380320" cy="1731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5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628703"/>
            <a:ext cx="10972440" cy="50413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Следует обратить внимание на то, что использование </a:t>
            </a:r>
            <a:r>
              <a:rPr lang="ru-RU" sz="2800" dirty="0" err="1"/>
              <a:t>Цитофлавина</a:t>
            </a:r>
            <a:r>
              <a:rPr lang="ru-RU" sz="2800" dirty="0"/>
              <a:t> регламентируется </a:t>
            </a:r>
            <a:r>
              <a:rPr lang="ru-RU" sz="2800" dirty="0" err="1"/>
              <a:t>нормативноправовыми</a:t>
            </a:r>
            <a:r>
              <a:rPr lang="ru-RU" sz="2800" dirty="0"/>
              <a:t> актами, касающимися системы здравоохранения нашей страны: приказом Минздрава России от 22.01.2016 № 36н «Об утверждении требований к комплектации лекарственными препаратами и медицинскими изделиями укладок и наборов для оказания скорой медицинской помощи», приказом Минздрава России от 29.12.2012 № 1740н «Об утверждении стандарта специализированной медицинской помощи при инфаркте мозга». Наконец, </a:t>
            </a:r>
            <a:r>
              <a:rPr lang="ru-RU" sz="2800" dirty="0" err="1"/>
              <a:t>Цитофлавин</a:t>
            </a:r>
            <a:r>
              <a:rPr lang="ru-RU" sz="2800" dirty="0"/>
              <a:t> включен в Перечень жизненно необходимых и важнейших лекарственных препаратов для медицинского применения на 2017 г. (распоряжение Правительства России от 28.12.2016 № 2885-р).</a:t>
            </a:r>
          </a:p>
        </p:txBody>
      </p:sp>
    </p:spTree>
    <p:extLst>
      <p:ext uri="{BB962C8B-B14F-4D97-AF65-F5344CB8AC3E}">
        <p14:creationId xmlns:p14="http://schemas.microsoft.com/office/powerpoint/2010/main" val="197750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2"/>
          <p:cNvPicPr/>
          <p:nvPr/>
        </p:nvPicPr>
        <p:blipFill>
          <a:blip r:embed="rId2"/>
          <a:stretch/>
        </p:blipFill>
        <p:spPr>
          <a:xfrm>
            <a:off x="2521800" y="1003680"/>
            <a:ext cx="6918480" cy="5559480"/>
          </a:xfrm>
          <a:prstGeom prst="rect">
            <a:avLst/>
          </a:prstGeom>
          <a:ln>
            <a:noFill/>
          </a:ln>
        </p:spPr>
      </p:pic>
      <p:sp>
        <p:nvSpPr>
          <p:cNvPr id="339" name="TextShape 1"/>
          <p:cNvSpPr txBox="1"/>
          <p:nvPr/>
        </p:nvSpPr>
        <p:spPr>
          <a:xfrm>
            <a:off x="568080" y="523440"/>
            <a:ext cx="10608840" cy="123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spc="-1">
                <a:solidFill>
                  <a:srgbClr val="0083C1"/>
                </a:solidFill>
                <a:latin typeface="Trebuchet MS"/>
              </a:rPr>
              <a:t>Схемы терапии при цереброваскулярных заболеваниях</a:t>
            </a:r>
            <a:endParaRPr lang="ru-RU" sz="2400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Рисунок 2"/>
          <p:cNvPicPr/>
          <p:nvPr/>
        </p:nvPicPr>
        <p:blipFill>
          <a:blip r:embed="rId2"/>
          <a:stretch/>
        </p:blipFill>
        <p:spPr>
          <a:xfrm>
            <a:off x="1252800" y="1505880"/>
            <a:ext cx="8784000" cy="494064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2243880" y="1533240"/>
            <a:ext cx="7921440" cy="82404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spc="-1">
                <a:solidFill>
                  <a:srgbClr val="0083C1"/>
                </a:solidFill>
                <a:latin typeface="Calibri"/>
              </a:rPr>
              <a:t>10 ДНЕЙ ПАРЕНТЕРАЛЬНАЯ ФОРМА ПРЕПАРАТА В СУТОЧНЫХ ДОЗАХ, ПОДОБРАННЫХ В ЗАВИСИМОСТИ ОТ ТЯЖЕСТИ ЗАБОЛЕВАНИЯ,</a:t>
            </a:r>
            <a:endParaRPr lang="ru-RU" sz="1400" spc="-1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ru-RU" sz="1400" b="1" spc="-1">
                <a:solidFill>
                  <a:srgbClr val="0083C1"/>
                </a:solidFill>
                <a:latin typeface="Calibri"/>
              </a:rPr>
              <a:t>ДАЛЕЕ – ПЕРОРАЛЬНАЯ ФОРМА В ТЕЧЕНИЕ 25 ДНЕЙ,</a:t>
            </a:r>
            <a:endParaRPr lang="ru-RU" sz="1400" spc="-1">
              <a:solidFill>
                <a:prstClr val="black"/>
              </a:solidFill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01040" y="6287400"/>
            <a:ext cx="5803200" cy="2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r>
              <a:rPr lang="ru-RU" sz="1000" spc="-1">
                <a:solidFill>
                  <a:srgbClr val="0083C1"/>
                </a:solidFill>
                <a:latin typeface="Calibri"/>
              </a:rPr>
              <a:t>В.В. Захаров, Е.Ю. Калимеева// Журнал «Эффективная фармакотерапия» 33/2017</a:t>
            </a:r>
            <a:endParaRPr lang="ru-RU" sz="1000" spc="-1">
              <a:solidFill>
                <a:prstClr val="black"/>
              </a:solidFill>
            </a:endParaRPr>
          </a:p>
        </p:txBody>
      </p:sp>
      <p:pic>
        <p:nvPicPr>
          <p:cNvPr id="343" name="Рисунок 5"/>
          <p:cNvPicPr/>
          <p:nvPr/>
        </p:nvPicPr>
        <p:blipFill>
          <a:blip r:embed="rId3"/>
          <a:srcRect t="8326" r="2841" b="16682"/>
          <a:stretch/>
        </p:blipFill>
        <p:spPr>
          <a:xfrm>
            <a:off x="1723320" y="2724480"/>
            <a:ext cx="1500840" cy="882000"/>
          </a:xfrm>
          <a:prstGeom prst="rect">
            <a:avLst/>
          </a:prstGeom>
          <a:ln>
            <a:noFill/>
          </a:ln>
        </p:spPr>
      </p:pic>
      <p:pic>
        <p:nvPicPr>
          <p:cNvPr id="344" name="Рисунок 6"/>
          <p:cNvPicPr/>
          <p:nvPr/>
        </p:nvPicPr>
        <p:blipFill>
          <a:blip r:embed="rId4"/>
          <a:stretch/>
        </p:blipFill>
        <p:spPr>
          <a:xfrm>
            <a:off x="8226720" y="4742640"/>
            <a:ext cx="1530000" cy="1164960"/>
          </a:xfrm>
          <a:prstGeom prst="rect">
            <a:avLst/>
          </a:prstGeom>
          <a:ln>
            <a:noFill/>
          </a:ln>
        </p:spPr>
      </p:pic>
      <p:sp>
        <p:nvSpPr>
          <p:cNvPr id="345" name="TextShape 3"/>
          <p:cNvSpPr txBox="1"/>
          <p:nvPr/>
        </p:nvSpPr>
        <p:spPr>
          <a:xfrm>
            <a:off x="469800" y="498960"/>
            <a:ext cx="10607400" cy="123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spc="-1">
                <a:solidFill>
                  <a:srgbClr val="0083C1"/>
                </a:solidFill>
                <a:latin typeface="Trebuchet MS"/>
              </a:rPr>
              <a:t>Последовательное «ступенчатое» назначение Цитофлавина</a:t>
            </a:r>
            <a:endParaRPr lang="ru-RU" sz="2400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8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0600" y="5492262"/>
            <a:ext cx="10515600" cy="931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Благодарю за внимание</a:t>
            </a:r>
            <a:r>
              <a:rPr lang="en-US" sz="6000" dirty="0"/>
              <a:t> !</a:t>
            </a:r>
            <a:endParaRPr lang="ru-RU" sz="6000" dirty="0"/>
          </a:p>
        </p:txBody>
      </p:sp>
      <p:sp>
        <p:nvSpPr>
          <p:cNvPr id="2" name="AutoShape 2" descr="Semrén &amp; Månsson - Проект Краснорской краевой больницы">
            <a:extLst>
              <a:ext uri="{FF2B5EF4-FFF2-40B4-BE49-F238E27FC236}">
                <a16:creationId xmlns:a16="http://schemas.microsoft.com/office/drawing/2014/main" xmlns="" id="{36F90CD2-682F-5192-F569-19995EEB2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851F17-EF98-B80E-753D-59ED9177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15" y="638906"/>
            <a:ext cx="7909170" cy="444890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094AD-6BB6-BBF5-3AB9-E4E51DF9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  <a:cs typeface="Arial" panose="020B0604020202020204" pitchFamily="34" charset="0"/>
              </a:rPr>
              <a:t>Показатели смертности от ЦВЗ и ОНМК в Красноярском крае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FE1A1A0-5A62-E2C8-1D79-B1F22CDCC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32" r="42255"/>
          <a:stretch/>
        </p:blipFill>
        <p:spPr>
          <a:xfrm>
            <a:off x="3128147" y="1429875"/>
            <a:ext cx="5935705" cy="52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281" y="72629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Неотложная помощь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инсульта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зависит от возраста и заключается в максимально быстрой доставке в больницу, где возможна процедура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реканализации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сосудов (системный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тромболизис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/ или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эндоваскулярная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тромбэктомия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и лечение в инсультном отделении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38200" y="99486"/>
            <a:ext cx="10515600" cy="68002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ИНСУЛЬТА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868600"/>
            <a:ext cx="5099537" cy="6334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ИШЕМИЧЕСКИЙ (80%)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Объект 2"/>
          <p:cNvSpPr txBox="1">
            <a:spLocks/>
          </p:cNvSpPr>
          <p:nvPr/>
        </p:nvSpPr>
        <p:spPr bwMode="auto">
          <a:xfrm>
            <a:off x="6096000" y="5868600"/>
            <a:ext cx="5523644" cy="7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ru-RU" altLang="ru-RU" sz="27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ГЕМОРРАГИЧЕСКИЙ (</a:t>
            </a:r>
            <a:r>
              <a:rPr lang="ru-RU" altLang="ru-RU" sz="2700" b="1" dirty="0">
                <a:solidFill>
                  <a:srgbClr val="002060"/>
                </a:solidFill>
                <a:latin typeface="Tahoma" panose="020B0604030504040204" pitchFamily="34" charset="0"/>
              </a:rPr>
              <a:t>20%)</a:t>
            </a:r>
          </a:p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endParaRPr lang="ru-RU" altLang="ru-RU" sz="27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105292" y="6576646"/>
            <a:ext cx="562708" cy="261610"/>
          </a:xfrm>
          <a:prstGeom prst="rect">
            <a:avLst/>
          </a:prstGeom>
          <a:solidFill>
            <a:srgbClr val="F3F9FF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>
            <a:softEdge rad="31750"/>
          </a:effectLst>
        </p:spPr>
        <p:txBody>
          <a:bodyPr lIns="0">
            <a:spAutoFit/>
          </a:bodyPr>
          <a:lstStyle/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294382"/>
            <a:ext cx="1143000" cy="1077218"/>
          </a:xfrm>
          <a:prstGeom prst="rect">
            <a:avLst/>
          </a:prstGeom>
          <a:solidFill>
            <a:srgbClr val="E0EFF8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00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00CC">
                  <a:lumMod val="50000"/>
                </a:srgb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413" y="779509"/>
            <a:ext cx="4895174" cy="4894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9731"/>
            <a:ext cx="3648413" cy="2463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443" y="3209731"/>
            <a:ext cx="3648405" cy="246397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1" y="169863"/>
            <a:ext cx="8469313" cy="79590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ИНСУЛЬТ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670" y="1341439"/>
            <a:ext cx="7590083" cy="3969115"/>
          </a:xfrm>
          <a:noFill/>
        </p:spPr>
        <p:txBody>
          <a:bodyPr/>
          <a:lstStyle/>
          <a:p>
            <a:pPr algn="just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Острая очаговая неврологическая дисфункция, вызванная очаговым инфарктом  в единичном месте или множественных участках головного мозга с длительностью симптомов более 24 часов или подтверждение очага ишемии в клинически значимой области мозга методами нейровизуализации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2" y="1341439"/>
            <a:ext cx="3382719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7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016125" y="381000"/>
            <a:ext cx="8015288" cy="914400"/>
          </a:xfrm>
        </p:spPr>
        <p:txBody>
          <a:bodyPr/>
          <a:lstStyle/>
          <a:p>
            <a:pPr algn="ctr"/>
            <a:r>
              <a:rPr lang="ru-RU" altLang="ru-RU" sz="3000" b="1">
                <a:solidFill>
                  <a:srgbClr val="A50021"/>
                </a:solidFill>
              </a:rPr>
              <a:t>Патогенетические варианты ИШЕМИЧЕСКОГО ИНСУЛЬТА </a:t>
            </a:r>
            <a:r>
              <a:rPr lang="en-US" altLang="ru-RU" sz="3000" b="1">
                <a:solidFill>
                  <a:srgbClr val="A50021"/>
                </a:solidFill>
              </a:rPr>
              <a:t>(TOAST)</a:t>
            </a:r>
            <a:endParaRPr lang="ru-RU" altLang="ru-RU" sz="3000" b="1">
              <a:solidFill>
                <a:srgbClr val="A50021"/>
              </a:solidFill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615461" y="1371601"/>
            <a:ext cx="1102555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dirty="0" err="1">
                <a:solidFill>
                  <a:prstClr val="black"/>
                </a:solidFill>
              </a:rPr>
              <a:t>Атеротромботический</a:t>
            </a:r>
            <a:r>
              <a:rPr lang="ru-RU" altLang="ru-RU" sz="2400" dirty="0">
                <a:solidFill>
                  <a:prstClr val="black"/>
                </a:solidFill>
              </a:rPr>
              <a:t> (при стенозах экстра- и </a:t>
            </a:r>
            <a:r>
              <a:rPr lang="ru-RU" altLang="ru-RU" sz="2400" dirty="0" err="1">
                <a:solidFill>
                  <a:prstClr val="black"/>
                </a:solidFill>
              </a:rPr>
              <a:t>интракраниальных</a:t>
            </a:r>
            <a:r>
              <a:rPr lang="ru-RU" altLang="ru-RU" sz="2400" dirty="0">
                <a:solidFill>
                  <a:prstClr val="black"/>
                </a:solidFill>
              </a:rPr>
              <a:t> артерий </a:t>
            </a:r>
            <a:r>
              <a:rPr lang="ru-RU" altLang="ru-RU" sz="2400" dirty="0" err="1">
                <a:solidFill>
                  <a:prstClr val="black"/>
                </a:solidFill>
              </a:rPr>
              <a:t>ипсилатеральных</a:t>
            </a:r>
            <a:r>
              <a:rPr lang="ru-RU" altLang="ru-RU" sz="2400" dirty="0">
                <a:solidFill>
                  <a:prstClr val="black"/>
                </a:solidFill>
              </a:rPr>
              <a:t> очагу 50% и более</a:t>
            </a:r>
            <a:r>
              <a:rPr lang="ru-RU" altLang="ru-RU" sz="2400" dirty="0" smtClean="0">
                <a:solidFill>
                  <a:prstClr val="black"/>
                </a:solidFill>
              </a:rPr>
              <a:t>) – 16%</a:t>
            </a:r>
            <a:endParaRPr lang="ru-RU" altLang="ru-RU" sz="24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dirty="0" err="1">
                <a:solidFill>
                  <a:prstClr val="black"/>
                </a:solidFill>
              </a:rPr>
              <a:t>Кардиоэмболический</a:t>
            </a:r>
            <a:r>
              <a:rPr lang="ru-RU" altLang="ru-RU" sz="2400" dirty="0">
                <a:solidFill>
                  <a:prstClr val="black"/>
                </a:solidFill>
              </a:rPr>
              <a:t> (при обнаружении источника кардиальной эмболии</a:t>
            </a:r>
            <a:r>
              <a:rPr lang="ru-RU" altLang="ru-RU" sz="2400" dirty="0" smtClean="0">
                <a:solidFill>
                  <a:prstClr val="black"/>
                </a:solidFill>
              </a:rPr>
              <a:t>) – 29%</a:t>
            </a:r>
            <a:endParaRPr lang="ru-RU" altLang="ru-RU" sz="24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dirty="0">
                <a:solidFill>
                  <a:prstClr val="black"/>
                </a:solidFill>
              </a:rPr>
              <a:t>Лакунарный</a:t>
            </a:r>
            <a:r>
              <a:rPr lang="ru-RU" altLang="ru-RU" sz="2400" dirty="0">
                <a:solidFill>
                  <a:prstClr val="black"/>
                </a:solidFill>
              </a:rPr>
              <a:t> (вследствие окклюзии артерий малого калибра при ГБ и/или СД</a:t>
            </a:r>
            <a:r>
              <a:rPr lang="ru-RU" altLang="ru-RU" sz="2400" dirty="0" smtClean="0">
                <a:solidFill>
                  <a:prstClr val="black"/>
                </a:solidFill>
              </a:rPr>
              <a:t>) – 16%</a:t>
            </a:r>
            <a:endParaRPr lang="ru-RU" altLang="ru-RU" sz="24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dirty="0">
                <a:solidFill>
                  <a:prstClr val="black"/>
                </a:solidFill>
              </a:rPr>
              <a:t>Инсульт другой известной этиологии</a:t>
            </a:r>
            <a:r>
              <a:rPr lang="ru-RU" altLang="ru-RU" sz="2400" dirty="0">
                <a:solidFill>
                  <a:prstClr val="black"/>
                </a:solidFill>
              </a:rPr>
              <a:t> (вследствие более редких причин – </a:t>
            </a:r>
            <a:r>
              <a:rPr lang="ru-RU" altLang="ru-RU" sz="2400" dirty="0" err="1">
                <a:solidFill>
                  <a:prstClr val="black"/>
                </a:solidFill>
              </a:rPr>
              <a:t>васкулопатии</a:t>
            </a:r>
            <a:r>
              <a:rPr lang="ru-RU" altLang="ru-RU" sz="2400" dirty="0">
                <a:solidFill>
                  <a:prstClr val="black"/>
                </a:solidFill>
              </a:rPr>
              <a:t>, </a:t>
            </a:r>
            <a:r>
              <a:rPr lang="ru-RU" altLang="ru-RU" sz="2400" dirty="0" err="1">
                <a:solidFill>
                  <a:prstClr val="black"/>
                </a:solidFill>
              </a:rPr>
              <a:t>тромбофилии</a:t>
            </a:r>
            <a:r>
              <a:rPr lang="ru-RU" altLang="ru-RU" sz="2400" dirty="0">
                <a:solidFill>
                  <a:prstClr val="black"/>
                </a:solidFill>
              </a:rPr>
              <a:t>,  </a:t>
            </a:r>
            <a:r>
              <a:rPr lang="ru-RU" altLang="ru-RU" sz="2400" dirty="0" err="1">
                <a:solidFill>
                  <a:prstClr val="black"/>
                </a:solidFill>
              </a:rPr>
              <a:t>диссекции</a:t>
            </a:r>
            <a:r>
              <a:rPr lang="ru-RU" altLang="ru-RU" sz="2400" dirty="0">
                <a:solidFill>
                  <a:prstClr val="black"/>
                </a:solidFill>
              </a:rPr>
              <a:t>, мигрень и др</a:t>
            </a:r>
            <a:r>
              <a:rPr lang="ru-RU" altLang="ru-RU" sz="2400" dirty="0" smtClean="0">
                <a:solidFill>
                  <a:prstClr val="black"/>
                </a:solidFill>
              </a:rPr>
              <a:t>.) – 3%</a:t>
            </a:r>
            <a:endParaRPr lang="ru-RU" altLang="ru-RU" sz="2400" dirty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400" b="1" dirty="0">
                <a:solidFill>
                  <a:prstClr val="black"/>
                </a:solidFill>
              </a:rPr>
              <a:t>Инсульт неизвестной этиологии </a:t>
            </a:r>
            <a:r>
              <a:rPr lang="ru-RU" altLang="ru-RU" sz="2400" dirty="0">
                <a:solidFill>
                  <a:prstClr val="black"/>
                </a:solidFill>
              </a:rPr>
              <a:t>(причина не установлена или когда имеется 2 или более возможные причины и сложно точно установить ведущую</a:t>
            </a:r>
            <a:r>
              <a:rPr lang="ru-RU" altLang="ru-RU" sz="2400" dirty="0" smtClean="0">
                <a:solidFill>
                  <a:prstClr val="black"/>
                </a:solidFill>
              </a:rPr>
              <a:t>) – 36% 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4A8407-45A2-48B0-8467-8F015EB35E3A}" type="slidenum">
              <a:rPr lang="en-GB" alt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Источника эмболии высокого или среднего риска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31975"/>
          <a:ext cx="11003834" cy="4351338"/>
        </p:xfrm>
        <a:graphic>
          <a:graphicData uri="http://schemas.openxmlformats.org/drawingml/2006/table">
            <a:tbl>
              <a:tblPr/>
              <a:tblGrid>
                <a:gridCol w="4098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5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PTSans Bold"/>
                        </a:rPr>
                        <a:t>Высокого риска</a:t>
                      </a:r>
                    </a:p>
                  </a:txBody>
                  <a:tcPr marL="87236" marR="69789" marT="87236" marB="9596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PTSans Bold"/>
                        </a:rPr>
                        <a:t>Среднего риска</a:t>
                      </a:r>
                    </a:p>
                  </a:txBody>
                  <a:tcPr marL="87236" marR="69789" marT="87236" marB="9596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902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Механические протезы клапанов сердца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Фибрилляция предсердий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Митральный стеноз с фибрилляцией предсердий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Тромбоз ушка левого предсердия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Синдром слабости синусового узла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«Свежий» инфаркт миокарда (менее 4 недель)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Дилатационная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кардиомиопатия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Глобальная патология движений стенки миокарда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Миксома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Инфекционный эндокардит</a:t>
                      </a:r>
                    </a:p>
                  </a:txBody>
                  <a:tcPr marL="87236" marR="69789" marT="69789" marB="7851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Пролапс митрального клапана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Кальцификация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митрального кольца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Митральный стеноз и недостаточность без фибрилляции предсердий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Небактериальный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эндокардит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Аневризма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межпредсердной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перегородки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овальное окно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Трепетание предсердий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Инфаркт миокарда (более 4 недель, но менее 6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месяцев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Биологические протезы клапанов сердца</a:t>
                      </a:r>
                    </a:p>
                  </a:txBody>
                  <a:tcPr marL="87236" marR="69789" marT="69789" marB="7851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4A8407-45A2-48B0-8467-8F015EB35E3A}" type="slidenum">
              <a:rPr lang="en-GB" alt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092"/>
            <a:ext cx="10873154" cy="17025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патогенетические механизмы ишемии мозга составляют «ишемический каскад» (В. И. Скворцова, 2000), включающий в себя: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Синдром ишемического повреждения головного мозга презентация, доклад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мозгового кровотока;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нарастание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глутаматной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эксайтотоксичности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кальция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лактат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ацидоз;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активацию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внутриклеточных ферментов;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активацию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местного и системного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протеолиза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возникновение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прогрессирование антиоксидантного стресса;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экспрессию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генов раннего реагирования с развитием депрессии пластических белковых и снижением энергетических процессов;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отдаленные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ишемии (локальная воспалительная реакция, микроциркуляторные нарушения, повреждения ГЭБ).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0220-5491-45B8-A746-F252708D1F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19625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ККБ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sz="1600" dirty="0">
            <a:solidFill>
              <a:srgbClr val="333333"/>
            </a:solidFill>
          </a:defRPr>
        </a:defPPr>
      </a:lstStyle>
    </a:spDef>
    <a:txDef>
      <a:spPr/>
      <a:bodyPr vert="horz" lIns="91440" tIns="45720" rIns="91440" bIns="45720" rtlCol="0" anchor="ctr">
        <a:normAutofit lnSpcReduction="10000"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all" spc="0" normalizeH="0" baseline="0" noProof="0" dirty="0" smtClean="0">
            <a:ln>
              <a:noFill/>
            </a:ln>
            <a:solidFill>
              <a:srgbClr val="FF8C1E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_ККБ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/>
      <a:lstStyle>
        <a:defPPr>
          <a:defRPr sz="1600" dirty="0">
            <a:solidFill>
              <a:srgbClr val="333333"/>
            </a:solidFill>
          </a:defRPr>
        </a:defPPr>
      </a:lstStyle>
    </a:spDef>
    <a:txDef>
      <a:spPr/>
      <a:bodyPr vert="horz" lIns="91440" tIns="45720" rIns="91440" bIns="45720" rtlCol="0" anchor="ctr">
        <a:normAutofit lnSpcReduction="10000"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all" spc="0" normalizeH="0" baseline="0" noProof="0" dirty="0" smtClean="0">
            <a:ln>
              <a:noFill/>
            </a:ln>
            <a:solidFill>
              <a:srgbClr val="FF8C1E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1392</Words>
  <Application>Microsoft Office PowerPoint</Application>
  <PresentationFormat>Произвольный</PresentationFormat>
  <Paragraphs>152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10_Тема Office</vt:lpstr>
      <vt:lpstr>11_Тема Office</vt:lpstr>
      <vt:lpstr>12_Тема Office</vt:lpstr>
      <vt:lpstr>13_Тема Office</vt:lpstr>
      <vt:lpstr>ККБ</vt:lpstr>
      <vt:lpstr>1_ККБ</vt:lpstr>
      <vt:lpstr>Office Theme</vt:lpstr>
      <vt:lpstr>Стандарты оказания медицинской помощи на догоспитальном этапе при ОНМК</vt:lpstr>
      <vt:lpstr>Некоторые данные об инсульте в России</vt:lpstr>
      <vt:lpstr>Показатели смертности от ЦВЗ и ОНМК в Красноярском крае</vt:lpstr>
      <vt:lpstr>Презентация PowerPoint</vt:lpstr>
      <vt:lpstr>ТИПЫ ИНСУЛЬТА</vt:lpstr>
      <vt:lpstr>ИНСУЛЬТ </vt:lpstr>
      <vt:lpstr>Патогенетические варианты ИШЕМИЧЕСКОГО ИНСУЛЬТА (TOAST)</vt:lpstr>
      <vt:lpstr>Источника эмболии высокого или среднего риска</vt:lpstr>
      <vt:lpstr>Основные патогенетические механизмы ишемии мозга составляют «ишемический каскад» (В. И. Скворцова, 2000), включающий в себя:</vt:lpstr>
      <vt:lpstr>Клиническая форма острого нарушения мозгового кровообращения в виде внутричерепных геморрагий (в вещество мозга или под его оболочки) вследствие приобретенных и/или врожденных изменений церебральных сосудов. Возникает внезапно, интенсивные головные боли, тошнота, рвота, затем нарушение сознания (вплоть до комы). Лицо гиперемировано, дыхание шумное, возможна анизокория, нарушение дыхания</vt:lpstr>
      <vt:lpstr>Презентация PowerPoint</vt:lpstr>
      <vt:lpstr>КЛИНИЧЕСКАЯ КАРТИНА</vt:lpstr>
      <vt:lpstr>КЛИНИЧЕСКАЯ КАРТИНА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Законодательная основа профилактики и лечения ОНМК (актуальное в 2022 году)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Хроническая ишемия головного  мозга</dc:title>
  <dc:creator>Учетная запись Майкрософт</dc:creator>
  <cp:lastModifiedBy>Олег Штегман</cp:lastModifiedBy>
  <cp:revision>43</cp:revision>
  <dcterms:created xsi:type="dcterms:W3CDTF">2023-11-20T12:47:34Z</dcterms:created>
  <dcterms:modified xsi:type="dcterms:W3CDTF">2024-04-27T01:59:58Z</dcterms:modified>
</cp:coreProperties>
</file>