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58" r:id="rId4"/>
    <p:sldId id="259" r:id="rId5"/>
    <p:sldId id="260" r:id="rId6"/>
    <p:sldId id="261" r:id="rId7"/>
    <p:sldId id="263" r:id="rId8"/>
    <p:sldId id="268" r:id="rId9"/>
    <p:sldId id="270" r:id="rId10"/>
    <p:sldId id="271" r:id="rId11"/>
    <p:sldId id="274" r:id="rId12"/>
    <p:sldId id="276" r:id="rId13"/>
    <p:sldId id="277" r:id="rId14"/>
    <p:sldId id="278" r:id="rId15"/>
    <p:sldId id="281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7" r:id="rId28"/>
    <p:sldId id="298" r:id="rId29"/>
    <p:sldId id="300" r:id="rId30"/>
    <p:sldId id="301" r:id="rId31"/>
    <p:sldId id="302" r:id="rId32"/>
    <p:sldId id="283" r:id="rId33"/>
    <p:sldId id="262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89ACC4-3759-4851-98C2-2A29CE57137A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krasgmu.ru/index.php?page%5bcommon%5d=content&amp;id=69129" TargetMode="External"/><Relationship Id="rId2" Type="http://schemas.openxmlformats.org/officeDocument/2006/relationships/hyperlink" Target="http://www.medcollegelib.ru/book/ISBN978597650018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vb.ru/dostoevski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</a:p>
          <a:p>
            <a:r>
              <a:rPr lang="ru-RU" dirty="0" smtClean="0"/>
              <a:t>«Родная 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Творчество Ф.М. Достоевского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dirty="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Внутренний мир героев предстает в особом ракурсе: мы почти не увидим у Достоевского изображения нейтральных, обычных психологических состояний – душевная жизнь изображается в ее крайних проявлениях, в моменты наибольшей психологической напряженности. Герои всегда на грани нервного срыва, истерики, внезапной исповеди, бреда и т.п. </a:t>
            </a:r>
          </a:p>
          <a:p>
            <a:pPr algn="just"/>
            <a:r>
              <a:rPr lang="ru-RU" dirty="0" smtClean="0"/>
              <a:t>Противоречивое поведение, не просто алогичные, а сознательно противоречащие логике поступки и душевные движения составляют основу внутренней жизни героев. «Назло себе», вообще «назло», неизвестно кому и чему – это часто определяющий мотив действия.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14356"/>
            <a:ext cx="7772400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Непредсказуемость, не до конца постижимая сложность внутреннего мира постоянно подчеркиваются писателем при изображении психологических состояний и процессов. </a:t>
            </a:r>
          </a:p>
          <a:p>
            <a:pPr algn="just"/>
            <a:r>
              <a:rPr lang="ru-RU" dirty="0" smtClean="0"/>
              <a:t>Для их характеристики типичными являются слова и конструкции: «странно», «странное чувство», «неожиданно для себя», «как бы невольно», «какое-то непонятное ощущение» и т.п. </a:t>
            </a:r>
          </a:p>
          <a:p>
            <a:pPr algn="just"/>
            <a:r>
              <a:rPr lang="ru-RU" dirty="0" smtClean="0"/>
              <a:t>Передаче психологических переломов почти всегда сопутствует слово «вдруг», да и сами изменения душевного состояния часто действительно внезапны и необъяснимы. </a:t>
            </a:r>
          </a:p>
          <a:p>
            <a:pPr algn="just"/>
            <a:r>
              <a:rPr lang="ru-RU" dirty="0" smtClean="0"/>
              <a:t>Внутренний мир нередко представляет собой такой хаос разноплановых душевных движений, что в них не только самому герою, но и нейтральному повествователю разобраться очень сложно.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 первую очередь, психологическая атмосфера создается путем подбора словесных определений, характеризующих душевное состояние героя. Эпитеты, обозначающие чувства, ощущения и их телесное выражение, указывают на крайнюю степень внутренней напряженности. При этом Достоевский повторяет синонимичные или </a:t>
            </a:r>
            <a:r>
              <a:rPr lang="ru-RU" dirty="0" err="1" smtClean="0"/>
              <a:t>однопорядковые</a:t>
            </a:r>
            <a:r>
              <a:rPr lang="ru-RU" dirty="0" smtClean="0"/>
              <a:t> слова, постоянно сгущая атмосферу душевного страдания, нагнетая психологическое напряжение.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Сны и видения стали одной из важнейших форм психологического изображения у Достоевского. Легких или хотя бы нейтральных по настроению снов у его героев не бывает: психологические страдания не только продолжаются во сне, а даже усиливаются, потому что в бессознательном состоянии свободнее проявляется тот ужас, который носят герои в душе.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6286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Повествование у Достоевского сплошь пронизано психологизмом. Однако в структуру художественного текста, кроме повествования, входит у него еще прямая речь героев – диалоги и монологи, каковых необычайно много. </a:t>
            </a:r>
          </a:p>
          <a:p>
            <a:pPr algn="just"/>
            <a:r>
              <a:rPr lang="ru-RU" dirty="0" smtClean="0"/>
              <a:t>Свидетельством того, что психологизм стал абсолютной стилевой доминантой и организующим принципом стиля, служит использование внешней речи для целей психологического изображения. </a:t>
            </a:r>
          </a:p>
          <a:p>
            <a:pPr algn="just"/>
            <a:r>
              <a:rPr lang="ru-RU" dirty="0" smtClean="0"/>
              <a:t>По своему содержанию высказывания героев – это, чаще всего, психологический анализ. Взаимный психологический анализ не расходится с авторским, герои строят гипотезы, совпадающие в общем тоне и смысле, но расходящиеся в акцентах и нюансах, что лишний раз подчеркивает относительность знания о внутреннем мире человека, его неисчерпаемую глубину.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614366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Сюжеты Достоевского чрезвычайно напряжены, остры, заключают в себе множество внезапных поворотов, - но именно это и усиливает интерес к психологической стороне дела. </a:t>
            </a:r>
          </a:p>
          <a:p>
            <a:pPr algn="just"/>
            <a:r>
              <a:rPr lang="ru-RU" dirty="0" smtClean="0"/>
              <a:t>Острый и динамичный сюжет ставит героев в экстремальные ситуации и тем самым провоцирует их на крайние поступки и высказывания, до предела обостряет внутреннюю напряженность, заставляет мысль работать интенсивнее, все время подбрасывает герою новые, поражающие его сознание факты и впечатления. </a:t>
            </a:r>
          </a:p>
          <a:p>
            <a:pPr algn="just"/>
            <a:r>
              <a:rPr lang="ru-RU" dirty="0" smtClean="0"/>
              <a:t>Немаловажно и то, что крутые сюжетные повороты в романе провоцируют идейно и психологически насыщенные диалоги, исповеди, рефлексию и другие формы психологической речевой активности.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673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«Преступление и наказание» – роман о преступлении, но отнести его к «криминальному, детективному» жанру нельзя, его называют романом-исповедью, романом-трагедией, одним из величайших философско-психологических романов. В романе для читателя нет загадки в том, кто убийца, сюжет развивается вокруг другого: повествование построено так, что на всем его протяжении мы напряженно следим за каждым движением воспаленной мысли Раскольникова, за одинокими блужданиями его души, за лихорадочной сменой решений и противоречивых поступков.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 романа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Совершенство композиции «Преступления и наказания» не имеет себе равных у </a:t>
            </a:r>
            <a:br>
              <a:rPr lang="ru-RU" dirty="0" smtClean="0"/>
            </a:br>
            <a:r>
              <a:rPr lang="ru-RU" dirty="0" smtClean="0"/>
              <a:t>Ф.М. Достоевского. </a:t>
            </a:r>
            <a:r>
              <a:rPr lang="ru-RU" b="1" i="1" dirty="0" smtClean="0"/>
              <a:t>Состоящий из шести частей и эпилога роман</a:t>
            </a:r>
            <a:r>
              <a:rPr lang="ru-RU" dirty="0" smtClean="0"/>
              <a:t>, «построенный на искусной оркестровке напряжений, проходит через две кульминации, после которых наступает катарсис. </a:t>
            </a:r>
            <a:r>
              <a:rPr lang="ru-RU" b="1" i="1" dirty="0" smtClean="0"/>
              <a:t>Первая такая точка </a:t>
            </a:r>
            <a:r>
              <a:rPr lang="ru-RU" dirty="0" smtClean="0"/>
              <a:t>–</a:t>
            </a:r>
            <a:r>
              <a:rPr lang="ru-RU" b="1" i="1" dirty="0" smtClean="0"/>
              <a:t> преступление. Вторая </a:t>
            </a:r>
            <a:r>
              <a:rPr lang="ru-RU" dirty="0" smtClean="0"/>
              <a:t>–</a:t>
            </a:r>
            <a:r>
              <a:rPr lang="ru-RU" b="1" i="1" dirty="0" smtClean="0"/>
              <a:t> наказание</a:t>
            </a:r>
            <a:r>
              <a:rPr lang="ru-RU" dirty="0" smtClean="0"/>
              <a:t>» (П. </a:t>
            </a:r>
            <a:r>
              <a:rPr lang="ru-RU" dirty="0" err="1" smtClean="0"/>
              <a:t>Вайль</a:t>
            </a:r>
            <a:r>
              <a:rPr lang="ru-RU" dirty="0" smtClean="0"/>
              <a:t>, А. </a:t>
            </a:r>
            <a:r>
              <a:rPr lang="ru-RU" dirty="0" err="1" smtClean="0"/>
              <a:t>Генис</a:t>
            </a:r>
            <a:r>
              <a:rPr lang="ru-RU" dirty="0" smtClean="0"/>
              <a:t>. «Страшный суд»). Причем Достоевский пишет больше о наказании, чем преступлении Раскольникова: из шести частей описанию преступления посвящена лишь одна, все же остальные представляют собой своеобразный анализ психологического состояния личности, душевной жизни героя, мотивов его преступления.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Особую роль в эпилоге играет пейзаж. Из мрачного, душного, давящего Петербурга действие переносится на берега широкой и пустынной реки.</a:t>
            </a:r>
          </a:p>
          <a:p>
            <a:pPr algn="just"/>
            <a:r>
              <a:rPr lang="ru-RU" dirty="0" smtClean="0"/>
              <a:t>На страницах эпилога в третий раз в романе упоминается Евангелие и воскресение Лазаря (впервые – в разговоре с Порфирием Петровичем о статье Раскольникова, второй раз – когда Соня читает ему эту легенду, возвращая читателя к главной, глубинной мысли Достоевского — к его надежде на «восстановление падшего человека через приобщение к христианскому идеалу «великой, общей гармонии, братского окончательного согласия всех... по Христову евангельскому закону».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u="sng" dirty="0" smtClean="0"/>
              <a:t>Друг</a:t>
            </a:r>
            <a:r>
              <a:rPr lang="ru-RU" dirty="0" smtClean="0"/>
              <a:t>. По сюжету повествования первым из двойников героя появляется Дмитрий Разумихин. Молодой человек – противоположность главного героя. Он активен, общителен и жизнерадостен. Студент стойко переносит удары судьбы, строит планы и не впадает в отчаяние. Его друг, напротив, мрачен и неразговорчив, не умеет справляться с жизненными проблемами. На фоне оптимизма Разумихина апатичность Раскольникова становится ярче и понятнее читателю.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Жанровое своеобразие романов </a:t>
            </a:r>
            <a:br>
              <a:rPr lang="ru-RU" dirty="0" smtClean="0"/>
            </a:br>
            <a:r>
              <a:rPr lang="ru-RU" dirty="0" smtClean="0"/>
              <a:t>Ф.М. Достоевского.</a:t>
            </a:r>
          </a:p>
          <a:p>
            <a:pPr algn="just"/>
            <a:r>
              <a:rPr lang="ru-RU" dirty="0" smtClean="0"/>
              <a:t>2. Особенности реализма Ф.М. Достоевского.</a:t>
            </a:r>
          </a:p>
          <a:p>
            <a:pPr algn="just"/>
            <a:r>
              <a:rPr lang="ru-RU" dirty="0" smtClean="0"/>
              <a:t>3. Особенности психологизма писателя.</a:t>
            </a:r>
          </a:p>
          <a:p>
            <a:pPr algn="just"/>
            <a:r>
              <a:rPr lang="ru-RU" dirty="0" smtClean="0"/>
              <a:t>4. Особенности романа «Преступление и наказание».</a:t>
            </a:r>
          </a:p>
          <a:p>
            <a:pPr algn="just"/>
            <a:r>
              <a:rPr lang="ru-RU" dirty="0" smtClean="0"/>
              <a:t>5. Композиция романа.</a:t>
            </a:r>
          </a:p>
          <a:p>
            <a:pPr algn="just"/>
            <a:r>
              <a:rPr lang="ru-RU" dirty="0" smtClean="0"/>
              <a:t>6.  Система двойников в романе.</a:t>
            </a:r>
          </a:p>
          <a:p>
            <a:pPr algn="just"/>
            <a:r>
              <a:rPr lang="ru-RU" dirty="0" smtClean="0"/>
              <a:t>7. Теория Раскольникова и её крах.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u="sng" dirty="0" smtClean="0"/>
              <a:t>Жених</a:t>
            </a:r>
            <a:r>
              <a:rPr lang="ru-RU" dirty="0" smtClean="0"/>
              <a:t>. В зеркальном отражении главного героя, мы заметим ещё одного двойника. Это счастливый избранник Сестры Раскольникова, Пётр Петрович Лужин. Лицемерный человек, пытающийся казаться честным и благородным, на самом деле имеет подлую и лживую натуру. Лужин, идя к своей цели, руководствуется принципом: «Все средства хороши». Раскольников, проверяя свою теорию, действует так же.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u="sng" dirty="0" err="1" smtClean="0"/>
              <a:t>Свидригайлов</a:t>
            </a:r>
            <a:r>
              <a:rPr lang="ru-RU" dirty="0" smtClean="0"/>
              <a:t>. Загадочная фигура </a:t>
            </a:r>
            <a:r>
              <a:rPr lang="ru-RU" dirty="0" err="1" smtClean="0"/>
              <a:t>Свидригайлова</a:t>
            </a:r>
            <a:r>
              <a:rPr lang="ru-RU" dirty="0" smtClean="0"/>
              <a:t> вызывает неприязненное отношение читателя. Это порочный человек, для которого не существует законов нравственности и морали. Он способен на убийство, растление малолетних детей, измену жене и другие гадкие поступки. Но его фраза: «Мы одного поля ягоды», – обращённая к Раскольникову, даёт нам понять, что у героев есть схожие черты. Родион Раскольников так же, как и загадочный господин </a:t>
            </a:r>
            <a:r>
              <a:rPr lang="ru-RU" dirty="0" err="1" smtClean="0"/>
              <a:t>Свидригайлов</a:t>
            </a:r>
            <a:r>
              <a:rPr lang="ru-RU" dirty="0" smtClean="0"/>
              <a:t>, совершает преступление. По его вине гибнут люди, а он не чувствует раскаяния. Подобное поведение роднит его с этим отрицательным персонажем.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u="sng" dirty="0" err="1" smtClean="0"/>
              <a:t>Лебезятников</a:t>
            </a:r>
            <a:r>
              <a:rPr lang="ru-RU" b="1" u="sng" dirty="0" smtClean="0"/>
              <a:t> Андрей Семенович</a:t>
            </a:r>
            <a:r>
              <a:rPr lang="ru-RU" dirty="0" smtClean="0"/>
              <a:t>. Этот герой, по замыслу автора, в гротескной форме отображает увлечение молодёжи новыми теориями. Он пародия на одержимость Раскольникова своей теорией. </a:t>
            </a:r>
            <a:r>
              <a:rPr lang="ru-RU" dirty="0" err="1" smtClean="0"/>
              <a:t>Лебезятников</a:t>
            </a:r>
            <a:r>
              <a:rPr lang="ru-RU" dirty="0" smtClean="0"/>
              <a:t> глуп, но добр и безобиден. Ему неприятна подлость Лужина так же, как Родиону Раскольникову.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u="sng" dirty="0" smtClean="0"/>
              <a:t>Следователь</a:t>
            </a:r>
            <a:r>
              <a:rPr lang="ru-RU" dirty="0" smtClean="0"/>
              <a:t>. Порфирия Петровича в какой-то степени тоже можно отнести к двойникам главного героя. Умудрённый опытом человек понимает запутавшегося студента, искренне сочувствует ему. Он сам сумел вовремя остановиться и разобраться в модных современных теориях и теперь пытается спасти Раскольникова: «Станьте солнцем, вас все и увидят! Солнцу, прежде всего, надо быть солнцем!»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u="sng" dirty="0" err="1" smtClean="0"/>
              <a:t>Авдотья</a:t>
            </a:r>
            <a:r>
              <a:rPr lang="ru-RU" b="1" u="sng" dirty="0" smtClean="0"/>
              <a:t>. </a:t>
            </a:r>
            <a:r>
              <a:rPr lang="ru-RU" dirty="0" smtClean="0"/>
              <a:t>Отдельные черты характера молодого человека отображаются в героинях рассказа. Описывая </a:t>
            </a:r>
            <a:r>
              <a:rPr lang="ru-RU" dirty="0" err="1" smtClean="0"/>
              <a:t>Авдотью</a:t>
            </a:r>
            <a:r>
              <a:rPr lang="ru-RU" dirty="0" smtClean="0"/>
              <a:t> Романовну Раскольникову, писатель указывает на её внешнее сходство с братом, обращает внимание на их родственные души. Девушка умна, горда и независима так же, как и её брат. Но в отличие от него эти черты характера помогают ей выбирать правильный путь в жизни, разбираться в людях и не совершать роковых ошибок.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двойников в романе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u="sng" dirty="0" smtClean="0"/>
              <a:t>Соня. </a:t>
            </a:r>
            <a:r>
              <a:rPr lang="ru-RU" dirty="0" smtClean="0"/>
              <a:t>Самый важный в жизни героя человек – Софья Семёновна Мармеладова. Верующая в бога, добрая Соня отличается от Раскольникова. Но есть в них и нечто общее: оба совершили преступление, нарушили закон, стали отверженными. Только Соня считает себя грешницей и жаждет принять страдание, чтобы искупить свою вину, а Родион Раскольников уверен в своей правоте. Образом Сони Ф.М. Достоевский пытался донести до читателя основную мысль произведения и окончательно развенчать бесчеловечную теорию Раскольникова.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Раскольникова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Уже с первых страниц романа главный герой, Раскольников, погружен в болезненное состояние, порабощен философской идеей, допускающей «кровь по совести». Идея его далеко не наивна. В ней действительно возведен в квадрат бесчеловечные стороны общественного прогресса, свойственные многим историческим формациям. </a:t>
            </a:r>
          </a:p>
          <a:p>
            <a:r>
              <a:rPr lang="ru-RU" dirty="0" smtClean="0"/>
              <a:t>Поделив людей на две категории, Раскольников сталкивается с вопросом, к какому разделу людей принадлежит он сам. «Тварь ли я дрожащая или право имею…». Убийство старухи процентщицы это самопроверка героя: выдержит ли он идею о праве сильной личности на кровь?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Достоевский воссоздает глазами Раскольникова особое преступное состояние мира, в котором право на существование покупается ценой постоянных сделок с совестью. Герои попадают в такие ситуации, в которых «точное соблюдение нравственности» невозможно. Не пойди Сонечка на улицу – умерли бы с голоду и домочадцы. Добро Сони по отношению к ближним требует зла по отношению к себе.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Жизнь ставит героев романа в такие тупики, когда, с точки зрения Раскольникова, безнравственным становится само требование нравственности. По Раскольникову если сделки с совестью – обычное и универсальное состояние жизни человечества, то значит это не подлость, а внутренняя неизбежность, предустановленная природой человеческого общежития. Тогда можно считать вздором все нравственные принципы – считает Раскольников.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Оказавшись во власти идеи, одержимый ею, Раскольников потерял в ходе всякую ориентировку в хаосе «мелочей» и «случайностей». Он совершил убийство в слепую, и под «топор» его теории попала Лизавета, то самое беззащитное существо, ради счастья которого Раскольников допуская кровь по совести и убийство, которое не входило в его расчеты. </a:t>
            </a:r>
          </a:p>
          <a:p>
            <a:pPr algn="just"/>
            <a:r>
              <a:rPr lang="ru-RU" dirty="0" smtClean="0"/>
              <a:t>Всем ходом преступления Достоевский отстаивает необходимость ответственного и осторожного отношения человека с общественными теориями.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Федор Михайлович Достоевский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30 октября1821 года </a:t>
            </a:r>
            <a:r>
              <a:rPr lang="ru-RU" b="1" smtClean="0"/>
              <a:t>– 28 января1881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5" name="Содержимое 4" descr="dost9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1480284"/>
            <a:ext cx="3749675" cy="4507031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Крах теории Раскольникова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Теория Раскольникова основывается на неравенстве людей, на избранности одних и унижении других. И убийство старухи задумано как жизненная проверка этой теории. Такой способ изображения убийства отражает авторскую позицию: преступление, которое совершил Раскольников, –  это низкое, подлое дело с точки зрения самого героя. Но он совершил его сознательно, переступил свою человеческую натуру, хотя как будто и не по своей воле, будто выполняя чье-то предписание.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07223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Достоевский не показывает нравственного воскрешения своего героя. Задача писателя заключается в том, чтобы показать, какую власть над человеком может иметь идея и какой страшной может быть эта идея.</a:t>
            </a:r>
          </a:p>
          <a:p>
            <a:pPr algn="just"/>
            <a:r>
              <a:rPr lang="ru-RU" dirty="0" smtClean="0"/>
              <a:t>Идея героя о праве сильного на преступление оказалась абсурдной. Реальная жизнь победила теорию. Истерзавшись от одиночества, сомнений и мук совести, Раскольников принимает путь смирения, сострадания, а в конечном счете отказывается от какого-либо протеста. Достоевский понимал, что такой финал противоречит логике развития художественного образа Раскольникова, да и слова покаяния и смирения Раскольникова звучат не очень убедительно.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1. Каковы были основные темы творчества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Ф.М. Достоевского</a:t>
            </a:r>
            <a:r>
              <a:rPr lang="ru-RU" dirty="0"/>
              <a:t>? </a:t>
            </a:r>
          </a:p>
          <a:p>
            <a:pPr algn="just"/>
            <a:r>
              <a:rPr lang="ru-RU" dirty="0"/>
              <a:t>2. С чем связан перелом в мировоззрении писателя? </a:t>
            </a:r>
          </a:p>
          <a:p>
            <a:pPr algn="just"/>
            <a:r>
              <a:rPr lang="ru-RU" dirty="0"/>
              <a:t>3. </a:t>
            </a:r>
            <a:r>
              <a:rPr lang="ru-RU" dirty="0" smtClean="0"/>
              <a:t>В чем проявляется психологизм писателя?</a:t>
            </a:r>
          </a:p>
          <a:p>
            <a:pPr algn="just"/>
            <a:r>
              <a:rPr lang="ru-RU" dirty="0" smtClean="0"/>
              <a:t>4. В чем смысл идеи Р. Раскольникова? </a:t>
            </a:r>
          </a:p>
          <a:p>
            <a:pPr algn="just"/>
            <a:r>
              <a:rPr lang="ru-RU" dirty="0" smtClean="0"/>
              <a:t>5. Для чего автор использует систему двойников в романе? </a:t>
            </a:r>
          </a:p>
          <a:p>
            <a:pPr algn="just"/>
            <a:r>
              <a:rPr lang="ru-RU" dirty="0" smtClean="0"/>
              <a:t>6. В чем художественнее своеобразие произведения «Преступление и наказание»?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797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70000" lnSpcReduction="2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/>
              <a:t>Русский язык и литература. Литература. 10 класс: учеб. для </a:t>
            </a:r>
            <a:r>
              <a:rPr lang="ru-RU" dirty="0" err="1"/>
              <a:t>общеобразоват</a:t>
            </a:r>
            <a:r>
              <a:rPr lang="ru-RU" dirty="0"/>
              <a:t>. организаций. Базовый уровень: в 2 ч. / Ю.В. Лебедев. – 3-е изд. – М.: Просвещение, 2016. – Ч. 1. – 368 с. </a:t>
            </a:r>
          </a:p>
          <a:p>
            <a:pPr algn="just"/>
            <a:r>
              <a:rPr lang="ru-RU" dirty="0"/>
              <a:t>Русская литература </a:t>
            </a:r>
            <a:r>
              <a:rPr lang="en-US" dirty="0"/>
              <a:t>XIX</a:t>
            </a:r>
            <a:r>
              <a:rPr lang="ru-RU" dirty="0"/>
              <a:t> в. Учебник-практикум (ч. 1, 2, 3). 11 </a:t>
            </a:r>
            <a:r>
              <a:rPr lang="ru-RU" dirty="0" err="1"/>
              <a:t>кл</a:t>
            </a:r>
            <a:r>
              <a:rPr lang="ru-RU" dirty="0"/>
              <a:t>. / Под ред. Ю.И. Лысого. – М.: «Мнемозина», 2003.</a:t>
            </a:r>
          </a:p>
          <a:p>
            <a:pPr algn="ctr">
              <a:buNone/>
            </a:pPr>
            <a:r>
              <a:rPr lang="ru-RU" b="1" dirty="0"/>
              <a:t>Дополнительная литература</a:t>
            </a:r>
          </a:p>
          <a:p>
            <a:pPr algn="just"/>
            <a:r>
              <a:rPr lang="ru-RU" dirty="0" err="1"/>
              <a:t>Джанумова</a:t>
            </a:r>
            <a:r>
              <a:rPr lang="ru-RU" dirty="0"/>
              <a:t> </a:t>
            </a:r>
            <a:r>
              <a:rPr lang="ru-RU"/>
              <a:t>С.А</a:t>
            </a:r>
            <a:r>
              <a:rPr lang="ru-RU" smtClean="0"/>
              <a:t>. </a:t>
            </a:r>
            <a:r>
              <a:rPr lang="ru-RU" dirty="0"/>
              <a:t>Русская литература XIX века. 1880-1890 [Электронный ресурс] / </a:t>
            </a:r>
            <a:r>
              <a:rPr lang="ru-RU" dirty="0" err="1"/>
              <a:t>Кременцов</a:t>
            </a:r>
            <a:r>
              <a:rPr lang="ru-RU" dirty="0"/>
              <a:t> Л.П., </a:t>
            </a:r>
            <a:r>
              <a:rPr lang="ru-RU" dirty="0" err="1"/>
              <a:t>Джанумов</a:t>
            </a:r>
            <a:r>
              <a:rPr lang="ru-RU" dirty="0"/>
              <a:t> А.С. –</a:t>
            </a:r>
            <a:r>
              <a:rPr lang="ru-RU" dirty="0" smtClean="0"/>
              <a:t> </a:t>
            </a:r>
            <a:r>
              <a:rPr lang="ru-RU" dirty="0"/>
              <a:t>М</a:t>
            </a:r>
            <a:r>
              <a:rPr lang="ru-RU" dirty="0" smtClean="0"/>
              <a:t>.: </a:t>
            </a:r>
            <a:r>
              <a:rPr lang="ru-RU" dirty="0"/>
              <a:t>ФЛИНТА, 2017. –</a:t>
            </a:r>
            <a:r>
              <a:rPr lang="ru-RU" dirty="0" smtClean="0"/>
              <a:t> </a:t>
            </a:r>
            <a:r>
              <a:rPr lang="ru-RU" dirty="0"/>
              <a:t>383 с.</a:t>
            </a:r>
            <a:r>
              <a:rPr lang="ru-RU" dirty="0" smtClean="0"/>
              <a:t> </a:t>
            </a:r>
            <a:r>
              <a:rPr lang="ru-RU" dirty="0"/>
              <a:t>– Режим доступа</a:t>
            </a:r>
            <a:r>
              <a:rPr lang="ru-RU" dirty="0" smtClean="0"/>
              <a:t>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www.medcollegelib.ru/book/ISBN9785976500181.html</a:t>
            </a:r>
            <a:r>
              <a:rPr lang="ru-RU" dirty="0" smtClean="0"/>
              <a:t> (дата </a:t>
            </a:r>
            <a:r>
              <a:rPr lang="ru-RU" dirty="0"/>
              <a:t>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algn="just"/>
            <a:r>
              <a:rPr lang="ru-RU" dirty="0"/>
              <a:t>Русский язык и литература [Электронный ресурс]: сб. тестовых заданий с эталонами ответов для </a:t>
            </a:r>
            <a:r>
              <a:rPr lang="ru-RU" dirty="0" err="1"/>
              <a:t>внеаудитор</a:t>
            </a:r>
            <a:r>
              <a:rPr lang="ru-RU" dirty="0"/>
              <a:t>. (</a:t>
            </a:r>
            <a:r>
              <a:rPr lang="ru-RU" dirty="0" err="1"/>
              <a:t>самостоят</a:t>
            </a:r>
            <a:r>
              <a:rPr lang="ru-RU" dirty="0"/>
              <a:t>.) работы студентов по специальностям 33.02.01 – Фармация, 31.02.03 – Лабораторная диагностика, 34.02.01 – Сестринское дело (очная форма обучения). Ч. 1. – Режим доступа: </a:t>
            </a:r>
            <a:r>
              <a:rPr lang="en-US" dirty="0">
                <a:latin typeface="Cambria" panose="02040503050406030204" pitchFamily="18" charset="0"/>
                <a:hlinkClick r:id="rId3"/>
              </a:rPr>
              <a:t>http://krasgmu.ru/index.php?page[common]=content&amp;id=69129</a:t>
            </a:r>
            <a:r>
              <a:rPr lang="ru-RU" dirty="0"/>
              <a:t>  (дата обращения: </a:t>
            </a:r>
            <a:r>
              <a:rPr lang="ru-RU" dirty="0" smtClean="0"/>
              <a:t>02.09.2019)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Электронные ресурсы</a:t>
            </a:r>
          </a:p>
          <a:p>
            <a:pPr algn="just"/>
            <a:r>
              <a:rPr lang="ru-RU" dirty="0" smtClean="0"/>
              <a:t>Достоевский Ф.М./ </a:t>
            </a:r>
            <a:r>
              <a:rPr lang="ru-RU" dirty="0"/>
              <a:t>«Русская виртуальная библиотека» [Электронный ресурс]. </a:t>
            </a:r>
            <a:r>
              <a:rPr lang="en-US" dirty="0">
                <a:latin typeface="Cambria" panose="02040503050406030204" pitchFamily="18" charset="0"/>
              </a:rPr>
              <a:t>URL</a:t>
            </a:r>
            <a:r>
              <a:rPr lang="ru-RU" dirty="0"/>
              <a:t>: </a:t>
            </a:r>
            <a:r>
              <a:rPr lang="en-US" dirty="0">
                <a:latin typeface="Cambria" panose="02040503050406030204" pitchFamily="18" charset="0"/>
                <a:cs typeface="Times New Roman" panose="02020603050405020304" pitchFamily="18" charset="0"/>
                <a:hlinkClick r:id="rId4"/>
              </a:rPr>
              <a:t>http://rvb.ru/dostoevski</a:t>
            </a:r>
            <a:r>
              <a:rPr lang="en-US" dirty="0" smtClean="0">
                <a:latin typeface="Cambria" panose="020405030504060302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 </a:t>
            </a:r>
            <a:r>
              <a:rPr lang="ru-RU" dirty="0"/>
              <a:t>(дата обращения: </a:t>
            </a:r>
            <a:r>
              <a:rPr lang="ru-RU" dirty="0" smtClean="0"/>
              <a:t>02.09.2019)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Жанровое своеобразие романов Ф.М. Достоевского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4733940"/>
          </a:xfrm>
        </p:spPr>
        <p:txBody>
          <a:bodyPr/>
          <a:lstStyle/>
          <a:p>
            <a:pPr algn="just"/>
            <a:r>
              <a:rPr lang="ru-RU" dirty="0" smtClean="0"/>
              <a:t>Творчество Достоевского внесло огромный вклад в развитие литературы, как русской, так и зарубежной. Достоевский явился основателем нового творческого метода в изображении человека. Достоевский впервые показал, что человеческое сознание амбивалентно (в его основе лежат противоположные начала, начала добра и зла), противоречиво.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8579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Достоевский стоит у истоков нового философского сознания, сознания религиозного экзистенциализма (эта теория отвергает теорию рационального познания мира и утверждает интуитивное постижение мира). Достоевский отстаивал позицию, что человек прозревает свою сущность в пограничных ситуациях. </a:t>
            </a:r>
          </a:p>
          <a:p>
            <a:pPr algn="just"/>
            <a:r>
              <a:rPr lang="ru-RU" dirty="0" smtClean="0"/>
              <a:t>Славу Достоевскому принесли его романы – его «Пятикнижие»: </a:t>
            </a:r>
          </a:p>
          <a:p>
            <a:r>
              <a:rPr lang="ru-RU" dirty="0" smtClean="0"/>
              <a:t>«Преступление и наказание» (1866);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Идиот</a:t>
            </a:r>
            <a:r>
              <a:rPr lang="ru-RU" dirty="0" smtClean="0"/>
              <a:t>» (1868);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«Бесы» (1871);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«Подросток» (1875);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«Братья Карамазовы» (1880-188).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реализма </a:t>
            </a:r>
            <a:br>
              <a:rPr lang="ru-RU" dirty="0" smtClean="0"/>
            </a:br>
            <a:r>
              <a:rPr lang="ru-RU" dirty="0" smtClean="0"/>
              <a:t>Ф.М. Достоевского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Диалогизм</a:t>
            </a:r>
            <a:r>
              <a:rPr lang="ru-RU" dirty="0" smtClean="0"/>
              <a:t> повествования. Всегда присутствует спор и защита своей позиции.</a:t>
            </a:r>
          </a:p>
          <a:p>
            <a:pPr algn="just"/>
            <a:r>
              <a:rPr lang="ru-RU" dirty="0" smtClean="0"/>
              <a:t>Соединение философской основы с детективом. Везде есть убийство.</a:t>
            </a:r>
          </a:p>
          <a:p>
            <a:pPr algn="just"/>
            <a:r>
              <a:rPr lang="ru-RU" dirty="0" smtClean="0"/>
              <a:t>«Фантастический реализм». В исключительных, необычных ситуациях проявляется самое типическое. Писатель замечал, что все его истории не выдуманы, а откуда-нибудь взяты. Все эти невероятные факты – это факты из действительности, из газетных хроник, с каторги, где Достоевский провел в общей сложности 9 лет.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реализма </a:t>
            </a:r>
            <a:br>
              <a:rPr lang="ru-RU" dirty="0" smtClean="0"/>
            </a:br>
            <a:r>
              <a:rPr lang="ru-RU" dirty="0" smtClean="0"/>
              <a:t>Ф.М. Достоевского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Достоевский изображает все глубины души человека. Самое интересное – это найти человека в человеке при полном реализме. Чтобы показать истинную природу человека надо изобразить его в пограничных ситуациях, на краю бездны. </a:t>
            </a:r>
          </a:p>
          <a:p>
            <a:pPr algn="just"/>
            <a:r>
              <a:rPr lang="ru-RU" dirty="0" smtClean="0"/>
              <a:t>В его романах обычно присутствует конфликт идей. </a:t>
            </a:r>
          </a:p>
          <a:p>
            <a:pPr algn="just"/>
            <a:r>
              <a:rPr lang="ru-RU" dirty="0" smtClean="0"/>
              <a:t>Его произведения – романы-трагедии, так как показана трагедия личности, одиночество, отчуждение.</a:t>
            </a:r>
          </a:p>
          <a:p>
            <a:pPr algn="just"/>
            <a:r>
              <a:rPr lang="ru-RU" dirty="0" smtClean="0"/>
              <a:t>Многоголосье (</a:t>
            </a:r>
            <a:r>
              <a:rPr lang="ru-RU" dirty="0" err="1" smtClean="0"/>
              <a:t>полифоничность</a:t>
            </a:r>
            <a:r>
              <a:rPr lang="ru-RU" dirty="0" smtClean="0"/>
              <a:t>). Нет преобладающего голоса автора, как было до Достоевского.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психологического стиля Ф.М. Достоевского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Литературный психологизм – это художественная форма, воплощающая идейно-нравственные искания героев, форма, в которой литература осваивает становление человеческого характера, мировоззренческих основ личности. В этом, прежде всего, состоит познавательно-проблемная и художественная ценность психологизма, притягательность для читателей этой литературной формы.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Главной особенностью романов Достоевского является глубокий психологический анализ персонажей и ситуаций. Достоевский словно «рентген» проникает в души своих героев и с удивительной тонкостью прослеживает их переживания. От зоркого глаза Достоевского не ускользает ничего: писатель подмечает и сообщает читателю все тонкости и нюансы.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2131</Words>
  <Application>Microsoft Office PowerPoint</Application>
  <PresentationFormat>Экран (4:3)</PresentationFormat>
  <Paragraphs>108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Calibri</vt:lpstr>
      <vt:lpstr>Cambria</vt:lpstr>
      <vt:lpstr>Franklin Gothic Book</vt:lpstr>
      <vt:lpstr>Perpetua</vt:lpstr>
      <vt:lpstr>Times New Roman</vt:lpstr>
      <vt:lpstr>Wingdings 2</vt:lpstr>
      <vt:lpstr>Справедливость</vt:lpstr>
      <vt:lpstr>Творчество Ф.М. Достоевского</vt:lpstr>
      <vt:lpstr>План лекции</vt:lpstr>
      <vt:lpstr>Презентация PowerPoint</vt:lpstr>
      <vt:lpstr>Жанровое своеобразие романов Ф.М. Достоевского </vt:lpstr>
      <vt:lpstr>Презентация PowerPoint</vt:lpstr>
      <vt:lpstr>Особенности реализма  Ф.М. Достоевского</vt:lpstr>
      <vt:lpstr>Особенности реализма  Ф.М. Достоевского</vt:lpstr>
      <vt:lpstr>Особенности психологического стиля Ф.М. Достоевского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романа</vt:lpstr>
      <vt:lpstr>Композиция романа</vt:lpstr>
      <vt:lpstr>Презентация PowerPoint</vt:lpstr>
      <vt:lpstr>Система двойников в романе</vt:lpstr>
      <vt:lpstr>Система двойников в романе</vt:lpstr>
      <vt:lpstr>Система двойников в романе</vt:lpstr>
      <vt:lpstr>Система двойников в романе</vt:lpstr>
      <vt:lpstr>Система двойников в романе</vt:lpstr>
      <vt:lpstr>Система двойников в романе</vt:lpstr>
      <vt:lpstr>Система двойников в романе</vt:lpstr>
      <vt:lpstr>Идея Раскольникова</vt:lpstr>
      <vt:lpstr>Презентация PowerPoint</vt:lpstr>
      <vt:lpstr>Презентация PowerPoint</vt:lpstr>
      <vt:lpstr>Презентация PowerPoint</vt:lpstr>
      <vt:lpstr>Крах теории Раскольникова</vt:lpstr>
      <vt:lpstr>Презентация PowerPoint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Ф.М. Достоевского</dc:title>
  <dc:creator>Анастасия</dc:creator>
  <cp:lastModifiedBy>Белозор Анастасия Сергеевна</cp:lastModifiedBy>
  <cp:revision>19</cp:revision>
  <dcterms:created xsi:type="dcterms:W3CDTF">2018-01-27T08:28:18Z</dcterms:created>
  <dcterms:modified xsi:type="dcterms:W3CDTF">2019-12-16T03:24:06Z</dcterms:modified>
</cp:coreProperties>
</file>