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94" r:id="rId15"/>
    <p:sldId id="288" r:id="rId16"/>
    <p:sldId id="290" r:id="rId17"/>
    <p:sldId id="291" r:id="rId18"/>
    <p:sldId id="292" r:id="rId19"/>
    <p:sldId id="29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45" autoAdjust="0"/>
  </p:normalViewPr>
  <p:slideViewPr>
    <p:cSldViewPr>
      <p:cViewPr varScale="1">
        <p:scale>
          <a:sx n="74" d="100"/>
          <a:sy n="74" d="100"/>
        </p:scale>
        <p:origin x="18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E51FB-ADF3-4800-A62E-86901DDAAE42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55542-46EC-489F-B5AE-F752C6702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2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задачи….– в заголовок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5542-46EC-489F-B5AE-F752C6702C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0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5542-46EC-489F-B5AE-F752C6702C0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5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Оформить</a:t>
            </a:r>
            <a:r>
              <a:rPr lang="ru-RU" baseline="0" dirty="0" smtClean="0"/>
              <a:t> по образцу предыдущего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5542-46EC-489F-B5AE-F752C6702C0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0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Оформить</a:t>
            </a:r>
            <a:r>
              <a:rPr lang="ru-RU" baseline="0" dirty="0" smtClean="0"/>
              <a:t> по образцу слайда 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5542-46EC-489F-B5AE-F752C6702C0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2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6876" y="3789040"/>
            <a:ext cx="6858000" cy="990600"/>
          </a:xfrm>
        </p:spPr>
        <p:txBody>
          <a:bodyPr>
            <a:no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Ординатор 2 года обучения,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"Рентгенология",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Ершкова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М.Ю. 215гр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26587" r="37418" b="38257"/>
          <a:stretch/>
        </p:blipFill>
        <p:spPr bwMode="auto">
          <a:xfrm>
            <a:off x="827585" y="1200328"/>
            <a:ext cx="7407864" cy="270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Войно-Ясенецкого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 Министерства здравоохранения Российской Федерации Кафедра лучевой диагностики ИПО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229200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4167" y="301916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 часть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888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168"/>
            <a:ext cx="8291264" cy="113461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Хронический остеомиелит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МСКТ стопы и голеностопного сустава</a:t>
            </a:r>
            <a:br>
              <a:rPr lang="ru-RU" sz="2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 MPR среднего отдела стопы в сагиттальной плоскости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204864"/>
            <a:ext cx="7776864" cy="4035689"/>
          </a:xfrm>
        </p:spPr>
        <p:txBody>
          <a:bodyPr>
            <a:normAutofit/>
          </a:bodyPr>
          <a:lstStyle/>
          <a:p>
            <a:r>
              <a:rPr lang="ru-RU" dirty="0" smtClean="0"/>
              <a:t>При измерении </a:t>
            </a:r>
            <a:r>
              <a:rPr lang="ru-RU" dirty="0"/>
              <a:t>плотности на аксиальном срезе </a:t>
            </a:r>
            <a:r>
              <a:rPr lang="ru-RU" b="1" dirty="0" smtClean="0"/>
              <a:t>выявлены </a:t>
            </a:r>
            <a:r>
              <a:rPr lang="ru-RU" b="1" dirty="0"/>
              <a:t>зоны с плотностью 70–130 </a:t>
            </a:r>
            <a:r>
              <a:rPr lang="ru-RU" b="1" dirty="0" smtClean="0"/>
              <a:t>HU</a:t>
            </a:r>
            <a:r>
              <a:rPr lang="ru-RU" dirty="0" smtClean="0"/>
              <a:t>, участки </a:t>
            </a:r>
            <a:r>
              <a:rPr lang="ru-RU" b="1" dirty="0"/>
              <a:t>с отрицательной </a:t>
            </a:r>
            <a:r>
              <a:rPr lang="ru-RU" b="1" dirty="0" smtClean="0"/>
              <a:t>плотностью (-</a:t>
            </a:r>
            <a:r>
              <a:rPr lang="ru-RU" b="1" dirty="0"/>
              <a:t>13 HU)</a:t>
            </a:r>
            <a:r>
              <a:rPr lang="ru-RU" dirty="0"/>
              <a:t>, в переднем отделе тела </a:t>
            </a:r>
            <a:r>
              <a:rPr lang="ru-RU" dirty="0" smtClean="0"/>
              <a:t>пяточной </a:t>
            </a:r>
            <a:r>
              <a:rPr lang="ru-RU" dirty="0"/>
              <a:t>кости — </a:t>
            </a:r>
            <a:r>
              <a:rPr lang="ru-RU" b="1" dirty="0"/>
              <a:t>с плотностью до 900 HU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368152"/>
          </a:xfrm>
        </p:spPr>
        <p:txBody>
          <a:bodyPr>
            <a:noAutofit/>
          </a:bodyPr>
          <a:lstStyle/>
          <a:p>
            <a:pPr algn="ctr"/>
            <a:r>
              <a:rPr lang="ru-RU" sz="29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Хронический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остеомиелит 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правой пяточной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кости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9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МСКТ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стопы и голеностопного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сустава. Аксиальный срез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MPR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сагиттальной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плоскости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581128"/>
            <a:ext cx="8784976" cy="227687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200" dirty="0" smtClean="0"/>
              <a:t>изолированное поражение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наличие </a:t>
            </a:r>
            <a:r>
              <a:rPr lang="ru-RU" sz="2200" dirty="0"/>
              <a:t>свищевого </a:t>
            </a:r>
            <a:r>
              <a:rPr lang="ru-RU" sz="2200" dirty="0" smtClean="0"/>
              <a:t>хода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дефект корковой пластинки</a:t>
            </a:r>
            <a:r>
              <a:rPr lang="ru-RU" sz="2200" dirty="0"/>
              <a:t>, связь с костной </a:t>
            </a:r>
            <a:r>
              <a:rPr lang="ru-RU" sz="2200" dirty="0" smtClean="0"/>
              <a:t>полостью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очаговое нарушение </a:t>
            </a:r>
            <a:r>
              <a:rPr lang="ru-RU" sz="2200" dirty="0" err="1" smtClean="0"/>
              <a:t>трабекулярного</a:t>
            </a:r>
            <a:r>
              <a:rPr lang="ru-RU" sz="2200" dirty="0" smtClean="0"/>
              <a:t> рисунка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снижение </a:t>
            </a:r>
            <a:r>
              <a:rPr lang="ru-RU" sz="2200" dirty="0"/>
              <a:t>плотности прилежащих </a:t>
            </a:r>
            <a:r>
              <a:rPr lang="ru-RU" sz="2200" dirty="0" smtClean="0"/>
              <a:t>костей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отсутствие характерного </a:t>
            </a:r>
            <a:r>
              <a:rPr lang="ru-RU" sz="2200" dirty="0" err="1" smtClean="0"/>
              <a:t>трабекулярного</a:t>
            </a:r>
            <a:r>
              <a:rPr lang="ru-RU" sz="2200" dirty="0" smtClean="0"/>
              <a:t> </a:t>
            </a:r>
            <a:r>
              <a:rPr lang="ru-RU" sz="2200" dirty="0"/>
              <a:t>рисунка таранной </a:t>
            </a:r>
            <a:r>
              <a:rPr lang="ru-RU" sz="2200" dirty="0" smtClean="0"/>
              <a:t>кости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нарушение аркадного строения </a:t>
            </a:r>
            <a:r>
              <a:rPr lang="ru-RU" sz="2200" dirty="0"/>
              <a:t>пяточной кости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24405" r="26822" b="32864"/>
          <a:stretch/>
        </p:blipFill>
        <p:spPr bwMode="auto">
          <a:xfrm>
            <a:off x="971600" y="1421549"/>
            <a:ext cx="6748579" cy="315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2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8453" r="26598" b="7937"/>
          <a:stretch/>
        </p:blipFill>
        <p:spPr bwMode="auto">
          <a:xfrm>
            <a:off x="1458830" y="27708"/>
            <a:ext cx="5993490" cy="481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37591" r="26710" b="31746"/>
          <a:stretch/>
        </p:blipFill>
        <p:spPr bwMode="auto">
          <a:xfrm>
            <a:off x="1458831" y="4840661"/>
            <a:ext cx="5993489" cy="200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0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22661" r="32957" b="40525"/>
          <a:stretch/>
        </p:blipFill>
        <p:spPr bwMode="auto">
          <a:xfrm>
            <a:off x="467544" y="1484784"/>
            <a:ext cx="84840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Дифференциально-диагностические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отличия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7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41250" t="46606" r="21126" b="25934"/>
          <a:stretch/>
        </p:blipFill>
        <p:spPr>
          <a:xfrm>
            <a:off x="323528" y="2348880"/>
            <a:ext cx="8208912" cy="3436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78576"/>
          <a:stretch/>
        </p:blipFill>
        <p:spPr>
          <a:xfrm>
            <a:off x="308407" y="1507803"/>
            <a:ext cx="8480271" cy="97176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689068" y="234888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Дифференциально-диагностические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отличия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6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9906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Дифференциально-диагностические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отличия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35913" r="32845" b="25397"/>
          <a:stretch/>
        </p:blipFill>
        <p:spPr bwMode="auto">
          <a:xfrm>
            <a:off x="139052" y="1412776"/>
            <a:ext cx="875839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1.Где </a:t>
            </a:r>
            <a:r>
              <a:rPr lang="ru-RU" dirty="0"/>
              <a:t>находится главный очаг </a:t>
            </a:r>
            <a:r>
              <a:rPr lang="ru-RU" dirty="0" smtClean="0"/>
              <a:t>инфекции? Есть </a:t>
            </a:r>
            <a:r>
              <a:rPr lang="ru-RU" dirty="0"/>
              <a:t>ли очаги в других участках кости?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Какие ткани и прилежащие </a:t>
            </a:r>
            <a:r>
              <a:rPr lang="ru-RU" dirty="0" smtClean="0"/>
              <a:t>суставы </a:t>
            </a:r>
            <a:r>
              <a:rPr lang="ru-RU" dirty="0"/>
              <a:t>вовлечены в процесс?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Качества </a:t>
            </a:r>
            <a:r>
              <a:rPr lang="ru-RU" dirty="0" smtClean="0"/>
              <a:t>и жизнеспособность </a:t>
            </a:r>
            <a:r>
              <a:rPr lang="ru-RU" dirty="0"/>
              <a:t>кости и </a:t>
            </a:r>
            <a:r>
              <a:rPr lang="ru-RU" dirty="0" smtClean="0"/>
              <a:t>состояния окружающих </a:t>
            </a:r>
            <a:r>
              <a:rPr lang="ru-RU" dirty="0"/>
              <a:t>тканей? 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Послеоперационный </a:t>
            </a:r>
            <a:r>
              <a:rPr lang="ru-RU" dirty="0"/>
              <a:t>результат (анатомия и </a:t>
            </a:r>
            <a:r>
              <a:rPr lang="ru-RU" dirty="0" smtClean="0"/>
              <a:t>стабильность </a:t>
            </a:r>
            <a:r>
              <a:rPr lang="ru-RU" dirty="0"/>
              <a:t>ортопедических конструкций)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2">
                    <a:lumMod val="25000"/>
                  </a:schemeClr>
                </a:solidFill>
              </a:rPr>
              <a:t>Основные задачи рентгеновской диагностики хронического остеомиелита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217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Нейрогенная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артропатия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91264" cy="4968552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дезорганизация суставов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нескольких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суставов 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суставной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вывих 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таранно-пяточном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сочленении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коллапс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таранной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кости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костная резорбция,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создающая впечатление хирургической ампутации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заострение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концов плюсневых костей,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«пестик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ступке»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структуры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губчатых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костей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остеофиты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размеров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плотности таранной,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пяточной 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кубовидной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err="1">
                <a:solidFill>
                  <a:schemeClr val="tx1"/>
                </a:solidFill>
              </a:rPr>
              <a:t>Нейропатическая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остеоартропатия</a:t>
            </a:r>
            <a:r>
              <a:rPr lang="ru-RU" sz="3600" b="1" dirty="0">
                <a:solidFill>
                  <a:schemeClr val="tx1"/>
                </a:solidFill>
              </a:rPr>
              <a:t> при диабетической стопе 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229600" cy="52170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выраженные деструктивные изменения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отдела стопы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коллапс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костей предплюсны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дефектами,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фрагментацией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пяточного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сосудистые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кальцификаты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кальцифицирующий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артериосклероз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Менкеберга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патологическая»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опорной линией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увеличениe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Meary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 угла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наклона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пяточной кости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«стопа-качалка»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6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Хронический остеомиелит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изолированное поражение одной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нескольких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свищевого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очаговые нарушения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трабекулярного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прилежащих костей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нарушение 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изолированных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очагов склероза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трабекуляризация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корковой пластинки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анкилоз голеностопного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подтаранного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сустава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95 % случаев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нормальные рентгенометрические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показатели.</a:t>
            </a:r>
          </a:p>
        </p:txBody>
      </p:sp>
    </p:spTree>
    <p:extLst>
      <p:ext uri="{BB962C8B-B14F-4D97-AF65-F5344CB8AC3E}">
        <p14:creationId xmlns:p14="http://schemas.microsoft.com/office/powerpoint/2010/main" val="42816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Диабетическая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остеонейроартропатия (ДОНАП)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937760"/>
          </a:xfrm>
        </p:spPr>
        <p:txBody>
          <a:bodyPr>
            <a:normAutofit/>
          </a:bodyPr>
          <a:lstStyle/>
          <a:p>
            <a:r>
              <a:rPr lang="ru-RU" dirty="0"/>
              <a:t>Х</a:t>
            </a:r>
            <a:r>
              <a:rPr lang="ru-RU" dirty="0" smtClean="0"/>
              <a:t>арактерно </a:t>
            </a:r>
            <a:r>
              <a:rPr lang="ru-RU" b="1" dirty="0" smtClean="0"/>
              <a:t>начало деструктивных </a:t>
            </a:r>
            <a:r>
              <a:rPr lang="ru-RU" b="1" dirty="0"/>
              <a:t>процессов </a:t>
            </a:r>
            <a:r>
              <a:rPr lang="ru-RU" dirty="0"/>
              <a:t>в </a:t>
            </a:r>
            <a:r>
              <a:rPr lang="ru-RU" b="1" dirty="0" smtClean="0"/>
              <a:t>среднем отделе </a:t>
            </a:r>
            <a:r>
              <a:rPr lang="ru-RU" b="1" dirty="0"/>
              <a:t>стопы</a:t>
            </a:r>
            <a:r>
              <a:rPr lang="ru-RU" dirty="0"/>
              <a:t>, с подвывихом во </a:t>
            </a:r>
            <a:r>
              <a:rPr lang="ru-RU" dirty="0" smtClean="0"/>
              <a:t>втором предплюсне-плюсневом суставе, распространяющемся </a:t>
            </a:r>
            <a:r>
              <a:rPr lang="ru-RU" dirty="0" err="1" smtClean="0"/>
              <a:t>латерально</a:t>
            </a:r>
            <a:endParaRPr lang="ru-RU" dirty="0" smtClean="0"/>
          </a:p>
          <a:p>
            <a:r>
              <a:rPr lang="ru-RU" b="1" dirty="0" smtClean="0"/>
              <a:t>Атрофическая </a:t>
            </a:r>
            <a:r>
              <a:rPr lang="ru-RU" b="1" dirty="0" err="1"/>
              <a:t>нейропатическая</a:t>
            </a:r>
            <a:r>
              <a:rPr lang="ru-RU" b="1" dirty="0"/>
              <a:t> </a:t>
            </a:r>
            <a:r>
              <a:rPr lang="ru-RU" b="1" dirty="0" err="1" smtClean="0"/>
              <a:t>артропатия</a:t>
            </a:r>
            <a:r>
              <a:rPr lang="ru-RU" b="1" dirty="0" smtClean="0"/>
              <a:t> </a:t>
            </a:r>
            <a:r>
              <a:rPr lang="ru-RU" dirty="0" smtClean="0"/>
              <a:t>часто проявляется </a:t>
            </a:r>
            <a:r>
              <a:rPr lang="ru-RU" b="1" dirty="0" smtClean="0"/>
              <a:t>сосудистыми </a:t>
            </a:r>
            <a:r>
              <a:rPr lang="ru-RU" b="1" dirty="0" err="1"/>
              <a:t>кальцификатам</a:t>
            </a:r>
            <a:r>
              <a:rPr lang="ru-RU" dirty="0" err="1"/>
              <a:t>и</a:t>
            </a:r>
            <a:r>
              <a:rPr lang="ru-RU" dirty="0"/>
              <a:t> (</a:t>
            </a:r>
            <a:r>
              <a:rPr lang="ru-RU" i="1" dirty="0" err="1" smtClean="0"/>
              <a:t>кальцифицирующий</a:t>
            </a:r>
            <a:r>
              <a:rPr lang="ru-RU" i="1" dirty="0" smtClean="0"/>
              <a:t> </a:t>
            </a:r>
            <a:r>
              <a:rPr lang="ru-RU" i="1" dirty="0"/>
              <a:t>склероз </a:t>
            </a:r>
            <a:r>
              <a:rPr lang="ru-RU" i="1" dirty="0" err="1" smtClean="0"/>
              <a:t>Менкеберга</a:t>
            </a:r>
            <a:r>
              <a:rPr lang="ru-RU" i="1" dirty="0" smtClean="0"/>
              <a:t>)</a:t>
            </a:r>
          </a:p>
          <a:p>
            <a:r>
              <a:rPr lang="ru-RU" b="1" dirty="0" smtClean="0"/>
              <a:t>Коллапс костей предплюсны</a:t>
            </a:r>
            <a:endParaRPr lang="ru-RU" b="1" dirty="0"/>
          </a:p>
          <a:p>
            <a:r>
              <a:rPr lang="ru-RU" b="1" dirty="0" smtClean="0"/>
              <a:t>«Патологическая» опорная </a:t>
            </a:r>
            <a:r>
              <a:rPr lang="ru-RU" b="1" dirty="0"/>
              <a:t>линия</a:t>
            </a:r>
            <a:r>
              <a:rPr lang="ru-RU" dirty="0"/>
              <a:t>, </a:t>
            </a:r>
            <a:r>
              <a:rPr lang="ru-RU" dirty="0" err="1"/>
              <a:t>увеличениe</a:t>
            </a:r>
            <a:r>
              <a:rPr lang="ru-RU" dirty="0"/>
              <a:t> угла </a:t>
            </a:r>
            <a:r>
              <a:rPr lang="ru-RU" dirty="0" err="1" smtClean="0"/>
              <a:t>Meary</a:t>
            </a:r>
            <a:r>
              <a:rPr lang="ru-RU" dirty="0" smtClean="0"/>
              <a:t>, уменьшение </a:t>
            </a:r>
            <a:r>
              <a:rPr lang="ru-RU" dirty="0"/>
              <a:t>угла наклона пяточной </a:t>
            </a:r>
            <a:r>
              <a:rPr lang="ru-RU" dirty="0" smtClean="0"/>
              <a:t>кости</a:t>
            </a:r>
            <a:r>
              <a:rPr lang="ru-RU" dirty="0"/>
              <a:t>, </a:t>
            </a:r>
            <a:r>
              <a:rPr lang="ru-RU" b="1" dirty="0"/>
              <a:t>«стопа-качалка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431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2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362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МСКТ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голеностопного сустава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стопы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MPR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сагиттальной плоскости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4645798"/>
            <a:ext cx="9144000" cy="22122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Пациент,  </a:t>
            </a:r>
            <a:r>
              <a:rPr lang="ru-RU" dirty="0"/>
              <a:t>59 </a:t>
            </a:r>
            <a:r>
              <a:rPr lang="ru-RU" dirty="0" smtClean="0"/>
              <a:t>лет</a:t>
            </a:r>
          </a:p>
          <a:p>
            <a:r>
              <a:rPr lang="ru-RU" dirty="0"/>
              <a:t>(а) </a:t>
            </a:r>
            <a:r>
              <a:rPr lang="ru-RU" b="1" dirty="0" smtClean="0"/>
              <a:t>Выраженные деструктивные </a:t>
            </a:r>
            <a:r>
              <a:rPr lang="ru-RU" b="1" dirty="0"/>
              <a:t>изменения </a:t>
            </a:r>
            <a:r>
              <a:rPr lang="ru-RU" dirty="0" smtClean="0"/>
              <a:t>среднего </a:t>
            </a:r>
            <a:r>
              <a:rPr lang="ru-RU" dirty="0"/>
              <a:t>отдела стопы, коллапс костей </a:t>
            </a:r>
            <a:r>
              <a:rPr lang="ru-RU" dirty="0" smtClean="0"/>
              <a:t>предплюсны </a:t>
            </a:r>
            <a:r>
              <a:rPr lang="ru-RU" dirty="0"/>
              <a:t>с дефектами, </a:t>
            </a:r>
            <a:r>
              <a:rPr lang="ru-RU" dirty="0" smtClean="0"/>
              <a:t>фрагментацией, увеличение плотности пяточного </a:t>
            </a:r>
            <a:r>
              <a:rPr lang="ru-RU" dirty="0"/>
              <a:t>бугра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б</a:t>
            </a:r>
            <a:r>
              <a:rPr lang="ru-RU" dirty="0" smtClean="0"/>
              <a:t>) </a:t>
            </a:r>
            <a:r>
              <a:rPr lang="ru-RU" b="1" dirty="0" smtClean="0"/>
              <a:t>«Патологическая</a:t>
            </a:r>
            <a:r>
              <a:rPr lang="ru-RU" b="1" dirty="0"/>
              <a:t>» опорная </a:t>
            </a:r>
            <a:r>
              <a:rPr lang="ru-RU" b="1" dirty="0" smtClean="0"/>
              <a:t>линия</a:t>
            </a:r>
            <a:r>
              <a:rPr lang="ru-RU" dirty="0" smtClean="0"/>
              <a:t>, </a:t>
            </a:r>
            <a:r>
              <a:rPr lang="ru-RU" dirty="0" err="1" smtClean="0"/>
              <a:t>кальцификация</a:t>
            </a:r>
            <a:r>
              <a:rPr lang="ru-RU" dirty="0" smtClean="0"/>
              <a:t> сосудов,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b="1" dirty="0" smtClean="0"/>
              <a:t>стопа-качалка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2024" r="58502" b="48295"/>
          <a:stretch/>
        </p:blipFill>
        <p:spPr bwMode="auto">
          <a:xfrm>
            <a:off x="683568" y="1336219"/>
            <a:ext cx="7632848" cy="330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01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315416"/>
            <a:ext cx="9505056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ДОНАП.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Артериосклероз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Менкеберга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МСКТ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голеностопного сустава и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стопы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MPR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в сагиттальной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плоскости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(а), аксиальный срез (б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3155" y="5013176"/>
            <a:ext cx="8645596" cy="1224136"/>
          </a:xfrm>
        </p:spPr>
        <p:txBody>
          <a:bodyPr>
            <a:normAutofit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Кальцификация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артериальных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сосудов </a:t>
            </a:r>
            <a:r>
              <a:rPr lang="ru-RU" dirty="0"/>
              <a:t>с </a:t>
            </a:r>
            <a:r>
              <a:rPr lang="ru-RU" dirty="0" smtClean="0"/>
              <a:t>увеличением плотности </a:t>
            </a:r>
            <a:r>
              <a:rPr lang="ru-RU" dirty="0"/>
              <a:t>средней оболочки до </a:t>
            </a:r>
            <a:r>
              <a:rPr lang="ru-RU" dirty="0" smtClean="0"/>
              <a:t>500–600 HU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9245" r="60398" b="52977"/>
          <a:stretch/>
        </p:blipFill>
        <p:spPr bwMode="auto">
          <a:xfrm>
            <a:off x="611560" y="1268760"/>
            <a:ext cx="814719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66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81" y="90872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МСКТ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голеностопного сустава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стопы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MPR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сагиттальной плоскости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5085184"/>
            <a:ext cx="9144000" cy="1772816"/>
          </a:xfrm>
        </p:spPr>
        <p:txBody>
          <a:bodyPr>
            <a:normAutofit/>
          </a:bodyPr>
          <a:lstStyle/>
          <a:p>
            <a:r>
              <a:rPr lang="ru-RU" dirty="0"/>
              <a:t>(</a:t>
            </a:r>
            <a:r>
              <a:rPr lang="ru-RU" dirty="0" smtClean="0"/>
              <a:t>в) Патологическая </a:t>
            </a:r>
            <a:r>
              <a:rPr lang="ru-RU" dirty="0"/>
              <a:t>опорная линия, коллапс </a:t>
            </a:r>
            <a:r>
              <a:rPr lang="ru-RU" dirty="0" smtClean="0"/>
              <a:t>костей среднего </a:t>
            </a:r>
            <a:r>
              <a:rPr lang="ru-RU" dirty="0"/>
              <a:t>отдела </a:t>
            </a:r>
            <a:endParaRPr lang="ru-RU" dirty="0" smtClean="0"/>
          </a:p>
          <a:p>
            <a:r>
              <a:rPr lang="ru-RU" dirty="0"/>
              <a:t>(</a:t>
            </a:r>
            <a:r>
              <a:rPr lang="ru-RU" dirty="0" smtClean="0"/>
              <a:t>г)Увеличение </a:t>
            </a:r>
            <a:r>
              <a:rPr lang="ru-RU" dirty="0" err="1" smtClean="0"/>
              <a:t>угола</a:t>
            </a:r>
            <a:r>
              <a:rPr lang="ru-RU" dirty="0" smtClean="0"/>
              <a:t> </a:t>
            </a:r>
            <a:r>
              <a:rPr lang="ru-RU" dirty="0" err="1" smtClean="0"/>
              <a:t>Meary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47420" r="58502" b="26290"/>
          <a:stretch/>
        </p:blipFill>
        <p:spPr bwMode="auto">
          <a:xfrm>
            <a:off x="107504" y="1628800"/>
            <a:ext cx="8771954" cy="336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3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7" y="260648"/>
            <a:ext cx="9036496" cy="1106520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показатели высоты кубовидной кости, угла </a:t>
            </a:r>
            <a:r>
              <a:rPr lang="ru-RU" sz="23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Meary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наклона пяточной кости у больных ДНОАП, </a:t>
            </a:r>
            <a:r>
              <a:rPr lang="ru-RU" sz="23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остеонейроартропатией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хроническим остеомиелитом по данным рентгенографии</a:t>
            </a:r>
            <a:endParaRPr lang="ru-RU" sz="2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6" t="18056" r="27715" b="10317"/>
          <a:stretch/>
        </p:blipFill>
        <p:spPr bwMode="auto">
          <a:xfrm>
            <a:off x="971600" y="1312424"/>
            <a:ext cx="6912768" cy="554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показателей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высоты кубовидной кости, угла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Meary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наклона пяточной кости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t="33929" r="27078" b="33036"/>
          <a:stretch/>
        </p:blipFill>
        <p:spPr bwMode="auto">
          <a:xfrm>
            <a:off x="683568" y="2204864"/>
            <a:ext cx="785384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6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Хронический посттравматический или постоперационный остеомиелит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937760"/>
          </a:xfrm>
        </p:spPr>
        <p:txBody>
          <a:bodyPr>
            <a:normAutofit/>
          </a:bodyPr>
          <a:lstStyle/>
          <a:p>
            <a:r>
              <a:rPr lang="ru-RU" b="1" dirty="0" smtClean="0"/>
              <a:t>Изолированное </a:t>
            </a:r>
            <a:r>
              <a:rPr lang="ru-RU" b="1" dirty="0"/>
              <a:t>поражение </a:t>
            </a:r>
            <a:r>
              <a:rPr lang="ru-RU" b="1" dirty="0" smtClean="0"/>
              <a:t>одной или </a:t>
            </a:r>
            <a:r>
              <a:rPr lang="ru-RU" b="1" dirty="0"/>
              <a:t>нескольких костей</a:t>
            </a:r>
            <a:r>
              <a:rPr lang="ru-RU" dirty="0"/>
              <a:t> (чаще </a:t>
            </a:r>
            <a:r>
              <a:rPr lang="ru-RU" dirty="0" smtClean="0"/>
              <a:t>страдают опорные </a:t>
            </a:r>
            <a:r>
              <a:rPr lang="ru-RU" dirty="0"/>
              <a:t>поверхности пальцев </a:t>
            </a:r>
            <a:r>
              <a:rPr lang="ru-RU" dirty="0" smtClean="0"/>
              <a:t>стопы, головки </a:t>
            </a:r>
            <a:r>
              <a:rPr lang="ru-RU" dirty="0"/>
              <a:t>плюсневых костей, </a:t>
            </a:r>
            <a:r>
              <a:rPr lang="ru-RU" dirty="0" smtClean="0"/>
              <a:t>пяточная кость, лодыжки)</a:t>
            </a:r>
          </a:p>
          <a:p>
            <a:r>
              <a:rPr lang="ru-RU" b="1" dirty="0"/>
              <a:t>Наличие свищевого </a:t>
            </a:r>
            <a:r>
              <a:rPr lang="ru-RU" b="1" dirty="0" smtClean="0"/>
              <a:t>хода</a:t>
            </a:r>
          </a:p>
          <a:p>
            <a:r>
              <a:rPr lang="ru-RU" b="1" dirty="0"/>
              <a:t>Д</a:t>
            </a:r>
            <a:r>
              <a:rPr lang="ru-RU" b="1" dirty="0" smtClean="0"/>
              <a:t>ефект </a:t>
            </a:r>
            <a:r>
              <a:rPr lang="ru-RU" b="1" dirty="0"/>
              <a:t>корковой </a:t>
            </a:r>
            <a:r>
              <a:rPr lang="ru-RU" b="1" dirty="0" smtClean="0"/>
              <a:t>пластинки</a:t>
            </a:r>
          </a:p>
          <a:p>
            <a:r>
              <a:rPr lang="ru-RU" b="1" dirty="0" smtClean="0"/>
              <a:t>Очаговое нарушение </a:t>
            </a:r>
            <a:r>
              <a:rPr lang="ru-RU" b="1" dirty="0" err="1"/>
              <a:t>трабекулярного</a:t>
            </a:r>
            <a:r>
              <a:rPr lang="ru-RU" b="1" dirty="0"/>
              <a:t> рисунка</a:t>
            </a:r>
            <a:r>
              <a:rPr lang="ru-RU" dirty="0"/>
              <a:t>, </a:t>
            </a:r>
            <a:r>
              <a:rPr lang="ru-RU" dirty="0" err="1" smtClean="0"/>
              <a:t>трабекуляризация</a:t>
            </a:r>
            <a:r>
              <a:rPr lang="ru-RU" dirty="0" smtClean="0"/>
              <a:t> </a:t>
            </a:r>
            <a:r>
              <a:rPr lang="ru-RU" dirty="0"/>
              <a:t>корковой </a:t>
            </a:r>
            <a:r>
              <a:rPr lang="ru-RU" dirty="0" smtClean="0"/>
              <a:t>пластинки</a:t>
            </a:r>
          </a:p>
          <a:p>
            <a:r>
              <a:rPr lang="ru-RU" b="1" dirty="0"/>
              <a:t>С</a:t>
            </a:r>
            <a:r>
              <a:rPr lang="ru-RU" b="1" dirty="0" smtClean="0"/>
              <a:t>нижение плотности прилежащих костей</a:t>
            </a:r>
          </a:p>
          <a:p>
            <a:r>
              <a:rPr lang="ru-RU" b="1" dirty="0"/>
              <a:t>Н</a:t>
            </a:r>
            <a:r>
              <a:rPr lang="ru-RU" b="1" dirty="0" smtClean="0"/>
              <a:t>аличие изолированных </a:t>
            </a:r>
            <a:r>
              <a:rPr lang="ru-RU" b="1" dirty="0"/>
              <a:t>очагов </a:t>
            </a:r>
            <a:r>
              <a:rPr lang="ru-RU" b="1" dirty="0" smtClean="0"/>
              <a:t>склероза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23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22413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Хронический остеомиелит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МСКТ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стопы и голеностопного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сустава</a:t>
            </a:r>
            <a:b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MPR среднего отдела стопы в сагиттальной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плоскости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76056" y="1603438"/>
            <a:ext cx="3783339" cy="513793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Пациент, 68 лет</a:t>
            </a:r>
          </a:p>
          <a:p>
            <a:r>
              <a:rPr lang="ru-RU" dirty="0"/>
              <a:t>Хронический остеомиелит </a:t>
            </a:r>
            <a:r>
              <a:rPr lang="ru-RU" dirty="0" smtClean="0"/>
              <a:t>I </a:t>
            </a:r>
            <a:r>
              <a:rPr lang="ru-RU" dirty="0"/>
              <a:t>пальца левой стопы, основания I плюсневой </a:t>
            </a:r>
            <a:r>
              <a:rPr lang="ru-RU" dirty="0" smtClean="0"/>
              <a:t>кости</a:t>
            </a:r>
          </a:p>
          <a:p>
            <a:r>
              <a:rPr lang="ru-RU" dirty="0"/>
              <a:t>(</a:t>
            </a:r>
            <a:r>
              <a:rPr lang="ru-RU" dirty="0" smtClean="0"/>
              <a:t>а)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Деструкция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остеопороз,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периостальная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реакция</a:t>
            </a:r>
          </a:p>
          <a:p>
            <a:r>
              <a:rPr lang="ru-RU" dirty="0" smtClean="0"/>
              <a:t>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б,в,г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Участки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повышенной и пониженной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плотности по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типу «решетки» или «QR-кода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t="18466" r="33176" b="9564"/>
          <a:stretch/>
        </p:blipFill>
        <p:spPr bwMode="auto">
          <a:xfrm>
            <a:off x="41563" y="1556792"/>
            <a:ext cx="502219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4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336</TotalTime>
  <Words>574</Words>
  <Application>Microsoft Office PowerPoint</Application>
  <PresentationFormat>Экран (4:3)</PresentationFormat>
  <Paragraphs>88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Выполнила: Ординатор 2 года обучения, Специальность "Рентгенология", Ершкова М.Ю. 215гр</vt:lpstr>
      <vt:lpstr>Диабетическая остеонейроартропатия (ДОНАП)</vt:lpstr>
      <vt:lpstr>ДОНАП МСКТ голеностопного сустава и стопы MPR в сагиттальной плоскости</vt:lpstr>
      <vt:lpstr>ДОНАП. Артериосклероз Менкеберга МСКТ голеностопного сустава и стопы MPR в сагиттальной плоскости (а), аксиальный срез (б)</vt:lpstr>
      <vt:lpstr>ДОНАП МСКТ голеностопного сустава и стопы MPR в сагиттальной плоскости </vt:lpstr>
      <vt:lpstr>Средние показатели высоты кубовидной кости, угла Meary, наклона пяточной кости у больных ДНОАП, остеонейроартропатией, хроническим остеомиелитом по данным рентгенографии</vt:lpstr>
      <vt:lpstr>Схема показателей высоты кубовидной кости, угла Meary, наклона пяточной кости </vt:lpstr>
      <vt:lpstr>Хронический посттравматический или постоперационный остеомиелит</vt:lpstr>
      <vt:lpstr>Хронический остеомиелит  МСКТ стопы и голеностопного сустава  MPR среднего отдела стопы в сагиттальной плоскости</vt:lpstr>
      <vt:lpstr>Хронический остеомиелит  МСКТ стопы и голеностопного сустава  MPR среднего отдела стопы в сагиттальной плоскости</vt:lpstr>
      <vt:lpstr>Хронический остеомиелит правой пяточной кости МСКТ стопы и голеностопного сустава. Аксиальный срез MPR в сагиттальной плоскости </vt:lpstr>
      <vt:lpstr>Презентация PowerPoint</vt:lpstr>
      <vt:lpstr>Презентация PowerPoint</vt:lpstr>
      <vt:lpstr>Презентация PowerPoint</vt:lpstr>
      <vt:lpstr>Дифференциально-диагностические отличия</vt:lpstr>
      <vt:lpstr>Основные задачи рентгеновской диагностики хронического остеомиелита </vt:lpstr>
      <vt:lpstr>Выводы Нейрогенная артропатия</vt:lpstr>
      <vt:lpstr> Нейропатическая остеоартропатия при диабетической стопе  </vt:lpstr>
      <vt:lpstr>Хронический остеомиелит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Ординатор 2 года обучения, Специальность "Рентгенология", Ершкова М.Ю. 215гр</dc:title>
  <dc:creator>User</dc:creator>
  <cp:lastModifiedBy>Администратор1</cp:lastModifiedBy>
  <cp:revision>31</cp:revision>
  <dcterms:created xsi:type="dcterms:W3CDTF">2023-03-21T06:52:12Z</dcterms:created>
  <dcterms:modified xsi:type="dcterms:W3CDTF">2023-05-14T08:03:32Z</dcterms:modified>
</cp:coreProperties>
</file>