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7" r:id="rId5"/>
    <p:sldId id="277" r:id="rId6"/>
    <p:sldId id="273" r:id="rId7"/>
    <p:sldId id="262" r:id="rId8"/>
    <p:sldId id="276" r:id="rId9"/>
    <p:sldId id="274" r:id="rId10"/>
    <p:sldId id="275" r:id="rId11"/>
    <p:sldId id="271" r:id="rId12"/>
    <p:sldId id="27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86200"/>
            <a:ext cx="5864696" cy="1198984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Профилактика ожирения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0529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a.all.biz/img/ua/catalog/middle/73712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62" y="2420888"/>
            <a:ext cx="53941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0881"/>
            <a:ext cx="7200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BD00"/>
                </a:solidFill>
                <a:latin typeface="MyriadPro-Regular"/>
              </a:rPr>
              <a:t>• </a:t>
            </a:r>
            <a:r>
              <a:rPr lang="ru-RU" dirty="0">
                <a:latin typeface="MyriadPro-Regular"/>
              </a:rPr>
              <a:t>Обилие в рационе овощей и фруктов — также </a:t>
            </a:r>
            <a:r>
              <a:rPr lang="ru-RU" dirty="0" smtClean="0">
                <a:latin typeface="MyriadPro-Regular"/>
              </a:rPr>
              <a:t>необходимое условие </a:t>
            </a:r>
            <a:r>
              <a:rPr lang="ru-RU" dirty="0">
                <a:latin typeface="MyriadPro-Regular"/>
              </a:rPr>
              <a:t>здорового роста. Только </a:t>
            </a:r>
            <a:r>
              <a:rPr lang="ru-RU" dirty="0" smtClean="0">
                <a:latin typeface="MyriadPro-Regular"/>
              </a:rPr>
              <a:t>свежие плоды </a:t>
            </a:r>
            <a:r>
              <a:rPr lang="ru-RU" dirty="0">
                <a:latin typeface="MyriadPro-Regular"/>
              </a:rPr>
              <a:t>могут обеспечить бесперебойное </a:t>
            </a:r>
            <a:r>
              <a:rPr lang="ru-RU" dirty="0" smtClean="0">
                <a:latin typeface="MyriadPro-Regular"/>
              </a:rPr>
              <a:t>поступление в </a:t>
            </a:r>
            <a:r>
              <a:rPr lang="ru-RU" dirty="0">
                <a:latin typeface="MyriadPro-Regular"/>
              </a:rPr>
              <a:t>организм витамина C, многих минералов и </a:t>
            </a:r>
            <a:r>
              <a:rPr lang="ru-RU" dirty="0" smtClean="0">
                <a:latin typeface="MyriadPro-Regular"/>
              </a:rPr>
              <a:t>разнообразных </a:t>
            </a:r>
            <a:r>
              <a:rPr lang="ru-RU" dirty="0">
                <a:latin typeface="MyriadPro-Regular"/>
              </a:rPr>
              <a:t>биологически активных соединений, </a:t>
            </a:r>
            <a:r>
              <a:rPr lang="ru-RU" dirty="0" smtClean="0">
                <a:latin typeface="MyriadPro-Regular"/>
              </a:rPr>
              <a:t>обеспечивающих </a:t>
            </a:r>
            <a:r>
              <a:rPr lang="ru-RU" dirty="0">
                <a:latin typeface="MyriadPro-Regular"/>
              </a:rPr>
              <a:t>здоровье.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73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7597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Пример дневного </a:t>
            </a:r>
            <a:r>
              <a:rPr lang="ru-RU" b="1" dirty="0" smtClean="0"/>
              <a:t>меню   для </a:t>
            </a:r>
            <a:r>
              <a:rPr lang="ru-RU" b="1" dirty="0"/>
              <a:t>ребёнка 7–16 </a:t>
            </a:r>
            <a:r>
              <a:rPr lang="ru-RU" b="1" dirty="0" smtClean="0"/>
              <a:t>лет: </a:t>
            </a:r>
          </a:p>
          <a:p>
            <a:endParaRPr lang="ru-RU" b="1" dirty="0"/>
          </a:p>
          <a:p>
            <a:r>
              <a:rPr lang="ru-RU" b="1" dirty="0" smtClean="0"/>
              <a:t>Завтрак</a:t>
            </a:r>
            <a:endParaRPr lang="ru-RU" b="1" dirty="0"/>
          </a:p>
          <a:p>
            <a:r>
              <a:rPr lang="ru-RU" i="1" dirty="0"/>
              <a:t>1 </a:t>
            </a:r>
            <a:r>
              <a:rPr lang="ru-RU" dirty="0"/>
              <a:t>Каша овсяная молочная 180 + 5</a:t>
            </a:r>
          </a:p>
          <a:p>
            <a:r>
              <a:rPr lang="ru-RU" i="1" dirty="0"/>
              <a:t>2 </a:t>
            </a:r>
            <a:r>
              <a:rPr lang="ru-RU" dirty="0"/>
              <a:t>Творожная запеканка 100</a:t>
            </a:r>
          </a:p>
          <a:p>
            <a:r>
              <a:rPr lang="ru-RU" i="1" dirty="0"/>
              <a:t>3 </a:t>
            </a:r>
            <a:r>
              <a:rPr lang="ru-RU" dirty="0"/>
              <a:t>Чай с молоком и сахаром </a:t>
            </a:r>
            <a:r>
              <a:rPr lang="ru-RU" dirty="0" smtClean="0"/>
              <a:t>200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Второй завтрак</a:t>
            </a:r>
          </a:p>
          <a:p>
            <a:r>
              <a:rPr lang="ru-RU" i="1" dirty="0"/>
              <a:t>1 </a:t>
            </a:r>
            <a:r>
              <a:rPr lang="ru-RU" dirty="0"/>
              <a:t>Свежие фрукты 200</a:t>
            </a:r>
          </a:p>
          <a:p>
            <a:r>
              <a:rPr lang="ru-RU" i="1" dirty="0"/>
              <a:t>2 </a:t>
            </a:r>
            <a:r>
              <a:rPr lang="ru-RU" dirty="0"/>
              <a:t>Бутерброд с сыром 25 + </a:t>
            </a:r>
            <a:r>
              <a:rPr lang="ru-RU" dirty="0" smtClean="0"/>
              <a:t>8</a:t>
            </a:r>
          </a:p>
          <a:p>
            <a:endParaRPr lang="ru-RU" dirty="0"/>
          </a:p>
          <a:p>
            <a:r>
              <a:rPr lang="ru-RU" b="1" dirty="0"/>
              <a:t>Обед</a:t>
            </a:r>
          </a:p>
          <a:p>
            <a:r>
              <a:rPr lang="ru-RU" i="1" dirty="0"/>
              <a:t>1 </a:t>
            </a:r>
            <a:r>
              <a:rPr lang="ru-RU" dirty="0"/>
              <a:t>Суп рыбный с овощами 400</a:t>
            </a:r>
          </a:p>
          <a:p>
            <a:r>
              <a:rPr lang="ru-RU" i="1" dirty="0"/>
              <a:t>2 </a:t>
            </a:r>
            <a:r>
              <a:rPr lang="ru-RU" dirty="0"/>
              <a:t>Котлеты мясные запечённые 90</a:t>
            </a:r>
          </a:p>
          <a:p>
            <a:r>
              <a:rPr lang="ru-RU" i="1" dirty="0"/>
              <a:t>3 </a:t>
            </a:r>
            <a:r>
              <a:rPr lang="ru-RU" dirty="0"/>
              <a:t>Вермишель отварная 100</a:t>
            </a:r>
          </a:p>
          <a:p>
            <a:r>
              <a:rPr lang="ru-RU" i="1" dirty="0"/>
              <a:t>4 </a:t>
            </a:r>
            <a:r>
              <a:rPr lang="ru-RU" dirty="0"/>
              <a:t>Салат из свёклы и зелёного горошка</a:t>
            </a:r>
          </a:p>
          <a:p>
            <a:r>
              <a:rPr lang="ru-RU" dirty="0"/>
              <a:t>с растительным маслом</a:t>
            </a:r>
          </a:p>
          <a:p>
            <a:r>
              <a:rPr lang="ru-RU" dirty="0"/>
              <a:t>100 + 10</a:t>
            </a:r>
          </a:p>
          <a:p>
            <a:r>
              <a:rPr lang="ru-RU" i="1" dirty="0"/>
              <a:t>5 </a:t>
            </a:r>
            <a:r>
              <a:rPr lang="ru-RU" dirty="0"/>
              <a:t>Компот из свежих яблок с сахаром </a:t>
            </a:r>
            <a:r>
              <a:rPr lang="ru-RU" dirty="0" smtClean="0"/>
              <a:t>200</a:t>
            </a:r>
            <a:endParaRPr lang="ru-RU" dirty="0"/>
          </a:p>
        </p:txBody>
      </p:sp>
      <p:pic>
        <p:nvPicPr>
          <p:cNvPr id="2052" name="Picture 4" descr="http://img-fotki.yandex.ru/get/9062/58581001.db/0_acfd2_2f3231e5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00" y="1842744"/>
            <a:ext cx="32861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0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lasenflor.ru/wp-content/uploads/2015/02/pravilnoe-pitanie-dlya-de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5643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847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69269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Полдник</a:t>
            </a:r>
          </a:p>
          <a:p>
            <a:endParaRPr lang="ru-RU" b="1" dirty="0"/>
          </a:p>
          <a:p>
            <a:r>
              <a:rPr lang="ru-RU" i="1" dirty="0"/>
              <a:t>1 </a:t>
            </a:r>
            <a:r>
              <a:rPr lang="ru-RU" dirty="0"/>
              <a:t>Чай с сахаром 200</a:t>
            </a:r>
          </a:p>
          <a:p>
            <a:r>
              <a:rPr lang="ru-RU" i="1" dirty="0"/>
              <a:t>2 </a:t>
            </a:r>
            <a:r>
              <a:rPr lang="ru-RU" dirty="0"/>
              <a:t>Булочка сдобная </a:t>
            </a:r>
            <a:r>
              <a:rPr lang="ru-RU" dirty="0" smtClean="0"/>
              <a:t>75</a:t>
            </a:r>
          </a:p>
          <a:p>
            <a:endParaRPr lang="ru-RU" dirty="0"/>
          </a:p>
          <a:p>
            <a:r>
              <a:rPr lang="ru-RU" b="1" dirty="0"/>
              <a:t>Ужин</a:t>
            </a:r>
          </a:p>
          <a:p>
            <a:r>
              <a:rPr lang="ru-RU" i="1" dirty="0"/>
              <a:t>1 </a:t>
            </a:r>
            <a:r>
              <a:rPr lang="ru-RU" dirty="0"/>
              <a:t>Курица отварная 65</a:t>
            </a:r>
          </a:p>
          <a:p>
            <a:r>
              <a:rPr lang="ru-RU" i="1" dirty="0"/>
              <a:t>2 </a:t>
            </a:r>
            <a:r>
              <a:rPr lang="ru-RU" dirty="0"/>
              <a:t>Пюре картофельное 180 + 3</a:t>
            </a:r>
          </a:p>
          <a:p>
            <a:r>
              <a:rPr lang="ru-RU" i="1" dirty="0"/>
              <a:t>3 </a:t>
            </a:r>
            <a:r>
              <a:rPr lang="ru-RU" dirty="0"/>
              <a:t>Овощной салат из капусты, моркови</a:t>
            </a:r>
          </a:p>
          <a:p>
            <a:r>
              <a:rPr lang="ru-RU" dirty="0"/>
              <a:t>и яблок с растительным маслом</a:t>
            </a:r>
          </a:p>
          <a:p>
            <a:r>
              <a:rPr lang="ru-RU" dirty="0"/>
              <a:t>75 + 5</a:t>
            </a:r>
          </a:p>
          <a:p>
            <a:r>
              <a:rPr lang="ru-RU" i="1" dirty="0"/>
              <a:t>4 </a:t>
            </a:r>
            <a:r>
              <a:rPr lang="ru-RU" dirty="0"/>
              <a:t>Компот из свежих яблок 200</a:t>
            </a:r>
          </a:p>
          <a:p>
            <a:r>
              <a:rPr lang="ru-RU" b="1" dirty="0"/>
              <a:t>Перед </a:t>
            </a:r>
            <a:r>
              <a:rPr lang="ru-RU" b="1" dirty="0" smtClean="0"/>
              <a:t>сном</a:t>
            </a:r>
          </a:p>
          <a:p>
            <a:endParaRPr lang="ru-RU" b="1" dirty="0"/>
          </a:p>
          <a:p>
            <a:r>
              <a:rPr lang="ru-RU" i="1" dirty="0"/>
              <a:t>1 </a:t>
            </a:r>
            <a:r>
              <a:rPr lang="ru-RU" dirty="0"/>
              <a:t>Кефир </a:t>
            </a:r>
            <a:r>
              <a:rPr lang="ru-RU" i="1" dirty="0"/>
              <a:t>(2,5% или 3,2% жирности) </a:t>
            </a:r>
            <a:r>
              <a:rPr lang="ru-RU" dirty="0"/>
              <a:t>230</a:t>
            </a:r>
          </a:p>
          <a:p>
            <a:r>
              <a:rPr lang="ru-RU" b="1" dirty="0"/>
              <a:t>На весь </a:t>
            </a:r>
            <a:r>
              <a:rPr lang="ru-RU" b="1" dirty="0" smtClean="0"/>
              <a:t>день</a:t>
            </a:r>
          </a:p>
          <a:p>
            <a:endParaRPr lang="ru-RU" b="1" dirty="0"/>
          </a:p>
          <a:p>
            <a:r>
              <a:rPr lang="ru-RU" i="1" dirty="0"/>
              <a:t>1 </a:t>
            </a:r>
            <a:r>
              <a:rPr lang="ru-RU" dirty="0"/>
              <a:t>Хлеб пшеничный, хлеб ржаной 210</a:t>
            </a:r>
          </a:p>
        </p:txBody>
      </p:sp>
    </p:spTree>
    <p:extLst>
      <p:ext uri="{BB962C8B-B14F-4D97-AF65-F5344CB8AC3E}">
        <p14:creationId xmlns:p14="http://schemas.microsoft.com/office/powerpoint/2010/main" val="125665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436095" cy="43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Роль физической </a:t>
            </a:r>
            <a:r>
              <a:rPr lang="ru-RU" sz="2800" dirty="0" smtClean="0"/>
              <a:t>нагрузки </a:t>
            </a:r>
            <a:r>
              <a:rPr lang="ru-RU" sz="2800" dirty="0"/>
              <a:t>в лечении </a:t>
            </a:r>
            <a:r>
              <a:rPr lang="ru-RU" sz="2800" dirty="0" smtClean="0"/>
              <a:t>ожирения</a:t>
            </a:r>
            <a:r>
              <a:rPr lang="ru-RU" sz="2800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43841"/>
            <a:ext cx="38524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отношении физической активности в настоящее время приняты два критерия: малоподвижный образ жизни </a:t>
            </a:r>
            <a:r>
              <a:rPr lang="ru-RU" dirty="0" smtClean="0"/>
              <a:t> </a:t>
            </a:r>
            <a:r>
              <a:rPr lang="ru-RU" dirty="0"/>
              <a:t>и физические упражнения. Нежелательным является как малоподвижный образ жизни, так и отсутствие физических упражнений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 дети, которые проводят много времени за компьютером или просмотром телевизионных программ, и дети, не посещающие занятий по физкультуре в школах, имеют больший вес по сравнению с более активными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256252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" y="0"/>
            <a:ext cx="9144000" cy="691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0198" y="1890030"/>
            <a:ext cx="52211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профилактики ожирения у школьников и лиц более старшего возраста обычно рекомендуют ежедневные умеренные физические нагрузки в течение 45–60 минут, а для снижения веса — 60–90 минут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К </a:t>
            </a:r>
            <a:r>
              <a:rPr lang="ru-RU" dirty="0"/>
              <a:t>нагрузкам средней интенсивности относятся быстрая ходьба, велосипедные прогулки, умеренное плавание, подъем по лестнице, работа в саду, уборка дома, гимнастика, непрофессиональное занятие настольным теннисом, бадминтоном и др.</a:t>
            </a:r>
          </a:p>
        </p:txBody>
      </p:sp>
    </p:spTree>
    <p:extLst>
      <p:ext uri="{BB962C8B-B14F-4D97-AF65-F5344CB8AC3E}">
        <p14:creationId xmlns:p14="http://schemas.microsoft.com/office/powerpoint/2010/main" val="108108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877272"/>
            <a:ext cx="5070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Выбор за тобой </a:t>
            </a:r>
            <a:r>
              <a:rPr lang="ru-RU" sz="4400" b="1" dirty="0" smtClean="0">
                <a:sym typeface="Wingdings" panose="05000000000000000000" pitchFamily="2" charset="2"/>
              </a:rPr>
              <a:t>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2030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1772816"/>
            <a:ext cx="3888432" cy="3384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Что такое ожирение?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1196752"/>
            <a:ext cx="4427341" cy="44559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27984" y="29249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Ожирение</a:t>
            </a:r>
            <a:r>
              <a:rPr lang="ru-RU" dirty="0"/>
              <a:t> – это заболевание, которое характеризуется повышением массы тела человека за счет увеличения объема или количества жировых клеток в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280725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оно развивается??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Причины: </a:t>
            </a:r>
          </a:p>
          <a:p>
            <a:r>
              <a:rPr lang="ru-RU" dirty="0" smtClean="0"/>
              <a:t>✓ </a:t>
            </a:r>
            <a:r>
              <a:rPr lang="ru-RU" dirty="0"/>
              <a:t>алиментарно-конституциональное (т.е. </a:t>
            </a:r>
            <a:r>
              <a:rPr lang="ru-RU" dirty="0" smtClean="0"/>
              <a:t> потребление большого количества пищи, много калорий);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✓ </a:t>
            </a:r>
            <a:r>
              <a:rPr lang="ru-RU" dirty="0"/>
              <a:t>симптоматическое ( </a:t>
            </a:r>
            <a:r>
              <a:rPr lang="ru-RU" dirty="0" smtClean="0"/>
              <a:t>как признак какого- либо заболевания;) 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8671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7800" y="26064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 опасно??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4878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детской практике ожирение </a:t>
            </a:r>
            <a:r>
              <a:rPr lang="ru-RU" dirty="0" smtClean="0"/>
              <a:t>может привести к</a:t>
            </a:r>
            <a:r>
              <a:rPr lang="ru-RU" dirty="0" smtClean="0"/>
              <a:t> нарушению </a:t>
            </a:r>
            <a:r>
              <a:rPr lang="ru-RU" dirty="0"/>
              <a:t>роста и развития ребенка, задержкой </a:t>
            </a:r>
            <a:r>
              <a:rPr lang="ru-RU" dirty="0" smtClean="0"/>
              <a:t>полового </a:t>
            </a:r>
            <a:r>
              <a:rPr lang="ru-RU" dirty="0"/>
              <a:t>развития, снижением физической </a:t>
            </a:r>
            <a:r>
              <a:rPr lang="ru-RU" dirty="0" smtClean="0"/>
              <a:t>активности</a:t>
            </a:r>
            <a:r>
              <a:rPr lang="ru-RU" dirty="0"/>
              <a:t>, развитием сочетанной патологии со стороны различных органов и систем, психологическими особенностями личности </a:t>
            </a:r>
            <a:r>
              <a:rPr lang="ru-RU" dirty="0" smtClean="0"/>
              <a:t>ребенка. </a:t>
            </a:r>
          </a:p>
          <a:p>
            <a:endParaRPr lang="ru-RU" dirty="0"/>
          </a:p>
          <a:p>
            <a:r>
              <a:rPr lang="ru-RU" dirty="0" smtClean="0"/>
              <a:t>Экзогенно-конституциональное </a:t>
            </a:r>
            <a:r>
              <a:rPr lang="ru-RU" dirty="0"/>
              <a:t>ожирение при своем </a:t>
            </a:r>
            <a:r>
              <a:rPr lang="ru-RU" dirty="0" smtClean="0"/>
              <a:t>прогрессировании </a:t>
            </a:r>
            <a:r>
              <a:rPr lang="ru-RU" dirty="0"/>
              <a:t>сопровождается метаболическими нарушениями и проявляется изменениями </a:t>
            </a:r>
            <a:r>
              <a:rPr lang="ru-RU" dirty="0" smtClean="0"/>
              <a:t>функционального </a:t>
            </a:r>
            <a:r>
              <a:rPr lang="ru-RU" dirty="0"/>
              <a:t>состояния различных органов и систем, имеет определенный круг </a:t>
            </a:r>
            <a:r>
              <a:rPr lang="ru-RU" dirty="0" smtClean="0"/>
              <a:t>осложнений.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0" y="3513212"/>
            <a:ext cx="3086075" cy="24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4136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54777"/>
            <a:ext cx="315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делать??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6413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476672"/>
            <a:ext cx="50405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Профилактика ожирения: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 Рациональное </a:t>
            </a:r>
            <a:endParaRPr lang="ru-RU" sz="2800" dirty="0" smtClean="0"/>
          </a:p>
          <a:p>
            <a:r>
              <a:rPr lang="ru-RU" sz="2800" dirty="0" smtClean="0"/>
              <a:t>питание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Занятия спортом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47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56" y="2612800"/>
            <a:ext cx="5616624" cy="42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Здоровое </a:t>
            </a:r>
            <a:r>
              <a:rPr lang="ru-RU" b="1" dirty="0" smtClean="0"/>
              <a:t>- питание </a:t>
            </a:r>
            <a:r>
              <a:rPr lang="ru-RU" b="1" dirty="0"/>
              <a:t>с </a:t>
            </a:r>
            <a:r>
              <a:rPr lang="ru-RU" b="1" dirty="0" smtClean="0"/>
              <a:t>детства!!</a:t>
            </a:r>
          </a:p>
          <a:p>
            <a:endParaRPr lang="ru-RU" b="1" dirty="0"/>
          </a:p>
          <a:p>
            <a:r>
              <a:rPr lang="ru-RU" dirty="0"/>
              <a:t>• Здоровое питание является залогом здоровья </a:t>
            </a:r>
            <a:r>
              <a:rPr lang="ru-RU" dirty="0" smtClean="0"/>
              <a:t>ребёнка. Предлагая </a:t>
            </a:r>
            <a:r>
              <a:rPr lang="ru-RU" dirty="0"/>
              <a:t>ребёнку сбалансированное меню, </a:t>
            </a:r>
            <a:r>
              <a:rPr lang="ru-RU" dirty="0" smtClean="0"/>
              <a:t>богатое всеми </a:t>
            </a:r>
            <a:r>
              <a:rPr lang="ru-RU" dirty="0"/>
              <a:t>необходимыми для роста ребёнка </a:t>
            </a:r>
            <a:r>
              <a:rPr lang="ru-RU" dirty="0" smtClean="0"/>
              <a:t>пищевыми веществами</a:t>
            </a:r>
            <a:r>
              <a:rPr lang="ru-RU" dirty="0"/>
              <a:t>, включая витамины и </a:t>
            </a:r>
            <a:r>
              <a:rPr lang="ru-RU" dirty="0" smtClean="0"/>
              <a:t>минералы.   Вы </a:t>
            </a:r>
            <a:r>
              <a:rPr lang="ru-RU" dirty="0"/>
              <a:t>заботитесь не только о его здоровье </a:t>
            </a:r>
            <a:r>
              <a:rPr lang="ru-RU" dirty="0" smtClean="0"/>
              <a:t>сейчас, но </a:t>
            </a:r>
            <a:r>
              <a:rPr lang="ru-RU" dirty="0"/>
              <a:t>и закладываете основу здорового образа </a:t>
            </a:r>
            <a:r>
              <a:rPr lang="ru-RU" dirty="0" smtClean="0"/>
              <a:t>жизни в </a:t>
            </a:r>
            <a:r>
              <a:rPr lang="ru-RU" dirty="0"/>
              <a:t>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4966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47" y="2420888"/>
            <a:ext cx="55446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18" y="404664"/>
            <a:ext cx="880115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Pro-Semibold"/>
              </a:rPr>
              <a:t>Сколько и каких продуктов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Pro-Semibold"/>
              </a:rPr>
              <a:t>необходимо употреблять ребёнку</a:t>
            </a:r>
          </a:p>
          <a:p>
            <a:r>
              <a:rPr lang="ru-RU" sz="6600" dirty="0">
                <a:solidFill>
                  <a:srgbClr val="00BD00"/>
                </a:solidFill>
                <a:latin typeface="MyriadPro-Regular"/>
              </a:rPr>
              <a:t>• </a:t>
            </a:r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Потребность физически </a:t>
            </a:r>
            <a:r>
              <a:rPr lang="ru-RU" b="1" i="1" dirty="0" smtClean="0">
                <a:solidFill>
                  <a:srgbClr val="000000"/>
                </a:solidFill>
                <a:latin typeface="MyriadPro-Regular"/>
              </a:rPr>
              <a:t>активного</a:t>
            </a:r>
            <a:endParaRPr lang="ru-RU" b="1" i="1" dirty="0">
              <a:solidFill>
                <a:srgbClr val="000000"/>
              </a:solidFill>
              <a:latin typeface="MyriadPro-Regular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ребёнка дошкольного возраста в энергии составляет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1500 –1700 ккал. Это по 60 г белков и жиров, 250 г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углеводов в день. Не забывайте, что клетчатка,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содержащаяся в злаках, овощах и фруктах, также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необходима дошкольнику.</a:t>
            </a:r>
          </a:p>
          <a:p>
            <a:r>
              <a:rPr lang="ru-RU" sz="6600" b="1" i="1" dirty="0">
                <a:solidFill>
                  <a:srgbClr val="00BD00"/>
                </a:solidFill>
                <a:latin typeface="MyriadPro-Regular"/>
              </a:rPr>
              <a:t>• </a:t>
            </a:r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Вы должны помнить о том, что часть своих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потребностей в пищевых веществах ребёнок должен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удовлетворять за счёт молока и кисломолочных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продуктов: они не только содержат полезные белки,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жиры и витамины, но и являются важнейшими</a:t>
            </a:r>
          </a:p>
          <a:p>
            <a:r>
              <a:rPr lang="ru-RU" b="1" i="1" dirty="0">
                <a:solidFill>
                  <a:srgbClr val="000000"/>
                </a:solidFill>
                <a:latin typeface="MyriadPro-Regular"/>
              </a:rPr>
              <a:t>источниками кальция</a:t>
            </a:r>
            <a:r>
              <a:rPr lang="ru-RU" b="1" i="1" dirty="0" smtClean="0">
                <a:solidFill>
                  <a:srgbClr val="000000"/>
                </a:solidFill>
                <a:latin typeface="MyriadPro-Regular"/>
              </a:rPr>
              <a:t>.</a:t>
            </a:r>
            <a:endParaRPr lang="ru-RU" b="1" i="1" dirty="0">
              <a:solidFill>
                <a:srgbClr val="000000"/>
              </a:solidFill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440051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579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малыш</dc:creator>
  <cp:lastModifiedBy>малыш</cp:lastModifiedBy>
  <cp:revision>28</cp:revision>
  <dcterms:created xsi:type="dcterms:W3CDTF">2016-05-23T16:44:50Z</dcterms:created>
  <dcterms:modified xsi:type="dcterms:W3CDTF">2016-05-24T14:58:51Z</dcterms:modified>
</cp:coreProperties>
</file>