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ED7E9-169F-4F2A-AFE8-C61467187DA1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A020E-567C-4D52-9A1C-737FDBA893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7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9ED37-AEFA-4256-9A0B-822060AE7B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9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9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9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xmlns="" id="{7410A3CC-9C13-4B3D-9B96-7C134D51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4" name="TextBox 33">
            <a:hlinkClick r:id="rId5"/>
            <a:extLst>
              <a:ext uri="{FF2B5EF4-FFF2-40B4-BE49-F238E27FC236}">
                <a16:creationId xmlns:a16="http://schemas.microsoft.com/office/drawing/2014/main" xmlns="" id="{3FB34D19-567C-4243-AC6A-8D9777E628C7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E49F53BE-A869-4B5E-AE0C-23A88D8BE8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3" b="36448"/>
          <a:stretch/>
        </p:blipFill>
        <p:spPr>
          <a:xfrm>
            <a:off x="7866743" y="3619501"/>
            <a:ext cx="4325257" cy="32385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A1BC0925-2184-4E3D-BFF7-CB70603948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46" b="23985"/>
          <a:stretch/>
        </p:blipFill>
        <p:spPr>
          <a:xfrm rot="5400000" flipH="1">
            <a:off x="87091" y="-87093"/>
            <a:ext cx="3699451" cy="38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7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EA190195-D49F-4D2F-BD3A-0953C6A89F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3454"/>
          <a:stretch/>
        </p:blipFill>
        <p:spPr>
          <a:xfrm>
            <a:off x="0" y="4931722"/>
            <a:ext cx="1731524" cy="192627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44B08B6-BA31-446D-9339-69C4A7B332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6" r="19317"/>
          <a:stretch/>
        </p:blipFill>
        <p:spPr>
          <a:xfrm>
            <a:off x="8732051" y="-1"/>
            <a:ext cx="3459949" cy="229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4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PPTM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CEA7CF22-4FC5-4A41-BF69-D015B9A8B3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911ED6D7-2CCD-45B2-8E0A-61AA8B689425}"/>
              </a:ext>
            </a:extLst>
          </p:cNvPr>
          <p:cNvSpPr txBox="1"/>
          <p:nvPr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D72F778-322C-417E-8161-1DF1224A8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8" b="20525"/>
          <a:stretch/>
        </p:blipFill>
        <p:spPr>
          <a:xfrm>
            <a:off x="4985395" y="1407605"/>
            <a:ext cx="7206606" cy="545039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200817B-C2C1-4DB6-B1F7-3A2B0E4D8F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t="55428"/>
          <a:stretch/>
        </p:blipFill>
        <p:spPr>
          <a:xfrm>
            <a:off x="-1" y="0"/>
            <a:ext cx="5841947" cy="3056716"/>
          </a:xfrm>
          <a:prstGeom prst="rect">
            <a:avLst/>
          </a:prstGeom>
        </p:spPr>
      </p:pic>
      <p:sp>
        <p:nvSpPr>
          <p:cNvPr id="11" name="그림 개체 틀 11">
            <a:extLst>
              <a:ext uri="{FF2B5EF4-FFF2-40B4-BE49-F238E27FC236}">
                <a16:creationId xmlns:a16="http://schemas.microsoft.com/office/drawing/2014/main" xmlns="" id="{747D6D9E-3786-410F-874A-EFB662D3B9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84490" y="1011139"/>
            <a:ext cx="2286022" cy="4959999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9758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9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2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59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5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0702-19AC-4156-8D76-E8A3141CE7EF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5A63-200C-4DFA-AA6D-35C5E9EB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61BE3-B36A-4819-847D-CE373104EB3F}"/>
              </a:ext>
            </a:extLst>
          </p:cNvPr>
          <p:cNvSpPr txBox="1"/>
          <p:nvPr/>
        </p:nvSpPr>
        <p:spPr>
          <a:xfrm>
            <a:off x="850222" y="4635861"/>
            <a:ext cx="3612157" cy="1200329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Выполнила: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Ординатор 1 года обучения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специальности Рентгенология </a:t>
            </a:r>
          </a:p>
          <a:p>
            <a:pPr lvl="0">
              <a:defRPr/>
            </a:pPr>
            <a:r>
              <a:rPr lang="ru-RU" dirty="0">
                <a:latin typeface="Arial Narrow" panose="020B0606020202030204" pitchFamily="34" charset="0"/>
              </a:rPr>
              <a:t>Спугис Я.И.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직선 연결선 7">
            <a:extLst>
              <a:ext uri="{FF2B5EF4-FFF2-40B4-BE49-F238E27FC236}">
                <a16:creationId xmlns:a16="http://schemas.microsoft.com/office/drawing/2014/main" xmlns="" id="{6FB9F72B-60C4-469E-A6F1-75FE9AB93B48}"/>
              </a:ext>
            </a:extLst>
          </p:cNvPr>
          <p:cNvCxnSpPr>
            <a:cxnSpLocks/>
          </p:cNvCxnSpPr>
          <p:nvPr/>
        </p:nvCxnSpPr>
        <p:spPr>
          <a:xfrm>
            <a:off x="850222" y="4635861"/>
            <a:ext cx="661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93300" y="220035"/>
            <a:ext cx="1166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ФГБОУ ВО «Красноярский государственный медицинский университет им. проф. В. Ф. </a:t>
            </a:r>
            <a:r>
              <a:rPr lang="ru-RU" dirty="0" err="1">
                <a:latin typeface="Arial Narrow" panose="020B0606020202030204" pitchFamily="34" charset="0"/>
              </a:rPr>
              <a:t>Войно-Ясенецкого</a:t>
            </a:r>
            <a:r>
              <a:rPr lang="ru-RU" dirty="0">
                <a:latin typeface="Arial Narrow" panose="020B0606020202030204" pitchFamily="34" charset="0"/>
              </a:rPr>
              <a:t>» Министерства здравоохранения Российской Федерации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55648" y="942515"/>
            <a:ext cx="674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Кафедра Лучевой диагностики ИПО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" b="3417"/>
          <a:stretch/>
        </p:blipFill>
        <p:spPr>
          <a:xfrm>
            <a:off x="5408306" y="3511653"/>
            <a:ext cx="6393202" cy="29061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5842" y="6417785"/>
            <a:ext cx="1547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Красноярск,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A102F0-FA1A-4063-BBF9-BB669D9FAABD}"/>
              </a:ext>
            </a:extLst>
          </p:cNvPr>
          <p:cNvSpPr txBox="1"/>
          <p:nvPr/>
        </p:nvSpPr>
        <p:spPr>
          <a:xfrm>
            <a:off x="850222" y="1912025"/>
            <a:ext cx="10453816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4400" b="1" dirty="0">
                <a:latin typeface="Arial Narrow" panose="020B0606020202030204" pitchFamily="34" charset="0"/>
              </a:rPr>
              <a:t>Современные методы и перспективы в визуализации венозной тромбоэмболии</a:t>
            </a:r>
          </a:p>
          <a:p>
            <a:r>
              <a:rPr lang="ru-RU" sz="4400" b="1" dirty="0">
                <a:latin typeface="Arial Narrow" panose="020B0606020202030204" pitchFamily="34" charset="0"/>
              </a:rPr>
              <a:t>		Часть 2</a:t>
            </a:r>
          </a:p>
        </p:txBody>
      </p:sp>
    </p:spTree>
    <p:extLst>
      <p:ext uri="{BB962C8B-B14F-4D97-AF65-F5344CB8AC3E}">
        <p14:creationId xmlns:p14="http://schemas.microsoft.com/office/powerpoint/2010/main" val="2991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8681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1929" y="1151898"/>
            <a:ext cx="9858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Хроническая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тромбоэмболическая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легочная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гипертензия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54958" y="1924244"/>
            <a:ext cx="1027979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 Narrow" panose="020B0606020202030204" pitchFamily="34" charset="0"/>
              </a:rPr>
              <a:t>В </a:t>
            </a:r>
            <a:r>
              <a:rPr lang="en-US" sz="2200" dirty="0" err="1">
                <a:latin typeface="Arial Narrow" panose="020B0606020202030204" pitchFamily="34" charset="0"/>
              </a:rPr>
              <a:t>настоящее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время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для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диагностики</a:t>
            </a:r>
            <a:r>
              <a:rPr lang="en-US" sz="2200" dirty="0">
                <a:latin typeface="Arial Narrow" panose="020B0606020202030204" pitchFamily="34" charset="0"/>
              </a:rPr>
              <a:t> ХТЭЛГ </a:t>
            </a:r>
            <a:r>
              <a:rPr lang="en-US" sz="2200" dirty="0" err="1">
                <a:latin typeface="Arial Narrow" panose="020B0606020202030204" pitchFamily="34" charset="0"/>
              </a:rPr>
              <a:t>можно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использовать</a:t>
            </a:r>
            <a:r>
              <a:rPr lang="en-US" sz="2200" dirty="0">
                <a:latin typeface="Arial Narrow" panose="020B0606020202030204" pitchFamily="34" charset="0"/>
              </a:rPr>
              <a:t> КТ-АПГ с </a:t>
            </a:r>
            <a:r>
              <a:rPr lang="en-US" sz="2200" dirty="0" err="1">
                <a:latin typeface="Arial Narrow" panose="020B0606020202030204" pitchFamily="34" charset="0"/>
              </a:rPr>
              <a:t>контрастным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усилением</a:t>
            </a:r>
            <a:r>
              <a:rPr lang="en-US" sz="2200" dirty="0">
                <a:latin typeface="Arial Narrow" panose="020B0606020202030204" pitchFamily="34" charset="0"/>
              </a:rPr>
              <a:t>. </a:t>
            </a:r>
            <a:endParaRPr lang="ru-RU" sz="2200" dirty="0">
              <a:latin typeface="Arial Narrow" panose="020B0606020202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</a:endParaRPr>
          </a:p>
          <a:p>
            <a:r>
              <a:rPr lang="en-US" sz="2200" dirty="0" err="1">
                <a:latin typeface="Arial Narrow" panose="020B0606020202030204" pitchFamily="34" charset="0"/>
              </a:rPr>
              <a:t>Специфическими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признаками</a:t>
            </a:r>
            <a:r>
              <a:rPr lang="en-US" sz="2200" dirty="0">
                <a:latin typeface="Arial Narrow" panose="020B0606020202030204" pitchFamily="34" charset="0"/>
              </a:rPr>
              <a:t> ХТЭЛГ </a:t>
            </a:r>
            <a:r>
              <a:rPr lang="ru-RU" sz="2200" dirty="0">
                <a:latin typeface="Arial Narrow" panose="020B0606020202030204" pitchFamily="34" charset="0"/>
              </a:rPr>
              <a:t>при проведении КТ-АПГ </a:t>
            </a:r>
            <a:r>
              <a:rPr lang="en-US" sz="2200" dirty="0" err="1">
                <a:latin typeface="Arial Narrow" panose="020B0606020202030204" pitchFamily="34" charset="0"/>
              </a:rPr>
              <a:t>являются</a:t>
            </a:r>
            <a:r>
              <a:rPr lang="ru-RU" sz="2200" dirty="0">
                <a:latin typeface="Arial Narrow" panose="020B0606020202030204" pitchFamily="34" charset="0"/>
              </a:rPr>
              <a:t>: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дилатация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центральных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легочных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артерий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обнаружение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организованного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r>
              <a:rPr lang="ru-RU" sz="2200" dirty="0">
                <a:latin typeface="Arial Narrow" panose="020B0606020202030204" pitchFamily="34" charset="0"/>
              </a:rPr>
              <a:t>пристеночного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фиброзного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материала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внутри</a:t>
            </a:r>
            <a:r>
              <a:rPr lang="ru-RU" sz="2200" dirty="0" err="1">
                <a:latin typeface="Arial Narrow" panose="020B0606020202030204" pitchFamily="34" charset="0"/>
              </a:rPr>
              <a:t>сосудисты</a:t>
            </a:r>
            <a:r>
              <a:rPr lang="en-US" sz="2200" dirty="0">
                <a:latin typeface="Arial Narrow" panose="020B0606020202030204" pitchFamily="34" charset="0"/>
              </a:rPr>
              <a:t>е </a:t>
            </a:r>
            <a:r>
              <a:rPr lang="en-US" sz="2200" dirty="0" err="1">
                <a:latin typeface="Arial Narrow" panose="020B0606020202030204" pitchFamily="34" charset="0"/>
              </a:rPr>
              <a:t>сети</a:t>
            </a:r>
            <a:r>
              <a:rPr lang="en-US" sz="2200" dirty="0">
                <a:latin typeface="Arial Narrow" panose="020B0606020202030204" pitchFamily="34" charset="0"/>
              </a:rPr>
              <a:t> и </a:t>
            </a:r>
            <a:r>
              <a:rPr lang="en-US" sz="2200" dirty="0" err="1">
                <a:latin typeface="Arial Narrow" panose="020B0606020202030204" pitchFamily="34" charset="0"/>
              </a:rPr>
              <a:t>тяжи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неровности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сосудистой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стенки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резкие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отсечения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сосудов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  <a:endParaRPr lang="ru-RU" sz="2200" dirty="0">
              <a:latin typeface="Arial Narrow" panose="020B0606020202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полные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окклюзии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сосудов</a:t>
            </a:r>
            <a:r>
              <a:rPr lang="ru-RU" sz="2200" dirty="0">
                <a:latin typeface="Arial Narrow" panose="020B0606020202030204" pitchFamily="34" charset="0"/>
              </a:rPr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 Narrow" panose="020B0606020202030204" pitchFamily="34" charset="0"/>
              </a:rPr>
              <a:t>аномальное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проксимально-дистальн</a:t>
            </a:r>
            <a:r>
              <a:rPr lang="ru-RU" sz="2200" dirty="0" err="1">
                <a:latin typeface="Arial Narrow" panose="020B0606020202030204" pitchFamily="34" charset="0"/>
              </a:rPr>
              <a:t>ое</a:t>
            </a:r>
            <a:r>
              <a:rPr lang="ru-RU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сужение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сосудов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4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827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24244"/>
            <a:ext cx="104775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сравнению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 ДСА, КТ-АПГ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выявления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ХТЭЛГ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уровне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магистральных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долевых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артерий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чувствительность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составляет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95%,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специфичность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96%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сегментарном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уровне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чувствительность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88% и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специфичность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89%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NB!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екомендуемым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визуализирующим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тестом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первой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линии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 подозрении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ХТЭЛГ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является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вентиляционно-перфузионная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сцинтиграфия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легких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(ВПСЛ)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поскольку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ХТЭЛГ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может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быть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исключена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нормальном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результате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КТ-АПГ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6605" y="1151898"/>
            <a:ext cx="9858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Хроническая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тромбоэмболическая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легочная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гипертензия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6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497859"/>
            <a:ext cx="2183027" cy="236868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361" y="306254"/>
            <a:ext cx="9905276" cy="639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ХТЭЛГ. КТ-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ангиопульмонография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МР-ангиография</a:t>
            </a:r>
            <a:endParaRPr lang="ru-RU" sz="36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onlinelibrary.wiley.com/cms/asset/b72fe84c-8b28-428d-8f96-ccc798231702/jth13403-fig-0003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56" y="1025882"/>
            <a:ext cx="9343886" cy="37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48" y="4824961"/>
            <a:ext cx="1047750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А: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КТ-АПГ пациента с хронической тромбоэмболической легочной гипертензией (ХТЭЛГ). Центральный дефект наполнения в левой нижнедолевой артерии. Полная окклюзия левой нижнедолевой артерии.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B: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МР-ангиография легких (протокол </a:t>
            </a:r>
            <a:r>
              <a:rPr lang="en-US" sz="2000" dirty="0">
                <a:latin typeface="Arial Narrow" panose="020B0606020202030204" pitchFamily="34" charset="0"/>
              </a:rPr>
              <a:t>TWIST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) пациента с ХТЭЛГ. Тотальный дефект контрастирования средней и нижней доли справа, дефект перфузии левой нижней доли</a:t>
            </a:r>
            <a:endParaRPr lang="ru-RU" sz="20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8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836258" y="1013254"/>
            <a:ext cx="10350726" cy="4509353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Однофотонная эмиссионная компьютерная томография</a:t>
            </a:r>
            <a:endParaRPr lang="ko-KR" altLang="en-US" sz="6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1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28" y="207883"/>
            <a:ext cx="12244057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Однофотонная эмиссионная компьютерная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85758" y="1168374"/>
            <a:ext cx="2496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 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957196"/>
            <a:ext cx="1047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Планарная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вентиляционно-перфузионная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r>
              <a:rPr lang="en-US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сцинтиграфия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легких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(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В-П СЛ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)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была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первым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методом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визуализации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заменившим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инвазивную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ангиографию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легких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для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диагностики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острой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ТЭЛА.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Визуализация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перфузии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включает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себя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внутривенную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инъекцию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меченного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технецием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макроагрегированного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альбумина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(99m Tc-MAA), 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который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задержива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е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ложе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легочных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капилляров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Сканирование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вентиляции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выполняется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с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использованием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вдыхаемого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радиофармпрепарата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для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получения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паттерна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вентиляции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легких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1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28" y="207883"/>
            <a:ext cx="12244057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Однофотонная эмиссионная компьютерная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41200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1" y="1957196"/>
            <a:ext cx="1047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Острая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ТЭЛА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диагностируется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случае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несоответствия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вентиляции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к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перфузии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(V/P):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тромб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легочной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артерии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приводит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к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снижению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перфузии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соответсвующем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сегменте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легкого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,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время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как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альвеолярные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воздушные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пространства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той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же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области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относительно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хорошо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аэрир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уются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Недостатки В-П СЛ: 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высокая доля недостоверных сканирований - 28-46%. </a:t>
            </a:r>
          </a:p>
          <a:p>
            <a:endParaRPr lang="ru-RU" sz="2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Недостоверность сканирования связана с тем, что между сегментами могут возникать области перекрытия и «просвечивания» неповрежденной нижележащей ткани легкого, что может маскировать дефекты перфузии</a:t>
            </a:r>
          </a:p>
        </p:txBody>
      </p:sp>
    </p:spTree>
    <p:extLst>
      <p:ext uri="{BB962C8B-B14F-4D97-AF65-F5344CB8AC3E}">
        <p14:creationId xmlns:p14="http://schemas.microsoft.com/office/powerpoint/2010/main" val="349958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28" y="207883"/>
            <a:ext cx="12244057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Однофотонная эмиссионная компьютерная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41197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5801" y="1957196"/>
            <a:ext cx="10560393" cy="379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В</a:t>
            </a:r>
            <a:r>
              <a:rPr lang="en-US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ентиляционно-перфузионная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Arial Narrow" panose="020B0606020202030204" pitchFamily="34" charset="0"/>
              </a:rPr>
              <a:t>ОФЭКТ (В-П ОФЭКТ) основывается на трехмерной технике, позволяющей просматривать изображения в аксиальной, коронарной и сагиттальной плоскостях.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</a:endParaRP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По результатам исследования чувствительность В-П ОФЭКТ составила 99%, а специфичность 98%.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</a:endParaRP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Основным недостатком данного ретроспективного исследования является отсутствие эталонного диагностического теста, что может привести к завышению точности </a:t>
            </a:r>
          </a:p>
        </p:txBody>
      </p:sp>
    </p:spTree>
    <p:extLst>
      <p:ext uri="{BB962C8B-B14F-4D97-AF65-F5344CB8AC3E}">
        <p14:creationId xmlns:p14="http://schemas.microsoft.com/office/powerpoint/2010/main" val="405395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28" y="207883"/>
            <a:ext cx="12244057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Arial Narrow" panose="020B0606020202030204" pitchFamily="34" charset="0"/>
              </a:rPr>
              <a:t>Однофотонная эмиссионная компьютерная томография</a:t>
            </a:r>
            <a:r>
              <a:rPr lang="ru-RU" sz="4000" dirty="0">
                <a:latin typeface="Arial Narrow" panose="020B0606020202030204" pitchFamily="34" charset="0"/>
              </a:rPr>
              <a:t> 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84294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50" y="1957196"/>
            <a:ext cx="10477500" cy="456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</a:rPr>
              <a:t>Преимущества В-П ОФЭКТ: </a:t>
            </a:r>
          </a:p>
          <a:p>
            <a:pPr marL="800100" lvl="1" indent="-342900">
              <a:lnSpc>
                <a:spcPct val="108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отказ от введения йодсодержащего контрастного вещества </a:t>
            </a:r>
          </a:p>
          <a:p>
            <a:pPr marL="800100" lvl="1" indent="-342900">
              <a:lnSpc>
                <a:spcPct val="108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низкая общая лучевая нагрузка (1,2–2 </a:t>
            </a:r>
            <a:r>
              <a:rPr lang="ru-RU" sz="2200" dirty="0" err="1">
                <a:latin typeface="Arial Narrow" panose="020B0606020202030204" pitchFamily="34" charset="0"/>
              </a:rPr>
              <a:t>мЗв</a:t>
            </a:r>
            <a:r>
              <a:rPr lang="ru-RU" sz="2200" dirty="0">
                <a:latin typeface="Arial Narrow" panose="020B0606020202030204" pitchFamily="34" charset="0"/>
              </a:rPr>
              <a:t> против 3–5 </a:t>
            </a:r>
            <a:r>
              <a:rPr lang="ru-RU" sz="2200" dirty="0" err="1">
                <a:latin typeface="Arial Narrow" panose="020B0606020202030204" pitchFamily="34" charset="0"/>
              </a:rPr>
              <a:t>мЗв</a:t>
            </a:r>
            <a:r>
              <a:rPr lang="ru-RU" sz="2200" dirty="0">
                <a:latin typeface="Arial Narrow" panose="020B0606020202030204" pitchFamily="34" charset="0"/>
              </a:rPr>
              <a:t>)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b="1" dirty="0">
                <a:latin typeface="Arial Narrow" panose="020B0606020202030204" pitchFamily="34" charset="0"/>
              </a:rPr>
              <a:t>Преимущества КТ-АПГ:</a:t>
            </a:r>
          </a:p>
          <a:p>
            <a:pPr marL="800100" lvl="1" indent="-342900">
              <a:lnSpc>
                <a:spcPct val="108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требует меньше времени для выполнения, </a:t>
            </a:r>
          </a:p>
          <a:p>
            <a:pPr marL="800100" lvl="1" indent="-342900">
              <a:lnSpc>
                <a:spcPct val="108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более эффективен с точки зрения затрат</a:t>
            </a:r>
          </a:p>
          <a:p>
            <a:pPr marL="800100" lvl="1" indent="-342900">
              <a:lnSpc>
                <a:spcPct val="108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</a:rPr>
              <a:t>более широко доступен.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endParaRPr lang="ru-RU" sz="2200" dirty="0">
              <a:latin typeface="Arial Narrow" panose="020B0606020202030204" pitchFamily="34" charset="0"/>
            </a:endParaRP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</a:rPr>
              <a:t>В-П ОФЭКТ применима в ситуациях, когда важна доза облучения, например, у молодых женщин.</a:t>
            </a:r>
          </a:p>
        </p:txBody>
      </p:sp>
    </p:spTree>
    <p:extLst>
      <p:ext uri="{BB962C8B-B14F-4D97-AF65-F5344CB8AC3E}">
        <p14:creationId xmlns:p14="http://schemas.microsoft.com/office/powerpoint/2010/main" val="1801350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Завершение</a:t>
            </a:r>
            <a:r>
              <a:rPr lang="ru-RU" altLang="ko-KR" sz="6600" b="1" dirty="0">
                <a:solidFill>
                  <a:schemeClr val="tx1"/>
                </a:solidFill>
                <a:latin typeface="Arial Narrow" panose="020B0606020202030204" pitchFamily="34" charset="0"/>
              </a:rPr>
              <a:t> 2-ой части</a:t>
            </a:r>
            <a:endParaRPr lang="ko-KR" altLang="en-US" sz="6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D46A3133-61AE-458C-8BD6-2BFFC0D88638}"/>
              </a:ext>
            </a:extLst>
          </p:cNvPr>
          <p:cNvSpPr/>
          <p:nvPr/>
        </p:nvSpPr>
        <p:spPr>
          <a:xfrm>
            <a:off x="1602377" y="1703976"/>
            <a:ext cx="8969828" cy="3258458"/>
          </a:xfrm>
          <a:prstGeom prst="rect">
            <a:avLst/>
          </a:prstGeom>
          <a:gradFill>
            <a:gsLst>
              <a:gs pos="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Компьютерная томография</a:t>
            </a:r>
            <a:endParaRPr lang="ru-RU" sz="66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8066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94389" y="1151898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Методология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57250" y="1924244"/>
            <a:ext cx="10477500" cy="391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Компьютерная томография </a:t>
            </a:r>
            <a:r>
              <a:rPr lang="en-US" sz="2200" dirty="0" err="1">
                <a:latin typeface="Arial Narrow" panose="020B0606020202030204" pitchFamily="34" charset="0"/>
              </a:rPr>
              <a:t>представляет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собой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технику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компьютерной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обработки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изображений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полученных из комбинаций последовательных рентгеновских проекций, сделанных под разными углами, для получения поперечных срезов определенных областей сканируемой части тела</a:t>
            </a: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КТ-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ангиопульмонография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(КТ-АПГ)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является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основным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методом визуализации при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подозрени</a:t>
            </a:r>
            <a:r>
              <a:rPr lang="ru-RU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ТЭЛА.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После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внутривенного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введения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йодсодержащего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контрастного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вещества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КТ-АПГ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позволяет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напрямую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визуализировать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наполнения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легочной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артерии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обусловленные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наличием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ее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просвете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тромботических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масс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 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7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7684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1198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48" y="1957196"/>
            <a:ext cx="1047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Прямые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КТ-АПГ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критерии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острой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ТЭЛА: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центральный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контрастирования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всего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просвета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сосуда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центрально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расположенный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контрастирования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частичный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контрастирования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окруженный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контрастным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веществом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в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поперечном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или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продольном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сечении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сосуда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пристеночный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частичный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дефект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контрастирования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образующий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острые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углы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стенкой</a:t>
            </a:r>
            <a:r>
              <a:rPr lang="en-US" sz="22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сосуда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7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9635" y="274907"/>
            <a:ext cx="833273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ТЭЛА. КТ-АПГ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аксиальной плоскости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onlinelibrary.wiley.com/cms/asset/671dbf7e-74f6-4c17-9b96-bd1700eeeae4/jth13403-fig-0002-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0" y="1506125"/>
            <a:ext cx="6342153" cy="43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58681" y="1629652"/>
            <a:ext cx="4473146" cy="275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39-летняя пациентка с одышкой, болью в груди, обморочное состояние, предположительный диагноз ТЭЛА. </a:t>
            </a:r>
          </a:p>
          <a:p>
            <a:pPr marL="6350" indent="-6350">
              <a:lnSpc>
                <a:spcPct val="108000"/>
              </a:lnSpc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В бифуркации легочной артерии «седловидный»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эмбол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, крупные центральные </a:t>
            </a:r>
            <a:r>
              <a:rPr lang="ru-RU" sz="2200" dirty="0" err="1">
                <a:latin typeface="Arial Narrow" panose="020B0606020202030204" pitchFamily="34" charset="0"/>
                <a:ea typeface="Arial" panose="020B0604020202020204" pitchFamily="34" charset="0"/>
              </a:rPr>
              <a:t>эмболы</a:t>
            </a:r>
            <a:r>
              <a:rPr lang="ru-RU" sz="2200" dirty="0">
                <a:latin typeface="Arial Narrow" panose="020B0606020202030204" pitchFamily="34" charset="0"/>
                <a:ea typeface="Arial" panose="020B0604020202020204" pitchFamily="34" charset="0"/>
              </a:rPr>
              <a:t> в левой и правой главных легочных артериях</a:t>
            </a:r>
            <a:endParaRPr lang="ru-RU" sz="2200" b="1" dirty="0">
              <a:effectLst/>
              <a:latin typeface="Arial Narrow" panose="020B0606020202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7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827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50" y="1957196"/>
            <a:ext cx="104775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КТ-АПГ с использованием многорядных КТ-сканеров для диагностики острой ТЭЛА: 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чувствительность 96-100% и специфичность 97-98%.</a:t>
            </a:r>
            <a:r>
              <a:rPr lang="en-US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b="1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Преимущества </a:t>
            </a:r>
            <a:r>
              <a:rPr lang="ru-RU" sz="2200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многодетекторных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 КТ-сканеров: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широкая доступность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улучшение визуализации сегментарных и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субсегментарных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легочных артерий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сокращение времени сканирования до 4–5 сек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US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NB</a:t>
            </a:r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!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Нормальный результат КТ-АПГ сам по себе может исключить ТЭЛА без необходимости проведения УЗИ для исключения ТГВ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1200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60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825" y="209938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41198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48" y="1957196"/>
            <a:ext cx="10477500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При проведении КТ-АПГ возможно выявить альтернативный диагноз, который может объяснить жалобы пациента.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b="1" dirty="0">
                <a:latin typeface="Arial Narrow" panose="020B0606020202030204" pitchFamily="34" charset="0"/>
                <a:ea typeface="Calibri" panose="020F0502020204030204" pitchFamily="34" charset="0"/>
              </a:rPr>
              <a:t>Ограничения КТ-АПГ: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использование йодсодержащих контрастных веществ, что является относительным противопоказанием для пациентов с предшествующей умеренной или тяжелой аллергической реакцией на йодсодержащие контрастные вещества (встречается у 0,7% пациентов)</a:t>
            </a:r>
          </a:p>
          <a:p>
            <a:pPr lvl="1"/>
            <a:endParaRPr lang="ru-RU" sz="105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использование йодсодержащего контраста связано с риском развития контраст-индуцированной нефропатии (встречается у 8,9–12% пациентов)</a:t>
            </a:r>
          </a:p>
          <a:p>
            <a:pPr lvl="1"/>
            <a:endParaRPr lang="ru-RU" sz="105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высокая доза облучения в диапазоне от 3 до 5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мЗв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827" y="209938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41200" y="1168374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ТЭЛА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50" y="1957196"/>
            <a:ext cx="104775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При проведении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многодетекторной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КТ, по сравнению с однорядной КТ, доля выявляемой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субсегментарной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ТЭЛА увеличилась с 4,7 до 9,4%.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Повышение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выявляемости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субсегментарной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ТЭЛА при КТ-АПГ была связана с уменьшением тяжести течения ТЭЛА и уменьшением смертности от ТЭЛА.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Периферические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внутрипросветные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дефекты наполнения могут визуализировать не истинный тромб, а могут быть артефактами с неопределенным клиническим значением.</a:t>
            </a:r>
            <a:r>
              <a:rPr lang="en-US" sz="2200" dirty="0"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ru-RU" sz="22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Небольшие обсервационные исследования предположили, что </a:t>
            </a:r>
            <a:r>
              <a:rPr lang="ru-RU" sz="2200" dirty="0" err="1">
                <a:latin typeface="Arial Narrow" panose="020B0606020202030204" pitchFamily="34" charset="0"/>
                <a:ea typeface="Calibri" panose="020F0502020204030204" pitchFamily="34" charset="0"/>
              </a:rPr>
              <a:t>субсегментарные</a:t>
            </a:r>
            <a:r>
              <a:rPr lang="ru-RU" sz="2200" dirty="0">
                <a:latin typeface="Arial Narrow" panose="020B0606020202030204" pitchFamily="34" charset="0"/>
                <a:ea typeface="Calibri" panose="020F0502020204030204" pitchFamily="34" charset="0"/>
              </a:rPr>
              <a:t> ТЭЛА могут не нуждаться в лечении антикоагулянтами</a:t>
            </a:r>
            <a:endParaRPr lang="ru-RU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9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9826" y="207883"/>
            <a:ext cx="5992346" cy="7005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</a:t>
            </a:r>
            <a:r>
              <a:rPr lang="ru-RU" sz="40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ютерная томография</a:t>
            </a:r>
            <a:endParaRPr lang="ru-RU" sz="4000" dirty="0">
              <a:solidFill>
                <a:srgbClr val="0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6604" y="1143306"/>
            <a:ext cx="9858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 Narrow" panose="020B0606020202030204" pitchFamily="34" charset="0"/>
              </a:rPr>
              <a:t>Хроническая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тромбоэмболическая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легочная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3200" b="1" dirty="0" err="1">
                <a:latin typeface="Arial Narrow" panose="020B0606020202030204" pitchFamily="34" charset="0"/>
              </a:rPr>
              <a:t>гипертензия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xmlns="" id="{7EE17BBA-3949-4804-96FE-3B207331B58C}"/>
              </a:ext>
            </a:extLst>
          </p:cNvPr>
          <p:cNvCxnSpPr>
            <a:cxnSpLocks/>
          </p:cNvCxnSpPr>
          <p:nvPr/>
        </p:nvCxnSpPr>
        <p:spPr>
          <a:xfrm>
            <a:off x="857250" y="1025882"/>
            <a:ext cx="10477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857249" y="1924244"/>
            <a:ext cx="10477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Неразрешенные хронические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эмболы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могут привести к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артериопатии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мелких сосудов, высокому легочному сосудистому сопротивлению, легочной гипертензии и правожелудочковой недостаточности - хронической тромбоэмболической легочной гипертензией (ХТЭЛГ). </a:t>
            </a:r>
          </a:p>
          <a:p>
            <a:pPr>
              <a:spcAft>
                <a:spcPts val="800"/>
              </a:spcAft>
            </a:pP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Если ХТЭЛГ не выявлена на ранней стадии и не имеет анатомически благоприятную (проксимальную) локализацию, позволяющую удалить тромбы хирургическим путем, прогноз заболевания неблагоприятен.</a:t>
            </a:r>
          </a:p>
          <a:p>
            <a:pPr>
              <a:spcAft>
                <a:spcPts val="800"/>
              </a:spcAft>
            </a:pPr>
            <a:endParaRPr lang="ru-RU" sz="1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Традиционным методом диагностики ХТЭЛГ и оценки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операбельности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пациентов является: 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селективная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дигитальная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20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субтракционная</a:t>
            </a: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 ангиография (ДСА)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Arial Narrow" panose="020B0606020202030204" pitchFamily="34" charset="0"/>
                <a:ea typeface="Times New Roman" panose="02020603050405020304" pitchFamily="18" charset="0"/>
              </a:rPr>
              <a:t>катетеризация правых отделов сердца для подтверждения легочной гипертензии</a:t>
            </a:r>
            <a:endParaRPr lang="ru-RU" sz="22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39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479</Words>
  <Application>Microsoft Office PowerPoint</Application>
  <PresentationFormat>Широкоэкранный</PresentationFormat>
  <Paragraphs>124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맑은 고딕</vt:lpstr>
      <vt:lpstr>Arial</vt:lpstr>
      <vt:lpstr>Arial Narrow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Спугис</dc:creator>
  <cp:lastModifiedBy>Яна Спугис</cp:lastModifiedBy>
  <cp:revision>2</cp:revision>
  <dcterms:created xsi:type="dcterms:W3CDTF">2023-02-07T12:29:23Z</dcterms:created>
  <dcterms:modified xsi:type="dcterms:W3CDTF">2023-02-07T12:30:28Z</dcterms:modified>
</cp:coreProperties>
</file>