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9" r:id="rId3"/>
    <p:sldId id="281" r:id="rId4"/>
    <p:sldId id="270" r:id="rId5"/>
    <p:sldId id="271" r:id="rId6"/>
    <p:sldId id="272" r:id="rId7"/>
    <p:sldId id="28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64" r:id="rId17"/>
    <p:sldId id="284" r:id="rId18"/>
    <p:sldId id="287" r:id="rId19"/>
    <p:sldId id="290" r:id="rId20"/>
    <p:sldId id="285" r:id="rId21"/>
    <p:sldId id="286" r:id="rId22"/>
    <p:sldId id="288" r:id="rId23"/>
    <p:sldId id="292" r:id="rId24"/>
    <p:sldId id="289" r:id="rId25"/>
    <p:sldId id="291" r:id="rId26"/>
    <p:sldId id="293" r:id="rId27"/>
    <p:sldId id="296" r:id="rId28"/>
    <p:sldId id="295" r:id="rId29"/>
    <p:sldId id="267" r:id="rId30"/>
    <p:sldId id="268" r:id="rId31"/>
    <p:sldId id="294" r:id="rId32"/>
    <p:sldId id="265" r:id="rId33"/>
    <p:sldId id="261" r:id="rId34"/>
    <p:sldId id="263" r:id="rId35"/>
    <p:sldId id="256" r:id="rId36"/>
    <p:sldId id="262" r:id="rId37"/>
    <p:sldId id="258" r:id="rId38"/>
    <p:sldId id="259" r:id="rId39"/>
    <p:sldId id="266" r:id="rId40"/>
    <p:sldId id="283" r:id="rId41"/>
    <p:sldId id="29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08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5387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9778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73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263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82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487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043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81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7372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526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167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6835E-A0BA-46BA-8FFF-50C1DD72E506}" type="datetimeFigureOut">
              <a:rPr lang="ru-RU" smtClean="0"/>
              <a:t>05.06.2017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5D0516-A956-4111-B2BD-9A6C8FA8BB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4443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g"/><Relationship Id="rId4" Type="http://schemas.openxmlformats.org/officeDocument/2006/relationships/image" Target="../media/image31.jp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738196" y="294233"/>
            <a:ext cx="6782588" cy="724553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400" b="1" dirty="0" smtClean="0">
                <a:solidFill>
                  <a:srgbClr val="A20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Красноярский государственный медицинский университет им. проф. </a:t>
            </a:r>
            <a:r>
              <a:rPr lang="ru-RU" sz="2400" b="1" dirty="0" err="1" smtClean="0">
                <a:solidFill>
                  <a:srgbClr val="A20F2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endParaRPr lang="en-US" sz="2400" b="1" dirty="0">
              <a:solidFill>
                <a:srgbClr val="A20F2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630" y="177991"/>
            <a:ext cx="1558435" cy="1049640"/>
          </a:xfrm>
          <a:prstGeom prst="rect">
            <a:avLst/>
          </a:prstGeom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gray">
          <a:xfrm>
            <a:off x="3267166" y="1150232"/>
            <a:ext cx="5581212" cy="646331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биохимии с курсами медицинской, фармацевтической и токсикологической химии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857" y="2813928"/>
            <a:ext cx="8204896" cy="1077218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лекции:</a:t>
            </a:r>
          </a:p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«Обмен нуклеотидов.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Подагра»</a:t>
            </a:r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7832" y="5118855"/>
            <a:ext cx="4008475" cy="707886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преподаватель,</a:t>
            </a:r>
          </a:p>
          <a:p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Семенчуков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Алексей Алексеевич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953532" y="6260283"/>
            <a:ext cx="871870" cy="400110"/>
          </a:xfrm>
          <a:prstGeom prst="rect">
            <a:avLst/>
          </a:prstGeom>
          <a:solidFill>
            <a:schemeClr val="bg1"/>
          </a:solidFill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6016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879" y="1463921"/>
            <a:ext cx="2847975" cy="33147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6879" y="4948440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Дигидроурацил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Молния 5"/>
          <p:cNvSpPr/>
          <p:nvPr/>
        </p:nvSpPr>
        <p:spPr>
          <a:xfrm rot="4693416">
            <a:off x="2475401" y="1351730"/>
            <a:ext cx="842682" cy="89167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319820" y="855792"/>
            <a:ext cx="994183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7521" y="1506095"/>
            <a:ext cx="2676525" cy="3305175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4314002" y="3002866"/>
            <a:ext cx="2615715" cy="2368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950593" y="3354353"/>
            <a:ext cx="31277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Дигидропиримидиназа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93105" y="4948440"/>
            <a:ext cx="317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уреидопропионат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 rot="10800000">
            <a:off x="4764223" y="1308456"/>
            <a:ext cx="1863928" cy="17649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4385719" y="1693996"/>
            <a:ext cx="994183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2229" y="100024"/>
            <a:ext cx="646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пиримидиновых оснований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486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68" y="1277965"/>
            <a:ext cx="2676525" cy="3305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3297" y="5211425"/>
            <a:ext cx="3174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уреидопропионат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3874731" y="2930552"/>
            <a:ext cx="2821904" cy="2368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007123" y="3230933"/>
            <a:ext cx="28640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уреидопропионаза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низ стрелка 7"/>
          <p:cNvSpPr/>
          <p:nvPr/>
        </p:nvSpPr>
        <p:spPr>
          <a:xfrm>
            <a:off x="4222376" y="2244032"/>
            <a:ext cx="2043953" cy="770965"/>
          </a:xfrm>
          <a:prstGeom prst="curvedUpArrow">
            <a:avLst>
              <a:gd name="adj1" fmla="val 11265"/>
              <a:gd name="adj2" fmla="val 31262"/>
              <a:gd name="adj3" fmla="val 19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74731" y="1669940"/>
            <a:ext cx="994183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Молния 10"/>
          <p:cNvSpPr/>
          <p:nvPr/>
        </p:nvSpPr>
        <p:spPr>
          <a:xfrm rot="10800000">
            <a:off x="2726212" y="3692598"/>
            <a:ext cx="842682" cy="89167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261001" y="4646711"/>
            <a:ext cx="994183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43139" y="1568447"/>
            <a:ext cx="2046379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402" y="1756003"/>
            <a:ext cx="1468513" cy="282713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149128" y="4655340"/>
            <a:ext cx="15647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аланин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V="1">
            <a:off x="8841340" y="1568447"/>
            <a:ext cx="824666" cy="130723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9794647" y="862466"/>
            <a:ext cx="15397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Карнозин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Анзерин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>
            <a:off x="8841340" y="2875677"/>
            <a:ext cx="85164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521223" y="4352307"/>
            <a:ext cx="20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Малонил-СоА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8841339" y="2875677"/>
            <a:ext cx="786755" cy="140945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9753638" y="2699587"/>
            <a:ext cx="20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Н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26211" y="158996"/>
            <a:ext cx="646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пиримидиновых оснований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854360" y="2244033"/>
            <a:ext cx="714534" cy="543992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292965" y="1587613"/>
            <a:ext cx="714534" cy="543992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931458" y="3116040"/>
            <a:ext cx="815847" cy="69263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311774" y="1568446"/>
            <a:ext cx="804987" cy="563159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90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485" y="1542209"/>
            <a:ext cx="3114675" cy="3343275"/>
          </a:xfrm>
          <a:prstGeom prst="rect">
            <a:avLst/>
          </a:prstGeom>
        </p:spPr>
      </p:pic>
      <p:cxnSp>
        <p:nvCxnSpPr>
          <p:cNvPr id="6" name="Прямая со стрелкой 5"/>
          <p:cNvCxnSpPr/>
          <p:nvPr/>
        </p:nvCxnSpPr>
        <p:spPr>
          <a:xfrm>
            <a:off x="3950914" y="3119718"/>
            <a:ext cx="2046474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875" y="2057610"/>
            <a:ext cx="1952625" cy="273367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75237" y="1664534"/>
            <a:ext cx="2046379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CO</a:t>
            </a:r>
            <a:r>
              <a:rPr lang="en-US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Дуга 10"/>
          <p:cNvSpPr/>
          <p:nvPr/>
        </p:nvSpPr>
        <p:spPr>
          <a:xfrm rot="5400000">
            <a:off x="4319077" y="1305271"/>
            <a:ext cx="1863928" cy="1764966"/>
          </a:xfrm>
          <a:prstGeom prst="arc">
            <a:avLst/>
          </a:prstGeom>
          <a:ln w="38100">
            <a:solidFill>
              <a:schemeClr val="tx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97388" y="4722036"/>
            <a:ext cx="3133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аминоизобутират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8803938" y="2043313"/>
            <a:ext cx="824666" cy="1307231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8803938" y="3350543"/>
            <a:ext cx="851648" cy="0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8803937" y="3350543"/>
            <a:ext cx="786755" cy="1409452"/>
          </a:xfrm>
          <a:prstGeom prst="straightConnector1">
            <a:avLst/>
          </a:prstGeom>
          <a:ln w="3810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9816391" y="3119710"/>
            <a:ext cx="2086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+ Н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28603" y="4776988"/>
            <a:ext cx="2274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Сукцинил-СоА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655586" y="1264703"/>
            <a:ext cx="2274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Выделяется с мочой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666612" y="5007820"/>
            <a:ext cx="12000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66208" y="226089"/>
            <a:ext cx="646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пиримидиновых оснований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54360" y="2095700"/>
            <a:ext cx="883922" cy="914127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2866684" y="3350543"/>
            <a:ext cx="1021476" cy="871833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113466" y="1559172"/>
            <a:ext cx="883922" cy="744880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258829" y="1559172"/>
            <a:ext cx="796395" cy="744880"/>
          </a:xfrm>
          <a:prstGeom prst="roundRect">
            <a:avLst/>
          </a:prstGeom>
          <a:noFill/>
          <a:ln w="19050">
            <a:solidFill>
              <a:srgbClr val="00B0F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340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274" y="1335741"/>
            <a:ext cx="5579321" cy="40758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26" y="1335741"/>
            <a:ext cx="5265183" cy="3925420"/>
          </a:xfrm>
          <a:prstGeom prst="rect">
            <a:avLst/>
          </a:prstGeom>
        </p:spPr>
      </p:pic>
      <p:cxnSp>
        <p:nvCxnSpPr>
          <p:cNvPr id="5" name="Прямая со стрелкой 4"/>
          <p:cNvCxnSpPr/>
          <p:nvPr/>
        </p:nvCxnSpPr>
        <p:spPr>
          <a:xfrm>
            <a:off x="5197008" y="2953871"/>
            <a:ext cx="2046474" cy="0"/>
          </a:xfrm>
          <a:prstGeom prst="straightConnector1">
            <a:avLst/>
          </a:prstGeom>
          <a:ln w="38100">
            <a:solidFill>
              <a:schemeClr val="tx1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2296855" y="5411600"/>
            <a:ext cx="16834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14399" y="228780"/>
            <a:ext cx="613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пуриновых нуклеозидов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низ стрелка 11"/>
          <p:cNvSpPr/>
          <p:nvPr/>
        </p:nvSpPr>
        <p:spPr>
          <a:xfrm>
            <a:off x="5199529" y="2182906"/>
            <a:ext cx="2043953" cy="770965"/>
          </a:xfrm>
          <a:prstGeom prst="curvedUpArrow">
            <a:avLst>
              <a:gd name="adj1" fmla="val 6657"/>
              <a:gd name="adj2" fmla="val 23090"/>
              <a:gd name="adj3" fmla="val 156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778337" y="5261161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7558" y="1660203"/>
            <a:ext cx="994183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68971" y="1660202"/>
            <a:ext cx="994183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684494" y="1265228"/>
            <a:ext cx="842682" cy="546847"/>
          </a:xfrm>
          <a:prstGeom prst="roundRect">
            <a:avLst/>
          </a:prstGeom>
          <a:noFill/>
          <a:ln w="19050">
            <a:solidFill>
              <a:srgbClr val="92D05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969709" y="1034395"/>
            <a:ext cx="28932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Аденозиндезаминаза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376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627" y="1532965"/>
            <a:ext cx="5579321" cy="40758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81430" y="5608824"/>
            <a:ext cx="13420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Инозин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228780"/>
            <a:ext cx="613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пуриновых нуклеозидов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Молния 6"/>
          <p:cNvSpPr/>
          <p:nvPr/>
        </p:nvSpPr>
        <p:spPr>
          <a:xfrm rot="10800000">
            <a:off x="2792784" y="4285128"/>
            <a:ext cx="630680" cy="730152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312143" y="4925749"/>
            <a:ext cx="1336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право 8"/>
          <p:cNvSpPr/>
          <p:nvPr/>
        </p:nvSpPr>
        <p:spPr>
          <a:xfrm>
            <a:off x="5427569" y="2968571"/>
            <a:ext cx="2043952" cy="1896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07948" y="3212001"/>
            <a:ext cx="1927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Нуклеозид-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фосфорилаза</a:t>
            </a:r>
          </a:p>
        </p:txBody>
      </p:sp>
      <p:sp>
        <p:nvSpPr>
          <p:cNvPr id="12" name="Дуга 11"/>
          <p:cNvSpPr/>
          <p:nvPr/>
        </p:nvSpPr>
        <p:spPr>
          <a:xfrm rot="10800000">
            <a:off x="5795091" y="1278735"/>
            <a:ext cx="1863928" cy="17649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420591" y="1619295"/>
            <a:ext cx="130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16" y="3150387"/>
            <a:ext cx="3724275" cy="33528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6748437" y="5946272"/>
            <a:ext cx="24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Рибоза-1-фосфат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2692" y="228780"/>
            <a:ext cx="3248075" cy="2499744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9208136" y="2489006"/>
            <a:ext cx="188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Гипоксантин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963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04" y="1966594"/>
            <a:ext cx="3614202" cy="27815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7806" y="5008088"/>
            <a:ext cx="1882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Гипоксантин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399" y="228780"/>
            <a:ext cx="613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пуриновых оснований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трелка вправо 6"/>
          <p:cNvSpPr/>
          <p:nvPr/>
        </p:nvSpPr>
        <p:spPr>
          <a:xfrm>
            <a:off x="4414558" y="3262549"/>
            <a:ext cx="2043952" cy="1896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414558" y="3660235"/>
            <a:ext cx="2333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Ксантиноксидаза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низ стрелка 8"/>
          <p:cNvSpPr/>
          <p:nvPr/>
        </p:nvSpPr>
        <p:spPr>
          <a:xfrm>
            <a:off x="4562277" y="2531121"/>
            <a:ext cx="2043953" cy="770965"/>
          </a:xfrm>
          <a:prstGeom prst="curvedUpArrow">
            <a:avLst>
              <a:gd name="adj1" fmla="val 6657"/>
              <a:gd name="adj2" fmla="val 23090"/>
              <a:gd name="adj3" fmla="val 156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80329" y="2018991"/>
            <a:ext cx="1443318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+ О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34401" y="2029888"/>
            <a:ext cx="1011100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78" y="1749327"/>
            <a:ext cx="4031514" cy="32160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29594" y="4965376"/>
            <a:ext cx="1288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05344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право 2"/>
          <p:cNvSpPr/>
          <p:nvPr/>
        </p:nvSpPr>
        <p:spPr>
          <a:xfrm>
            <a:off x="4414558" y="3262549"/>
            <a:ext cx="2043952" cy="18960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4414558" y="3660235"/>
            <a:ext cx="233339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Ксантиноксидаза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Выгнутая вниз стрелка 5"/>
          <p:cNvSpPr/>
          <p:nvPr/>
        </p:nvSpPr>
        <p:spPr>
          <a:xfrm>
            <a:off x="4562277" y="2531121"/>
            <a:ext cx="2043953" cy="770965"/>
          </a:xfrm>
          <a:prstGeom prst="curvedUpArrow">
            <a:avLst>
              <a:gd name="adj1" fmla="val 6657"/>
              <a:gd name="adj2" fmla="val 23090"/>
              <a:gd name="adj3" fmla="val 156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4401" y="2029888"/>
            <a:ext cx="1011100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386" y="1578998"/>
            <a:ext cx="4031514" cy="321604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11102" y="4795047"/>
            <a:ext cx="12884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80329" y="2018991"/>
            <a:ext cx="1443318" cy="461665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 + О</a:t>
            </a:r>
            <a:r>
              <a:rPr lang="ru-RU" sz="24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1148" y="1591584"/>
            <a:ext cx="4314825" cy="319087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98487" y="4795047"/>
            <a:ext cx="24137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Мочевая кислота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14399" y="228780"/>
            <a:ext cx="61318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пуриновых оснований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18201" y="5818617"/>
            <a:ext cx="93349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Мочевая кислота – конечный продукт распада пуриновых оснований!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16690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3658" y="2669053"/>
            <a:ext cx="8368553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Биосинтез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пиримидиновых и пуриновых нуклеотидов </a:t>
            </a:r>
            <a:r>
              <a:rPr lang="en-US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novo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4979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9540" y="230504"/>
            <a:ext cx="243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Рибоза5-фосфат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5709739" y="805830"/>
            <a:ext cx="779" cy="83725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352021" y="1603144"/>
            <a:ext cx="4715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Фосфорибозилдифосфат (ФРДФ)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5709739" y="2152125"/>
            <a:ext cx="779" cy="83725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79867" y="2989384"/>
            <a:ext cx="3057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5-фосфорибозиламин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5709739" y="3604408"/>
            <a:ext cx="779" cy="83725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892142" y="4441667"/>
            <a:ext cx="40595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Инозинмонофосфат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ИМФ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5710519" y="4950703"/>
            <a:ext cx="1138516" cy="6522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436267" y="5893950"/>
            <a:ext cx="453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Гуанозинмонофосфат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ГМФ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6762" y="5893949"/>
            <a:ext cx="45365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Аденозинмонофосфат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4410635" y="4950703"/>
            <a:ext cx="1210237" cy="652238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597003" y="663188"/>
            <a:ext cx="357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Фосфорибозилдифосфат-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3083859" y="457200"/>
            <a:ext cx="1330089" cy="413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98368" y="158786"/>
            <a:ext cx="28022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Пентозофосфатный путь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9258" y="2220494"/>
            <a:ext cx="357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Глутамин-ФРДФ-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амидотрансфераза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709257" y="3677841"/>
            <a:ext cx="357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стадий синтеза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62406" y="5045989"/>
            <a:ext cx="35773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глутамин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491212" y="4972804"/>
            <a:ext cx="1919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 аспартат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62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505" y="839784"/>
            <a:ext cx="6429375" cy="3009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25" y="2903461"/>
            <a:ext cx="4162425" cy="2752725"/>
          </a:xfrm>
          <a:prstGeom prst="rect">
            <a:avLst/>
          </a:prstGeom>
        </p:spPr>
      </p:pic>
      <p:cxnSp>
        <p:nvCxnSpPr>
          <p:cNvPr id="7" name="Прямая со стрелкой 6"/>
          <p:cNvCxnSpPr/>
          <p:nvPr/>
        </p:nvCxnSpPr>
        <p:spPr>
          <a:xfrm>
            <a:off x="4595112" y="4111439"/>
            <a:ext cx="238461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Выгнутая вниз стрелка 7"/>
          <p:cNvSpPr/>
          <p:nvPr/>
        </p:nvSpPr>
        <p:spPr>
          <a:xfrm flipV="1">
            <a:off x="4855089" y="4112847"/>
            <a:ext cx="2043953" cy="770965"/>
          </a:xfrm>
          <a:prstGeom prst="curvedUpArrow">
            <a:avLst>
              <a:gd name="adj1" fmla="val 6657"/>
              <a:gd name="adj2" fmla="val 23090"/>
              <a:gd name="adj3" fmla="val 15698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6200" y="4946863"/>
            <a:ext cx="8833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АТФ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38060" y="4946863"/>
            <a:ext cx="10833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АМФ</a:t>
            </a:r>
            <a:endParaRPr lang="ru-RU" sz="2400" b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олилиния 11"/>
          <p:cNvSpPr/>
          <p:nvPr/>
        </p:nvSpPr>
        <p:spPr>
          <a:xfrm>
            <a:off x="4123765" y="5118847"/>
            <a:ext cx="851647" cy="654181"/>
          </a:xfrm>
          <a:custGeom>
            <a:avLst/>
            <a:gdLst>
              <a:gd name="connsiteX0" fmla="*/ 851647 w 851647"/>
              <a:gd name="connsiteY0" fmla="*/ 313765 h 654181"/>
              <a:gd name="connsiteX1" fmla="*/ 493059 w 851647"/>
              <a:gd name="connsiteY1" fmla="*/ 645459 h 654181"/>
              <a:gd name="connsiteX2" fmla="*/ 0 w 851647"/>
              <a:gd name="connsiteY2" fmla="*/ 0 h 6541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51647" h="654181">
                <a:moveTo>
                  <a:pt x="851647" y="313765"/>
                </a:moveTo>
                <a:cubicBezTo>
                  <a:pt x="743323" y="505759"/>
                  <a:pt x="635000" y="697753"/>
                  <a:pt x="493059" y="645459"/>
                </a:cubicBezTo>
                <a:cubicBezTo>
                  <a:pt x="351118" y="593165"/>
                  <a:pt x="79188" y="97118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prstDash val="lg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549588" y="3180157"/>
            <a:ext cx="35773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Фосфорибозил-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дифосфатсинтетаза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11048" y="5773028"/>
            <a:ext cx="25459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Рибоза-5-фосфат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469684" y="4051658"/>
            <a:ext cx="26286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Фосфорибозил-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дифосфат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(ФРДФ)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549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151" y="353881"/>
            <a:ext cx="5198523" cy="6041271"/>
          </a:xfrm>
          <a:prstGeom prst="rect">
            <a:avLst/>
          </a:prstGeom>
        </p:spPr>
      </p:pic>
      <p:sp>
        <p:nvSpPr>
          <p:cNvPr id="6" name="Правая фигурная скобка 5"/>
          <p:cNvSpPr/>
          <p:nvPr/>
        </p:nvSpPr>
        <p:spPr>
          <a:xfrm>
            <a:off x="8202706" y="3350994"/>
            <a:ext cx="573741" cy="251192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9009529" y="4191457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 или дезоксирибоза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8220636" y="446429"/>
            <a:ext cx="573741" cy="251192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9009528" y="1286892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Азотистое основание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10800000">
            <a:off x="2806962" y="2875864"/>
            <a:ext cx="483087" cy="1489947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4750" y="3205338"/>
            <a:ext cx="22322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Фосфорная кислота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90684" y="6164320"/>
            <a:ext cx="49036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 (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аденозинмонофосфат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5114" y="123048"/>
            <a:ext cx="36610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Строение нуклеотида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422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634" y="1971887"/>
            <a:ext cx="3963802" cy="26567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4576936" y="2159295"/>
            <a:ext cx="1281821" cy="2036966"/>
          </a:xfrm>
          <a:custGeom>
            <a:avLst/>
            <a:gdLst>
              <a:gd name="connsiteX0" fmla="*/ 0 w 412376"/>
              <a:gd name="connsiteY0" fmla="*/ 0 h 1524000"/>
              <a:gd name="connsiteX1" fmla="*/ 412376 w 412376"/>
              <a:gd name="connsiteY1" fmla="*/ 0 h 1524000"/>
              <a:gd name="connsiteX2" fmla="*/ 412376 w 412376"/>
              <a:gd name="connsiteY2" fmla="*/ 1524000 h 1524000"/>
              <a:gd name="connsiteX3" fmla="*/ 0 w 412376"/>
              <a:gd name="connsiteY3" fmla="*/ 1524000 h 1524000"/>
              <a:gd name="connsiteX4" fmla="*/ 0 w 412376"/>
              <a:gd name="connsiteY4" fmla="*/ 0 h 1524000"/>
              <a:gd name="connsiteX0" fmla="*/ 0 w 421341"/>
              <a:gd name="connsiteY0" fmla="*/ 0 h 1524000"/>
              <a:gd name="connsiteX1" fmla="*/ 421341 w 421341"/>
              <a:gd name="connsiteY1" fmla="*/ 8964 h 1524000"/>
              <a:gd name="connsiteX2" fmla="*/ 412376 w 421341"/>
              <a:gd name="connsiteY2" fmla="*/ 1524000 h 1524000"/>
              <a:gd name="connsiteX3" fmla="*/ 0 w 421341"/>
              <a:gd name="connsiteY3" fmla="*/ 1524000 h 1524000"/>
              <a:gd name="connsiteX4" fmla="*/ 0 w 421341"/>
              <a:gd name="connsiteY4" fmla="*/ 0 h 1524000"/>
              <a:gd name="connsiteX0" fmla="*/ 0 w 448760"/>
              <a:gd name="connsiteY0" fmla="*/ 0 h 1524000"/>
              <a:gd name="connsiteX1" fmla="*/ 421341 w 448760"/>
              <a:gd name="connsiteY1" fmla="*/ 8964 h 1524000"/>
              <a:gd name="connsiteX2" fmla="*/ 408104 w 448760"/>
              <a:gd name="connsiteY2" fmla="*/ 279709 h 1524000"/>
              <a:gd name="connsiteX3" fmla="*/ 412376 w 448760"/>
              <a:gd name="connsiteY3" fmla="*/ 1524000 h 1524000"/>
              <a:gd name="connsiteX4" fmla="*/ 0 w 448760"/>
              <a:gd name="connsiteY4" fmla="*/ 1524000 h 1524000"/>
              <a:gd name="connsiteX5" fmla="*/ 0 w 448760"/>
              <a:gd name="connsiteY5" fmla="*/ 0 h 1524000"/>
              <a:gd name="connsiteX0" fmla="*/ 0 w 450816"/>
              <a:gd name="connsiteY0" fmla="*/ 0 h 1524000"/>
              <a:gd name="connsiteX1" fmla="*/ 421341 w 450816"/>
              <a:gd name="connsiteY1" fmla="*/ 8964 h 1524000"/>
              <a:gd name="connsiteX2" fmla="*/ 417069 w 450816"/>
              <a:gd name="connsiteY2" fmla="*/ 243850 h 1524000"/>
              <a:gd name="connsiteX3" fmla="*/ 412376 w 450816"/>
              <a:gd name="connsiteY3" fmla="*/ 1524000 h 1524000"/>
              <a:gd name="connsiteX4" fmla="*/ 0 w 450816"/>
              <a:gd name="connsiteY4" fmla="*/ 1524000 h 1524000"/>
              <a:gd name="connsiteX5" fmla="*/ 0 w 450816"/>
              <a:gd name="connsiteY5" fmla="*/ 0 h 1524000"/>
              <a:gd name="connsiteX0" fmla="*/ 0 w 450816"/>
              <a:gd name="connsiteY0" fmla="*/ 0 h 1524000"/>
              <a:gd name="connsiteX1" fmla="*/ 421341 w 450816"/>
              <a:gd name="connsiteY1" fmla="*/ 8964 h 1524000"/>
              <a:gd name="connsiteX2" fmla="*/ 417069 w 450816"/>
              <a:gd name="connsiteY2" fmla="*/ 270744 h 1524000"/>
              <a:gd name="connsiteX3" fmla="*/ 412376 w 450816"/>
              <a:gd name="connsiteY3" fmla="*/ 1524000 h 1524000"/>
              <a:gd name="connsiteX4" fmla="*/ 0 w 450816"/>
              <a:gd name="connsiteY4" fmla="*/ 1524000 h 1524000"/>
              <a:gd name="connsiteX5" fmla="*/ 0 w 450816"/>
              <a:gd name="connsiteY5" fmla="*/ 0 h 1524000"/>
              <a:gd name="connsiteX0" fmla="*/ 0 w 450816"/>
              <a:gd name="connsiteY0" fmla="*/ 0 h 1524000"/>
              <a:gd name="connsiteX1" fmla="*/ 421341 w 450816"/>
              <a:gd name="connsiteY1" fmla="*/ 8964 h 1524000"/>
              <a:gd name="connsiteX2" fmla="*/ 417069 w 450816"/>
              <a:gd name="connsiteY2" fmla="*/ 270744 h 1524000"/>
              <a:gd name="connsiteX3" fmla="*/ 412376 w 450816"/>
              <a:gd name="connsiteY3" fmla="*/ 1524000 h 1524000"/>
              <a:gd name="connsiteX4" fmla="*/ 0 w 450816"/>
              <a:gd name="connsiteY4" fmla="*/ 1524000 h 1524000"/>
              <a:gd name="connsiteX5" fmla="*/ 0 w 450816"/>
              <a:gd name="connsiteY5" fmla="*/ 0 h 1524000"/>
              <a:gd name="connsiteX0" fmla="*/ 0 w 453621"/>
              <a:gd name="connsiteY0" fmla="*/ 0 h 1524000"/>
              <a:gd name="connsiteX1" fmla="*/ 421341 w 453621"/>
              <a:gd name="connsiteY1" fmla="*/ 8964 h 1524000"/>
              <a:gd name="connsiteX2" fmla="*/ 427500 w 453621"/>
              <a:gd name="connsiteY2" fmla="*/ 243552 h 1524000"/>
              <a:gd name="connsiteX3" fmla="*/ 412376 w 453621"/>
              <a:gd name="connsiteY3" fmla="*/ 1524000 h 1524000"/>
              <a:gd name="connsiteX4" fmla="*/ 0 w 453621"/>
              <a:gd name="connsiteY4" fmla="*/ 1524000 h 1524000"/>
              <a:gd name="connsiteX5" fmla="*/ 0 w 453621"/>
              <a:gd name="connsiteY5" fmla="*/ 0 h 1524000"/>
              <a:gd name="connsiteX0" fmla="*/ 0 w 456994"/>
              <a:gd name="connsiteY0" fmla="*/ 0 h 1524000"/>
              <a:gd name="connsiteX1" fmla="*/ 421341 w 456994"/>
              <a:gd name="connsiteY1" fmla="*/ 8964 h 1524000"/>
              <a:gd name="connsiteX2" fmla="*/ 437929 w 456994"/>
              <a:gd name="connsiteY2" fmla="*/ 424833 h 1524000"/>
              <a:gd name="connsiteX3" fmla="*/ 412376 w 456994"/>
              <a:gd name="connsiteY3" fmla="*/ 1524000 h 1524000"/>
              <a:gd name="connsiteX4" fmla="*/ 0 w 456994"/>
              <a:gd name="connsiteY4" fmla="*/ 1524000 h 1524000"/>
              <a:gd name="connsiteX5" fmla="*/ 0 w 456994"/>
              <a:gd name="connsiteY5" fmla="*/ 0 h 1524000"/>
              <a:gd name="connsiteX0" fmla="*/ 0 w 1342626"/>
              <a:gd name="connsiteY0" fmla="*/ 462366 h 1986366"/>
              <a:gd name="connsiteX1" fmla="*/ 1339202 w 1342626"/>
              <a:gd name="connsiteY1" fmla="*/ 0 h 1986366"/>
              <a:gd name="connsiteX2" fmla="*/ 437929 w 1342626"/>
              <a:gd name="connsiteY2" fmla="*/ 887199 h 1986366"/>
              <a:gd name="connsiteX3" fmla="*/ 412376 w 1342626"/>
              <a:gd name="connsiteY3" fmla="*/ 1986366 h 1986366"/>
              <a:gd name="connsiteX4" fmla="*/ 0 w 1342626"/>
              <a:gd name="connsiteY4" fmla="*/ 1986366 h 1986366"/>
              <a:gd name="connsiteX5" fmla="*/ 0 w 1342626"/>
              <a:gd name="connsiteY5" fmla="*/ 462366 h 1986366"/>
              <a:gd name="connsiteX0" fmla="*/ 0 w 1430527"/>
              <a:gd name="connsiteY0" fmla="*/ 463154 h 1987154"/>
              <a:gd name="connsiteX1" fmla="*/ 1339202 w 1430527"/>
              <a:gd name="connsiteY1" fmla="*/ 788 h 1987154"/>
              <a:gd name="connsiteX2" fmla="*/ 1285233 w 1430527"/>
              <a:gd name="connsiteY2" fmla="*/ 481284 h 1987154"/>
              <a:gd name="connsiteX3" fmla="*/ 437929 w 1430527"/>
              <a:gd name="connsiteY3" fmla="*/ 887987 h 1987154"/>
              <a:gd name="connsiteX4" fmla="*/ 412376 w 1430527"/>
              <a:gd name="connsiteY4" fmla="*/ 1987154 h 1987154"/>
              <a:gd name="connsiteX5" fmla="*/ 0 w 1430527"/>
              <a:gd name="connsiteY5" fmla="*/ 1987154 h 1987154"/>
              <a:gd name="connsiteX6" fmla="*/ 0 w 1430527"/>
              <a:gd name="connsiteY6" fmla="*/ 463154 h 1987154"/>
              <a:gd name="connsiteX0" fmla="*/ 0 w 1444170"/>
              <a:gd name="connsiteY0" fmla="*/ 535537 h 2059537"/>
              <a:gd name="connsiteX1" fmla="*/ 1360062 w 1444170"/>
              <a:gd name="connsiteY1" fmla="*/ 658 h 2059537"/>
              <a:gd name="connsiteX2" fmla="*/ 1285233 w 1444170"/>
              <a:gd name="connsiteY2" fmla="*/ 553667 h 2059537"/>
              <a:gd name="connsiteX3" fmla="*/ 437929 w 1444170"/>
              <a:gd name="connsiteY3" fmla="*/ 960370 h 2059537"/>
              <a:gd name="connsiteX4" fmla="*/ 412376 w 1444170"/>
              <a:gd name="connsiteY4" fmla="*/ 2059537 h 2059537"/>
              <a:gd name="connsiteX5" fmla="*/ 0 w 1444170"/>
              <a:gd name="connsiteY5" fmla="*/ 2059537 h 2059537"/>
              <a:gd name="connsiteX6" fmla="*/ 0 w 1444170"/>
              <a:gd name="connsiteY6" fmla="*/ 535537 h 2059537"/>
              <a:gd name="connsiteX0" fmla="*/ 0 w 1491370"/>
              <a:gd name="connsiteY0" fmla="*/ 535537 h 2059537"/>
              <a:gd name="connsiteX1" fmla="*/ 1360062 w 1491370"/>
              <a:gd name="connsiteY1" fmla="*/ 658 h 2059537"/>
              <a:gd name="connsiteX2" fmla="*/ 1391622 w 1491370"/>
              <a:gd name="connsiteY2" fmla="*/ 553667 h 2059537"/>
              <a:gd name="connsiteX3" fmla="*/ 437929 w 1491370"/>
              <a:gd name="connsiteY3" fmla="*/ 960370 h 2059537"/>
              <a:gd name="connsiteX4" fmla="*/ 412376 w 1491370"/>
              <a:gd name="connsiteY4" fmla="*/ 2059537 h 2059537"/>
              <a:gd name="connsiteX5" fmla="*/ 0 w 1491370"/>
              <a:gd name="connsiteY5" fmla="*/ 2059537 h 2059537"/>
              <a:gd name="connsiteX6" fmla="*/ 0 w 1491370"/>
              <a:gd name="connsiteY6" fmla="*/ 535537 h 205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1370" h="2059537">
                <a:moveTo>
                  <a:pt x="0" y="535537"/>
                </a:moveTo>
                <a:lnTo>
                  <a:pt x="1360062" y="658"/>
                </a:lnTo>
                <a:cubicBezTo>
                  <a:pt x="1515163" y="-18980"/>
                  <a:pt x="1541834" y="405801"/>
                  <a:pt x="1391622" y="553667"/>
                </a:cubicBezTo>
                <a:cubicBezTo>
                  <a:pt x="1241410" y="701534"/>
                  <a:pt x="524300" y="686732"/>
                  <a:pt x="437929" y="960370"/>
                </a:cubicBezTo>
                <a:cubicBezTo>
                  <a:pt x="427471" y="1087370"/>
                  <a:pt x="480393" y="1852155"/>
                  <a:pt x="412376" y="2059537"/>
                </a:cubicBezTo>
                <a:lnTo>
                  <a:pt x="0" y="2059537"/>
                </a:lnTo>
                <a:lnTo>
                  <a:pt x="0" y="535537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239435" y="3944471"/>
            <a:ext cx="557946" cy="5558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527176" y="3784332"/>
            <a:ext cx="557946" cy="5558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833" y="5075933"/>
            <a:ext cx="4219575" cy="1371600"/>
          </a:xfrm>
          <a:prstGeom prst="rect">
            <a:avLst/>
          </a:prstGeom>
        </p:spPr>
      </p:pic>
      <p:sp>
        <p:nvSpPr>
          <p:cNvPr id="12" name="Скругленный прямоугольник 11"/>
          <p:cNvSpPr/>
          <p:nvPr/>
        </p:nvSpPr>
        <p:spPr>
          <a:xfrm>
            <a:off x="5414681" y="5075933"/>
            <a:ext cx="824753" cy="5558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085123" y="6210203"/>
            <a:ext cx="1512902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H="1" flipV="1">
            <a:off x="5085122" y="4500283"/>
            <a:ext cx="329559" cy="50202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6051176" y="4628592"/>
            <a:ext cx="382070" cy="3737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296" y="805241"/>
            <a:ext cx="3029796" cy="719304"/>
          </a:xfrm>
          <a:prstGeom prst="rect">
            <a:avLst/>
          </a:prstGeom>
        </p:spPr>
      </p:pic>
      <p:sp>
        <p:nvSpPr>
          <p:cNvPr id="20" name="Скругленный прямоугольник 19"/>
          <p:cNvSpPr/>
          <p:nvPr/>
        </p:nvSpPr>
        <p:spPr>
          <a:xfrm>
            <a:off x="1401296" y="913881"/>
            <a:ext cx="3007324" cy="502023"/>
          </a:xfrm>
          <a:prstGeom prst="roundRect">
            <a:avLst/>
          </a:prstGeom>
          <a:solidFill>
            <a:schemeClr val="accent2">
              <a:lumMod val="40000"/>
              <a:lumOff val="60000"/>
              <a:alpha val="4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TextBox 20"/>
          <p:cNvSpPr txBox="1"/>
          <p:nvPr/>
        </p:nvSpPr>
        <p:spPr>
          <a:xfrm>
            <a:off x="2328630" y="343575"/>
            <a:ext cx="1175128" cy="461665"/>
          </a:xfrm>
          <a:prstGeom prst="rect">
            <a:avLst/>
          </a:prstGeom>
          <a:solidFill>
            <a:schemeClr val="accent2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Глицин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4404198" y="1470225"/>
            <a:ext cx="257449" cy="594114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7091082" y="2545976"/>
            <a:ext cx="502024" cy="51098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6331" y="478301"/>
            <a:ext cx="2134667" cy="3172075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9145819" y="1553349"/>
            <a:ext cx="757839" cy="510989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TextBox 26"/>
          <p:cNvSpPr txBox="1"/>
          <p:nvPr/>
        </p:nvSpPr>
        <p:spPr>
          <a:xfrm>
            <a:off x="9656612" y="3630270"/>
            <a:ext cx="1401774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 flipH="1">
            <a:off x="7787933" y="2010811"/>
            <a:ext cx="1207828" cy="69676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Скругленный прямоугольник 29"/>
          <p:cNvSpPr/>
          <p:nvPr/>
        </p:nvSpPr>
        <p:spPr>
          <a:xfrm>
            <a:off x="6239434" y="2096541"/>
            <a:ext cx="557947" cy="5121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6223638" y="812526"/>
            <a:ext cx="867443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6571314" y="1385601"/>
            <a:ext cx="1139" cy="6252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Скругленный прямоугольник 33"/>
          <p:cNvSpPr/>
          <p:nvPr/>
        </p:nvSpPr>
        <p:spPr>
          <a:xfrm>
            <a:off x="7066584" y="3504307"/>
            <a:ext cx="564778" cy="5289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24979" y="2981805"/>
            <a:ext cx="564778" cy="528917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48" y="4523483"/>
            <a:ext cx="1647825" cy="1104900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8128685" y="4466612"/>
            <a:ext cx="829524" cy="116177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TextBox 39"/>
          <p:cNvSpPr txBox="1"/>
          <p:nvPr/>
        </p:nvSpPr>
        <p:spPr>
          <a:xfrm>
            <a:off x="7868670" y="5685254"/>
            <a:ext cx="3973706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формилтетрагидрофолат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360" y="2667106"/>
            <a:ext cx="1724025" cy="1162050"/>
          </a:xfrm>
          <a:prstGeom prst="rect">
            <a:avLst/>
          </a:prstGeom>
        </p:spPr>
      </p:pic>
      <p:sp>
        <p:nvSpPr>
          <p:cNvPr id="42" name="Скругленный прямоугольник 41"/>
          <p:cNvSpPr/>
          <p:nvPr/>
        </p:nvSpPr>
        <p:spPr>
          <a:xfrm>
            <a:off x="1824886" y="2680744"/>
            <a:ext cx="829524" cy="1161771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TextBox 42"/>
          <p:cNvSpPr txBox="1"/>
          <p:nvPr/>
        </p:nvSpPr>
        <p:spPr>
          <a:xfrm>
            <a:off x="284927" y="3874358"/>
            <a:ext cx="2546668" cy="830997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тетрагидрофолат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4" name="Прямая со стрелкой 43"/>
          <p:cNvCxnSpPr/>
          <p:nvPr/>
        </p:nvCxnSpPr>
        <p:spPr>
          <a:xfrm flipH="1" flipV="1">
            <a:off x="7593107" y="4196261"/>
            <a:ext cx="405943" cy="6191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>
            <a:endCxn id="4" idx="1"/>
          </p:cNvCxnSpPr>
          <p:nvPr/>
        </p:nvCxnSpPr>
        <p:spPr>
          <a:xfrm>
            <a:off x="2831595" y="3300239"/>
            <a:ext cx="968039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90729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796" y="88589"/>
            <a:ext cx="10449380" cy="661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319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882" y="627528"/>
            <a:ext cx="11335593" cy="5468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14934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0738" y="264112"/>
            <a:ext cx="27305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Карбамоилфосфат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1057" y="235359"/>
            <a:ext cx="15382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5746375" y="723969"/>
            <a:ext cx="8965" cy="58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32506" y="2330459"/>
            <a:ext cx="2246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Дигидрооротат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790420" y="1797579"/>
            <a:ext cx="8965" cy="58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403911" y="1248213"/>
            <a:ext cx="28362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Карбамоиласпартат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5822040" y="2865951"/>
            <a:ext cx="8965" cy="58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92342" y="3383381"/>
            <a:ext cx="1332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Оротат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5848153" y="3853597"/>
            <a:ext cx="8965" cy="58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969222" y="4363388"/>
            <a:ext cx="1775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Оротидилат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5857118" y="4912754"/>
            <a:ext cx="8965" cy="58270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556602" y="5426209"/>
            <a:ext cx="27982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Уридинмонофосфат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Прямая со стрелкой 22"/>
          <p:cNvCxnSpPr>
            <a:endCxn id="29" idx="1"/>
          </p:cNvCxnSpPr>
          <p:nvPr/>
        </p:nvCxnSpPr>
        <p:spPr>
          <a:xfrm>
            <a:off x="7354849" y="5834007"/>
            <a:ext cx="1300516" cy="77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endCxn id="46" idx="3"/>
          </p:cNvCxnSpPr>
          <p:nvPr/>
        </p:nvCxnSpPr>
        <p:spPr>
          <a:xfrm flipH="1" flipV="1">
            <a:off x="3249330" y="5841708"/>
            <a:ext cx="1314029" cy="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8655365" y="5426209"/>
            <a:ext cx="303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Тимидинмонофосфат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ТМФ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3" name="Прямая соединительная линия 32"/>
          <p:cNvCxnSpPr>
            <a:endCxn id="4" idx="3"/>
          </p:cNvCxnSpPr>
          <p:nvPr/>
        </p:nvCxnSpPr>
        <p:spPr>
          <a:xfrm flipH="1" flipV="1">
            <a:off x="5011271" y="494945"/>
            <a:ext cx="735104" cy="22902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5735953" y="490775"/>
            <a:ext cx="709671" cy="22807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212362" y="5426209"/>
            <a:ext cx="30369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Цитидинмонофосфат (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ЦМФ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240170" y="739624"/>
            <a:ext cx="44521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Аспартат-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транскарбамоилаза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240170" y="1799402"/>
            <a:ext cx="2423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Дигидрооротаза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7354849" y="2852083"/>
            <a:ext cx="4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Дигидрооротатдегидрогеназа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361440" y="3842766"/>
            <a:ext cx="4209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УМФ-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80881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7605" y="965851"/>
            <a:ext cx="1533525" cy="5524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134" y="1518301"/>
            <a:ext cx="3114675" cy="3343275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4821614" y="1518301"/>
            <a:ext cx="1138518" cy="3332465"/>
          </a:xfrm>
          <a:custGeom>
            <a:avLst/>
            <a:gdLst>
              <a:gd name="connsiteX0" fmla="*/ 0 w 1281821"/>
              <a:gd name="connsiteY0" fmla="*/ 213641 h 3332465"/>
              <a:gd name="connsiteX1" fmla="*/ 213641 w 1281821"/>
              <a:gd name="connsiteY1" fmla="*/ 0 h 3332465"/>
              <a:gd name="connsiteX2" fmla="*/ 1068180 w 1281821"/>
              <a:gd name="connsiteY2" fmla="*/ 0 h 3332465"/>
              <a:gd name="connsiteX3" fmla="*/ 1281821 w 1281821"/>
              <a:gd name="connsiteY3" fmla="*/ 213641 h 3332465"/>
              <a:gd name="connsiteX4" fmla="*/ 1281821 w 1281821"/>
              <a:gd name="connsiteY4" fmla="*/ 3118824 h 3332465"/>
              <a:gd name="connsiteX5" fmla="*/ 1068180 w 1281821"/>
              <a:gd name="connsiteY5" fmla="*/ 3332465 h 3332465"/>
              <a:gd name="connsiteX6" fmla="*/ 213641 w 1281821"/>
              <a:gd name="connsiteY6" fmla="*/ 3332465 h 3332465"/>
              <a:gd name="connsiteX7" fmla="*/ 0 w 1281821"/>
              <a:gd name="connsiteY7" fmla="*/ 3118824 h 3332465"/>
              <a:gd name="connsiteX8" fmla="*/ 0 w 1281821"/>
              <a:gd name="connsiteY8" fmla="*/ 213641 h 3332465"/>
              <a:gd name="connsiteX0" fmla="*/ 0 w 1281821"/>
              <a:gd name="connsiteY0" fmla="*/ 213641 h 3332465"/>
              <a:gd name="connsiteX1" fmla="*/ 213641 w 1281821"/>
              <a:gd name="connsiteY1" fmla="*/ 0 h 3332465"/>
              <a:gd name="connsiteX2" fmla="*/ 1068180 w 1281821"/>
              <a:gd name="connsiteY2" fmla="*/ 0 h 3332465"/>
              <a:gd name="connsiteX3" fmla="*/ 1281821 w 1281821"/>
              <a:gd name="connsiteY3" fmla="*/ 213641 h 3332465"/>
              <a:gd name="connsiteX4" fmla="*/ 1281821 w 1281821"/>
              <a:gd name="connsiteY4" fmla="*/ 3118824 h 3332465"/>
              <a:gd name="connsiteX5" fmla="*/ 1068180 w 1281821"/>
              <a:gd name="connsiteY5" fmla="*/ 3332465 h 3332465"/>
              <a:gd name="connsiteX6" fmla="*/ 204676 w 1281821"/>
              <a:gd name="connsiteY6" fmla="*/ 3332465 h 3332465"/>
              <a:gd name="connsiteX7" fmla="*/ 0 w 1281821"/>
              <a:gd name="connsiteY7" fmla="*/ 3118824 h 3332465"/>
              <a:gd name="connsiteX8" fmla="*/ 0 w 1281821"/>
              <a:gd name="connsiteY8" fmla="*/ 213641 h 3332465"/>
              <a:gd name="connsiteX0" fmla="*/ 0 w 1281821"/>
              <a:gd name="connsiteY0" fmla="*/ 213641 h 3332465"/>
              <a:gd name="connsiteX1" fmla="*/ 213641 w 1281821"/>
              <a:gd name="connsiteY1" fmla="*/ 0 h 3332465"/>
              <a:gd name="connsiteX2" fmla="*/ 1068180 w 1281821"/>
              <a:gd name="connsiteY2" fmla="*/ 0 h 3332465"/>
              <a:gd name="connsiteX3" fmla="*/ 1281821 w 1281821"/>
              <a:gd name="connsiteY3" fmla="*/ 213641 h 3332465"/>
              <a:gd name="connsiteX4" fmla="*/ 1281821 w 1281821"/>
              <a:gd name="connsiteY4" fmla="*/ 3118824 h 3332465"/>
              <a:gd name="connsiteX5" fmla="*/ 1068180 w 1281821"/>
              <a:gd name="connsiteY5" fmla="*/ 3332465 h 3332465"/>
              <a:gd name="connsiteX6" fmla="*/ 588869 w 1281821"/>
              <a:gd name="connsiteY6" fmla="*/ 3331533 h 3332465"/>
              <a:gd name="connsiteX7" fmla="*/ 204676 w 1281821"/>
              <a:gd name="connsiteY7" fmla="*/ 3332465 h 3332465"/>
              <a:gd name="connsiteX8" fmla="*/ 0 w 1281821"/>
              <a:gd name="connsiteY8" fmla="*/ 3118824 h 3332465"/>
              <a:gd name="connsiteX9" fmla="*/ 0 w 1281821"/>
              <a:gd name="connsiteY9" fmla="*/ 213641 h 3332465"/>
              <a:gd name="connsiteX0" fmla="*/ 0 w 1281821"/>
              <a:gd name="connsiteY0" fmla="*/ 213641 h 3332465"/>
              <a:gd name="connsiteX1" fmla="*/ 213641 w 1281821"/>
              <a:gd name="connsiteY1" fmla="*/ 0 h 3332465"/>
              <a:gd name="connsiteX2" fmla="*/ 1068180 w 1281821"/>
              <a:gd name="connsiteY2" fmla="*/ 0 h 3332465"/>
              <a:gd name="connsiteX3" fmla="*/ 1281821 w 1281821"/>
              <a:gd name="connsiteY3" fmla="*/ 213641 h 3332465"/>
              <a:gd name="connsiteX4" fmla="*/ 1281821 w 1281821"/>
              <a:gd name="connsiteY4" fmla="*/ 3118824 h 3332465"/>
              <a:gd name="connsiteX5" fmla="*/ 1068180 w 1281821"/>
              <a:gd name="connsiteY5" fmla="*/ 3332465 h 3332465"/>
              <a:gd name="connsiteX6" fmla="*/ 499222 w 1281821"/>
              <a:gd name="connsiteY6" fmla="*/ 3331533 h 3332465"/>
              <a:gd name="connsiteX7" fmla="*/ 204676 w 1281821"/>
              <a:gd name="connsiteY7" fmla="*/ 3332465 h 3332465"/>
              <a:gd name="connsiteX8" fmla="*/ 0 w 1281821"/>
              <a:gd name="connsiteY8" fmla="*/ 3118824 h 3332465"/>
              <a:gd name="connsiteX9" fmla="*/ 0 w 1281821"/>
              <a:gd name="connsiteY9" fmla="*/ 213641 h 3332465"/>
              <a:gd name="connsiteX0" fmla="*/ 0 w 1281821"/>
              <a:gd name="connsiteY0" fmla="*/ 213641 h 3332465"/>
              <a:gd name="connsiteX1" fmla="*/ 213641 w 1281821"/>
              <a:gd name="connsiteY1" fmla="*/ 0 h 3332465"/>
              <a:gd name="connsiteX2" fmla="*/ 1068180 w 1281821"/>
              <a:gd name="connsiteY2" fmla="*/ 0 h 3332465"/>
              <a:gd name="connsiteX3" fmla="*/ 1281821 w 1281821"/>
              <a:gd name="connsiteY3" fmla="*/ 213641 h 3332465"/>
              <a:gd name="connsiteX4" fmla="*/ 1281821 w 1281821"/>
              <a:gd name="connsiteY4" fmla="*/ 3118824 h 3332465"/>
              <a:gd name="connsiteX5" fmla="*/ 1068180 w 1281821"/>
              <a:gd name="connsiteY5" fmla="*/ 3332465 h 3332465"/>
              <a:gd name="connsiteX6" fmla="*/ 499222 w 1281821"/>
              <a:gd name="connsiteY6" fmla="*/ 3331533 h 3332465"/>
              <a:gd name="connsiteX7" fmla="*/ 240534 w 1281821"/>
              <a:gd name="connsiteY7" fmla="*/ 3332465 h 3332465"/>
              <a:gd name="connsiteX8" fmla="*/ 0 w 1281821"/>
              <a:gd name="connsiteY8" fmla="*/ 3118824 h 3332465"/>
              <a:gd name="connsiteX9" fmla="*/ 0 w 1281821"/>
              <a:gd name="connsiteY9" fmla="*/ 213641 h 3332465"/>
              <a:gd name="connsiteX0" fmla="*/ 0 w 1281821"/>
              <a:gd name="connsiteY0" fmla="*/ 213641 h 3340498"/>
              <a:gd name="connsiteX1" fmla="*/ 213641 w 1281821"/>
              <a:gd name="connsiteY1" fmla="*/ 0 h 3340498"/>
              <a:gd name="connsiteX2" fmla="*/ 1068180 w 1281821"/>
              <a:gd name="connsiteY2" fmla="*/ 0 h 3340498"/>
              <a:gd name="connsiteX3" fmla="*/ 1281821 w 1281821"/>
              <a:gd name="connsiteY3" fmla="*/ 213641 h 3340498"/>
              <a:gd name="connsiteX4" fmla="*/ 1281821 w 1281821"/>
              <a:gd name="connsiteY4" fmla="*/ 3118824 h 3340498"/>
              <a:gd name="connsiteX5" fmla="*/ 1068180 w 1281821"/>
              <a:gd name="connsiteY5" fmla="*/ 3332465 h 3340498"/>
              <a:gd name="connsiteX6" fmla="*/ 651622 w 1281821"/>
              <a:gd name="connsiteY6" fmla="*/ 3340498 h 3340498"/>
              <a:gd name="connsiteX7" fmla="*/ 240534 w 1281821"/>
              <a:gd name="connsiteY7" fmla="*/ 3332465 h 3340498"/>
              <a:gd name="connsiteX8" fmla="*/ 0 w 1281821"/>
              <a:gd name="connsiteY8" fmla="*/ 3118824 h 3340498"/>
              <a:gd name="connsiteX9" fmla="*/ 0 w 1281821"/>
              <a:gd name="connsiteY9" fmla="*/ 213641 h 3340498"/>
              <a:gd name="connsiteX0" fmla="*/ 0 w 1281821"/>
              <a:gd name="connsiteY0" fmla="*/ 213641 h 3340498"/>
              <a:gd name="connsiteX1" fmla="*/ 213641 w 1281821"/>
              <a:gd name="connsiteY1" fmla="*/ 0 h 3340498"/>
              <a:gd name="connsiteX2" fmla="*/ 1068180 w 1281821"/>
              <a:gd name="connsiteY2" fmla="*/ 0 h 3340498"/>
              <a:gd name="connsiteX3" fmla="*/ 1281821 w 1281821"/>
              <a:gd name="connsiteY3" fmla="*/ 213641 h 3340498"/>
              <a:gd name="connsiteX4" fmla="*/ 1281821 w 1281821"/>
              <a:gd name="connsiteY4" fmla="*/ 3118824 h 3340498"/>
              <a:gd name="connsiteX5" fmla="*/ 1068180 w 1281821"/>
              <a:gd name="connsiteY5" fmla="*/ 3332465 h 3340498"/>
              <a:gd name="connsiteX6" fmla="*/ 651622 w 1281821"/>
              <a:gd name="connsiteY6" fmla="*/ 3340498 h 3340498"/>
              <a:gd name="connsiteX7" fmla="*/ 652911 w 1281821"/>
              <a:gd name="connsiteY7" fmla="*/ 2570465 h 3340498"/>
              <a:gd name="connsiteX8" fmla="*/ 0 w 1281821"/>
              <a:gd name="connsiteY8" fmla="*/ 3118824 h 3340498"/>
              <a:gd name="connsiteX9" fmla="*/ 0 w 1281821"/>
              <a:gd name="connsiteY9" fmla="*/ 213641 h 3340498"/>
              <a:gd name="connsiteX0" fmla="*/ 0 w 1281821"/>
              <a:gd name="connsiteY0" fmla="*/ 213641 h 3340498"/>
              <a:gd name="connsiteX1" fmla="*/ 213641 w 1281821"/>
              <a:gd name="connsiteY1" fmla="*/ 0 h 3340498"/>
              <a:gd name="connsiteX2" fmla="*/ 1068180 w 1281821"/>
              <a:gd name="connsiteY2" fmla="*/ 0 h 3340498"/>
              <a:gd name="connsiteX3" fmla="*/ 1281821 w 1281821"/>
              <a:gd name="connsiteY3" fmla="*/ 213641 h 3340498"/>
              <a:gd name="connsiteX4" fmla="*/ 1281821 w 1281821"/>
              <a:gd name="connsiteY4" fmla="*/ 3118824 h 3340498"/>
              <a:gd name="connsiteX5" fmla="*/ 1068180 w 1281821"/>
              <a:gd name="connsiteY5" fmla="*/ 3332465 h 3340498"/>
              <a:gd name="connsiteX6" fmla="*/ 651622 w 1281821"/>
              <a:gd name="connsiteY6" fmla="*/ 3340498 h 3340498"/>
              <a:gd name="connsiteX7" fmla="*/ 652911 w 1281821"/>
              <a:gd name="connsiteY7" fmla="*/ 2570465 h 3340498"/>
              <a:gd name="connsiteX8" fmla="*/ 8964 w 1281821"/>
              <a:gd name="connsiteY8" fmla="*/ 3100895 h 3340498"/>
              <a:gd name="connsiteX9" fmla="*/ 0 w 1281821"/>
              <a:gd name="connsiteY9" fmla="*/ 213641 h 3340498"/>
              <a:gd name="connsiteX0" fmla="*/ 2802 w 1284623"/>
              <a:gd name="connsiteY0" fmla="*/ 213641 h 3340498"/>
              <a:gd name="connsiteX1" fmla="*/ 216443 w 1284623"/>
              <a:gd name="connsiteY1" fmla="*/ 0 h 3340498"/>
              <a:gd name="connsiteX2" fmla="*/ 1070982 w 1284623"/>
              <a:gd name="connsiteY2" fmla="*/ 0 h 3340498"/>
              <a:gd name="connsiteX3" fmla="*/ 1284623 w 1284623"/>
              <a:gd name="connsiteY3" fmla="*/ 213641 h 3340498"/>
              <a:gd name="connsiteX4" fmla="*/ 1284623 w 1284623"/>
              <a:gd name="connsiteY4" fmla="*/ 3118824 h 3340498"/>
              <a:gd name="connsiteX5" fmla="*/ 1070982 w 1284623"/>
              <a:gd name="connsiteY5" fmla="*/ 3332465 h 3340498"/>
              <a:gd name="connsiteX6" fmla="*/ 654424 w 1284623"/>
              <a:gd name="connsiteY6" fmla="*/ 3340498 h 3340498"/>
              <a:gd name="connsiteX7" fmla="*/ 655713 w 1284623"/>
              <a:gd name="connsiteY7" fmla="*/ 2570465 h 3340498"/>
              <a:gd name="connsiteX8" fmla="*/ 11766 w 1284623"/>
              <a:gd name="connsiteY8" fmla="*/ 3100895 h 3340498"/>
              <a:gd name="connsiteX9" fmla="*/ 0 w 1284623"/>
              <a:gd name="connsiteY9" fmla="*/ 2363344 h 3340498"/>
              <a:gd name="connsiteX10" fmla="*/ 2802 w 1284623"/>
              <a:gd name="connsiteY10" fmla="*/ 213641 h 3340498"/>
              <a:gd name="connsiteX0" fmla="*/ 2802 w 1284623"/>
              <a:gd name="connsiteY0" fmla="*/ 213641 h 3340498"/>
              <a:gd name="connsiteX1" fmla="*/ 216443 w 1284623"/>
              <a:gd name="connsiteY1" fmla="*/ 0 h 3340498"/>
              <a:gd name="connsiteX2" fmla="*/ 1070982 w 1284623"/>
              <a:gd name="connsiteY2" fmla="*/ 0 h 3340498"/>
              <a:gd name="connsiteX3" fmla="*/ 1284623 w 1284623"/>
              <a:gd name="connsiteY3" fmla="*/ 213641 h 3340498"/>
              <a:gd name="connsiteX4" fmla="*/ 1284623 w 1284623"/>
              <a:gd name="connsiteY4" fmla="*/ 3118824 h 3340498"/>
              <a:gd name="connsiteX5" fmla="*/ 1070982 w 1284623"/>
              <a:gd name="connsiteY5" fmla="*/ 3332465 h 3340498"/>
              <a:gd name="connsiteX6" fmla="*/ 654424 w 1284623"/>
              <a:gd name="connsiteY6" fmla="*/ 3340498 h 3340498"/>
              <a:gd name="connsiteX7" fmla="*/ 655713 w 1284623"/>
              <a:gd name="connsiteY7" fmla="*/ 2570465 h 3340498"/>
              <a:gd name="connsiteX8" fmla="*/ 630331 w 1284623"/>
              <a:gd name="connsiteY8" fmla="*/ 2571977 h 3340498"/>
              <a:gd name="connsiteX9" fmla="*/ 0 w 1284623"/>
              <a:gd name="connsiteY9" fmla="*/ 2363344 h 3340498"/>
              <a:gd name="connsiteX10" fmla="*/ 2802 w 1284623"/>
              <a:gd name="connsiteY10" fmla="*/ 213641 h 3340498"/>
              <a:gd name="connsiteX0" fmla="*/ 0 w 1281821"/>
              <a:gd name="connsiteY0" fmla="*/ 213641 h 3340498"/>
              <a:gd name="connsiteX1" fmla="*/ 213641 w 1281821"/>
              <a:gd name="connsiteY1" fmla="*/ 0 h 3340498"/>
              <a:gd name="connsiteX2" fmla="*/ 1068180 w 1281821"/>
              <a:gd name="connsiteY2" fmla="*/ 0 h 3340498"/>
              <a:gd name="connsiteX3" fmla="*/ 1281821 w 1281821"/>
              <a:gd name="connsiteY3" fmla="*/ 213641 h 3340498"/>
              <a:gd name="connsiteX4" fmla="*/ 1281821 w 1281821"/>
              <a:gd name="connsiteY4" fmla="*/ 3118824 h 3340498"/>
              <a:gd name="connsiteX5" fmla="*/ 1068180 w 1281821"/>
              <a:gd name="connsiteY5" fmla="*/ 3332465 h 3340498"/>
              <a:gd name="connsiteX6" fmla="*/ 651622 w 1281821"/>
              <a:gd name="connsiteY6" fmla="*/ 3340498 h 3340498"/>
              <a:gd name="connsiteX7" fmla="*/ 652911 w 1281821"/>
              <a:gd name="connsiteY7" fmla="*/ 2570465 h 3340498"/>
              <a:gd name="connsiteX8" fmla="*/ 627529 w 1281821"/>
              <a:gd name="connsiteY8" fmla="*/ 2571977 h 3340498"/>
              <a:gd name="connsiteX9" fmla="*/ 24092 w 1281821"/>
              <a:gd name="connsiteY9" fmla="*/ 2300591 h 3340498"/>
              <a:gd name="connsiteX10" fmla="*/ 0 w 1281821"/>
              <a:gd name="connsiteY10" fmla="*/ 213641 h 3340498"/>
              <a:gd name="connsiteX0" fmla="*/ 0 w 1281821"/>
              <a:gd name="connsiteY0" fmla="*/ 213641 h 3340498"/>
              <a:gd name="connsiteX1" fmla="*/ 213641 w 1281821"/>
              <a:gd name="connsiteY1" fmla="*/ 0 h 3340498"/>
              <a:gd name="connsiteX2" fmla="*/ 1068180 w 1281821"/>
              <a:gd name="connsiteY2" fmla="*/ 0 h 3340498"/>
              <a:gd name="connsiteX3" fmla="*/ 1281821 w 1281821"/>
              <a:gd name="connsiteY3" fmla="*/ 213641 h 3340498"/>
              <a:gd name="connsiteX4" fmla="*/ 1281821 w 1281821"/>
              <a:gd name="connsiteY4" fmla="*/ 3118824 h 3340498"/>
              <a:gd name="connsiteX5" fmla="*/ 1068180 w 1281821"/>
              <a:gd name="connsiteY5" fmla="*/ 3332465 h 3340498"/>
              <a:gd name="connsiteX6" fmla="*/ 651622 w 1281821"/>
              <a:gd name="connsiteY6" fmla="*/ 3340498 h 3340498"/>
              <a:gd name="connsiteX7" fmla="*/ 652911 w 1281821"/>
              <a:gd name="connsiteY7" fmla="*/ 2570465 h 3340498"/>
              <a:gd name="connsiteX8" fmla="*/ 627529 w 1281821"/>
              <a:gd name="connsiteY8" fmla="*/ 2571977 h 3340498"/>
              <a:gd name="connsiteX9" fmla="*/ 24092 w 1281821"/>
              <a:gd name="connsiteY9" fmla="*/ 2300591 h 3340498"/>
              <a:gd name="connsiteX10" fmla="*/ 7011 w 1281821"/>
              <a:gd name="connsiteY10" fmla="*/ 937956 h 3340498"/>
              <a:gd name="connsiteX11" fmla="*/ 0 w 1281821"/>
              <a:gd name="connsiteY11" fmla="*/ 213641 h 3340498"/>
              <a:gd name="connsiteX0" fmla="*/ 0 w 1281821"/>
              <a:gd name="connsiteY0" fmla="*/ 213641 h 3340498"/>
              <a:gd name="connsiteX1" fmla="*/ 213641 w 1281821"/>
              <a:gd name="connsiteY1" fmla="*/ 0 h 3340498"/>
              <a:gd name="connsiteX2" fmla="*/ 1068180 w 1281821"/>
              <a:gd name="connsiteY2" fmla="*/ 0 h 3340498"/>
              <a:gd name="connsiteX3" fmla="*/ 1281821 w 1281821"/>
              <a:gd name="connsiteY3" fmla="*/ 213641 h 3340498"/>
              <a:gd name="connsiteX4" fmla="*/ 1281821 w 1281821"/>
              <a:gd name="connsiteY4" fmla="*/ 3118824 h 3340498"/>
              <a:gd name="connsiteX5" fmla="*/ 1068180 w 1281821"/>
              <a:gd name="connsiteY5" fmla="*/ 3332465 h 3340498"/>
              <a:gd name="connsiteX6" fmla="*/ 651622 w 1281821"/>
              <a:gd name="connsiteY6" fmla="*/ 3340498 h 3340498"/>
              <a:gd name="connsiteX7" fmla="*/ 652911 w 1281821"/>
              <a:gd name="connsiteY7" fmla="*/ 2570465 h 3340498"/>
              <a:gd name="connsiteX8" fmla="*/ 627529 w 1281821"/>
              <a:gd name="connsiteY8" fmla="*/ 2571977 h 3340498"/>
              <a:gd name="connsiteX9" fmla="*/ 24092 w 1281821"/>
              <a:gd name="connsiteY9" fmla="*/ 2300591 h 3340498"/>
              <a:gd name="connsiteX10" fmla="*/ 7011 w 1281821"/>
              <a:gd name="connsiteY10" fmla="*/ 937956 h 3340498"/>
              <a:gd name="connsiteX11" fmla="*/ 7011 w 1281821"/>
              <a:gd name="connsiteY11" fmla="*/ 937956 h 3340498"/>
              <a:gd name="connsiteX12" fmla="*/ 0 w 1281821"/>
              <a:gd name="connsiteY12" fmla="*/ 213641 h 3340498"/>
              <a:gd name="connsiteX0" fmla="*/ 696684 w 1274810"/>
              <a:gd name="connsiteY0" fmla="*/ 617053 h 3340498"/>
              <a:gd name="connsiteX1" fmla="*/ 206630 w 1274810"/>
              <a:gd name="connsiteY1" fmla="*/ 0 h 3340498"/>
              <a:gd name="connsiteX2" fmla="*/ 1061169 w 1274810"/>
              <a:gd name="connsiteY2" fmla="*/ 0 h 3340498"/>
              <a:gd name="connsiteX3" fmla="*/ 1274810 w 1274810"/>
              <a:gd name="connsiteY3" fmla="*/ 213641 h 3340498"/>
              <a:gd name="connsiteX4" fmla="*/ 1274810 w 1274810"/>
              <a:gd name="connsiteY4" fmla="*/ 3118824 h 3340498"/>
              <a:gd name="connsiteX5" fmla="*/ 1061169 w 1274810"/>
              <a:gd name="connsiteY5" fmla="*/ 3332465 h 3340498"/>
              <a:gd name="connsiteX6" fmla="*/ 644611 w 1274810"/>
              <a:gd name="connsiteY6" fmla="*/ 3340498 h 3340498"/>
              <a:gd name="connsiteX7" fmla="*/ 645900 w 1274810"/>
              <a:gd name="connsiteY7" fmla="*/ 2570465 h 3340498"/>
              <a:gd name="connsiteX8" fmla="*/ 620518 w 1274810"/>
              <a:gd name="connsiteY8" fmla="*/ 2571977 h 3340498"/>
              <a:gd name="connsiteX9" fmla="*/ 17081 w 1274810"/>
              <a:gd name="connsiteY9" fmla="*/ 2300591 h 3340498"/>
              <a:gd name="connsiteX10" fmla="*/ 0 w 1274810"/>
              <a:gd name="connsiteY10" fmla="*/ 937956 h 3340498"/>
              <a:gd name="connsiteX11" fmla="*/ 0 w 1274810"/>
              <a:gd name="connsiteY11" fmla="*/ 937956 h 3340498"/>
              <a:gd name="connsiteX12" fmla="*/ 696684 w 1274810"/>
              <a:gd name="connsiteY12" fmla="*/ 617053 h 3340498"/>
              <a:gd name="connsiteX0" fmla="*/ 717080 w 1295206"/>
              <a:gd name="connsiteY0" fmla="*/ 617053 h 3340498"/>
              <a:gd name="connsiteX1" fmla="*/ 227026 w 1295206"/>
              <a:gd name="connsiteY1" fmla="*/ 0 h 3340498"/>
              <a:gd name="connsiteX2" fmla="*/ 1081565 w 1295206"/>
              <a:gd name="connsiteY2" fmla="*/ 0 h 3340498"/>
              <a:gd name="connsiteX3" fmla="*/ 1295206 w 1295206"/>
              <a:gd name="connsiteY3" fmla="*/ 213641 h 3340498"/>
              <a:gd name="connsiteX4" fmla="*/ 1295206 w 1295206"/>
              <a:gd name="connsiteY4" fmla="*/ 3118824 h 3340498"/>
              <a:gd name="connsiteX5" fmla="*/ 1081565 w 1295206"/>
              <a:gd name="connsiteY5" fmla="*/ 3332465 h 3340498"/>
              <a:gd name="connsiteX6" fmla="*/ 665007 w 1295206"/>
              <a:gd name="connsiteY6" fmla="*/ 3340498 h 3340498"/>
              <a:gd name="connsiteX7" fmla="*/ 666296 w 1295206"/>
              <a:gd name="connsiteY7" fmla="*/ 2570465 h 3340498"/>
              <a:gd name="connsiteX8" fmla="*/ 640914 w 1295206"/>
              <a:gd name="connsiteY8" fmla="*/ 2571977 h 3340498"/>
              <a:gd name="connsiteX9" fmla="*/ 37477 w 1295206"/>
              <a:gd name="connsiteY9" fmla="*/ 2300591 h 3340498"/>
              <a:gd name="connsiteX10" fmla="*/ 20396 w 1295206"/>
              <a:gd name="connsiteY10" fmla="*/ 937956 h 3340498"/>
              <a:gd name="connsiteX11" fmla="*/ 0 w 1295206"/>
              <a:gd name="connsiteY11" fmla="*/ 1045533 h 3340498"/>
              <a:gd name="connsiteX12" fmla="*/ 717080 w 1295206"/>
              <a:gd name="connsiteY12" fmla="*/ 617053 h 3340498"/>
              <a:gd name="connsiteX0" fmla="*/ 737477 w 1295206"/>
              <a:gd name="connsiteY0" fmla="*/ 652912 h 3340498"/>
              <a:gd name="connsiteX1" fmla="*/ 227026 w 1295206"/>
              <a:gd name="connsiteY1" fmla="*/ 0 h 3340498"/>
              <a:gd name="connsiteX2" fmla="*/ 1081565 w 1295206"/>
              <a:gd name="connsiteY2" fmla="*/ 0 h 3340498"/>
              <a:gd name="connsiteX3" fmla="*/ 1295206 w 1295206"/>
              <a:gd name="connsiteY3" fmla="*/ 213641 h 3340498"/>
              <a:gd name="connsiteX4" fmla="*/ 1295206 w 1295206"/>
              <a:gd name="connsiteY4" fmla="*/ 3118824 h 3340498"/>
              <a:gd name="connsiteX5" fmla="*/ 1081565 w 1295206"/>
              <a:gd name="connsiteY5" fmla="*/ 3332465 h 3340498"/>
              <a:gd name="connsiteX6" fmla="*/ 665007 w 1295206"/>
              <a:gd name="connsiteY6" fmla="*/ 3340498 h 3340498"/>
              <a:gd name="connsiteX7" fmla="*/ 666296 w 1295206"/>
              <a:gd name="connsiteY7" fmla="*/ 2570465 h 3340498"/>
              <a:gd name="connsiteX8" fmla="*/ 640914 w 1295206"/>
              <a:gd name="connsiteY8" fmla="*/ 2571977 h 3340498"/>
              <a:gd name="connsiteX9" fmla="*/ 37477 w 1295206"/>
              <a:gd name="connsiteY9" fmla="*/ 2300591 h 3340498"/>
              <a:gd name="connsiteX10" fmla="*/ 20396 w 1295206"/>
              <a:gd name="connsiteY10" fmla="*/ 937956 h 3340498"/>
              <a:gd name="connsiteX11" fmla="*/ 0 w 1295206"/>
              <a:gd name="connsiteY11" fmla="*/ 1045533 h 3340498"/>
              <a:gd name="connsiteX12" fmla="*/ 737477 w 1295206"/>
              <a:gd name="connsiteY12" fmla="*/ 652912 h 3340498"/>
              <a:gd name="connsiteX0" fmla="*/ 737477 w 1295206"/>
              <a:gd name="connsiteY0" fmla="*/ 652912 h 3340498"/>
              <a:gd name="connsiteX1" fmla="*/ 869529 w 1295206"/>
              <a:gd name="connsiteY1" fmla="*/ 8964 h 3340498"/>
              <a:gd name="connsiteX2" fmla="*/ 1081565 w 1295206"/>
              <a:gd name="connsiteY2" fmla="*/ 0 h 3340498"/>
              <a:gd name="connsiteX3" fmla="*/ 1295206 w 1295206"/>
              <a:gd name="connsiteY3" fmla="*/ 213641 h 3340498"/>
              <a:gd name="connsiteX4" fmla="*/ 1295206 w 1295206"/>
              <a:gd name="connsiteY4" fmla="*/ 3118824 h 3340498"/>
              <a:gd name="connsiteX5" fmla="*/ 1081565 w 1295206"/>
              <a:gd name="connsiteY5" fmla="*/ 3332465 h 3340498"/>
              <a:gd name="connsiteX6" fmla="*/ 665007 w 1295206"/>
              <a:gd name="connsiteY6" fmla="*/ 3340498 h 3340498"/>
              <a:gd name="connsiteX7" fmla="*/ 666296 w 1295206"/>
              <a:gd name="connsiteY7" fmla="*/ 2570465 h 3340498"/>
              <a:gd name="connsiteX8" fmla="*/ 640914 w 1295206"/>
              <a:gd name="connsiteY8" fmla="*/ 2571977 h 3340498"/>
              <a:gd name="connsiteX9" fmla="*/ 37477 w 1295206"/>
              <a:gd name="connsiteY9" fmla="*/ 2300591 h 3340498"/>
              <a:gd name="connsiteX10" fmla="*/ 20396 w 1295206"/>
              <a:gd name="connsiteY10" fmla="*/ 937956 h 3340498"/>
              <a:gd name="connsiteX11" fmla="*/ 0 w 1295206"/>
              <a:gd name="connsiteY11" fmla="*/ 1045533 h 3340498"/>
              <a:gd name="connsiteX12" fmla="*/ 737477 w 1295206"/>
              <a:gd name="connsiteY12" fmla="*/ 652912 h 3340498"/>
              <a:gd name="connsiteX0" fmla="*/ 737477 w 1295206"/>
              <a:gd name="connsiteY0" fmla="*/ 652912 h 3340498"/>
              <a:gd name="connsiteX1" fmla="*/ 828735 w 1295206"/>
              <a:gd name="connsiteY1" fmla="*/ 8964 h 3340498"/>
              <a:gd name="connsiteX2" fmla="*/ 1081565 w 1295206"/>
              <a:gd name="connsiteY2" fmla="*/ 0 h 3340498"/>
              <a:gd name="connsiteX3" fmla="*/ 1295206 w 1295206"/>
              <a:gd name="connsiteY3" fmla="*/ 213641 h 3340498"/>
              <a:gd name="connsiteX4" fmla="*/ 1295206 w 1295206"/>
              <a:gd name="connsiteY4" fmla="*/ 3118824 h 3340498"/>
              <a:gd name="connsiteX5" fmla="*/ 1081565 w 1295206"/>
              <a:gd name="connsiteY5" fmla="*/ 3332465 h 3340498"/>
              <a:gd name="connsiteX6" fmla="*/ 665007 w 1295206"/>
              <a:gd name="connsiteY6" fmla="*/ 3340498 h 3340498"/>
              <a:gd name="connsiteX7" fmla="*/ 666296 w 1295206"/>
              <a:gd name="connsiteY7" fmla="*/ 2570465 h 3340498"/>
              <a:gd name="connsiteX8" fmla="*/ 640914 w 1295206"/>
              <a:gd name="connsiteY8" fmla="*/ 2571977 h 3340498"/>
              <a:gd name="connsiteX9" fmla="*/ 37477 w 1295206"/>
              <a:gd name="connsiteY9" fmla="*/ 2300591 h 3340498"/>
              <a:gd name="connsiteX10" fmla="*/ 20396 w 1295206"/>
              <a:gd name="connsiteY10" fmla="*/ 937956 h 3340498"/>
              <a:gd name="connsiteX11" fmla="*/ 0 w 1295206"/>
              <a:gd name="connsiteY11" fmla="*/ 1045533 h 3340498"/>
              <a:gd name="connsiteX12" fmla="*/ 737477 w 1295206"/>
              <a:gd name="connsiteY12" fmla="*/ 652912 h 3340498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95206 w 1295206"/>
              <a:gd name="connsiteY4" fmla="*/ 3118824 h 3332465"/>
              <a:gd name="connsiteX5" fmla="*/ 1081565 w 1295206"/>
              <a:gd name="connsiteY5" fmla="*/ 3332465 h 3332465"/>
              <a:gd name="connsiteX6" fmla="*/ 685403 w 1295206"/>
              <a:gd name="connsiteY6" fmla="*/ 3277745 h 3332465"/>
              <a:gd name="connsiteX7" fmla="*/ 666296 w 1295206"/>
              <a:gd name="connsiteY7" fmla="*/ 2570465 h 3332465"/>
              <a:gd name="connsiteX8" fmla="*/ 640914 w 1295206"/>
              <a:gd name="connsiteY8" fmla="*/ 2571977 h 3332465"/>
              <a:gd name="connsiteX9" fmla="*/ 37477 w 1295206"/>
              <a:gd name="connsiteY9" fmla="*/ 2300591 h 3332465"/>
              <a:gd name="connsiteX10" fmla="*/ 20396 w 1295206"/>
              <a:gd name="connsiteY10" fmla="*/ 937956 h 3332465"/>
              <a:gd name="connsiteX11" fmla="*/ 0 w 1295206"/>
              <a:gd name="connsiteY11" fmla="*/ 1045533 h 3332465"/>
              <a:gd name="connsiteX12" fmla="*/ 737477 w 1295206"/>
              <a:gd name="connsiteY12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95206 w 1295206"/>
              <a:gd name="connsiteY4" fmla="*/ 3118824 h 3332465"/>
              <a:gd name="connsiteX5" fmla="*/ 1081565 w 1295206"/>
              <a:gd name="connsiteY5" fmla="*/ 3332465 h 3332465"/>
              <a:gd name="connsiteX6" fmla="*/ 726196 w 1295206"/>
              <a:gd name="connsiteY6" fmla="*/ 3322569 h 3332465"/>
              <a:gd name="connsiteX7" fmla="*/ 666296 w 1295206"/>
              <a:gd name="connsiteY7" fmla="*/ 2570465 h 3332465"/>
              <a:gd name="connsiteX8" fmla="*/ 640914 w 1295206"/>
              <a:gd name="connsiteY8" fmla="*/ 2571977 h 3332465"/>
              <a:gd name="connsiteX9" fmla="*/ 37477 w 1295206"/>
              <a:gd name="connsiteY9" fmla="*/ 2300591 h 3332465"/>
              <a:gd name="connsiteX10" fmla="*/ 20396 w 1295206"/>
              <a:gd name="connsiteY10" fmla="*/ 937956 h 3332465"/>
              <a:gd name="connsiteX11" fmla="*/ 0 w 1295206"/>
              <a:gd name="connsiteY11" fmla="*/ 1045533 h 3332465"/>
              <a:gd name="connsiteX12" fmla="*/ 737477 w 1295206"/>
              <a:gd name="connsiteY12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95206 w 1295206"/>
              <a:gd name="connsiteY4" fmla="*/ 3118824 h 3332465"/>
              <a:gd name="connsiteX5" fmla="*/ 1081565 w 1295206"/>
              <a:gd name="connsiteY5" fmla="*/ 3332465 h 3332465"/>
              <a:gd name="connsiteX6" fmla="*/ 726196 w 1295206"/>
              <a:gd name="connsiteY6" fmla="*/ 3322569 h 3332465"/>
              <a:gd name="connsiteX7" fmla="*/ 666296 w 1295206"/>
              <a:gd name="connsiteY7" fmla="*/ 2570465 h 3332465"/>
              <a:gd name="connsiteX8" fmla="*/ 640914 w 1295206"/>
              <a:gd name="connsiteY8" fmla="*/ 2571977 h 3332465"/>
              <a:gd name="connsiteX9" fmla="*/ 37477 w 1295206"/>
              <a:gd name="connsiteY9" fmla="*/ 2300591 h 3332465"/>
              <a:gd name="connsiteX10" fmla="*/ 20396 w 1295206"/>
              <a:gd name="connsiteY10" fmla="*/ 937956 h 3332465"/>
              <a:gd name="connsiteX11" fmla="*/ 0 w 1295206"/>
              <a:gd name="connsiteY11" fmla="*/ 1045533 h 3332465"/>
              <a:gd name="connsiteX12" fmla="*/ 737477 w 1295206"/>
              <a:gd name="connsiteY12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85007 w 1295206"/>
              <a:gd name="connsiteY4" fmla="*/ 615227 h 3332465"/>
              <a:gd name="connsiteX5" fmla="*/ 1295206 w 1295206"/>
              <a:gd name="connsiteY5" fmla="*/ 3118824 h 3332465"/>
              <a:gd name="connsiteX6" fmla="*/ 1081565 w 1295206"/>
              <a:gd name="connsiteY6" fmla="*/ 3332465 h 3332465"/>
              <a:gd name="connsiteX7" fmla="*/ 726196 w 1295206"/>
              <a:gd name="connsiteY7" fmla="*/ 3322569 h 3332465"/>
              <a:gd name="connsiteX8" fmla="*/ 666296 w 1295206"/>
              <a:gd name="connsiteY8" fmla="*/ 2570465 h 3332465"/>
              <a:gd name="connsiteX9" fmla="*/ 640914 w 1295206"/>
              <a:gd name="connsiteY9" fmla="*/ 2571977 h 3332465"/>
              <a:gd name="connsiteX10" fmla="*/ 37477 w 1295206"/>
              <a:gd name="connsiteY10" fmla="*/ 2300591 h 3332465"/>
              <a:gd name="connsiteX11" fmla="*/ 20396 w 1295206"/>
              <a:gd name="connsiteY11" fmla="*/ 937956 h 3332465"/>
              <a:gd name="connsiteX12" fmla="*/ 0 w 1295206"/>
              <a:gd name="connsiteY12" fmla="*/ 1045533 h 3332465"/>
              <a:gd name="connsiteX13" fmla="*/ 737477 w 1295206"/>
              <a:gd name="connsiteY13" fmla="*/ 652912 h 3332465"/>
              <a:gd name="connsiteX0" fmla="*/ 737477 w 1308309"/>
              <a:gd name="connsiteY0" fmla="*/ 652912 h 3332465"/>
              <a:gd name="connsiteX1" fmla="*/ 828735 w 1308309"/>
              <a:gd name="connsiteY1" fmla="*/ 8964 h 3332465"/>
              <a:gd name="connsiteX2" fmla="*/ 1081565 w 1308309"/>
              <a:gd name="connsiteY2" fmla="*/ 0 h 3332465"/>
              <a:gd name="connsiteX3" fmla="*/ 1295206 w 1308309"/>
              <a:gd name="connsiteY3" fmla="*/ 213641 h 3332465"/>
              <a:gd name="connsiteX4" fmla="*/ 1285007 w 1308309"/>
              <a:gd name="connsiteY4" fmla="*/ 615227 h 3332465"/>
              <a:gd name="connsiteX5" fmla="*/ 1285007 w 1308309"/>
              <a:gd name="connsiteY5" fmla="*/ 1018639 h 3332465"/>
              <a:gd name="connsiteX6" fmla="*/ 1295206 w 1308309"/>
              <a:gd name="connsiteY6" fmla="*/ 3118824 h 3332465"/>
              <a:gd name="connsiteX7" fmla="*/ 1081565 w 1308309"/>
              <a:gd name="connsiteY7" fmla="*/ 3332465 h 3332465"/>
              <a:gd name="connsiteX8" fmla="*/ 726196 w 1308309"/>
              <a:gd name="connsiteY8" fmla="*/ 3322569 h 3332465"/>
              <a:gd name="connsiteX9" fmla="*/ 666296 w 1308309"/>
              <a:gd name="connsiteY9" fmla="*/ 2570465 h 3332465"/>
              <a:gd name="connsiteX10" fmla="*/ 640914 w 1308309"/>
              <a:gd name="connsiteY10" fmla="*/ 2571977 h 3332465"/>
              <a:gd name="connsiteX11" fmla="*/ 37477 w 1308309"/>
              <a:gd name="connsiteY11" fmla="*/ 2300591 h 3332465"/>
              <a:gd name="connsiteX12" fmla="*/ 20396 w 1308309"/>
              <a:gd name="connsiteY12" fmla="*/ 937956 h 3332465"/>
              <a:gd name="connsiteX13" fmla="*/ 0 w 1308309"/>
              <a:gd name="connsiteY13" fmla="*/ 1045533 h 3332465"/>
              <a:gd name="connsiteX14" fmla="*/ 737477 w 1308309"/>
              <a:gd name="connsiteY14" fmla="*/ 652912 h 3332465"/>
              <a:gd name="connsiteX0" fmla="*/ 737477 w 1310660"/>
              <a:gd name="connsiteY0" fmla="*/ 652912 h 3332465"/>
              <a:gd name="connsiteX1" fmla="*/ 828735 w 1310660"/>
              <a:gd name="connsiteY1" fmla="*/ 8964 h 3332465"/>
              <a:gd name="connsiteX2" fmla="*/ 1081565 w 1310660"/>
              <a:gd name="connsiteY2" fmla="*/ 0 h 3332465"/>
              <a:gd name="connsiteX3" fmla="*/ 1295206 w 1310660"/>
              <a:gd name="connsiteY3" fmla="*/ 213641 h 3332465"/>
              <a:gd name="connsiteX4" fmla="*/ 1285007 w 1310660"/>
              <a:gd name="connsiteY4" fmla="*/ 615227 h 3332465"/>
              <a:gd name="connsiteX5" fmla="*/ 1295205 w 1310660"/>
              <a:gd name="connsiteY5" fmla="*/ 1565486 h 3332465"/>
              <a:gd name="connsiteX6" fmla="*/ 1295206 w 1310660"/>
              <a:gd name="connsiteY6" fmla="*/ 3118824 h 3332465"/>
              <a:gd name="connsiteX7" fmla="*/ 1081565 w 1310660"/>
              <a:gd name="connsiteY7" fmla="*/ 3332465 h 3332465"/>
              <a:gd name="connsiteX8" fmla="*/ 726196 w 1310660"/>
              <a:gd name="connsiteY8" fmla="*/ 3322569 h 3332465"/>
              <a:gd name="connsiteX9" fmla="*/ 666296 w 1310660"/>
              <a:gd name="connsiteY9" fmla="*/ 2570465 h 3332465"/>
              <a:gd name="connsiteX10" fmla="*/ 640914 w 1310660"/>
              <a:gd name="connsiteY10" fmla="*/ 2571977 h 3332465"/>
              <a:gd name="connsiteX11" fmla="*/ 37477 w 1310660"/>
              <a:gd name="connsiteY11" fmla="*/ 2300591 h 3332465"/>
              <a:gd name="connsiteX12" fmla="*/ 20396 w 1310660"/>
              <a:gd name="connsiteY12" fmla="*/ 937956 h 3332465"/>
              <a:gd name="connsiteX13" fmla="*/ 0 w 1310660"/>
              <a:gd name="connsiteY13" fmla="*/ 1045533 h 3332465"/>
              <a:gd name="connsiteX14" fmla="*/ 737477 w 1310660"/>
              <a:gd name="connsiteY14" fmla="*/ 652912 h 3332465"/>
              <a:gd name="connsiteX0" fmla="*/ 737477 w 1310660"/>
              <a:gd name="connsiteY0" fmla="*/ 652912 h 3332465"/>
              <a:gd name="connsiteX1" fmla="*/ 828735 w 1310660"/>
              <a:gd name="connsiteY1" fmla="*/ 8964 h 3332465"/>
              <a:gd name="connsiteX2" fmla="*/ 1081565 w 1310660"/>
              <a:gd name="connsiteY2" fmla="*/ 0 h 3332465"/>
              <a:gd name="connsiteX3" fmla="*/ 1295206 w 1310660"/>
              <a:gd name="connsiteY3" fmla="*/ 213641 h 3332465"/>
              <a:gd name="connsiteX4" fmla="*/ 1285007 w 1310660"/>
              <a:gd name="connsiteY4" fmla="*/ 615227 h 3332465"/>
              <a:gd name="connsiteX5" fmla="*/ 1285005 w 1310660"/>
              <a:gd name="connsiteY5" fmla="*/ 1072427 h 3332465"/>
              <a:gd name="connsiteX6" fmla="*/ 1295205 w 1310660"/>
              <a:gd name="connsiteY6" fmla="*/ 1565486 h 3332465"/>
              <a:gd name="connsiteX7" fmla="*/ 1295206 w 1310660"/>
              <a:gd name="connsiteY7" fmla="*/ 3118824 h 3332465"/>
              <a:gd name="connsiteX8" fmla="*/ 1081565 w 1310660"/>
              <a:gd name="connsiteY8" fmla="*/ 3332465 h 3332465"/>
              <a:gd name="connsiteX9" fmla="*/ 726196 w 1310660"/>
              <a:gd name="connsiteY9" fmla="*/ 3322569 h 3332465"/>
              <a:gd name="connsiteX10" fmla="*/ 666296 w 1310660"/>
              <a:gd name="connsiteY10" fmla="*/ 2570465 h 3332465"/>
              <a:gd name="connsiteX11" fmla="*/ 640914 w 1310660"/>
              <a:gd name="connsiteY11" fmla="*/ 2571977 h 3332465"/>
              <a:gd name="connsiteX12" fmla="*/ 37477 w 1310660"/>
              <a:gd name="connsiteY12" fmla="*/ 2300591 h 3332465"/>
              <a:gd name="connsiteX13" fmla="*/ 20396 w 1310660"/>
              <a:gd name="connsiteY13" fmla="*/ 937956 h 3332465"/>
              <a:gd name="connsiteX14" fmla="*/ 0 w 1310660"/>
              <a:gd name="connsiteY14" fmla="*/ 1045533 h 3332465"/>
              <a:gd name="connsiteX15" fmla="*/ 737477 w 1310660"/>
              <a:gd name="connsiteY15" fmla="*/ 652912 h 3332465"/>
              <a:gd name="connsiteX0" fmla="*/ 737477 w 1297352"/>
              <a:gd name="connsiteY0" fmla="*/ 652912 h 3332465"/>
              <a:gd name="connsiteX1" fmla="*/ 828735 w 1297352"/>
              <a:gd name="connsiteY1" fmla="*/ 8964 h 3332465"/>
              <a:gd name="connsiteX2" fmla="*/ 1081565 w 1297352"/>
              <a:gd name="connsiteY2" fmla="*/ 0 h 3332465"/>
              <a:gd name="connsiteX3" fmla="*/ 1295206 w 1297352"/>
              <a:gd name="connsiteY3" fmla="*/ 213641 h 3332465"/>
              <a:gd name="connsiteX4" fmla="*/ 1285007 w 1297352"/>
              <a:gd name="connsiteY4" fmla="*/ 615227 h 3332465"/>
              <a:gd name="connsiteX5" fmla="*/ 1285005 w 1297352"/>
              <a:gd name="connsiteY5" fmla="*/ 1072427 h 3332465"/>
              <a:gd name="connsiteX6" fmla="*/ 948457 w 1297352"/>
              <a:gd name="connsiteY6" fmla="*/ 1574451 h 3332465"/>
              <a:gd name="connsiteX7" fmla="*/ 1295206 w 1297352"/>
              <a:gd name="connsiteY7" fmla="*/ 3118824 h 3332465"/>
              <a:gd name="connsiteX8" fmla="*/ 1081565 w 1297352"/>
              <a:gd name="connsiteY8" fmla="*/ 3332465 h 3332465"/>
              <a:gd name="connsiteX9" fmla="*/ 726196 w 1297352"/>
              <a:gd name="connsiteY9" fmla="*/ 3322569 h 3332465"/>
              <a:gd name="connsiteX10" fmla="*/ 666296 w 1297352"/>
              <a:gd name="connsiteY10" fmla="*/ 2570465 h 3332465"/>
              <a:gd name="connsiteX11" fmla="*/ 640914 w 1297352"/>
              <a:gd name="connsiteY11" fmla="*/ 2571977 h 3332465"/>
              <a:gd name="connsiteX12" fmla="*/ 37477 w 1297352"/>
              <a:gd name="connsiteY12" fmla="*/ 2300591 h 3332465"/>
              <a:gd name="connsiteX13" fmla="*/ 20396 w 1297352"/>
              <a:gd name="connsiteY13" fmla="*/ 937956 h 3332465"/>
              <a:gd name="connsiteX14" fmla="*/ 0 w 1297352"/>
              <a:gd name="connsiteY14" fmla="*/ 1045533 h 3332465"/>
              <a:gd name="connsiteX15" fmla="*/ 737477 w 1297352"/>
              <a:gd name="connsiteY15" fmla="*/ 652912 h 3332465"/>
              <a:gd name="connsiteX0" fmla="*/ 737477 w 1297352"/>
              <a:gd name="connsiteY0" fmla="*/ 652912 h 3332465"/>
              <a:gd name="connsiteX1" fmla="*/ 828735 w 1297352"/>
              <a:gd name="connsiteY1" fmla="*/ 8964 h 3332465"/>
              <a:gd name="connsiteX2" fmla="*/ 1081565 w 1297352"/>
              <a:gd name="connsiteY2" fmla="*/ 0 h 3332465"/>
              <a:gd name="connsiteX3" fmla="*/ 1295206 w 1297352"/>
              <a:gd name="connsiteY3" fmla="*/ 213641 h 3332465"/>
              <a:gd name="connsiteX4" fmla="*/ 1285007 w 1297352"/>
              <a:gd name="connsiteY4" fmla="*/ 615227 h 3332465"/>
              <a:gd name="connsiteX5" fmla="*/ 1234012 w 1297352"/>
              <a:gd name="connsiteY5" fmla="*/ 920027 h 3332465"/>
              <a:gd name="connsiteX6" fmla="*/ 948457 w 1297352"/>
              <a:gd name="connsiteY6" fmla="*/ 1574451 h 3332465"/>
              <a:gd name="connsiteX7" fmla="*/ 1295206 w 1297352"/>
              <a:gd name="connsiteY7" fmla="*/ 3118824 h 3332465"/>
              <a:gd name="connsiteX8" fmla="*/ 1081565 w 1297352"/>
              <a:gd name="connsiteY8" fmla="*/ 3332465 h 3332465"/>
              <a:gd name="connsiteX9" fmla="*/ 726196 w 1297352"/>
              <a:gd name="connsiteY9" fmla="*/ 3322569 h 3332465"/>
              <a:gd name="connsiteX10" fmla="*/ 666296 w 1297352"/>
              <a:gd name="connsiteY10" fmla="*/ 2570465 h 3332465"/>
              <a:gd name="connsiteX11" fmla="*/ 640914 w 1297352"/>
              <a:gd name="connsiteY11" fmla="*/ 2571977 h 3332465"/>
              <a:gd name="connsiteX12" fmla="*/ 37477 w 1297352"/>
              <a:gd name="connsiteY12" fmla="*/ 2300591 h 3332465"/>
              <a:gd name="connsiteX13" fmla="*/ 20396 w 1297352"/>
              <a:gd name="connsiteY13" fmla="*/ 937956 h 3332465"/>
              <a:gd name="connsiteX14" fmla="*/ 0 w 1297352"/>
              <a:gd name="connsiteY14" fmla="*/ 1045533 h 3332465"/>
              <a:gd name="connsiteX15" fmla="*/ 737477 w 1297352"/>
              <a:gd name="connsiteY15" fmla="*/ 652912 h 3332465"/>
              <a:gd name="connsiteX0" fmla="*/ 737477 w 1296256"/>
              <a:gd name="connsiteY0" fmla="*/ 652912 h 3332465"/>
              <a:gd name="connsiteX1" fmla="*/ 828735 w 1296256"/>
              <a:gd name="connsiteY1" fmla="*/ 8964 h 3332465"/>
              <a:gd name="connsiteX2" fmla="*/ 1081565 w 1296256"/>
              <a:gd name="connsiteY2" fmla="*/ 0 h 3332465"/>
              <a:gd name="connsiteX3" fmla="*/ 1295206 w 1296256"/>
              <a:gd name="connsiteY3" fmla="*/ 213641 h 3332465"/>
              <a:gd name="connsiteX4" fmla="*/ 1285007 w 1296256"/>
              <a:gd name="connsiteY4" fmla="*/ 615227 h 3332465"/>
              <a:gd name="connsiteX5" fmla="*/ 1234012 w 1296256"/>
              <a:gd name="connsiteY5" fmla="*/ 920027 h 3332465"/>
              <a:gd name="connsiteX6" fmla="*/ 530320 w 1296256"/>
              <a:gd name="connsiteY6" fmla="*/ 1538592 h 3332465"/>
              <a:gd name="connsiteX7" fmla="*/ 1295206 w 1296256"/>
              <a:gd name="connsiteY7" fmla="*/ 3118824 h 3332465"/>
              <a:gd name="connsiteX8" fmla="*/ 1081565 w 1296256"/>
              <a:gd name="connsiteY8" fmla="*/ 3332465 h 3332465"/>
              <a:gd name="connsiteX9" fmla="*/ 726196 w 1296256"/>
              <a:gd name="connsiteY9" fmla="*/ 3322569 h 3332465"/>
              <a:gd name="connsiteX10" fmla="*/ 666296 w 1296256"/>
              <a:gd name="connsiteY10" fmla="*/ 2570465 h 3332465"/>
              <a:gd name="connsiteX11" fmla="*/ 640914 w 1296256"/>
              <a:gd name="connsiteY11" fmla="*/ 2571977 h 3332465"/>
              <a:gd name="connsiteX12" fmla="*/ 37477 w 1296256"/>
              <a:gd name="connsiteY12" fmla="*/ 2300591 h 3332465"/>
              <a:gd name="connsiteX13" fmla="*/ 20396 w 1296256"/>
              <a:gd name="connsiteY13" fmla="*/ 937956 h 3332465"/>
              <a:gd name="connsiteX14" fmla="*/ 0 w 1296256"/>
              <a:gd name="connsiteY14" fmla="*/ 1045533 h 3332465"/>
              <a:gd name="connsiteX15" fmla="*/ 737477 w 1296256"/>
              <a:gd name="connsiteY15" fmla="*/ 652912 h 3332465"/>
              <a:gd name="connsiteX0" fmla="*/ 737477 w 1296196"/>
              <a:gd name="connsiteY0" fmla="*/ 652912 h 3332465"/>
              <a:gd name="connsiteX1" fmla="*/ 828735 w 1296196"/>
              <a:gd name="connsiteY1" fmla="*/ 8964 h 3332465"/>
              <a:gd name="connsiteX2" fmla="*/ 1081565 w 1296196"/>
              <a:gd name="connsiteY2" fmla="*/ 0 h 3332465"/>
              <a:gd name="connsiteX3" fmla="*/ 1295206 w 1296196"/>
              <a:gd name="connsiteY3" fmla="*/ 213641 h 3332465"/>
              <a:gd name="connsiteX4" fmla="*/ 1285007 w 1296196"/>
              <a:gd name="connsiteY4" fmla="*/ 615227 h 3332465"/>
              <a:gd name="connsiteX5" fmla="*/ 1234012 w 1296196"/>
              <a:gd name="connsiteY5" fmla="*/ 920027 h 3332465"/>
              <a:gd name="connsiteX6" fmla="*/ 479327 w 1296196"/>
              <a:gd name="connsiteY6" fmla="*/ 1502734 h 3332465"/>
              <a:gd name="connsiteX7" fmla="*/ 1295206 w 1296196"/>
              <a:gd name="connsiteY7" fmla="*/ 3118824 h 3332465"/>
              <a:gd name="connsiteX8" fmla="*/ 1081565 w 1296196"/>
              <a:gd name="connsiteY8" fmla="*/ 3332465 h 3332465"/>
              <a:gd name="connsiteX9" fmla="*/ 726196 w 1296196"/>
              <a:gd name="connsiteY9" fmla="*/ 3322569 h 3332465"/>
              <a:gd name="connsiteX10" fmla="*/ 666296 w 1296196"/>
              <a:gd name="connsiteY10" fmla="*/ 2570465 h 3332465"/>
              <a:gd name="connsiteX11" fmla="*/ 640914 w 1296196"/>
              <a:gd name="connsiteY11" fmla="*/ 2571977 h 3332465"/>
              <a:gd name="connsiteX12" fmla="*/ 37477 w 1296196"/>
              <a:gd name="connsiteY12" fmla="*/ 2300591 h 3332465"/>
              <a:gd name="connsiteX13" fmla="*/ 20396 w 1296196"/>
              <a:gd name="connsiteY13" fmla="*/ 937956 h 3332465"/>
              <a:gd name="connsiteX14" fmla="*/ 0 w 1296196"/>
              <a:gd name="connsiteY14" fmla="*/ 1045533 h 3332465"/>
              <a:gd name="connsiteX15" fmla="*/ 737477 w 1296196"/>
              <a:gd name="connsiteY15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85007 w 1295206"/>
              <a:gd name="connsiteY4" fmla="*/ 615227 h 3332465"/>
              <a:gd name="connsiteX5" fmla="*/ 1234012 w 1295206"/>
              <a:gd name="connsiteY5" fmla="*/ 920027 h 3332465"/>
              <a:gd name="connsiteX6" fmla="*/ 479327 w 1295206"/>
              <a:gd name="connsiteY6" fmla="*/ 1502734 h 3332465"/>
              <a:gd name="connsiteX7" fmla="*/ 866869 w 1295206"/>
              <a:gd name="connsiteY7" fmla="*/ 2246804 h 3332465"/>
              <a:gd name="connsiteX8" fmla="*/ 1295206 w 1295206"/>
              <a:gd name="connsiteY8" fmla="*/ 3118824 h 3332465"/>
              <a:gd name="connsiteX9" fmla="*/ 1081565 w 1295206"/>
              <a:gd name="connsiteY9" fmla="*/ 3332465 h 3332465"/>
              <a:gd name="connsiteX10" fmla="*/ 726196 w 1295206"/>
              <a:gd name="connsiteY10" fmla="*/ 3322569 h 3332465"/>
              <a:gd name="connsiteX11" fmla="*/ 666296 w 1295206"/>
              <a:gd name="connsiteY11" fmla="*/ 2570465 h 3332465"/>
              <a:gd name="connsiteX12" fmla="*/ 640914 w 1295206"/>
              <a:gd name="connsiteY12" fmla="*/ 2571977 h 3332465"/>
              <a:gd name="connsiteX13" fmla="*/ 37477 w 1295206"/>
              <a:gd name="connsiteY13" fmla="*/ 2300591 h 3332465"/>
              <a:gd name="connsiteX14" fmla="*/ 20396 w 1295206"/>
              <a:gd name="connsiteY14" fmla="*/ 937956 h 3332465"/>
              <a:gd name="connsiteX15" fmla="*/ 0 w 1295206"/>
              <a:gd name="connsiteY15" fmla="*/ 1045533 h 3332465"/>
              <a:gd name="connsiteX16" fmla="*/ 737477 w 1295206"/>
              <a:gd name="connsiteY16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85007 w 1295206"/>
              <a:gd name="connsiteY4" fmla="*/ 615227 h 3332465"/>
              <a:gd name="connsiteX5" fmla="*/ 1234012 w 1295206"/>
              <a:gd name="connsiteY5" fmla="*/ 920027 h 3332465"/>
              <a:gd name="connsiteX6" fmla="*/ 479327 w 1295206"/>
              <a:gd name="connsiteY6" fmla="*/ 1502734 h 3332465"/>
              <a:gd name="connsiteX7" fmla="*/ 1121830 w 1295206"/>
              <a:gd name="connsiteY7" fmla="*/ 2237840 h 3332465"/>
              <a:gd name="connsiteX8" fmla="*/ 1295206 w 1295206"/>
              <a:gd name="connsiteY8" fmla="*/ 3118824 h 3332465"/>
              <a:gd name="connsiteX9" fmla="*/ 1081565 w 1295206"/>
              <a:gd name="connsiteY9" fmla="*/ 3332465 h 3332465"/>
              <a:gd name="connsiteX10" fmla="*/ 726196 w 1295206"/>
              <a:gd name="connsiteY10" fmla="*/ 3322569 h 3332465"/>
              <a:gd name="connsiteX11" fmla="*/ 666296 w 1295206"/>
              <a:gd name="connsiteY11" fmla="*/ 2570465 h 3332465"/>
              <a:gd name="connsiteX12" fmla="*/ 640914 w 1295206"/>
              <a:gd name="connsiteY12" fmla="*/ 2571977 h 3332465"/>
              <a:gd name="connsiteX13" fmla="*/ 37477 w 1295206"/>
              <a:gd name="connsiteY13" fmla="*/ 2300591 h 3332465"/>
              <a:gd name="connsiteX14" fmla="*/ 20396 w 1295206"/>
              <a:gd name="connsiteY14" fmla="*/ 937956 h 3332465"/>
              <a:gd name="connsiteX15" fmla="*/ 0 w 1295206"/>
              <a:gd name="connsiteY15" fmla="*/ 1045533 h 3332465"/>
              <a:gd name="connsiteX16" fmla="*/ 737477 w 1295206"/>
              <a:gd name="connsiteY16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85007 w 1295206"/>
              <a:gd name="connsiteY4" fmla="*/ 615227 h 3332465"/>
              <a:gd name="connsiteX5" fmla="*/ 1234012 w 1295206"/>
              <a:gd name="connsiteY5" fmla="*/ 920027 h 3332465"/>
              <a:gd name="connsiteX6" fmla="*/ 479327 w 1295206"/>
              <a:gd name="connsiteY6" fmla="*/ 1502734 h 3332465"/>
              <a:gd name="connsiteX7" fmla="*/ 887266 w 1295206"/>
              <a:gd name="connsiteY7" fmla="*/ 1968898 h 3332465"/>
              <a:gd name="connsiteX8" fmla="*/ 1121830 w 1295206"/>
              <a:gd name="connsiteY8" fmla="*/ 2237840 h 3332465"/>
              <a:gd name="connsiteX9" fmla="*/ 1295206 w 1295206"/>
              <a:gd name="connsiteY9" fmla="*/ 3118824 h 3332465"/>
              <a:gd name="connsiteX10" fmla="*/ 1081565 w 1295206"/>
              <a:gd name="connsiteY10" fmla="*/ 3332465 h 3332465"/>
              <a:gd name="connsiteX11" fmla="*/ 726196 w 1295206"/>
              <a:gd name="connsiteY11" fmla="*/ 3322569 h 3332465"/>
              <a:gd name="connsiteX12" fmla="*/ 666296 w 1295206"/>
              <a:gd name="connsiteY12" fmla="*/ 2570465 h 3332465"/>
              <a:gd name="connsiteX13" fmla="*/ 640914 w 1295206"/>
              <a:gd name="connsiteY13" fmla="*/ 2571977 h 3332465"/>
              <a:gd name="connsiteX14" fmla="*/ 37477 w 1295206"/>
              <a:gd name="connsiteY14" fmla="*/ 2300591 h 3332465"/>
              <a:gd name="connsiteX15" fmla="*/ 20396 w 1295206"/>
              <a:gd name="connsiteY15" fmla="*/ 937956 h 3332465"/>
              <a:gd name="connsiteX16" fmla="*/ 0 w 1295206"/>
              <a:gd name="connsiteY16" fmla="*/ 1045533 h 3332465"/>
              <a:gd name="connsiteX17" fmla="*/ 737477 w 1295206"/>
              <a:gd name="connsiteY17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85007 w 1295206"/>
              <a:gd name="connsiteY4" fmla="*/ 615227 h 3332465"/>
              <a:gd name="connsiteX5" fmla="*/ 1234012 w 1295206"/>
              <a:gd name="connsiteY5" fmla="*/ 920027 h 3332465"/>
              <a:gd name="connsiteX6" fmla="*/ 479327 w 1295206"/>
              <a:gd name="connsiteY6" fmla="*/ 1502734 h 3332465"/>
              <a:gd name="connsiteX7" fmla="*/ 571114 w 1295206"/>
              <a:gd name="connsiteY7" fmla="*/ 2112333 h 3332465"/>
              <a:gd name="connsiteX8" fmla="*/ 1121830 w 1295206"/>
              <a:gd name="connsiteY8" fmla="*/ 2237840 h 3332465"/>
              <a:gd name="connsiteX9" fmla="*/ 1295206 w 1295206"/>
              <a:gd name="connsiteY9" fmla="*/ 3118824 h 3332465"/>
              <a:gd name="connsiteX10" fmla="*/ 1081565 w 1295206"/>
              <a:gd name="connsiteY10" fmla="*/ 3332465 h 3332465"/>
              <a:gd name="connsiteX11" fmla="*/ 726196 w 1295206"/>
              <a:gd name="connsiteY11" fmla="*/ 3322569 h 3332465"/>
              <a:gd name="connsiteX12" fmla="*/ 666296 w 1295206"/>
              <a:gd name="connsiteY12" fmla="*/ 2570465 h 3332465"/>
              <a:gd name="connsiteX13" fmla="*/ 640914 w 1295206"/>
              <a:gd name="connsiteY13" fmla="*/ 2571977 h 3332465"/>
              <a:gd name="connsiteX14" fmla="*/ 37477 w 1295206"/>
              <a:gd name="connsiteY14" fmla="*/ 2300591 h 3332465"/>
              <a:gd name="connsiteX15" fmla="*/ 20396 w 1295206"/>
              <a:gd name="connsiteY15" fmla="*/ 937956 h 3332465"/>
              <a:gd name="connsiteX16" fmla="*/ 0 w 1295206"/>
              <a:gd name="connsiteY16" fmla="*/ 1045533 h 3332465"/>
              <a:gd name="connsiteX17" fmla="*/ 737477 w 1295206"/>
              <a:gd name="connsiteY17" fmla="*/ 652912 h 3332465"/>
              <a:gd name="connsiteX0" fmla="*/ 737477 w 1295206"/>
              <a:gd name="connsiteY0" fmla="*/ 652912 h 3332465"/>
              <a:gd name="connsiteX1" fmla="*/ 828735 w 1295206"/>
              <a:gd name="connsiteY1" fmla="*/ 8964 h 3332465"/>
              <a:gd name="connsiteX2" fmla="*/ 1081565 w 1295206"/>
              <a:gd name="connsiteY2" fmla="*/ 0 h 3332465"/>
              <a:gd name="connsiteX3" fmla="*/ 1295206 w 1295206"/>
              <a:gd name="connsiteY3" fmla="*/ 213641 h 3332465"/>
              <a:gd name="connsiteX4" fmla="*/ 1285007 w 1295206"/>
              <a:gd name="connsiteY4" fmla="*/ 615227 h 3332465"/>
              <a:gd name="connsiteX5" fmla="*/ 1234012 w 1295206"/>
              <a:gd name="connsiteY5" fmla="*/ 920027 h 3332465"/>
              <a:gd name="connsiteX6" fmla="*/ 479327 w 1295206"/>
              <a:gd name="connsiteY6" fmla="*/ 1502734 h 3332465"/>
              <a:gd name="connsiteX7" fmla="*/ 571114 w 1295206"/>
              <a:gd name="connsiteY7" fmla="*/ 2112333 h 3332465"/>
              <a:gd name="connsiteX8" fmla="*/ 1213617 w 1295206"/>
              <a:gd name="connsiteY8" fmla="*/ 2309557 h 3332465"/>
              <a:gd name="connsiteX9" fmla="*/ 1295206 w 1295206"/>
              <a:gd name="connsiteY9" fmla="*/ 3118824 h 3332465"/>
              <a:gd name="connsiteX10" fmla="*/ 1081565 w 1295206"/>
              <a:gd name="connsiteY10" fmla="*/ 3332465 h 3332465"/>
              <a:gd name="connsiteX11" fmla="*/ 726196 w 1295206"/>
              <a:gd name="connsiteY11" fmla="*/ 3322569 h 3332465"/>
              <a:gd name="connsiteX12" fmla="*/ 666296 w 1295206"/>
              <a:gd name="connsiteY12" fmla="*/ 2570465 h 3332465"/>
              <a:gd name="connsiteX13" fmla="*/ 640914 w 1295206"/>
              <a:gd name="connsiteY13" fmla="*/ 2571977 h 3332465"/>
              <a:gd name="connsiteX14" fmla="*/ 37477 w 1295206"/>
              <a:gd name="connsiteY14" fmla="*/ 2300591 h 3332465"/>
              <a:gd name="connsiteX15" fmla="*/ 20396 w 1295206"/>
              <a:gd name="connsiteY15" fmla="*/ 937956 h 3332465"/>
              <a:gd name="connsiteX16" fmla="*/ 0 w 1295206"/>
              <a:gd name="connsiteY16" fmla="*/ 1045533 h 3332465"/>
              <a:gd name="connsiteX17" fmla="*/ 737477 w 1295206"/>
              <a:gd name="connsiteY17" fmla="*/ 652912 h 3332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95206" h="3332465">
                <a:moveTo>
                  <a:pt x="737477" y="652912"/>
                </a:moveTo>
                <a:cubicBezTo>
                  <a:pt x="737477" y="534921"/>
                  <a:pt x="710744" y="8964"/>
                  <a:pt x="828735" y="8964"/>
                </a:cubicBezTo>
                <a:lnTo>
                  <a:pt x="1081565" y="0"/>
                </a:lnTo>
                <a:cubicBezTo>
                  <a:pt x="1199556" y="0"/>
                  <a:pt x="1295206" y="95650"/>
                  <a:pt x="1295206" y="213641"/>
                </a:cubicBezTo>
                <a:lnTo>
                  <a:pt x="1285007" y="615227"/>
                </a:lnTo>
                <a:cubicBezTo>
                  <a:pt x="1283307" y="758358"/>
                  <a:pt x="1232312" y="761651"/>
                  <a:pt x="1234012" y="920027"/>
                </a:cubicBezTo>
                <a:cubicBezTo>
                  <a:pt x="1235712" y="1078403"/>
                  <a:pt x="537118" y="1327922"/>
                  <a:pt x="479327" y="1502734"/>
                </a:cubicBezTo>
                <a:cubicBezTo>
                  <a:pt x="421536" y="1677546"/>
                  <a:pt x="464030" y="1989815"/>
                  <a:pt x="571114" y="2112333"/>
                </a:cubicBezTo>
                <a:cubicBezTo>
                  <a:pt x="678198" y="2234851"/>
                  <a:pt x="1145627" y="2117903"/>
                  <a:pt x="1213617" y="2309557"/>
                </a:cubicBezTo>
                <a:cubicBezTo>
                  <a:pt x="1281607" y="2501211"/>
                  <a:pt x="1259423" y="2937881"/>
                  <a:pt x="1295206" y="3118824"/>
                </a:cubicBezTo>
                <a:cubicBezTo>
                  <a:pt x="1295206" y="3236815"/>
                  <a:pt x="1199556" y="3332465"/>
                  <a:pt x="1081565" y="3332465"/>
                </a:cubicBezTo>
                <a:lnTo>
                  <a:pt x="726196" y="3322569"/>
                </a:lnTo>
                <a:cubicBezTo>
                  <a:pt x="675634" y="3209326"/>
                  <a:pt x="665866" y="2827143"/>
                  <a:pt x="666296" y="2570465"/>
                </a:cubicBezTo>
                <a:cubicBezTo>
                  <a:pt x="548305" y="2570465"/>
                  <a:pt x="640914" y="2689968"/>
                  <a:pt x="640914" y="2571977"/>
                </a:cubicBezTo>
                <a:lnTo>
                  <a:pt x="37477" y="2300591"/>
                </a:lnTo>
                <a:lnTo>
                  <a:pt x="20396" y="937956"/>
                </a:lnTo>
                <a:lnTo>
                  <a:pt x="0" y="1045533"/>
                </a:lnTo>
                <a:lnTo>
                  <a:pt x="737477" y="652912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1412" y="3166501"/>
            <a:ext cx="1857375" cy="2981325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044302" y="972483"/>
            <a:ext cx="716828" cy="5458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98478" y="291650"/>
            <a:ext cx="3608746" cy="461665"/>
          </a:xfrm>
          <a:prstGeom prst="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Метилентетрагидрофолат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521412" y="3166501"/>
            <a:ext cx="1724025" cy="1997170"/>
          </a:xfrm>
          <a:prstGeom prst="round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606307" y="6147826"/>
            <a:ext cx="1401774" cy="461665"/>
          </a:xfrm>
          <a:prstGeom prst="rect">
            <a:avLst/>
          </a:prstGeom>
          <a:solidFill>
            <a:schemeClr val="accent4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Аспартат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Прямая со стрелкой 14"/>
          <p:cNvCxnSpPr/>
          <p:nvPr/>
        </p:nvCxnSpPr>
        <p:spPr>
          <a:xfrm flipV="1">
            <a:off x="3442447" y="3572688"/>
            <a:ext cx="1041306" cy="44350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2922494" y="1291197"/>
            <a:ext cx="1080422" cy="7649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4104786" y="2071378"/>
            <a:ext cx="716828" cy="545818"/>
          </a:xfrm>
          <a:prstGeom prst="roundRect">
            <a:avLst/>
          </a:prstGeom>
          <a:solidFill>
            <a:schemeClr val="accent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0156" y="2213626"/>
            <a:ext cx="1847850" cy="2647950"/>
          </a:xfrm>
          <a:prstGeom prst="rect">
            <a:avLst/>
          </a:prstGeom>
        </p:spPr>
      </p:pic>
      <p:sp>
        <p:nvSpPr>
          <p:cNvPr id="26" name="Скругленный прямоугольник 25"/>
          <p:cNvSpPr/>
          <p:nvPr/>
        </p:nvSpPr>
        <p:spPr>
          <a:xfrm>
            <a:off x="8371704" y="2144474"/>
            <a:ext cx="824753" cy="5558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371704" y="2769438"/>
            <a:ext cx="1139849" cy="5121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 rot="2580941">
            <a:off x="6073554" y="3503106"/>
            <a:ext cx="1139849" cy="512187"/>
          </a:xfrm>
          <a:prstGeom prst="round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 rot="18966148">
            <a:off x="6191115" y="2268465"/>
            <a:ext cx="958206" cy="555812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7452821" y="4930728"/>
            <a:ext cx="2662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Карбамоилфосфат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404992" y="2757749"/>
            <a:ext cx="867443" cy="523220"/>
          </a:xfrm>
          <a:prstGeom prst="rect">
            <a:avLst/>
          </a:prstGeom>
          <a:solidFill>
            <a:schemeClr val="accent5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</a:t>
            </a:r>
            <a:r>
              <a:rPr lang="ru-RU" sz="28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28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2" name="Прямая со стрелкой 31"/>
          <p:cNvCxnSpPr/>
          <p:nvPr/>
        </p:nvCxnSpPr>
        <p:spPr>
          <a:xfrm flipH="1">
            <a:off x="9708006" y="3020015"/>
            <a:ext cx="511548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H="1" flipV="1">
            <a:off x="9708006" y="3279878"/>
            <a:ext cx="619335" cy="73631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10391353" y="4016188"/>
            <a:ext cx="908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АТФ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7" name="Прямая со стрелкой 36"/>
          <p:cNvCxnSpPr/>
          <p:nvPr/>
        </p:nvCxnSpPr>
        <p:spPr>
          <a:xfrm flipH="1">
            <a:off x="9708005" y="1880400"/>
            <a:ext cx="658502" cy="7336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0219554" y="1242076"/>
            <a:ext cx="1512902" cy="461665"/>
          </a:xfrm>
          <a:prstGeom prst="rect">
            <a:avLst/>
          </a:prstGeom>
          <a:solidFill>
            <a:schemeClr val="accent6">
              <a:lumMod val="40000"/>
              <a:lumOff val="60000"/>
              <a:alpha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Глутамин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34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365" y="204759"/>
            <a:ext cx="5706722" cy="6447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915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120" y="326855"/>
            <a:ext cx="5709643" cy="618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257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1717" y="104103"/>
            <a:ext cx="5086087" cy="6413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7812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3658" y="2669053"/>
            <a:ext cx="8368553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«Запасной» путь синтеза нуклеотидов (путь спасения)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76030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2282" y="881808"/>
            <a:ext cx="8489577" cy="58134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9483" y="358588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«Запасной» путь синтеза пуриновых нуклеотидов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544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963" y="2373218"/>
            <a:ext cx="8368553" cy="1325563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Переваривание нуклеопротеинов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6884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9483" y="358588"/>
            <a:ext cx="80323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«Запасной» путь синтеза пуриновых нуклеотидов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862" y="1622612"/>
            <a:ext cx="9180303" cy="3558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80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770529" y="2615265"/>
            <a:ext cx="8368553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Нарушения обмена нуклеотидов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3825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7881" y="425071"/>
            <a:ext cx="5289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Гиперурикемия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повышенное содержание мочевой кислоты в крови.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Предел растворения мочевой кислоты в воде – 60 мг/л.  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602" y="2949856"/>
            <a:ext cx="2393163" cy="28558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8518" y="5905618"/>
            <a:ext cx="2223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Доран Мартелл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7715" y="323570"/>
            <a:ext cx="5734050" cy="24098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4800" y="2733395"/>
            <a:ext cx="7691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Подагра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клинический синдром, который характеризуется отложением в различных тканях организма кристаллов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форме моноурата натрия или мочевой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кислоты: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2970" y="4119176"/>
            <a:ext cx="3749489" cy="2258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3306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72353" y="1203210"/>
            <a:ext cx="10381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Увеличенное потребление пуринов с пищей (красное мясо, моллюски, анчоусы);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Обезвоживание организма (недостаток поступления воды, алкоголь)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877880" y="178404"/>
            <a:ext cx="4167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гиперурикемии: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616" y="2905125"/>
            <a:ext cx="5457825" cy="2571750"/>
          </a:xfrm>
          <a:prstGeom prst="rect">
            <a:avLst/>
          </a:prstGeom>
        </p:spPr>
      </p:pic>
      <p:sp>
        <p:nvSpPr>
          <p:cNvPr id="7" name="Правая фигурная скобка 6"/>
          <p:cNvSpPr/>
          <p:nvPr/>
        </p:nvSpPr>
        <p:spPr>
          <a:xfrm rot="5400000">
            <a:off x="5650006" y="2696138"/>
            <a:ext cx="259977" cy="5992903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4392704" y="5978461"/>
            <a:ext cx="33348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«Болезнь аристократов»</a:t>
            </a:r>
            <a:endParaRPr lang="ru-RU" sz="2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08387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06" y="1068740"/>
            <a:ext cx="1038112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3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Увеличенная продукция пуринов (пуринов образуется гораздо больше, чем необходимо):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нарушения обмена пуриновых нуклеотидов (синдром Леша-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Нихена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суперактивация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фосфорибозилдифосфатсинтетазы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др.);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избытка фруктозы с пищей и наследственная непереносимость фруктозы (дефицит фрутозо-1-фосфат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альдолазы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альдолазы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В);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Болезнь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Гирке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(недостаточность глюкозо-6-фосфатазы)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Галактоземия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(недостаточность галоктозо-1-фосфат-уридилтрансферазы)</a:t>
            </a:r>
          </a:p>
          <a:p>
            <a:pPr marL="342000" indent="-342000"/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Увеличенный распад пуринов с образованием мочевой кислоты: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Онкологические заболевания (лейкоз,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миеломатоз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метастазирование опухолей)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Химиотерапия и радиотерапия онкологических заболеваний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цитостатиками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приводят к гибели клеток и высвобождению большого количества нуклеопротеинов, которые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катаболизируются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мочевую кислоту.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0000" indent="-342900">
              <a:buFont typeface="Arial" panose="020B0604020202020204" pitchFamily="34" charset="0"/>
              <a:buChar char="•"/>
            </a:pP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801490" y="178404"/>
            <a:ext cx="4167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гиперурикемии:</a:t>
            </a:r>
          </a:p>
        </p:txBody>
      </p:sp>
    </p:spTree>
    <p:extLst>
      <p:ext uri="{BB962C8B-B14F-4D97-AF65-F5344CB8AC3E}">
        <p14:creationId xmlns:p14="http://schemas.microsoft.com/office/powerpoint/2010/main" val="32128709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21106" y="286870"/>
            <a:ext cx="567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Врожденные нарушения обмена пуринов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123135"/>
              </p:ext>
            </p:extLst>
          </p:nvPr>
        </p:nvGraphicFramePr>
        <p:xfrm>
          <a:off x="457200" y="943142"/>
          <a:ext cx="11044516" cy="554192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61129"/>
                <a:gridCol w="4527176"/>
                <a:gridCol w="995082"/>
                <a:gridCol w="2761129"/>
              </a:tblGrid>
              <a:tr h="670505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Фермент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Метаболический процесс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Наследование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Клиническая картина</a:t>
                      </a:r>
                    </a:p>
                  </a:txBody>
                  <a:tcPr anchor="ctr"/>
                </a:tc>
              </a:tr>
              <a:tr h="988331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Гипоксантин-гуанин-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фосфорибозил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трансфераза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Синдром Леша-</a:t>
                      </a:r>
                      <a:r>
                        <a:rPr lang="ru-RU" sz="18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Нихена</a:t>
                      </a:r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«Запасной»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путь синтеза нуклеотидов: образование ИМФ и ГМФ из гипоксантина и гуанина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Сцепл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 Х-хром.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гиперурикемия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подагра, почечно-каменная болезнь, умственная отсталость, агрессивное поведение с членовредительством.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26141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Аденинфосфорибозил-трансфераза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«Запасной»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путь синтеза нуклеотидов: образование АМФ из </a:t>
                      </a:r>
                      <a:r>
                        <a:rPr lang="ru-RU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аденина</a:t>
                      </a:r>
                      <a:endParaRPr lang="ru-RU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Аутосомн.-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камни из 2,8-дигидроксиаденина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13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Фосфорибозилдифосфат-синтетаза</a:t>
                      </a: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суперактивация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Биосинтез нуклеотидов</a:t>
                      </a:r>
                      <a:r>
                        <a:rPr lang="ru-RU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i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novo</a:t>
                      </a:r>
                      <a:endParaRPr lang="ru-RU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Сцепл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с Х-хром.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гиперурикемия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подагра, почечно-каменная болезнь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13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Ксантиоксидаза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(недостаточность)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Распад пуриновых нуклеотидов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Аутосомн.-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Гипоурикемия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ксантинурия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ксантиновые камни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134"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Аденозиндезаминаза</a:t>
                      </a:r>
                    </a:p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(недостаточность)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Распад пуриновых нуклеотидов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Аутосомн.-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Тяжелый комбинированный иммунодефицит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92134">
                <a:tc>
                  <a:txBody>
                    <a:bodyPr/>
                    <a:lstStyle/>
                    <a:p>
                      <a:r>
                        <a:rPr lang="ru-RU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Пуриннкулеозидфосфорилаза</a:t>
                      </a: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(недостаточность)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Распад пуриновых нуклеотидов</a:t>
                      </a:r>
                    </a:p>
                    <a:p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Аутосомн.-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рецес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Т-клеточный иммунодефицит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16271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82706" y="1068740"/>
            <a:ext cx="10381129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 startAt="4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Сниженное выведение мочевой кислоты почками: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Хронические заболевания почек (снижение скорости клубочковой фильтрации и числа нефронов);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Фармакологические препараты (аспирин,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гуанетидин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тиазидиновые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диуретики подавляют тубулярную секрецию мочевой кислоты в канальцах почек);</a:t>
            </a:r>
          </a:p>
          <a:p>
            <a:pPr marL="540000" indent="-342900">
              <a:buFont typeface="Arial" panose="020B0604020202020204" pitchFamily="34" charset="0"/>
              <a:buChar char="•"/>
            </a:pP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+mj-lt"/>
              <a:buAutoNum type="arabicPeriod" startAt="5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Ожирение и сахарный диабет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52502" y="178404"/>
            <a:ext cx="4167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Причины гиперурикемии:</a:t>
            </a:r>
          </a:p>
        </p:txBody>
      </p:sp>
    </p:spTree>
    <p:extLst>
      <p:ext uri="{BB962C8B-B14F-4D97-AF65-F5344CB8AC3E}">
        <p14:creationId xmlns:p14="http://schemas.microsoft.com/office/powerpoint/2010/main" val="11308914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365" y="175287"/>
            <a:ext cx="7965037" cy="655816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0214" y="175287"/>
            <a:ext cx="3491856" cy="5509200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Патогенез подагры: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Гиперурикемия;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Осаждение кристаллов уратов в суставе;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Поглощение кристаллов лейкоцитами (нейтрофилами и моноцитами);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Высвобождение лейкоцитами медиаторов воспаления;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Повреждение ткани и воспаление сустава.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Медиаторы воспаления: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LT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B4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лейкотриен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В4;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IL-1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IL-6 –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интерлейкин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TNF –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фактор некроза опухоли</a:t>
            </a:r>
          </a:p>
          <a:p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Протеиназы – ферменты, расщепляющие белки.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1054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906" y="1335741"/>
            <a:ext cx="6756756" cy="44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5911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2141" y="997151"/>
            <a:ext cx="4620516" cy="258479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35106" y="412376"/>
            <a:ext cx="3505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 подагры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199" y="1317811"/>
            <a:ext cx="6006353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Аллопуринол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конкурентный ингибитор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ксантиоксидазы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 структуре схожий с гипоксантином.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Аллопуринол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конкурирует с гипоксантином за связывание с активным центром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ксантиоксидазы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приводит к подавлению образования мочевой кислоты и накоплению гипоксантина, который легко выводится через почки.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1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4267200" y="3913972"/>
            <a:ext cx="3850534" cy="10899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88587" y="294923"/>
            <a:ext cx="2877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Нуклеопротеиды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3121407" y="544597"/>
            <a:ext cx="1990164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3859449" y="1418672"/>
            <a:ext cx="1676" cy="46885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354197" y="1006262"/>
            <a:ext cx="114748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Белки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36823" y="313042"/>
            <a:ext cx="29863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Нуклеиновые кислоты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976342" y="3540772"/>
            <a:ext cx="10646" cy="969855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6970959" y="756588"/>
            <a:ext cx="779" cy="837259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854008" y="1782571"/>
            <a:ext cx="2061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Аминокислоты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7869" y="1508958"/>
            <a:ext cx="1841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118230" y="3034114"/>
            <a:ext cx="1884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>
            <a:off x="6981665" y="4919280"/>
            <a:ext cx="0" cy="954994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534982" y="5982815"/>
            <a:ext cx="31166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Азотистые основания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4" name="Прямая со стрелкой 33"/>
          <p:cNvCxnSpPr/>
          <p:nvPr/>
        </p:nvCxnSpPr>
        <p:spPr>
          <a:xfrm flipH="1">
            <a:off x="6970959" y="2005525"/>
            <a:ext cx="1679" cy="95528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5655710" y="678231"/>
            <a:ext cx="92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Дуга 42"/>
          <p:cNvSpPr/>
          <p:nvPr/>
        </p:nvSpPr>
        <p:spPr>
          <a:xfrm>
            <a:off x="5608324" y="828697"/>
            <a:ext cx="1362635" cy="1093257"/>
          </a:xfrm>
          <a:prstGeom prst="arc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TextBox 43"/>
          <p:cNvSpPr txBox="1"/>
          <p:nvPr/>
        </p:nvSpPr>
        <p:spPr>
          <a:xfrm>
            <a:off x="5304775" y="1935979"/>
            <a:ext cx="925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4981530" y="2577805"/>
            <a:ext cx="113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6126294" y="4410830"/>
            <a:ext cx="188482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Дуга 50"/>
          <p:cNvSpPr/>
          <p:nvPr/>
        </p:nvSpPr>
        <p:spPr>
          <a:xfrm>
            <a:off x="2498490" y="544597"/>
            <a:ext cx="1362635" cy="1093257"/>
          </a:xfrm>
          <a:prstGeom prst="arc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TextBox 53"/>
          <p:cNvSpPr txBox="1"/>
          <p:nvPr/>
        </p:nvSpPr>
        <p:spPr>
          <a:xfrm>
            <a:off x="8492439" y="534727"/>
            <a:ext cx="341290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Нуклеазы поджелудочной железы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ДНК-аза;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РНКаза</a:t>
            </a:r>
            <a:endParaRPr lang="ru-RU" sz="2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8438716" y="2121497"/>
            <a:ext cx="365138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Нуклеотидазы (фосфатазы) кишечника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395283" y="3422693"/>
            <a:ext cx="782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lang="en-US" sz="20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0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8435758" y="3631228"/>
            <a:ext cx="34129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 в клетки кишечника</a:t>
            </a:r>
          </a:p>
        </p:txBody>
      </p:sp>
      <p:sp>
        <p:nvSpPr>
          <p:cNvPr id="60" name="Выгнутая вправо стрелка 59"/>
          <p:cNvSpPr/>
          <p:nvPr/>
        </p:nvSpPr>
        <p:spPr>
          <a:xfrm>
            <a:off x="5926348" y="4975723"/>
            <a:ext cx="1055317" cy="745908"/>
          </a:xfrm>
          <a:prstGeom prst="curvedLeftArrow">
            <a:avLst>
              <a:gd name="adj1" fmla="val 2688"/>
              <a:gd name="adj2" fmla="val 18895"/>
              <a:gd name="adj3" fmla="val 139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TextBox 63"/>
          <p:cNvSpPr txBox="1"/>
          <p:nvPr/>
        </p:nvSpPr>
        <p:spPr>
          <a:xfrm>
            <a:off x="5070202" y="4758861"/>
            <a:ext cx="113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0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3883377" y="5364453"/>
            <a:ext cx="23212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Рибоза-1-фосфат</a:t>
            </a:r>
            <a:endParaRPr lang="ru-RU" sz="20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6" name="Прямая со стрелкой 65"/>
          <p:cNvCxnSpPr/>
          <p:nvPr/>
        </p:nvCxnSpPr>
        <p:spPr>
          <a:xfrm>
            <a:off x="8354467" y="6198258"/>
            <a:ext cx="1112263" cy="0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Выгнутая вправо стрелка 67"/>
          <p:cNvSpPr/>
          <p:nvPr/>
        </p:nvSpPr>
        <p:spPr>
          <a:xfrm>
            <a:off x="5926348" y="3637990"/>
            <a:ext cx="1055317" cy="745908"/>
          </a:xfrm>
          <a:prstGeom prst="curvedLeftArrow">
            <a:avLst>
              <a:gd name="adj1" fmla="val 2688"/>
              <a:gd name="adj2" fmla="val 18895"/>
              <a:gd name="adj3" fmla="val 139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Выгнутая вправо стрелка 68"/>
          <p:cNvSpPr/>
          <p:nvPr/>
        </p:nvSpPr>
        <p:spPr>
          <a:xfrm>
            <a:off x="5919412" y="2132031"/>
            <a:ext cx="1055317" cy="745908"/>
          </a:xfrm>
          <a:prstGeom prst="curvedLeftArrow">
            <a:avLst>
              <a:gd name="adj1" fmla="val 2688"/>
              <a:gd name="adj2" fmla="val 18895"/>
              <a:gd name="adj3" fmla="val 13944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72" name="Прямая со стрелкой 71"/>
          <p:cNvCxnSpPr/>
          <p:nvPr/>
        </p:nvCxnSpPr>
        <p:spPr>
          <a:xfrm flipH="1" flipV="1">
            <a:off x="3179807" y="6198258"/>
            <a:ext cx="2190409" cy="3646"/>
          </a:xfrm>
          <a:prstGeom prst="straightConnector1">
            <a:avLst/>
          </a:prstGeom>
          <a:ln w="317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896964" y="5831842"/>
            <a:ext cx="31166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Мочевая кислота</a:t>
            </a:r>
          </a:p>
          <a:p>
            <a:r>
              <a:rPr lang="el-GR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-аминокислоты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485876" y="6228412"/>
            <a:ext cx="170645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7259927" y="5066866"/>
            <a:ext cx="341290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Нуклеозидфосфорилазы</a:t>
            </a:r>
            <a:endParaRPr lang="ru-RU" sz="2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9653152" y="5965660"/>
            <a:ext cx="184167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Нуклеотиды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8011122" y="6320431"/>
            <a:ext cx="23775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Путь спасения</a:t>
            </a:r>
          </a:p>
        </p:txBody>
      </p:sp>
    </p:spTree>
    <p:extLst>
      <p:ext uri="{BB962C8B-B14F-4D97-AF65-F5344CB8AC3E}">
        <p14:creationId xmlns:p14="http://schemas.microsoft.com/office/powerpoint/2010/main" val="22145679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89929" y="215153"/>
            <a:ext cx="24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Оротацидурия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763" y="1103499"/>
            <a:ext cx="3705225" cy="33242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11035" y="4907756"/>
            <a:ext cx="29095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Оротовая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0658" y="917667"/>
            <a:ext cx="6759389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Оротацидурия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нарушение синтеза пиримидиновых нуклеотидов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es-ES_tradnl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novo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вызванное снижением активности УМФ-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синтазы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накоплением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оротовой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кислоты.</a:t>
            </a:r>
          </a:p>
          <a:p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Оротовая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не токсична.</a:t>
            </a:r>
          </a:p>
          <a:p>
            <a:endParaRPr lang="ru-RU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Клинические проявления «пиримидинового голода»: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Мегалобластная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анемия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интеллектуального развития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работы сердца и ЖКТ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формирования иммунной системы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камней в почках.</a:t>
            </a: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Лечение: препараты </a:t>
            </a:r>
            <a:r>
              <a:rPr lang="ru-RU" sz="2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уридина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4781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1276" y="259492"/>
            <a:ext cx="5918886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Е. С. Биохимия / Е. С.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Северин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- М. : ГЭОТАР-Медиа, 2005. - 784 с.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Нельсон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Д. Основы биохимии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Ленинджера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учебник. В 3 т. Т. 2. Биоэнергетика и метаболизм / Д. Нельсон, М. Кокс ; ред. А. А. Богданов, С. Н. Кочетков ; пер. с англ. Т. П. Мосолова, Е. М.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Молочкина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В. В. Белов [и др.]. - М. : БИНОМ. Лаборатория знаний, 2014. - 636 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6" name="Picture 2" descr="http://biochemistry.ru/biohimija_severina/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862" y="158098"/>
            <a:ext cx="2489013" cy="324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static.ozone.ru/multimedia/books_covers/10084881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6081" y="3548096"/>
            <a:ext cx="2401794" cy="3226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74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8607" y="3061811"/>
            <a:ext cx="3041950" cy="30871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6915" y="51215"/>
            <a:ext cx="2922202" cy="383663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869281" y="62425"/>
            <a:ext cx="4509542" cy="5827387"/>
            <a:chOff x="1129259" y="107576"/>
            <a:chExt cx="5612200" cy="6750424"/>
          </a:xfrm>
        </p:grpSpPr>
        <p:grpSp>
          <p:nvGrpSpPr>
            <p:cNvPr id="7" name="Группа 6"/>
            <p:cNvGrpSpPr/>
            <p:nvPr/>
          </p:nvGrpSpPr>
          <p:grpSpPr>
            <a:xfrm>
              <a:off x="1129259" y="107576"/>
              <a:ext cx="5612200" cy="6750424"/>
              <a:chOff x="1398200" y="0"/>
              <a:chExt cx="5576637" cy="6858000"/>
            </a:xfrm>
          </p:grpSpPr>
          <p:pic>
            <p:nvPicPr>
              <p:cNvPr id="4" name="Рисунок 3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98200" y="0"/>
                <a:ext cx="5576637" cy="6858000"/>
              </a:xfrm>
              <a:prstGeom prst="rect">
                <a:avLst/>
              </a:prstGeom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3263153" y="1416424"/>
                <a:ext cx="1387784" cy="470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Цитозин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4852506" y="3603699"/>
                <a:ext cx="1223330" cy="47087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Урацил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497106" y="636494"/>
              <a:ext cx="0" cy="1247993"/>
            </a:xfrm>
            <a:prstGeom prst="line">
              <a:avLst/>
            </a:prstGeom>
            <a:ln w="38100"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Прямая соединительная линия 13"/>
          <p:cNvCxnSpPr/>
          <p:nvPr/>
        </p:nvCxnSpPr>
        <p:spPr>
          <a:xfrm flipV="1">
            <a:off x="7243482" y="618565"/>
            <a:ext cx="0" cy="84748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9619129" y="6037414"/>
            <a:ext cx="0" cy="677151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трелка вправо 16"/>
          <p:cNvSpPr/>
          <p:nvPr/>
        </p:nvSpPr>
        <p:spPr>
          <a:xfrm>
            <a:off x="5366388" y="3305403"/>
            <a:ext cx="1532964" cy="3329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 flipV="1">
            <a:off x="3272118" y="5735962"/>
            <a:ext cx="0" cy="677151"/>
          </a:xfrm>
          <a:prstGeom prst="line">
            <a:avLst/>
          </a:prstGeom>
          <a:ln w="317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Молния 18"/>
          <p:cNvSpPr/>
          <p:nvPr/>
        </p:nvSpPr>
        <p:spPr>
          <a:xfrm rot="15527940">
            <a:off x="1853017" y="4708624"/>
            <a:ext cx="631599" cy="746608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1320691" y="5551317"/>
            <a:ext cx="994183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0407" y="3506465"/>
            <a:ext cx="12402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Фосфоди-эфирная связь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>
            <a:off x="1251853" y="3471893"/>
            <a:ext cx="278254" cy="1351119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Крест 22"/>
          <p:cNvSpPr/>
          <p:nvPr/>
        </p:nvSpPr>
        <p:spPr>
          <a:xfrm>
            <a:off x="9233647" y="3124564"/>
            <a:ext cx="385482" cy="400110"/>
          </a:xfrm>
          <a:prstGeom prst="plus">
            <a:avLst>
              <a:gd name="adj" fmla="val 43605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366388" y="3731953"/>
            <a:ext cx="264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Нуклеазы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ДНКаза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РНКаза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574741" y="863442"/>
            <a:ext cx="85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0143565" y="3824285"/>
            <a:ext cx="8516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9265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84" y="1007243"/>
            <a:ext cx="5191125" cy="4552950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580809" y="2950737"/>
            <a:ext cx="1931615" cy="332981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580809" y="1950463"/>
            <a:ext cx="26480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Нуклеотидазы</a:t>
            </a:r>
          </a:p>
          <a:p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(фосфатазы)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85246" y="5560193"/>
            <a:ext cx="115871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УМФ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17" y="1245368"/>
            <a:ext cx="3971925" cy="431482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78470" y="5560193"/>
            <a:ext cx="151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Уридин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Молния 9"/>
          <p:cNvSpPr/>
          <p:nvPr/>
        </p:nvSpPr>
        <p:spPr>
          <a:xfrm rot="990032">
            <a:off x="1313037" y="2124243"/>
            <a:ext cx="842682" cy="89167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51750" y="1438157"/>
            <a:ext cx="994183" cy="523220"/>
          </a:xfrm>
          <a:prstGeom prst="rect">
            <a:avLst/>
          </a:prstGeom>
          <a:noFill/>
          <a:effectLst/>
          <a:scene3d>
            <a:camera prst="orthographicFront"/>
            <a:lightRig rig="threePt" dir="t"/>
          </a:scene3d>
          <a:sp3d>
            <a:bevelT w="0"/>
          </a:sp3d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800" b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>
            <a:off x="5293938" y="3158866"/>
            <a:ext cx="1252678" cy="1131628"/>
          </a:xfrm>
          <a:prstGeom prst="arc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5812703" y="3797610"/>
            <a:ext cx="130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51750" y="160858"/>
            <a:ext cx="661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пиримидиновых нуклеотидов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569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83658" y="2669053"/>
            <a:ext cx="8368553" cy="1325563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пиримидиновых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пуриновых нуклеозидов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665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140" y="1066073"/>
            <a:ext cx="3971925" cy="4314825"/>
          </a:xfrm>
          <a:prstGeom prst="rect">
            <a:avLst/>
          </a:prstGeom>
        </p:spPr>
      </p:pic>
      <p:sp>
        <p:nvSpPr>
          <p:cNvPr id="5" name="Стрелка вправо 4"/>
          <p:cNvSpPr/>
          <p:nvPr/>
        </p:nvSpPr>
        <p:spPr>
          <a:xfrm>
            <a:off x="5226425" y="2716306"/>
            <a:ext cx="2043952" cy="271577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Молния 5"/>
          <p:cNvSpPr/>
          <p:nvPr/>
        </p:nvSpPr>
        <p:spPr>
          <a:xfrm rot="10800000">
            <a:off x="3626502" y="3935114"/>
            <a:ext cx="842682" cy="891673"/>
          </a:xfrm>
          <a:prstGeom prst="lightningBolt">
            <a:avLst/>
          </a:prstGeom>
          <a:solidFill>
            <a:srgbClr val="FFFF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365181" y="4685116"/>
            <a:ext cx="130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32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32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4216" y="3150387"/>
            <a:ext cx="3724275" cy="33528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822" y="301046"/>
            <a:ext cx="2543175" cy="32575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319306" y="2987883"/>
            <a:ext cx="1927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Нуклеозид-</a:t>
            </a:r>
          </a:p>
          <a:p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фосфорилаза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348752" y="5596052"/>
            <a:ext cx="15111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Уридин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8437" y="5946272"/>
            <a:ext cx="2411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Рибоза-1-фосфат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010128" y="1658392"/>
            <a:ext cx="11498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Урацил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335741" y="121955"/>
            <a:ext cx="6618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пиримидиновых нуклеозидов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Дуга 15"/>
          <p:cNvSpPr/>
          <p:nvPr/>
        </p:nvSpPr>
        <p:spPr>
          <a:xfrm rot="10800000">
            <a:off x="5406449" y="1054617"/>
            <a:ext cx="1863928" cy="1764966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5031949" y="1395177"/>
            <a:ext cx="13064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</a:t>
            </a:r>
            <a:r>
              <a:rPr lang="ru-RU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9209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185" y="1385776"/>
            <a:ext cx="2543175" cy="32575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36306" y="4966368"/>
            <a:ext cx="13104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Урацил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4132729" y="2808909"/>
            <a:ext cx="2043952" cy="236810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низ стрелка 6"/>
          <p:cNvSpPr/>
          <p:nvPr/>
        </p:nvSpPr>
        <p:spPr>
          <a:xfrm>
            <a:off x="4132729" y="2156349"/>
            <a:ext cx="2043953" cy="770965"/>
          </a:xfrm>
          <a:prstGeom prst="curvedUpArrow">
            <a:avLst>
              <a:gd name="adj1" fmla="val 11265"/>
              <a:gd name="adj2" fmla="val 31262"/>
              <a:gd name="adj3" fmla="val 19186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90900" y="4876722"/>
            <a:ext cx="2572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Дигидроурацил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2729" y="3175059"/>
            <a:ext cx="23353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Дигидроурацил</a:t>
            </a:r>
            <a:r>
              <a:rPr lang="ru-RU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  <a:p>
            <a:r>
              <a:rPr lang="ru-RU" sz="24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дегидрогеназа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0900" y="1517709"/>
            <a:ext cx="2847975" cy="33147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7832" y="1565344"/>
            <a:ext cx="18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NADPH+H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54366" y="1576279"/>
            <a:ext cx="18825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NADP</a:t>
            </a:r>
            <a:r>
              <a:rPr lang="en-US" sz="24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endParaRPr lang="ru-RU" sz="2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72229" y="100024"/>
            <a:ext cx="64635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Катаболизм пиримидиновых оснований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08551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961</Words>
  <Application>Microsoft Office PowerPoint</Application>
  <PresentationFormat>Широкоэкранный</PresentationFormat>
  <Paragraphs>263</Paragraphs>
  <Slides>41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Переваривание нуклеопротеинов</vt:lpstr>
      <vt:lpstr>Презентация PowerPoint</vt:lpstr>
      <vt:lpstr>Презентация PowerPoint</vt:lpstr>
      <vt:lpstr>Презентация PowerPoint</vt:lpstr>
      <vt:lpstr>Катаболизм пиримидиновых и пуриновых нуклеозидов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Биосинтез пиримидиновых и пуриновых нуклеотидов de novo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«Запасной» путь синтеза нуклеотидов (путь спасения)</vt:lpstr>
      <vt:lpstr>Презентация PowerPoint</vt:lpstr>
      <vt:lpstr>Презентация PowerPoint</vt:lpstr>
      <vt:lpstr>Нарушения обмена нуклеотидов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Lex</dc:creator>
  <cp:lastModifiedBy>Lex</cp:lastModifiedBy>
  <cp:revision>116</cp:revision>
  <dcterms:created xsi:type="dcterms:W3CDTF">2017-06-04T03:24:21Z</dcterms:created>
  <dcterms:modified xsi:type="dcterms:W3CDTF">2017-06-05T23:33:37Z</dcterms:modified>
</cp:coreProperties>
</file>