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sldIdLst>
    <p:sldId id="271" r:id="rId2"/>
    <p:sldId id="257" r:id="rId3"/>
    <p:sldId id="272" r:id="rId4"/>
    <p:sldId id="258" r:id="rId5"/>
    <p:sldId id="269" r:id="rId6"/>
    <p:sldId id="259" r:id="rId7"/>
    <p:sldId id="273" r:id="rId8"/>
    <p:sldId id="274" r:id="rId9"/>
    <p:sldId id="260" r:id="rId10"/>
    <p:sldId id="262" r:id="rId11"/>
    <p:sldId id="263" r:id="rId12"/>
    <p:sldId id="264" r:id="rId13"/>
    <p:sldId id="265" r:id="rId14"/>
    <p:sldId id="266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322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3300"/>
    <a:srgbClr val="FFFF00"/>
    <a:srgbClr val="FFCC00"/>
    <a:srgbClr val="0033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9" autoAdjust="0"/>
    <p:restoredTop sz="94606" autoAdjust="0"/>
  </p:normalViewPr>
  <p:slideViewPr>
    <p:cSldViewPr>
      <p:cViewPr>
        <p:scale>
          <a:sx n="66" d="100"/>
          <a:sy n="66" d="100"/>
        </p:scale>
        <p:origin x="-1397" y="-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5092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5092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E16492-1082-4AB5-8991-D64F022F3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F0285-21C7-4E8C-8171-356F77C39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2189E-AFEE-4E02-8AC9-81247306F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066800" y="1981200"/>
            <a:ext cx="754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76362-B9EE-43CB-A367-05E67D74B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E8B7F-6C14-43A1-8CF8-A7EC0AF65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C72FB-9F2E-4C88-8D1A-C5290DCE6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6815D-3E8A-4301-8FFF-B6A0D5795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3A6B6-69FB-4F7A-B595-4328AE0C8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BA278-1B5D-41DC-91B1-592C7E366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8C534-7298-4D7D-8F9D-6CC77CE2C2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00799-D25C-450E-81F1-360266C72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542B3-30C6-46D7-9739-1B3072879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54989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989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54989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989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989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989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989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989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990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990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990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54990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4990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4990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990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990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7808AAB-7DC2-4ACA-9CB1-3BA95A523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404813"/>
            <a:ext cx="7086600" cy="568325"/>
          </a:xfrm>
        </p:spPr>
        <p:txBody>
          <a:bodyPr/>
          <a:lstStyle/>
          <a:p>
            <a:pPr algn="ctr" eaLnBrk="1" hangingPunct="1">
              <a:defRPr/>
            </a:pPr>
            <a:endParaRPr lang="ru-RU" sz="2400" dirty="0" smtClean="0"/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857250"/>
            <a:ext cx="6400800" cy="5040313"/>
          </a:xfrm>
        </p:spPr>
        <p:txBody>
          <a:bodyPr/>
          <a:lstStyle/>
          <a:p>
            <a:pPr algn="ctr" eaLnBrk="1" hangingPunct="1">
              <a:defRPr/>
            </a:pPr>
            <a:endParaRPr lang="ru-RU" sz="2000" dirty="0" smtClean="0"/>
          </a:p>
          <a:p>
            <a:pPr algn="ctr" eaLnBrk="1" hangingPunct="1">
              <a:defRPr/>
            </a:pPr>
            <a:endParaRPr lang="ru-RU" sz="2000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r>
              <a:rPr lang="ru-RU" sz="6000" dirty="0" smtClean="0">
                <a:latin typeface="Times New Roman" pitchFamily="18" charset="0"/>
              </a:rPr>
              <a:t>ВИРУСНЫЕ ГЕПАТИТЫ</a:t>
            </a:r>
          </a:p>
          <a:p>
            <a:pPr algn="ctr" eaLnBrk="1" hangingPunct="1">
              <a:defRPr/>
            </a:pPr>
            <a:endParaRPr lang="ru-RU" sz="40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47" name="Group 47"/>
          <p:cNvGraphicFramePr>
            <a:graphicFrameLocks noGrp="1"/>
          </p:cNvGraphicFramePr>
          <p:nvPr/>
        </p:nvGraphicFramePr>
        <p:xfrm>
          <a:off x="900113" y="333375"/>
          <a:ext cx="7920037" cy="6375908"/>
        </p:xfrm>
        <a:graphic>
          <a:graphicData uri="http://schemas.openxmlformats.org/drawingml/2006/table">
            <a:tbl>
              <a:tblPr/>
              <a:tblGrid>
                <a:gridCol w="1727200"/>
                <a:gridCol w="3097212"/>
                <a:gridCol w="3095625"/>
              </a:tblGrid>
              <a:tr h="151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мезенхимально - воспалительный синдром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Клиника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Инкубационный период – 7-50 дней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I.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Преджелтушный период (1 неделя):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диспептический синдром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(боль в животе, тошнота,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рвота, анорексия, диарея)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- гриппоподобный вариант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(лихорадка, кашель,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насморк)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- астеновегетативный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синдром (внезапная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слабость)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Инкубационный период – 20-65 дней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I.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Преджелтушный период (начало постепенное, длительность 3-5 дней):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диспептический синдром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(боль в животе, тошнота,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рвота, анорексия, диарея)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- гриппоподобный вариант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(кашель, насморк,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лихорадка может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   отсутствовать)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- латентный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1706" name="Group 58"/>
          <p:cNvGraphicFramePr>
            <a:graphicFrameLocks noGrp="1"/>
          </p:cNvGraphicFramePr>
          <p:nvPr/>
        </p:nvGraphicFramePr>
        <p:xfrm>
          <a:off x="900113" y="333375"/>
          <a:ext cx="7920037" cy="6314440"/>
        </p:xfrm>
        <a:graphic>
          <a:graphicData uri="http://schemas.openxmlformats.org/drawingml/2006/table">
            <a:tbl>
              <a:tblPr/>
              <a:tblGrid>
                <a:gridCol w="2087562"/>
                <a:gridCol w="2952750"/>
                <a:gridCol w="2879725"/>
              </a:tblGrid>
              <a:tr h="402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II.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Желтушный период: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- быстрое нарастание желтухи (в течение первой недели)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исчезновение симптомов интоксикации после появления желтухи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длительность желтушного периода в среднем 2-3 недели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преимущественно лёгкое и среднетяжелое течение заболевания (97-98 %)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период выздоровления 1-3 мес.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II.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Желтушный период: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сохраняются симптомы интоксикации до недели и более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тяжёлое течение у беременных во второй половине беременности у 20-30 %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возможно развитие холестатических форм.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Диагностика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Жалобы (см. клинику)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Сбор анамнеза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Физикальные данные: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гепатомегалия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988" name="Group 268"/>
          <p:cNvGraphicFramePr>
            <a:graphicFrameLocks noGrp="1"/>
          </p:cNvGraphicFramePr>
          <p:nvPr/>
        </p:nvGraphicFramePr>
        <p:xfrm>
          <a:off x="900113" y="404813"/>
          <a:ext cx="7920037" cy="6190488"/>
        </p:xfrm>
        <a:graphic>
          <a:graphicData uri="http://schemas.openxmlformats.org/drawingml/2006/table">
            <a:tbl>
              <a:tblPr/>
              <a:tblGrid>
                <a:gridCol w="1943100"/>
                <a:gridCol w="3024187"/>
                <a:gridCol w="2952750"/>
              </a:tblGrid>
              <a:tr h="611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спленомегалия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метеоризм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брадикардия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визуальная оценка мочи  (тёмная)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Лабораторные данные: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9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ОАК: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лейкопения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лимфоцитоз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тромбоцитопения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9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ОАМ: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холиурия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9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БХ: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билирубинемия (прямая фракция)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гипертрансаминаземия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endParaRPr kumimoji="0" lang="ru-RU" sz="19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953" name="Group 185"/>
          <p:cNvGraphicFramePr>
            <a:graphicFrameLocks noGrp="1"/>
          </p:cNvGraphicFramePr>
          <p:nvPr>
            <p:ph idx="1"/>
          </p:nvPr>
        </p:nvGraphicFramePr>
        <p:xfrm>
          <a:off x="900113" y="333375"/>
          <a:ext cx="7848600" cy="6114288"/>
        </p:xfrm>
        <a:graphic>
          <a:graphicData uri="http://schemas.openxmlformats.org/drawingml/2006/table">
            <a:tbl>
              <a:tblPr/>
              <a:tblGrid>
                <a:gridCol w="1685925"/>
                <a:gridCol w="3219450"/>
                <a:gridCol w="2943225"/>
              </a:tblGrid>
              <a:tr h="469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(АЛТ и АСТ увеличены в 20-100 раз)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диспротеинемия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увеличение маркёров холестаза (ЩФ, ГГТ, холестерин, 5-НК)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повышение тимоловой пробы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снижение сулемовой пробы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9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Серологические тесты: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анти-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HAV IgM 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 сыворотке крови методом ИФА  - показатель активности инфекции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анти-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HAV IgG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– показатель перенесенной инфекции.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RNA-HAV 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методом ПЦР в крови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___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9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9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9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9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Серологические тесты: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анти-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HEV IgM 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в сыворотке крови методом ИФА  - показатель активности инфекции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RNA-HEV 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методом ПЦР в крови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88" name="Group 48"/>
          <p:cNvGraphicFramePr>
            <a:graphicFrameLocks noGrp="1"/>
          </p:cNvGraphicFramePr>
          <p:nvPr>
            <p:ph idx="1"/>
          </p:nvPr>
        </p:nvGraphicFramePr>
        <p:xfrm>
          <a:off x="900113" y="476250"/>
          <a:ext cx="7686675" cy="5545138"/>
        </p:xfrm>
        <a:graphic>
          <a:graphicData uri="http://schemas.openxmlformats.org/drawingml/2006/table">
            <a:tbl>
              <a:tblPr/>
              <a:tblGrid>
                <a:gridCol w="1943100"/>
                <a:gridCol w="3529012"/>
                <a:gridCol w="2214563"/>
              </a:tblGrid>
              <a:tr h="554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Лечение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Немедикаментозное лечение: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необходима адекватная регидратация (увеличение кол-ва принимаемой жидкости до 1,5-2 л в сутки)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показан постельный режим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необходим полный отказ от употребления алкоголя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Лекарственная терапия: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Колестирамин (по 4 г внутрь 2 раза в день) – симптоматическое средство от кожного зуда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Преднизолон (30 мг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/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сут с постепенным снижением дозы)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Урсодезоксихолевая кислота (10-15 мг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/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кг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/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сут на 4-6 нед.)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5" name="Group 25"/>
          <p:cNvGraphicFramePr>
            <a:graphicFrameLocks noGrp="1"/>
          </p:cNvGraphicFramePr>
          <p:nvPr>
            <p:ph idx="1"/>
          </p:nvPr>
        </p:nvGraphicFramePr>
        <p:xfrm>
          <a:off x="900113" y="549275"/>
          <a:ext cx="7710487" cy="5903913"/>
        </p:xfrm>
        <a:graphic>
          <a:graphicData uri="http://schemas.openxmlformats.org/drawingml/2006/table">
            <a:tbl>
              <a:tblPr/>
              <a:tblGrid>
                <a:gridCol w="2232025"/>
                <a:gridCol w="2879725"/>
                <a:gridCol w="2598737"/>
              </a:tblGrid>
              <a:tr h="590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Профилактика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1.Соблюдение правил личной гигиены.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2. Контроль за качеством питьевой воды и продуктов питания.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3. Иммунопрофилактика гепатита А включает введение вакцины или иммуноглобулина.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1.Соблюдение правил личной гигиены.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2. Контроль за качеством питьевой воды и продуктов питания.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3. Специфической иммунопрофилактики нет.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smtClean="0">
                <a:solidFill>
                  <a:srgbClr val="FF9900"/>
                </a:solidFill>
              </a:rPr>
              <a:t>Хронические вирусные гепатиты</a:t>
            </a:r>
            <a:br>
              <a:rPr lang="ru-RU" sz="3200" smtClean="0">
                <a:solidFill>
                  <a:srgbClr val="FF9900"/>
                </a:solidFill>
              </a:rPr>
            </a:br>
            <a:r>
              <a:rPr lang="ru-RU" sz="3200" smtClean="0">
                <a:solidFill>
                  <a:srgbClr val="FF9900"/>
                </a:solidFill>
              </a:rPr>
              <a:t>(парентеральные гепатиты)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6350"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rgbClr val="FF9900"/>
                </a:solidFill>
                <a:latin typeface="Times New Roman" pitchFamily="18" charset="0"/>
              </a:rPr>
              <a:t>Хронический вирусный гепатит (ХВГ)</a:t>
            </a:r>
            <a:r>
              <a:rPr lang="ru-RU" sz="2800" smtClean="0">
                <a:solidFill>
                  <a:srgbClr val="FF9900"/>
                </a:solidFill>
                <a:latin typeface="Times New Roman" pitchFamily="18" charset="0"/>
              </a:rPr>
              <a:t> </a:t>
            </a:r>
            <a:r>
              <a:rPr lang="ru-RU" sz="2800" smtClean="0">
                <a:latin typeface="Times New Roman" pitchFamily="18" charset="0"/>
              </a:rPr>
              <a:t>– это хроническое воспаление печени, вызываемое гепатотропными вирусами, продолжающееся без тенденции к улучшению не менее 6 месяцев. Подавляющее большинство случаев ХВГ обусловлено вирусами гепатитов </a:t>
            </a:r>
            <a:r>
              <a:rPr lang="en-US" sz="2800" smtClean="0">
                <a:latin typeface="Times New Roman" pitchFamily="18" charset="0"/>
              </a:rPr>
              <a:t>B, C </a:t>
            </a:r>
            <a:r>
              <a:rPr lang="ru-RU" sz="2800" smtClean="0">
                <a:latin typeface="Times New Roman" pitchFamily="18" charset="0"/>
              </a:rPr>
              <a:t>и </a:t>
            </a:r>
            <a:r>
              <a:rPr lang="en-US" sz="2800" smtClean="0">
                <a:latin typeface="Times New Roman" pitchFamily="18" charset="0"/>
              </a:rPr>
              <a:t>D</a:t>
            </a:r>
            <a:r>
              <a:rPr lang="ru-RU" sz="2800" smtClean="0">
                <a:latin typeface="Times New Roman" pitchFamily="18" charset="0"/>
              </a:rPr>
              <a:t>. Роль других гепатотропных вирусов (</a:t>
            </a:r>
            <a:r>
              <a:rPr lang="en-US" sz="2800" smtClean="0">
                <a:latin typeface="Times New Roman" pitchFamily="18" charset="0"/>
              </a:rPr>
              <a:t>F, G, TTV, SEN</a:t>
            </a:r>
            <a:r>
              <a:rPr lang="ru-RU" sz="2800" smtClean="0">
                <a:latin typeface="Times New Roman" pitchFamily="18" charset="0"/>
              </a:rPr>
              <a:t> и пр.) сомнительна.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2800" smtClean="0">
                <a:solidFill>
                  <a:srgbClr val="FF9900"/>
                </a:solidFill>
                <a:latin typeface="Times New Roman" pitchFamily="18" charset="0"/>
              </a:rPr>
              <a:t>Классификация хронических гепатитов</a:t>
            </a:r>
            <a:br>
              <a:rPr lang="ru-RU" sz="2800" smtClean="0">
                <a:solidFill>
                  <a:srgbClr val="FF9900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(принята на Международном конгрессе гастроэнтерологов в Лос-Анджелесе в 1994 г.)</a:t>
            </a:r>
            <a:endParaRPr lang="ru-RU" sz="2800" smtClean="0">
              <a:solidFill>
                <a:srgbClr val="FF9900"/>
              </a:solidFill>
              <a:latin typeface="Times New Roman" pitchFamily="18" charset="0"/>
            </a:endParaRPr>
          </a:p>
        </p:txBody>
      </p:sp>
      <p:pic>
        <p:nvPicPr>
          <p:cNvPr id="19459" name="Picture 6" descr="классификация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844675"/>
            <a:ext cx="7632700" cy="44640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7543800" cy="9636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FF9900"/>
                </a:solidFill>
                <a:latin typeface="Times New Roman" pitchFamily="18" charset="0"/>
              </a:rPr>
              <a:t>Вирусный гепатит В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44675"/>
            <a:ext cx="7710488" cy="44640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3600" smtClean="0">
                <a:solidFill>
                  <a:srgbClr val="FF9900"/>
                </a:solidFill>
                <a:latin typeface="Times New Roman" pitchFamily="18" charset="0"/>
              </a:rPr>
              <a:t>Гепатит В </a:t>
            </a:r>
            <a:r>
              <a:rPr lang="ru-RU" sz="3600" smtClean="0">
                <a:latin typeface="Times New Roman" pitchFamily="18" charset="0"/>
              </a:rPr>
              <a:t>– одна из наиболее распространенных инфекций. В мире насчитывают приблизительно 300-500 млн. больных хроническим гепатитом В (ХГВ). К регионам с высокой распространенностью (10-20 %) относят Южную Азию, Китай, Индонезию, страны тропической Африки, острова Тихого океана, Аляску.</a:t>
            </a:r>
            <a:endParaRPr lang="ru-RU" sz="3600" smtClean="0">
              <a:solidFill>
                <a:srgbClr val="FF99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1795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Этиология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10487" cy="4251325"/>
          </a:xfrm>
        </p:spPr>
        <p:txBody>
          <a:bodyPr/>
          <a:lstStyle/>
          <a:p>
            <a:pPr marL="0" indent="20638" eaLnBrk="1" hangingPunct="1">
              <a:buFont typeface="Wingdings" pitchFamily="2" charset="2"/>
              <a:buNone/>
              <a:defRPr/>
            </a:pPr>
            <a:r>
              <a:rPr lang="ru-RU" sz="3600" smtClean="0">
                <a:latin typeface="Times New Roman" pitchFamily="18" charset="0"/>
              </a:rPr>
              <a:t>Возбудитель </a:t>
            </a:r>
            <a:r>
              <a:rPr lang="en-US" sz="3600" smtClean="0">
                <a:latin typeface="Times New Roman" pitchFamily="18" charset="0"/>
              </a:rPr>
              <a:t>HBV</a:t>
            </a:r>
            <a:r>
              <a:rPr lang="ru-RU" sz="3600" smtClean="0">
                <a:latin typeface="Times New Roman" pitchFamily="18" charset="0"/>
              </a:rPr>
              <a:t>-инфекции – ДНК-вирус из семейства </a:t>
            </a:r>
            <a:r>
              <a:rPr lang="en-US" sz="3600" smtClean="0">
                <a:latin typeface="Times New Roman" pitchFamily="18" charset="0"/>
              </a:rPr>
              <a:t>Hepadnaviridae</a:t>
            </a:r>
            <a:r>
              <a:rPr lang="ru-RU" sz="3600" smtClean="0">
                <a:latin typeface="Times New Roman" pitchFamily="18" charset="0"/>
              </a:rPr>
              <a:t>. Геном </a:t>
            </a:r>
            <a:r>
              <a:rPr lang="en-US" sz="3600" smtClean="0">
                <a:latin typeface="Times New Roman" pitchFamily="18" charset="0"/>
              </a:rPr>
              <a:t>HBV</a:t>
            </a:r>
            <a:r>
              <a:rPr lang="ru-RU" sz="3600" smtClean="0">
                <a:latin typeface="Times New Roman" pitchFamily="18" charset="0"/>
              </a:rPr>
              <a:t> представлен неполной двухнитевой кольцевой молекулой ДНК. Выделяют 9 генотипов вируса (от </a:t>
            </a:r>
            <a:r>
              <a:rPr lang="en-US" sz="3600" smtClean="0">
                <a:latin typeface="Times New Roman" pitchFamily="18" charset="0"/>
              </a:rPr>
              <a:t>A </a:t>
            </a:r>
            <a:r>
              <a:rPr lang="ru-RU" sz="3600" smtClean="0">
                <a:latin typeface="Times New Roman" pitchFamily="18" charset="0"/>
              </a:rPr>
              <a:t>до </a:t>
            </a:r>
            <a:r>
              <a:rPr lang="en-US" sz="3600" smtClean="0">
                <a:latin typeface="Times New Roman" pitchFamily="18" charset="0"/>
              </a:rPr>
              <a:t>H</a:t>
            </a:r>
            <a:r>
              <a:rPr lang="ru-RU" sz="3600" smtClean="0">
                <a:latin typeface="Times New Roman" pitchFamily="18" charset="0"/>
              </a:rPr>
              <a:t>). Вирус устойчив во внешней среде.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92" name="Rectangle 8"/>
          <p:cNvSpPr>
            <a:spLocks noGrp="1" noChangeArrowheads="1"/>
          </p:cNvSpPr>
          <p:nvPr>
            <p:ph type="title"/>
          </p:nvPr>
        </p:nvSpPr>
        <p:spPr>
          <a:xfrm>
            <a:off x="1258888" y="765175"/>
            <a:ext cx="7543800" cy="475297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9900"/>
                </a:solidFill>
                <a:latin typeface="Times New Roman" pitchFamily="18" charset="0"/>
              </a:rPr>
              <a:t>Вирусные гепатиты</a:t>
            </a:r>
            <a:r>
              <a:rPr lang="ru-RU" sz="3600" smtClean="0">
                <a:solidFill>
                  <a:srgbClr val="FF9900"/>
                </a:solidFill>
                <a:latin typeface="Times New Roman" pitchFamily="18" charset="0"/>
              </a:rPr>
              <a:t> 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–</a:t>
            </a:r>
            <a:r>
              <a:rPr lang="ru-RU" sz="36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это группа заболеваний, вызываемая гепатотропными вирусами, характеризующаяся преимущественным поражением печени с развитием общетоксического синдрома, гепатоспленомегалией, нарушением функции и появлением желтухи.</a:t>
            </a:r>
            <a:r>
              <a:rPr lang="ru-RU" sz="3200" smtClean="0">
                <a:solidFill>
                  <a:schemeClr val="tx1"/>
                </a:solidFill>
              </a:rPr>
              <a:t> </a:t>
            </a:r>
            <a:r>
              <a:rPr lang="ru-RU" sz="3600" smtClean="0">
                <a:solidFill>
                  <a:schemeClr val="tx1"/>
                </a:solidFill>
              </a:rPr>
              <a:t> </a:t>
            </a:r>
            <a:endParaRPr lang="ru-RU" sz="3600" smtClean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70" name="Rectangle 6"/>
          <p:cNvSpPr>
            <a:spLocks noGrp="1" noChangeArrowheads="1"/>
          </p:cNvSpPr>
          <p:nvPr>
            <p:ph type="title"/>
          </p:nvPr>
        </p:nvSpPr>
        <p:spPr>
          <a:xfrm>
            <a:off x="900113" y="5300663"/>
            <a:ext cx="7543800" cy="6477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Рис. </a:t>
            </a:r>
            <a:r>
              <a:rPr lang="en-US" sz="2400" smtClean="0">
                <a:solidFill>
                  <a:srgbClr val="FF9900"/>
                </a:solidFill>
                <a:latin typeface="Times New Roman" pitchFamily="18" charset="0"/>
              </a:rPr>
              <a:t>3</a:t>
            </a: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 Вирус гепатита В</a:t>
            </a:r>
          </a:p>
        </p:txBody>
      </p:sp>
      <p:pic>
        <p:nvPicPr>
          <p:cNvPr id="22531" name="Picture 9" descr="hepb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341438"/>
            <a:ext cx="4032250" cy="3743325"/>
          </a:xfrm>
          <a:noFill/>
        </p:spPr>
      </p:pic>
      <p:pic>
        <p:nvPicPr>
          <p:cNvPr id="22532" name="Picture 10" descr="Image1258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341438"/>
            <a:ext cx="3984625" cy="3743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892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Эпидемиология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10487" cy="44640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u="sng" smtClean="0">
                <a:latin typeface="Times New Roman" pitchFamily="18" charset="0"/>
              </a:rPr>
              <a:t>Основной путь передачи</a:t>
            </a:r>
            <a:r>
              <a:rPr lang="ru-RU" smtClean="0">
                <a:latin typeface="Times New Roman" pitchFamily="18" charset="0"/>
              </a:rPr>
              <a:t> – </a:t>
            </a:r>
            <a:r>
              <a:rPr lang="ru-RU" sz="2800" smtClean="0">
                <a:latin typeface="Times New Roman" pitchFamily="18" charset="0"/>
              </a:rPr>
              <a:t>парентеральный (инъекционный, гемотрансфузионный), а так же через поврежденные слизистые оболочки и кожные покровы. Для гепатита В характерна высокая контагиозность - заражение возможно при попадании на повреждённую кожу или слизистые оболочки ничтожно малого количества инфицированного материала (0,0001 мл крови). </a:t>
            </a:r>
            <a:endParaRPr lang="ru-RU" sz="2800" u="sng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76250"/>
            <a:ext cx="7543800" cy="8207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Патогенез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484313"/>
            <a:ext cx="7710487" cy="4251325"/>
          </a:xfrm>
        </p:spPr>
        <p:txBody>
          <a:bodyPr/>
          <a:lstStyle/>
          <a:p>
            <a:pPr marL="0" indent="2619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В патогенезе хронического вирусного гепатита В имеет значение биологический цикл развития HBV (его персистирование, репликация и интеграция в ДНК гепатоцита) и иммунный ответ макроорганизма. (Рис. 6)</a:t>
            </a:r>
          </a:p>
          <a:p>
            <a:pPr marL="0" indent="2619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Вирус гепатита В не оказывает цитопатогенного действия на гепатоциты, их повреждение связано с иммунопатологическими реакциями, возникающими на вирусные антигены и аутоантигены. При заражении HBV в гепатоцитах происходит репликация ДНК HBV, синтез HBsAg, HBeAg, HBcorAg. Репликация вируса возможна и вне печени. HBsAg и HBcorAg выявлены в макрофагах, клетках половых, слюнных желез, щитовидной железы, поджелудочной железы, костном мозге. Прогрессирование хронического гепатита связано с репликацией вируса, поддерживающей иммуновоспалительный процесс.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0113" y="549275"/>
            <a:ext cx="7543800" cy="55546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>
                <a:latin typeface="Times New Roman" pitchFamily="18" charset="0"/>
              </a:rPr>
              <a:t>Основными мишенями иммунной агрессии являются HBcorAg, HBeAg, a также печеночные аутоантигены. Ведущее значение имеет Т-клеточный и антителозависимый клеточный цитолиз. В фазу репликации происходит усиление иммунного ответа на циркулирующие и тканевые антигены HBV, что приводит к массивному повреждению паренхимы печени. </a:t>
            </a:r>
            <a:br>
              <a:rPr lang="ru-RU" sz="2800" smtClean="0">
                <a:latin typeface="Times New Roman" pitchFamily="18" charset="0"/>
              </a:rPr>
            </a:br>
            <a:r>
              <a:rPr lang="ru-RU" sz="2800" smtClean="0">
                <a:latin typeface="Times New Roman" pitchFamily="18" charset="0"/>
              </a:rPr>
              <a:t>При переходе вируса в фазу интеграции активность воспалительного процесса в паренхиме печени уменьшается, а в ряде случаев формируется «вирусоносительство», когда в ткани печени не обнаруживается клеточная воспалительная инфильтрация и некрозы.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2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5805488"/>
            <a:ext cx="7543800" cy="7556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Рис. </a:t>
            </a:r>
            <a:r>
              <a:rPr lang="en-US" sz="2400" smtClean="0">
                <a:solidFill>
                  <a:srgbClr val="FF9900"/>
                </a:solidFill>
                <a:latin typeface="Times New Roman" pitchFamily="18" charset="0"/>
              </a:rPr>
              <a:t>4 </a:t>
            </a: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Биологический цикл развития </a:t>
            </a:r>
            <a:r>
              <a:rPr lang="en-US" sz="2400" smtClean="0">
                <a:solidFill>
                  <a:srgbClr val="FF9900"/>
                </a:solidFill>
                <a:latin typeface="Times New Roman" pitchFamily="18" charset="0"/>
              </a:rPr>
              <a:t>HBV</a:t>
            </a:r>
            <a:endParaRPr lang="ru-RU" sz="2400" smtClean="0">
              <a:solidFill>
                <a:srgbClr val="FF9900"/>
              </a:solidFill>
              <a:latin typeface="Times New Roman" pitchFamily="18" charset="0"/>
            </a:endParaRPr>
          </a:p>
        </p:txBody>
      </p:sp>
      <p:pic>
        <p:nvPicPr>
          <p:cNvPr id="26627" name="Picture 8" descr="Без имени-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549275"/>
            <a:ext cx="5903913" cy="51133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Клиника </a:t>
            </a:r>
            <a:b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острого вирусного гепатита В (ОВГВ)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10487" cy="4392613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u="sng" smtClean="0">
                <a:latin typeface="Times New Roman" pitchFamily="18" charset="0"/>
              </a:rPr>
              <a:t>Продолжительность инкубационного периода</a:t>
            </a:r>
            <a:r>
              <a:rPr lang="ru-RU" sz="2400" smtClean="0">
                <a:latin typeface="Times New Roman" pitchFamily="18" charset="0"/>
              </a:rPr>
              <a:t> – от 30 до 180 дней (чаще 2-3 мес).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u="sng" smtClean="0">
                <a:latin typeface="Times New Roman" pitchFamily="18" charset="0"/>
              </a:rPr>
              <a:t>Преджелтушный период:</a:t>
            </a:r>
            <a:r>
              <a:rPr lang="ru-RU" sz="2400" smtClean="0">
                <a:latin typeface="Times New Roman" pitchFamily="18" charset="0"/>
              </a:rPr>
              <a:t> продолжается 3-15 сут и характеризуется симптомами интоксикации (лихорадка, общая слабость, вялость, апатия, раздражительность, нарушение сна, снижение аппетита), артралгиями, болями в правом подреберье. В некоторых случаях наблюдают кожную сыпь. В последние 1-2 дня периода происходят обесцвечивание кала и потемнение мочи.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u="sng" smtClean="0">
                <a:latin typeface="Times New Roman" pitchFamily="18" charset="0"/>
              </a:rPr>
              <a:t>Желтушный период</a:t>
            </a:r>
            <a:r>
              <a:rPr lang="ru-RU" sz="2400" smtClean="0">
                <a:latin typeface="Times New Roman" pitchFamily="18" charset="0"/>
              </a:rPr>
              <a:t> продолжается от 10-14 до 30-40 дней. Желтушное окрашивание сначала появляется</a:t>
            </a:r>
            <a:endParaRPr lang="ru-RU" sz="2400" u="sng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549275"/>
            <a:ext cx="7710487" cy="55467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на слизистых оболочках, затем на коже. Симптомы интоксикации после появления желтухи обычно усиливаются. Печень и селезёнка (в 30-50% случаев) увеличиваются. Появляется брадикардия, снижение АД, ослабление сердечных тонов. При тяжелых формах развиваются угнетение ЦНС различной степени выраженности, диспепсический, геморрагический синдромы. Отдельно выделяют злокачественную фульминантную форму, обусловленную массивным некрозом гепатоцитов с развитием ОПН.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u="sng" smtClean="0">
                <a:latin typeface="Times New Roman" pitchFamily="18" charset="0"/>
              </a:rPr>
              <a:t>Период реконвалесценции</a:t>
            </a:r>
            <a:r>
              <a:rPr lang="ru-RU" sz="2400" smtClean="0">
                <a:latin typeface="Times New Roman" pitchFamily="18" charset="0"/>
              </a:rPr>
              <a:t> начинается после исчезновения желтухи и заканчивается после полного клинико-лабораторного разрешения заболевания, что обычно происходит через 3 месяца после его начала.</a:t>
            </a:r>
            <a:endParaRPr lang="ru-RU" sz="2400" u="sng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FF9900"/>
                </a:solidFill>
                <a:latin typeface="Times New Roman" pitchFamily="18" charset="0"/>
              </a:rPr>
              <a:t>Вирусный гепатит С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10487" cy="4464050"/>
          </a:xfrm>
        </p:spPr>
        <p:txBody>
          <a:bodyPr/>
          <a:lstStyle/>
          <a:p>
            <a:pPr marL="0" indent="20638" eaLnBrk="1" hangingPunct="1">
              <a:buFont typeface="Wingdings" pitchFamily="2" charset="2"/>
              <a:buNone/>
              <a:defRPr/>
            </a:pPr>
            <a:r>
              <a:rPr lang="ru-RU" sz="3600" smtClean="0">
                <a:solidFill>
                  <a:srgbClr val="FF9900"/>
                </a:solidFill>
                <a:latin typeface="Times New Roman" pitchFamily="18" charset="0"/>
              </a:rPr>
              <a:t>Гепатит С </a:t>
            </a:r>
            <a:r>
              <a:rPr lang="ru-RU" sz="3600" smtClean="0">
                <a:latin typeface="Times New Roman" pitchFamily="18" charset="0"/>
              </a:rPr>
              <a:t>– самая частая форма хронических заболеваний печени в большинстве европейских стран и Северной Америке. По данным ВОЗ, в мире насчитывается не менее 170 млн инфицированных </a:t>
            </a:r>
            <a:r>
              <a:rPr lang="en-US" sz="3600" smtClean="0">
                <a:latin typeface="Times New Roman" pitchFamily="18" charset="0"/>
              </a:rPr>
              <a:t>HCV</a:t>
            </a:r>
            <a:r>
              <a:rPr lang="ru-RU" sz="3600" smtClean="0">
                <a:latin typeface="Times New Roman" pitchFamily="18" charset="0"/>
              </a:rPr>
              <a:t>.  </a:t>
            </a:r>
            <a:endParaRPr lang="ru-RU" sz="3600" smtClean="0">
              <a:solidFill>
                <a:srgbClr val="FF99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Этиология</a:t>
            </a: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10487" cy="4251325"/>
          </a:xfrm>
        </p:spPr>
        <p:txBody>
          <a:bodyPr/>
          <a:lstStyle/>
          <a:p>
            <a:pPr marL="0" indent="20638" eaLnBrk="1" hangingPunct="1">
              <a:buFont typeface="Wingdings" pitchFamily="2" charset="2"/>
              <a:buNone/>
              <a:defRPr/>
            </a:pPr>
            <a:r>
              <a:rPr lang="ru-RU" sz="3600" smtClean="0">
                <a:latin typeface="Times New Roman" pitchFamily="18" charset="0"/>
              </a:rPr>
              <a:t>Возбудитель </a:t>
            </a:r>
            <a:r>
              <a:rPr lang="en-US" sz="3600" smtClean="0">
                <a:latin typeface="Times New Roman" pitchFamily="18" charset="0"/>
              </a:rPr>
              <a:t>H</a:t>
            </a:r>
            <a:r>
              <a:rPr lang="ru-RU" sz="3600" smtClean="0">
                <a:latin typeface="Times New Roman" pitchFamily="18" charset="0"/>
              </a:rPr>
              <a:t>С</a:t>
            </a:r>
            <a:r>
              <a:rPr lang="en-US" sz="3600" smtClean="0">
                <a:latin typeface="Times New Roman" pitchFamily="18" charset="0"/>
              </a:rPr>
              <a:t>V</a:t>
            </a:r>
            <a:r>
              <a:rPr lang="ru-RU" sz="3600" smtClean="0">
                <a:latin typeface="Times New Roman" pitchFamily="18" charset="0"/>
              </a:rPr>
              <a:t>-инфекции – РНК-содержащий вирус из семейства</a:t>
            </a:r>
            <a:r>
              <a:rPr lang="en-US" sz="3600" smtClean="0">
                <a:latin typeface="Times New Roman" pitchFamily="18" charset="0"/>
              </a:rPr>
              <a:t> Flaviviridae.</a:t>
            </a:r>
            <a:r>
              <a:rPr lang="ru-RU" sz="3600" smtClean="0">
                <a:latin typeface="Times New Roman" pitchFamily="18" charset="0"/>
              </a:rPr>
              <a:t> Геном вируса образован однонитевой РНК. </a:t>
            </a:r>
            <a:r>
              <a:rPr lang="en-US" sz="3600" smtClean="0">
                <a:latin typeface="Times New Roman" pitchFamily="18" charset="0"/>
              </a:rPr>
              <a:t>HCV</a:t>
            </a:r>
            <a:r>
              <a:rPr lang="ru-RU" sz="3600" smtClean="0">
                <a:latin typeface="Times New Roman" pitchFamily="18" charset="0"/>
              </a:rPr>
              <a:t> генетически гетерогенен: выделяют 6 основных генотопов (1-6) и не менее 50 подтипов. </a:t>
            </a:r>
          </a:p>
          <a:p>
            <a:pPr marL="0" indent="20638"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6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5445125"/>
            <a:ext cx="7543800" cy="7477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Рис. 5 Вирус гепатита С</a:t>
            </a:r>
          </a:p>
        </p:txBody>
      </p:sp>
      <p:pic>
        <p:nvPicPr>
          <p:cNvPr id="31747" name="Picture 8" descr="393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412875"/>
            <a:ext cx="3673475" cy="3816350"/>
          </a:xfrm>
          <a:noFill/>
        </p:spPr>
      </p:pic>
      <p:pic>
        <p:nvPicPr>
          <p:cNvPr id="31748" name="Picture 9" descr="vir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00563" y="1628775"/>
            <a:ext cx="4321175" cy="36004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531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smtClean="0">
                <a:solidFill>
                  <a:srgbClr val="FF9900"/>
                </a:solidFill>
                <a:latin typeface="Times New Roman" pitchFamily="18" charset="0"/>
              </a:rPr>
              <a:t>Строение печени</a:t>
            </a:r>
          </a:p>
        </p:txBody>
      </p:sp>
      <p:pic>
        <p:nvPicPr>
          <p:cNvPr id="5123" name="Picture 6" descr="cirrhosis_hepar_structure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1268413"/>
            <a:ext cx="4392613" cy="4824412"/>
          </a:xfrm>
          <a:noFill/>
        </p:spPr>
      </p:pic>
      <p:pic>
        <p:nvPicPr>
          <p:cNvPr id="5124" name="Picture 8" descr="liver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35600" y="1844675"/>
            <a:ext cx="3311525" cy="3959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49275"/>
            <a:ext cx="7543800" cy="7191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solidFill>
                  <a:schemeClr val="tx1"/>
                </a:solidFill>
                <a:latin typeface="Times New Roman" pitchFamily="18" charset="0"/>
              </a:rPr>
              <a:t>Эпидемиология</a:t>
            </a:r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10487" cy="42513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>
                <a:latin typeface="Times New Roman" pitchFamily="18" charset="0"/>
              </a:rPr>
              <a:t>По данным ВОЗ, в мире насчитывается не менее 170 млн. инфицированных </a:t>
            </a:r>
            <a:r>
              <a:rPr lang="en-US" sz="2800" smtClean="0">
                <a:latin typeface="Times New Roman" pitchFamily="18" charset="0"/>
              </a:rPr>
              <a:t>HCV</a:t>
            </a:r>
            <a:r>
              <a:rPr lang="ru-RU" sz="2800" smtClean="0">
                <a:latin typeface="Times New Roman" pitchFamily="18" charset="0"/>
              </a:rPr>
              <a:t>. Распространенность </a:t>
            </a:r>
            <a:r>
              <a:rPr lang="en-US" sz="2800" smtClean="0">
                <a:latin typeface="Times New Roman" pitchFamily="18" charset="0"/>
              </a:rPr>
              <a:t>HCV </a:t>
            </a:r>
            <a:r>
              <a:rPr lang="ru-RU" sz="2800" smtClean="0">
                <a:latin typeface="Times New Roman" pitchFamily="18" charset="0"/>
              </a:rPr>
              <a:t>– инфекции также значительно варьирует в различных регионах, составляя в среднем 0,5 – 2% (до 6,5 % в странах тропической Африки). </a:t>
            </a:r>
            <a:r>
              <a:rPr lang="en-US" sz="2800" smtClean="0">
                <a:latin typeface="Times New Roman" pitchFamily="18" charset="0"/>
              </a:rPr>
              <a:t>HCV</a:t>
            </a:r>
            <a:r>
              <a:rPr lang="ru-RU" sz="2800" smtClean="0">
                <a:latin typeface="Times New Roman" pitchFamily="18" charset="0"/>
              </a:rPr>
              <a:t> – инфекция обуславливает приблизительно 40 % случаев хронической патологии печени. Общее количество </a:t>
            </a:r>
            <a:r>
              <a:rPr lang="en-US" sz="2800" smtClean="0">
                <a:latin typeface="Times New Roman" pitchFamily="18" charset="0"/>
              </a:rPr>
              <a:t>HCV</a:t>
            </a:r>
            <a:r>
              <a:rPr lang="ru-RU" sz="2800" smtClean="0">
                <a:latin typeface="Times New Roman" pitchFamily="18" charset="0"/>
              </a:rPr>
              <a:t>-инфицированных в России –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>
                <a:latin typeface="Times New Roman" pitchFamily="18" charset="0"/>
              </a:rPr>
              <a:t>1 млн. 700 тыс. человек.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8921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Патогенез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10487" cy="4251325"/>
          </a:xfrm>
        </p:spPr>
        <p:txBody>
          <a:bodyPr/>
          <a:lstStyle/>
          <a:p>
            <a:pPr marL="0" indent="206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>
                <a:latin typeface="Times New Roman" pitchFamily="18" charset="0"/>
              </a:rPr>
              <a:t>Вирус попадает в организм так же, как и вирус гепатита В, хотя может также проникать через неповрежденную кожу. Имея тропность к гепатоцитам, вирус оказывает на них прямое цитопатическое действие. Вследствие генетической гетерогенности вируса гепатита С он имеет множество антигенных вариантов, что затрудняет реализацию адекватного иммунного ответа. Вирусные частицы попадают в клетки макрофагальной системы организма и вызывают определенную реакцию с их стороны, направленную на элиминацию вируса.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00113" y="981075"/>
            <a:ext cx="7710487" cy="5114925"/>
          </a:xfrm>
        </p:spPr>
        <p:txBody>
          <a:bodyPr/>
          <a:lstStyle/>
          <a:p>
            <a:pPr marL="0" indent="20638" eaLnBrk="1" hangingPunct="1">
              <a:lnSpc>
                <a:spcPct val="90000"/>
              </a:lnSpc>
              <a:buFont typeface="Wingdings" pitchFamily="2" charset="2"/>
              <a:buNone/>
              <a:tabLst>
                <a:tab pos="536575" algn="l"/>
              </a:tabLst>
              <a:defRPr/>
            </a:pPr>
            <a:r>
              <a:rPr lang="ru-RU" sz="2800" smtClean="0">
                <a:latin typeface="Times New Roman" pitchFamily="18" charset="0"/>
              </a:rPr>
              <a:t>В связи с тем, что антигенный состав вирусной частицы схож с антигенным составом гепатоцитов, а на поверхности гепатоцитов также имеются фрагменты вирусных частиц, синтезированных на вирусной РНК для последующей сборки в вирус, то имеет место быть аутоиммунный механизм поражения гепатоцитов. Кроме того, не исключается и прямое мутагенное действие вируса гепатита С на макрофаги, изменяющее их свойства так, что они становятся способными реагировать с антигенами гистосовместимости системы HLA и давать тем самым аутоиммунную реакцию.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2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450" y="5589588"/>
            <a:ext cx="7543800" cy="74771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smtClean="0">
                <a:solidFill>
                  <a:srgbClr val="FF9900"/>
                </a:solidFill>
                <a:latin typeface="Times New Roman" pitchFamily="18" charset="0"/>
              </a:rPr>
              <a:t>Рис. 6 Жизненный цикл вируса гепатита С</a:t>
            </a:r>
          </a:p>
        </p:txBody>
      </p:sp>
      <p:pic>
        <p:nvPicPr>
          <p:cNvPr id="35843" name="Picture 6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836613"/>
            <a:ext cx="5905500" cy="4824412"/>
          </a:xfr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Клиника </a:t>
            </a:r>
            <a:b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острого вирусного гепатита С (ОВГС)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10487" cy="4251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u="sng" smtClean="0">
                <a:latin typeface="Times New Roman" pitchFamily="18" charset="0"/>
              </a:rPr>
              <a:t>Продолжительность инкубационного периода </a:t>
            </a:r>
            <a:r>
              <a:rPr lang="ru-RU" sz="2800" smtClean="0">
                <a:latin typeface="Times New Roman" pitchFamily="18" charset="0"/>
              </a:rPr>
              <a:t> - 20-90 дней. ОВГС обычно протекает легко, преимущественно в безжелтушной или субклинической форме. Диагносцируют его относительно редко.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u="sng" smtClean="0">
                <a:latin typeface="Times New Roman" pitchFamily="18" charset="0"/>
              </a:rPr>
              <a:t>Наиболее частые симптомы</a:t>
            </a:r>
            <a:r>
              <a:rPr lang="ru-RU" sz="2800" smtClean="0">
                <a:latin typeface="Times New Roman" pitchFamily="18" charset="0"/>
              </a:rPr>
              <a:t> – анорексия, тошнота, рвота, дискомфорт в правом подреберье, иногда желтуха.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smtClean="0">
                <a:latin typeface="Times New Roman" pitchFamily="18" charset="0"/>
              </a:rPr>
              <a:t>Риск хронизации – более чем у 80% больных.</a:t>
            </a:r>
            <a:endParaRPr lang="ru-RU" sz="2800" u="sng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1795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FF9900"/>
                </a:solidFill>
                <a:latin typeface="Times New Roman" pitchFamily="18" charset="0"/>
              </a:rPr>
              <a:t>Вирусный гепатит </a:t>
            </a:r>
            <a:r>
              <a:rPr lang="en-US" smtClean="0">
                <a:solidFill>
                  <a:srgbClr val="FF9900"/>
                </a:solidFill>
                <a:latin typeface="Times New Roman" pitchFamily="18" charset="0"/>
              </a:rPr>
              <a:t>D</a:t>
            </a:r>
            <a:endParaRPr lang="ru-RU" smtClean="0">
              <a:solidFill>
                <a:srgbClr val="FF9900"/>
              </a:solidFill>
              <a:latin typeface="Times New Roman" pitchFamily="18" charset="0"/>
            </a:endParaRPr>
          </a:p>
        </p:txBody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7710487" cy="4322762"/>
          </a:xfrm>
        </p:spPr>
        <p:txBody>
          <a:bodyPr/>
          <a:lstStyle/>
          <a:p>
            <a:pPr marL="0" indent="20638" eaLnBrk="1" hangingPunct="1">
              <a:buFont typeface="Wingdings" pitchFamily="2" charset="2"/>
              <a:buNone/>
              <a:defRPr/>
            </a:pPr>
            <a:r>
              <a:rPr lang="ru-RU" sz="4000" smtClean="0">
                <a:solidFill>
                  <a:srgbClr val="FF9900"/>
                </a:solidFill>
                <a:latin typeface="Times New Roman" pitchFamily="18" charset="0"/>
              </a:rPr>
              <a:t>Гепатит </a:t>
            </a:r>
            <a:r>
              <a:rPr lang="en-US" sz="4000" smtClean="0">
                <a:solidFill>
                  <a:srgbClr val="FF9900"/>
                </a:solidFill>
                <a:latin typeface="Times New Roman" pitchFamily="18" charset="0"/>
              </a:rPr>
              <a:t>D</a:t>
            </a:r>
            <a:r>
              <a:rPr lang="ru-RU" sz="4000" smtClean="0">
                <a:solidFill>
                  <a:srgbClr val="FF9900"/>
                </a:solidFill>
                <a:latin typeface="Times New Roman" pitchFamily="18" charset="0"/>
              </a:rPr>
              <a:t> (гепатит-дельта)</a:t>
            </a:r>
            <a:r>
              <a:rPr lang="en-US" sz="3600" smtClean="0">
                <a:solidFill>
                  <a:srgbClr val="FF9900"/>
                </a:solidFill>
                <a:latin typeface="Times New Roman" pitchFamily="18" charset="0"/>
              </a:rPr>
              <a:t> </a:t>
            </a:r>
            <a:r>
              <a:rPr lang="ru-RU" sz="3600" smtClean="0">
                <a:latin typeface="Times New Roman" pitchFamily="18" charset="0"/>
              </a:rPr>
              <a:t>- вирусная антропонозная инфекция с парентеральным механизмом заражения, для которой характерно воспалительное поражение печени.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1795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Этиология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10487" cy="4251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4000" smtClean="0">
                <a:latin typeface="Times New Roman" pitchFamily="18" charset="0"/>
              </a:rPr>
              <a:t>Заболевание вызывается неполным РНК-вирусом (</a:t>
            </a:r>
            <a:r>
              <a:rPr lang="en-US" sz="4000" smtClean="0">
                <a:latin typeface="Times New Roman" pitchFamily="18" charset="0"/>
              </a:rPr>
              <a:t>HDV</a:t>
            </a:r>
            <a:r>
              <a:rPr lang="ru-RU" sz="4000" smtClean="0">
                <a:latin typeface="Times New Roman" pitchFamily="18" charset="0"/>
              </a:rPr>
              <a:t>, δ-вирус), для экспрессии которого требуется </a:t>
            </a:r>
            <a:r>
              <a:rPr lang="en-US" sz="4000" smtClean="0">
                <a:latin typeface="Times New Roman" pitchFamily="18" charset="0"/>
              </a:rPr>
              <a:t>HBV</a:t>
            </a:r>
            <a:r>
              <a:rPr lang="ru-RU" sz="4000" smtClean="0">
                <a:latin typeface="Times New Roman" pitchFamily="18" charset="0"/>
              </a:rPr>
              <a:t> с размером генома 19 нм. Относится к семейству Deltavirus.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2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5589588"/>
            <a:ext cx="7543800" cy="6762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smtClean="0">
                <a:solidFill>
                  <a:srgbClr val="FF9900"/>
                </a:solidFill>
                <a:latin typeface="Times New Roman" pitchFamily="18" charset="0"/>
              </a:rPr>
              <a:t>Рис. 7 Вирус гепатита </a:t>
            </a:r>
            <a:r>
              <a:rPr lang="en-US" sz="2800" smtClean="0">
                <a:solidFill>
                  <a:srgbClr val="FF9900"/>
                </a:solidFill>
                <a:latin typeface="Times New Roman" pitchFamily="18" charset="0"/>
              </a:rPr>
              <a:t>D</a:t>
            </a:r>
            <a:endParaRPr lang="ru-RU" sz="2800" smtClean="0">
              <a:solidFill>
                <a:srgbClr val="FF9900"/>
              </a:solidFill>
              <a:latin typeface="Times New Roman" pitchFamily="18" charset="0"/>
            </a:endParaRPr>
          </a:p>
        </p:txBody>
      </p:sp>
      <p:pic>
        <p:nvPicPr>
          <p:cNvPr id="39939" name="Picture 7" descr="blood-virus_hcv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1412875"/>
            <a:ext cx="3887787" cy="4103688"/>
          </a:xfrm>
          <a:noFill/>
        </p:spPr>
      </p:pic>
      <p:pic>
        <p:nvPicPr>
          <p:cNvPr id="39940" name="Picture 8" descr="hepatit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1844675"/>
            <a:ext cx="4105275" cy="32400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76250"/>
            <a:ext cx="7543800" cy="9636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Эпидемиология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10487" cy="4251325"/>
          </a:xfrm>
        </p:spPr>
        <p:txBody>
          <a:bodyPr/>
          <a:lstStyle/>
          <a:p>
            <a:pPr marL="0" indent="20638" eaLnBrk="1" hangingPunct="1">
              <a:buFont typeface="Wingdings" pitchFamily="2" charset="2"/>
              <a:buNone/>
              <a:defRPr/>
            </a:pPr>
            <a:r>
              <a:rPr lang="ru-RU" sz="3600" u="sng" smtClean="0">
                <a:latin typeface="Times New Roman" pitchFamily="18" charset="0"/>
              </a:rPr>
              <a:t>Путь передачи</a:t>
            </a:r>
            <a:r>
              <a:rPr lang="ru-RU" sz="3600" smtClean="0">
                <a:latin typeface="Times New Roman" pitchFamily="18" charset="0"/>
              </a:rPr>
              <a:t> аналогичен при </a:t>
            </a:r>
            <a:r>
              <a:rPr lang="en-US" sz="3600" smtClean="0">
                <a:latin typeface="Times New Roman" pitchFamily="18" charset="0"/>
              </a:rPr>
              <a:t>HBV</a:t>
            </a:r>
            <a:r>
              <a:rPr lang="ru-RU" sz="3600" smtClean="0">
                <a:latin typeface="Times New Roman" pitchFamily="18" charset="0"/>
              </a:rPr>
              <a:t>-инфекции. </a:t>
            </a:r>
            <a:r>
              <a:rPr lang="en-US" sz="3600" smtClean="0">
                <a:latin typeface="Times New Roman" pitchFamily="18" charset="0"/>
              </a:rPr>
              <a:t>HDV</a:t>
            </a:r>
            <a:r>
              <a:rPr lang="ru-RU" sz="3600" smtClean="0">
                <a:latin typeface="Times New Roman" pitchFamily="18" charset="0"/>
              </a:rPr>
              <a:t>-инфекция наиболее распространена в Южной Европе, Северной Африке, на Ближнем Востоке, в Центральной и Южной Америке. В мире насчитывается около 15 млн. больных гепатитом </a:t>
            </a:r>
            <a:r>
              <a:rPr lang="en-US" sz="3600" smtClean="0">
                <a:latin typeface="Times New Roman" pitchFamily="18" charset="0"/>
              </a:rPr>
              <a:t>D.</a:t>
            </a:r>
            <a:endParaRPr lang="ru-RU" sz="3600" u="sng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543800" cy="10080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Патогенез</a:t>
            </a:r>
          </a:p>
        </p:txBody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10487" cy="42513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smtClean="0">
                <a:latin typeface="Times New Roman" pitchFamily="18" charset="0"/>
              </a:rPr>
              <a:t>Механизмы повреждения ткани печени, вызываемого HDV (вирус гепатита D) и лежащего в основе гепатита D, не ясны. Полагают, что поражение печени в значительной степени связано с иммунным ответом на HDV (вирус гепатита D)-инфекцию. Скорее всего, оно обусловлено взаимодействием таких факторов, как генотип HDV (вирус гепатита D), иммунная система больного и особенности HBV (вирус гепатита В) (генотип и репликационная активность).</a:t>
            </a:r>
            <a:r>
              <a:rPr lang="ru-RU" sz="2400" smtClean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900113" y="1268413"/>
            <a:ext cx="7710487" cy="5329237"/>
          </a:xfrm>
        </p:spPr>
        <p:txBody>
          <a:bodyPr/>
          <a:lstStyle/>
          <a:p>
            <a:pPr marL="0" indent="63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latin typeface="Times New Roman" pitchFamily="18" charset="0"/>
              </a:rPr>
              <a:t>1. </a:t>
            </a:r>
            <a:r>
              <a:rPr lang="ru-RU" sz="2000" b="1" u="sng" smtClean="0">
                <a:latin typeface="Times New Roman" pitchFamily="18" charset="0"/>
              </a:rPr>
              <a:t>Инфекционный (вирусный) гепатит:</a:t>
            </a:r>
          </a:p>
          <a:p>
            <a:pPr marL="0" indent="63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>
                <a:latin typeface="Times New Roman" pitchFamily="18" charset="0"/>
              </a:rPr>
              <a:t>   - Энтеральные гепатиты:</a:t>
            </a:r>
          </a:p>
          <a:p>
            <a:pPr marL="0" indent="63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>
                <a:latin typeface="Times New Roman" pitchFamily="18" charset="0"/>
              </a:rPr>
              <a:t>      Гепатит А</a:t>
            </a:r>
          </a:p>
          <a:p>
            <a:pPr marL="0" indent="63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>
                <a:latin typeface="Times New Roman" pitchFamily="18" charset="0"/>
              </a:rPr>
              <a:t>      Гепатит Е</a:t>
            </a:r>
          </a:p>
          <a:p>
            <a:pPr marL="0" indent="63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>
                <a:latin typeface="Times New Roman" pitchFamily="18" charset="0"/>
              </a:rPr>
              <a:t>   - Парентеральные гепатиты:</a:t>
            </a:r>
          </a:p>
          <a:p>
            <a:pPr marL="0" indent="63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>
                <a:latin typeface="Times New Roman" pitchFamily="18" charset="0"/>
              </a:rPr>
              <a:t>     </a:t>
            </a:r>
            <a:r>
              <a:rPr lang="en-US" sz="1800" smtClean="0">
                <a:latin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</a:rPr>
              <a:t>Гепатит </a:t>
            </a:r>
            <a:r>
              <a:rPr lang="en-US" sz="1800" smtClean="0">
                <a:latin typeface="Times New Roman" pitchFamily="18" charset="0"/>
              </a:rPr>
              <a:t>B</a:t>
            </a:r>
            <a:endParaRPr lang="ru-RU" sz="1800" smtClean="0">
              <a:latin typeface="Times New Roman" pitchFamily="18" charset="0"/>
            </a:endParaRPr>
          </a:p>
          <a:p>
            <a:pPr marL="0" indent="63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>
                <a:latin typeface="Times New Roman" pitchFamily="18" charset="0"/>
              </a:rPr>
              <a:t>     </a:t>
            </a:r>
            <a:r>
              <a:rPr lang="en-US" sz="1800" smtClean="0">
                <a:latin typeface="Times New Roman" pitchFamily="18" charset="0"/>
              </a:rPr>
              <a:t> </a:t>
            </a:r>
            <a:r>
              <a:rPr lang="ru-RU" sz="1800" smtClean="0">
                <a:latin typeface="Times New Roman" pitchFamily="18" charset="0"/>
              </a:rPr>
              <a:t>Гепатит </a:t>
            </a:r>
            <a:r>
              <a:rPr lang="en-US" sz="1800" smtClean="0">
                <a:latin typeface="Times New Roman" pitchFamily="18" charset="0"/>
              </a:rPr>
              <a:t>C</a:t>
            </a:r>
            <a:endParaRPr lang="ru-RU" sz="1800" smtClean="0">
              <a:latin typeface="Times New Roman" pitchFamily="18" charset="0"/>
            </a:endParaRPr>
          </a:p>
          <a:p>
            <a:pPr marL="0" indent="63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>
                <a:latin typeface="Times New Roman" pitchFamily="18" charset="0"/>
              </a:rPr>
              <a:t>   </a:t>
            </a:r>
            <a:r>
              <a:rPr lang="en-US" sz="1800" smtClean="0">
                <a:latin typeface="Times New Roman" pitchFamily="18" charset="0"/>
              </a:rPr>
              <a:t>   </a:t>
            </a:r>
            <a:r>
              <a:rPr lang="ru-RU" sz="1800" smtClean="0">
                <a:latin typeface="Times New Roman" pitchFamily="18" charset="0"/>
              </a:rPr>
              <a:t>Гепатит </a:t>
            </a:r>
            <a:r>
              <a:rPr lang="en-US" sz="1800" smtClean="0">
                <a:latin typeface="Times New Roman" pitchFamily="18" charset="0"/>
              </a:rPr>
              <a:t>D</a:t>
            </a:r>
          </a:p>
          <a:p>
            <a:pPr marL="0" indent="63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smtClean="0">
                <a:latin typeface="Times New Roman" pitchFamily="18" charset="0"/>
              </a:rPr>
              <a:t>      </a:t>
            </a:r>
            <a:r>
              <a:rPr lang="ru-RU" sz="1800" smtClean="0">
                <a:latin typeface="Times New Roman" pitchFamily="18" charset="0"/>
              </a:rPr>
              <a:t>Гепатит </a:t>
            </a:r>
            <a:r>
              <a:rPr lang="en-US" sz="1800" smtClean="0">
                <a:latin typeface="Times New Roman" pitchFamily="18" charset="0"/>
              </a:rPr>
              <a:t>F</a:t>
            </a:r>
          </a:p>
          <a:p>
            <a:pPr marL="0" indent="63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smtClean="0">
                <a:latin typeface="Times New Roman" pitchFamily="18" charset="0"/>
              </a:rPr>
              <a:t>      </a:t>
            </a:r>
            <a:r>
              <a:rPr lang="ru-RU" sz="1800" smtClean="0">
                <a:latin typeface="Times New Roman" pitchFamily="18" charset="0"/>
              </a:rPr>
              <a:t>Гепатит </a:t>
            </a:r>
            <a:r>
              <a:rPr lang="en-US" sz="1800" smtClean="0">
                <a:latin typeface="Times New Roman" pitchFamily="18" charset="0"/>
              </a:rPr>
              <a:t>G</a:t>
            </a:r>
            <a:endParaRPr lang="ru-RU" sz="1800" smtClean="0">
              <a:latin typeface="Times New Roman" pitchFamily="18" charset="0"/>
            </a:endParaRPr>
          </a:p>
          <a:p>
            <a:pPr marL="0" indent="63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>
                <a:latin typeface="Times New Roman" pitchFamily="18" charset="0"/>
              </a:rPr>
              <a:t>   - Гепатиты как компонент: жёлтой лихорадки, </a:t>
            </a:r>
          </a:p>
          <a:p>
            <a:pPr marL="0" indent="63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>
                <a:latin typeface="Times New Roman" pitchFamily="18" charset="0"/>
              </a:rPr>
              <a:t>     цитомегаловирусной инфекции, краснухи, эпидемического </a:t>
            </a:r>
          </a:p>
          <a:p>
            <a:pPr marL="0" indent="63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>
                <a:latin typeface="Times New Roman" pitchFamily="18" charset="0"/>
              </a:rPr>
              <a:t>     паротита, инфекции вируса Эпштейна-Барр, разнообразных </a:t>
            </a:r>
          </a:p>
          <a:p>
            <a:pPr marL="0" indent="63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>
                <a:latin typeface="Times New Roman" pitchFamily="18" charset="0"/>
              </a:rPr>
              <a:t>     инфекций герпеса, лихорадки Ласса, СПИДа. </a:t>
            </a:r>
          </a:p>
          <a:p>
            <a:pPr marL="0" indent="63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smtClean="0">
                <a:latin typeface="Times New Roman" pitchFamily="18" charset="0"/>
              </a:rPr>
              <a:t>   - Бактериальные гепатиты: при лептоспирозе, сифилисе. </a:t>
            </a:r>
          </a:p>
          <a:p>
            <a:pPr marL="0" indent="63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latin typeface="Times New Roman" pitchFamily="18" charset="0"/>
              </a:rPr>
              <a:t>2. </a:t>
            </a:r>
            <a:r>
              <a:rPr lang="ru-RU" sz="2000" b="1" u="sng" smtClean="0">
                <a:latin typeface="Times New Roman" pitchFamily="18" charset="0"/>
              </a:rPr>
              <a:t>Токсический гепатит</a:t>
            </a:r>
          </a:p>
          <a:p>
            <a:pPr marL="0" indent="63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latin typeface="Times New Roman" pitchFamily="18" charset="0"/>
              </a:rPr>
              <a:t>3. </a:t>
            </a:r>
            <a:r>
              <a:rPr lang="ru-RU" sz="2000" b="1" u="sng" smtClean="0">
                <a:latin typeface="Times New Roman" pitchFamily="18" charset="0"/>
              </a:rPr>
              <a:t>Лучевой гепатит (компонент лучевой болезни)</a:t>
            </a:r>
          </a:p>
          <a:p>
            <a:pPr marL="0" indent="635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smtClean="0">
                <a:latin typeface="Times New Roman" pitchFamily="18" charset="0"/>
              </a:rPr>
              <a:t>4. </a:t>
            </a:r>
            <a:r>
              <a:rPr lang="ru-RU" sz="2000" b="1" u="sng" smtClean="0">
                <a:latin typeface="Times New Roman" pitchFamily="18" charset="0"/>
              </a:rPr>
              <a:t>Гепатиты как следствие аутоиммунных заболеваний</a:t>
            </a:r>
          </a:p>
        </p:txBody>
      </p:sp>
      <p:sp>
        <p:nvSpPr>
          <p:cNvPr id="401415" name="Rectangle 7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9636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smtClean="0">
                <a:solidFill>
                  <a:srgbClr val="FF9900"/>
                </a:solidFill>
                <a:latin typeface="Times New Roman" pitchFamily="18" charset="0"/>
              </a:rPr>
              <a:t>Этиотропная классификация гепатитов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1080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Клиника </a:t>
            </a:r>
            <a:b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острого вирусного гепатита 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</a:rPr>
              <a:t>D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 (ОВГ</a:t>
            </a: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</a:rPr>
              <a:t>D</a:t>
            </a:r>
            <a:r>
              <a:rPr lang="ru-RU" sz="3200" smtClean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10487" cy="4251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tabLst>
                <a:tab pos="363538" algn="l"/>
              </a:tabLst>
              <a:defRPr/>
            </a:pPr>
            <a:r>
              <a:rPr lang="ru-RU" sz="2800" smtClean="0">
                <a:latin typeface="Times New Roman" pitchFamily="18" charset="0"/>
              </a:rPr>
              <a:t>Клинические проявления коинфекции (одновременное заражение </a:t>
            </a:r>
            <a:r>
              <a:rPr lang="en-US" sz="2800" smtClean="0">
                <a:latin typeface="Times New Roman" pitchFamily="18" charset="0"/>
              </a:rPr>
              <a:t>HBV </a:t>
            </a:r>
            <a:r>
              <a:rPr lang="ru-RU" sz="2800" smtClean="0">
                <a:latin typeface="Times New Roman" pitchFamily="18" charset="0"/>
              </a:rPr>
              <a:t>и </a:t>
            </a:r>
            <a:r>
              <a:rPr lang="en-US" sz="2800" smtClean="0">
                <a:latin typeface="Times New Roman" pitchFamily="18" charset="0"/>
              </a:rPr>
              <a:t>HDV</a:t>
            </a:r>
            <a:r>
              <a:rPr lang="ru-RU" sz="2800" smtClean="0">
                <a:latin typeface="Times New Roman" pitchFamily="18" charset="0"/>
              </a:rPr>
              <a:t>) в целом идентичны таковым при ОВГВ. К особенностям можно отнести более короткий инкубационный период, наличие продолжительной высокой лихорадки, частое появление кожных высыпанийи мигрирующих болей в крупных суставах. Течение относительно благоприятное, риск хронизации не превышается, как у </a:t>
            </a:r>
            <a:r>
              <a:rPr lang="en-US" sz="2800" smtClean="0">
                <a:latin typeface="Times New Roman" pitchFamily="18" charset="0"/>
              </a:rPr>
              <a:t>HBV</a:t>
            </a:r>
            <a:r>
              <a:rPr lang="ru-RU" sz="2800" smtClean="0">
                <a:latin typeface="Times New Roman" pitchFamily="18" charset="0"/>
              </a:rPr>
              <a:t>. 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49275"/>
            <a:ext cx="7543800" cy="10080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smtClean="0">
                <a:solidFill>
                  <a:srgbClr val="FF9900"/>
                </a:solidFill>
                <a:latin typeface="Times New Roman" pitchFamily="18" charset="0"/>
              </a:rPr>
              <a:t>Хронические вирусные гепатиты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10487" cy="4251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Клинические проявления ХВГ достаточно полиморфны и включают широкий спектр симптомов.</a:t>
            </a:r>
          </a:p>
          <a:p>
            <a:pPr marL="0" indent="0" eaLnBrk="1" hangingPunct="1">
              <a:defRPr/>
            </a:pPr>
            <a:r>
              <a:rPr lang="ru-RU" sz="2400" smtClean="0">
                <a:latin typeface="Times New Roman" pitchFamily="18" charset="0"/>
              </a:rPr>
              <a:t> </a:t>
            </a:r>
            <a:r>
              <a:rPr lang="ru-RU" sz="2400" u="sng" smtClean="0">
                <a:latin typeface="Times New Roman" pitchFamily="18" charset="0"/>
              </a:rPr>
              <a:t>Диспепсический синдром</a:t>
            </a:r>
            <a:r>
              <a:rPr lang="ru-RU" sz="2400" smtClean="0">
                <a:latin typeface="Times New Roman" pitchFamily="18" charset="0"/>
              </a:rPr>
              <a:t> связан с нарушением дезинтоксикационной функции печени, сопутствующей патолгией 12-перстной кишки и поджелудочной железы. </a:t>
            </a:r>
          </a:p>
          <a:p>
            <a:pPr marL="0" indent="0" eaLnBrk="1" hangingPunct="1">
              <a:defRPr/>
            </a:pPr>
            <a:r>
              <a:rPr lang="ru-RU" sz="2400" smtClean="0">
                <a:latin typeface="Times New Roman" pitchFamily="18" charset="0"/>
              </a:rPr>
              <a:t> </a:t>
            </a:r>
            <a:r>
              <a:rPr lang="ru-RU" sz="2400" u="sng" smtClean="0">
                <a:latin typeface="Times New Roman" pitchFamily="18" charset="0"/>
              </a:rPr>
              <a:t>Астенический синдром</a:t>
            </a:r>
            <a:r>
              <a:rPr lang="ru-RU" sz="2400" smtClean="0">
                <a:latin typeface="Times New Roman" pitchFamily="18" charset="0"/>
              </a:rPr>
              <a:t> (слабость, утомляемость, снижение работоспособности, раздражительность) выражен в большей или меньшей степени у больных ХВГ.</a:t>
            </a:r>
          </a:p>
          <a:p>
            <a:pPr marL="0" indent="0" eaLnBrk="1" hangingPunct="1">
              <a:defRPr/>
            </a:pPr>
            <a:r>
              <a:rPr lang="ru-RU" sz="2400" smtClean="0">
                <a:latin typeface="Times New Roman" pitchFamily="18" charset="0"/>
              </a:rPr>
              <a:t> Признаки поражения печени: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549275"/>
            <a:ext cx="7710487" cy="5689600"/>
          </a:xfrm>
        </p:spPr>
        <p:txBody>
          <a:bodyPr/>
          <a:lstStyle/>
          <a:p>
            <a:pPr marL="174625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>
                <a:latin typeface="Times New Roman" pitchFamily="18" charset="0"/>
              </a:rPr>
              <a:t>- при активном процессе обычно выявляют увеличение, уплотнение и болезненность печени;</a:t>
            </a:r>
          </a:p>
          <a:p>
            <a:pPr marL="174625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>
                <a:latin typeface="Times New Roman" pitchFamily="18" charset="0"/>
              </a:rPr>
              <a:t>- желтуху (паренхиматозною) наблюдают относительно редко;</a:t>
            </a:r>
          </a:p>
          <a:p>
            <a:pPr marL="174625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>
                <a:latin typeface="Times New Roman" pitchFamily="18" charset="0"/>
              </a:rPr>
              <a:t>- телеангиэктазии и пальмарная эритема обусловлены повышением концентрации эстрогенов и изменением чувствительности сосудистых рецепторов. Их выраженность коррелирует с активностью процесса и не всегда указывает на цирроз печени. </a:t>
            </a:r>
          </a:p>
          <a:p>
            <a:pPr marL="174625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>
                <a:latin typeface="Times New Roman" pitchFamily="18" charset="0"/>
              </a:rPr>
              <a:t>- портальная гипертензия (асцит, спленомегалия, варикозное расширение вен пищевода) появляются и прогрессируют признаки печёночной недостаточности.  </a:t>
            </a:r>
          </a:p>
          <a:p>
            <a:pPr marL="174625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>
                <a:latin typeface="Times New Roman" pitchFamily="18" charset="0"/>
              </a:rPr>
              <a:t>- аменорея, гинекомастия, снижение полового влечения связаны с нарушением метаболизма половых гормонов в печени (обычно в стадии цирроза).</a:t>
            </a:r>
          </a:p>
          <a:p>
            <a:pPr marL="174625" indent="0" eaLnBrk="1" hangingPunct="1">
              <a:lnSpc>
                <a:spcPct val="90000"/>
              </a:lnSpc>
              <a:buFontTx/>
              <a:buChar char="-"/>
              <a:defRPr/>
            </a:pPr>
            <a:endParaRPr lang="ru-RU" sz="24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981075"/>
            <a:ext cx="7710487" cy="5114925"/>
          </a:xfrm>
        </p:spPr>
        <p:txBody>
          <a:bodyPr/>
          <a:lstStyle/>
          <a:p>
            <a:pPr marL="0" indent="20638" eaLnBrk="1" hangingPunct="1">
              <a:defRPr/>
            </a:pPr>
            <a:r>
              <a:rPr lang="ru-RU" sz="2800" smtClean="0">
                <a:latin typeface="Times New Roman" pitchFamily="18" charset="0"/>
              </a:rPr>
              <a:t> </a:t>
            </a:r>
            <a:r>
              <a:rPr lang="ru-RU" sz="2800" u="sng" smtClean="0">
                <a:latin typeface="Times New Roman" pitchFamily="18" charset="0"/>
              </a:rPr>
              <a:t>Внепеченочные проявления</a:t>
            </a:r>
            <a:r>
              <a:rPr lang="ru-RU" sz="2800" smtClean="0">
                <a:latin typeface="Times New Roman" pitchFamily="18" charset="0"/>
              </a:rPr>
              <a:t> при ХГВ развиваются достаточно редко и обычно представлены поражением почек, узелковым полиартериитом или криоглобулинемией. Несколько чаще внепеченочные проявления развиваются при ХГС. Возможны криоглобулинемия, мембранозный гломерулонефрит, поздняя кожная порфирия, аутоиммунный тиреоидит, реже – синдром Шегрена, плоский лишай, серонегативный артриты, апластическая анемия, В-клеточная лимфома.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76250"/>
            <a:ext cx="7543800" cy="100806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FF9900"/>
                </a:solidFill>
                <a:latin typeface="Times New Roman" pitchFamily="18" charset="0"/>
              </a:rPr>
              <a:t>Лабораторные исследования</a:t>
            </a:r>
          </a:p>
        </p:txBody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10487" cy="4251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9900"/>
                </a:solidFill>
                <a:latin typeface="Times New Roman" pitchFamily="18" charset="0"/>
              </a:rPr>
              <a:t>Обязательные методы обследования:</a:t>
            </a:r>
          </a:p>
          <a:p>
            <a:pPr marL="0" indent="0" eaLnBrk="1" hangingPunct="1">
              <a:defRPr/>
            </a:pPr>
            <a:r>
              <a:rPr lang="ru-RU" sz="2800" smtClean="0">
                <a:latin typeface="Times New Roman" pitchFamily="18" charset="0"/>
              </a:rPr>
              <a:t> Клинический анализ крови: возможны повышение СОЭ, лейкопения, лимфоцитоз, при фульминантной форме ОВГ – лейкоцитоз.</a:t>
            </a:r>
          </a:p>
          <a:p>
            <a:pPr marL="0" indent="0" eaLnBrk="1" hangingPunct="1">
              <a:defRPr/>
            </a:pPr>
            <a:r>
              <a:rPr lang="ru-RU" sz="2800" smtClean="0">
                <a:latin typeface="Times New Roman" pitchFamily="18" charset="0"/>
              </a:rPr>
              <a:t> Общий анализ мочи: при ОВГ и обострении ХВГ возможно появление жёлчных пигментов (преимущественно прямого билирубина), уробилина.</a:t>
            </a:r>
          </a:p>
          <a:p>
            <a:pPr marL="0" indent="0" eaLnBrk="1" hangingPunct="1">
              <a:defRPr/>
            </a:pPr>
            <a:r>
              <a:rPr lang="ru-RU" sz="2800" smtClean="0">
                <a:latin typeface="Times New Roman" pitchFamily="18" charset="0"/>
              </a:rPr>
              <a:t> Биохимический анализ крови: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765175"/>
            <a:ext cx="7710487" cy="5330825"/>
          </a:xfrm>
        </p:spPr>
        <p:txBody>
          <a:bodyPr/>
          <a:lstStyle/>
          <a:p>
            <a:pPr marL="169863" indent="20638" eaLnBrk="1" hangingPunct="1"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- синдром цитолиза: повышение содержания АЛТ, АСТ;</a:t>
            </a:r>
          </a:p>
          <a:p>
            <a:pPr marL="169863" indent="20638" eaLnBrk="1" hangingPunct="1"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- синдром холестаза: повышение содержания общего билирубина, холестерина, ЩФ, γ-глутамилтранспептидазы, обычно наблюдают при желтухе;</a:t>
            </a:r>
          </a:p>
          <a:p>
            <a:pPr marL="169863" indent="20638" eaLnBrk="1" hangingPunct="1">
              <a:buFontTx/>
              <a:buNone/>
              <a:defRPr/>
            </a:pPr>
            <a:r>
              <a:rPr lang="ru-RU" sz="2400" smtClean="0">
                <a:latin typeface="Times New Roman" pitchFamily="18" charset="0"/>
              </a:rPr>
              <a:t>- синдром мезенхимального воспаления: повышенное содержание иммуноглобулинов, повышение тимоловой пробы, снижение сулемовой пробы;</a:t>
            </a:r>
          </a:p>
          <a:p>
            <a:pPr marL="169863" indent="20638" eaLnBrk="1" hangingPunct="1">
              <a:buFontTx/>
              <a:buNone/>
              <a:defRPr/>
            </a:pPr>
            <a:r>
              <a:rPr lang="ru-RU" sz="2400" smtClean="0">
                <a:latin typeface="Times New Roman" pitchFamily="18" charset="0"/>
              </a:rPr>
              <a:t>- синдром печеночно-клеточной недостаточности: снижение протромбинового индекса, концентрации альбумина в сыворотке крови, холестерина, общего билирубина: выявляют при тяжелых формах ХВГ.  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765175"/>
            <a:ext cx="7710487" cy="53308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latin typeface="Times New Roman" pitchFamily="18" charset="0"/>
              </a:rPr>
              <a:t>Маркёры вирусов гепатитов:</a:t>
            </a:r>
            <a:r>
              <a:rPr lang="ru-RU" sz="2400" smtClean="0">
                <a:latin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 </a:t>
            </a: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Вирус гепатита В: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FF9900"/>
                </a:solidFill>
                <a:latin typeface="Times New Roman" pitchFamily="18" charset="0"/>
              </a:rPr>
              <a:t>HBsAg </a:t>
            </a:r>
            <a:r>
              <a:rPr lang="ru-RU" sz="2400" smtClean="0">
                <a:latin typeface="Times New Roman" pitchFamily="18" charset="0"/>
              </a:rPr>
              <a:t>выявляется через 1-10 недель после инфицирования, его появление предшествует развитию клинических симтомов и повышению активности АЛТ</a:t>
            </a:r>
            <a:r>
              <a:rPr lang="en-US" sz="2400" smtClean="0">
                <a:latin typeface="Times New Roman" pitchFamily="18" charset="0"/>
              </a:rPr>
              <a:t>/</a:t>
            </a:r>
            <a:r>
              <a:rPr lang="ru-RU" sz="2400" smtClean="0">
                <a:latin typeface="Times New Roman" pitchFamily="18" charset="0"/>
              </a:rPr>
              <a:t>АСТ.  При адекватном иммунном ответе он исчезает через 4-6 мес после инфицирования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FF9900"/>
                </a:solidFill>
                <a:latin typeface="Times New Roman" pitchFamily="18" charset="0"/>
              </a:rPr>
              <a:t>HBeAg</a:t>
            </a:r>
            <a:r>
              <a:rPr lang="ru-RU" sz="2400" smtClean="0">
                <a:latin typeface="Times New Roman" pitchFamily="18" charset="0"/>
              </a:rPr>
              <a:t> указывает на репликацию вируса в гепатоцитах; обнаруживают в сыворотке практически одновременно с </a:t>
            </a:r>
            <a:r>
              <a:rPr lang="en-US" sz="2400" smtClean="0">
                <a:latin typeface="Times New Roman" pitchFamily="18" charset="0"/>
              </a:rPr>
              <a:t>HBsAg</a:t>
            </a:r>
            <a:r>
              <a:rPr lang="ru-RU" sz="2400" smtClean="0">
                <a:latin typeface="Times New Roman" pitchFamily="18" charset="0"/>
              </a:rPr>
              <a:t>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Анти-</a:t>
            </a:r>
            <a:r>
              <a:rPr lang="en-US" sz="2400" smtClean="0">
                <a:solidFill>
                  <a:srgbClr val="FF9900"/>
                </a:solidFill>
                <a:latin typeface="Times New Roman" pitchFamily="18" charset="0"/>
              </a:rPr>
              <a:t>HBe</a:t>
            </a: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(АТ к е-Аг) в комплексе с анти-</a:t>
            </a:r>
            <a:r>
              <a:rPr lang="en-US" sz="2400" smtClean="0">
                <a:latin typeface="Times New Roman" pitchFamily="18" charset="0"/>
              </a:rPr>
              <a:t>HBc IgG </a:t>
            </a:r>
            <a:r>
              <a:rPr lang="ru-RU" sz="2400" smtClean="0">
                <a:latin typeface="Times New Roman" pitchFamily="18" charset="0"/>
              </a:rPr>
              <a:t>и  анти-</a:t>
            </a:r>
            <a:r>
              <a:rPr lang="en-US" sz="2400" smtClean="0">
                <a:latin typeface="Times New Roman" pitchFamily="18" charset="0"/>
              </a:rPr>
              <a:t>HBs</a:t>
            </a:r>
            <a:r>
              <a:rPr lang="ru-RU" sz="2400" smtClean="0">
                <a:latin typeface="Times New Roman" pitchFamily="18" charset="0"/>
              </a:rPr>
              <a:t> свидетельствует о полном завершении инфекционного процесса. </a:t>
            </a:r>
            <a:endParaRPr lang="ru-RU" sz="2400" smtClean="0">
              <a:solidFill>
                <a:srgbClr val="FF99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692150"/>
            <a:ext cx="7710487" cy="54038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Анти-</a:t>
            </a:r>
            <a:r>
              <a:rPr lang="en-US" sz="2400" smtClean="0">
                <a:solidFill>
                  <a:srgbClr val="FF9900"/>
                </a:solidFill>
                <a:latin typeface="Times New Roman" pitchFamily="18" charset="0"/>
              </a:rPr>
              <a:t>HBc </a:t>
            </a:r>
            <a:r>
              <a:rPr lang="ru-RU" sz="2400" smtClean="0">
                <a:latin typeface="Times New Roman" pitchFamily="18" charset="0"/>
              </a:rPr>
              <a:t>(АТ к ядерному Аг) – важный диагностический маркёр инфицирования. Анти-</a:t>
            </a:r>
            <a:r>
              <a:rPr lang="en-US" sz="2400" smtClean="0">
                <a:latin typeface="Times New Roman" pitchFamily="18" charset="0"/>
              </a:rPr>
              <a:t>HBc IgM</a:t>
            </a:r>
            <a:r>
              <a:rPr lang="ru-RU" sz="2400" smtClean="0">
                <a:latin typeface="Times New Roman" pitchFamily="18" charset="0"/>
              </a:rPr>
              <a:t> – один из наиболее ранних сывороточных маркёров ХВГВ и чувствительный маркёр </a:t>
            </a:r>
            <a:r>
              <a:rPr lang="en-US" sz="2400" smtClean="0">
                <a:latin typeface="Times New Roman" pitchFamily="18" charset="0"/>
              </a:rPr>
              <a:t>HBV</a:t>
            </a:r>
            <a:r>
              <a:rPr lang="ru-RU" sz="2400" smtClean="0">
                <a:latin typeface="Times New Roman" pitchFamily="18" charset="0"/>
              </a:rPr>
              <a:t>-инфекции. Указывает на репликацию вируса и активность процесса в печени; его исчезновение служит показателем либо санации организма от возбудителя, либо развития интегративной фазы </a:t>
            </a:r>
            <a:r>
              <a:rPr lang="en-US" sz="2400" smtClean="0">
                <a:latin typeface="Times New Roman" pitchFamily="18" charset="0"/>
              </a:rPr>
              <a:t>HBV</a:t>
            </a:r>
            <a:r>
              <a:rPr lang="ru-RU" sz="2400" smtClean="0">
                <a:latin typeface="Times New Roman" pitchFamily="18" charset="0"/>
              </a:rPr>
              <a:t>-инфекции.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Анти-</a:t>
            </a:r>
            <a:r>
              <a:rPr lang="en-US" sz="2400" smtClean="0">
                <a:solidFill>
                  <a:srgbClr val="FF9900"/>
                </a:solidFill>
                <a:latin typeface="Times New Roman" pitchFamily="18" charset="0"/>
              </a:rPr>
              <a:t>HBc IgG</a:t>
            </a: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сохраняются многие годы; свидетельствуют об имеющейся или ранее перенесенной инфекции.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FF9900"/>
                </a:solidFill>
                <a:latin typeface="Times New Roman" pitchFamily="18" charset="0"/>
              </a:rPr>
              <a:t>HBV-</a:t>
            </a: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ДНК и ДНК-полимераза</a:t>
            </a:r>
            <a:r>
              <a:rPr lang="ru-RU" sz="2400" smtClean="0">
                <a:latin typeface="Times New Roman" pitchFamily="18" charset="0"/>
              </a:rPr>
              <a:t> – диагностические маркёры репликации вируса.</a:t>
            </a:r>
            <a:endParaRPr lang="ru-RU" sz="2400" smtClean="0">
              <a:solidFill>
                <a:srgbClr val="FF99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0113" y="765175"/>
            <a:ext cx="7710487" cy="5330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Вирус гепатита С: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smtClean="0">
                <a:solidFill>
                  <a:srgbClr val="FF9900"/>
                </a:solidFill>
                <a:latin typeface="Times New Roman" pitchFamily="18" charset="0"/>
              </a:rPr>
              <a:t>HCV </a:t>
            </a: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РНК</a:t>
            </a:r>
            <a:r>
              <a:rPr lang="en-US" sz="2400" smtClean="0">
                <a:solidFill>
                  <a:srgbClr val="FF9900"/>
                </a:solidFill>
                <a:latin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– самый ранний биохимический маркёр инфекции, возникает в срок от нескольких дней до 8 нед после инфицирования. В случаях выздоровления от ОВГС вирусная РНК исчезает из крови в течение 12 недель после появления первых симптомов.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Анти-</a:t>
            </a:r>
            <a:r>
              <a:rPr lang="en-US" sz="2400" smtClean="0">
                <a:solidFill>
                  <a:srgbClr val="FF9900"/>
                </a:solidFill>
                <a:latin typeface="Times New Roman" pitchFamily="18" charset="0"/>
              </a:rPr>
              <a:t>HCV </a:t>
            </a:r>
            <a:r>
              <a:rPr lang="ru-RU" sz="2400" smtClean="0">
                <a:latin typeface="Times New Roman" pitchFamily="18" charset="0"/>
              </a:rPr>
              <a:t>определяют в крови не ранее чем через 8 нед после инфицирования. Он присутствует в крови приблизительно у половины больных с клинически манифестным ОВГС в дебюте заболевания. При субклинической инфекции АТ обычно появляются намного позже.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Вирус гепатита </a:t>
            </a:r>
            <a:r>
              <a:rPr lang="en-US" sz="2400" smtClean="0">
                <a:solidFill>
                  <a:srgbClr val="FF9900"/>
                </a:solidFill>
                <a:latin typeface="Times New Roman" pitchFamily="18" charset="0"/>
              </a:rPr>
              <a:t>D</a:t>
            </a: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:</a:t>
            </a:r>
            <a:r>
              <a:rPr lang="en-US" sz="2400" smtClean="0">
                <a:solidFill>
                  <a:srgbClr val="FF9900"/>
                </a:solidFill>
                <a:latin typeface="Times New Roman" pitchFamily="18" charset="0"/>
              </a:rPr>
              <a:t> </a:t>
            </a: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анти-</a:t>
            </a:r>
            <a:r>
              <a:rPr lang="en-US" sz="2400" smtClean="0">
                <a:solidFill>
                  <a:srgbClr val="FF9900"/>
                </a:solidFill>
                <a:latin typeface="Times New Roman" pitchFamily="18" charset="0"/>
              </a:rPr>
              <a:t>HDV IgM, HDV </a:t>
            </a: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РНК </a:t>
            </a:r>
            <a:r>
              <a:rPr lang="ru-RU" sz="2400" smtClean="0">
                <a:latin typeface="Times New Roman" pitchFamily="18" charset="0"/>
              </a:rPr>
              <a:t>(маркёр репликации </a:t>
            </a:r>
            <a:r>
              <a:rPr lang="en-US" sz="2400" smtClean="0">
                <a:latin typeface="Times New Roman" pitchFamily="18" charset="0"/>
              </a:rPr>
              <a:t>HDV</a:t>
            </a:r>
            <a:r>
              <a:rPr lang="ru-RU" sz="2400" smtClean="0">
                <a:latin typeface="Times New Roman" pitchFamily="18" charset="0"/>
              </a:rPr>
              <a:t>).</a:t>
            </a:r>
            <a:endParaRPr lang="ru-RU" sz="2400" smtClean="0">
              <a:solidFill>
                <a:srgbClr val="FF99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smtClean="0">
              <a:solidFill>
                <a:srgbClr val="FF99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0113" y="908050"/>
            <a:ext cx="7710487" cy="5330825"/>
          </a:xfrm>
        </p:spPr>
        <p:txBody>
          <a:bodyPr/>
          <a:lstStyle/>
          <a:p>
            <a:pPr marL="0" indent="20638"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9900"/>
                </a:solidFill>
                <a:latin typeface="Times New Roman" pitchFamily="18" charset="0"/>
              </a:rPr>
              <a:t>Дополнительные методы обследования:</a:t>
            </a:r>
          </a:p>
          <a:p>
            <a:pPr marL="0" indent="20638" eaLnBrk="1" hangingPunct="1">
              <a:defRPr/>
            </a:pPr>
            <a:r>
              <a:rPr lang="ru-RU" sz="2800" smtClean="0">
                <a:latin typeface="Times New Roman" pitchFamily="18" charset="0"/>
              </a:rPr>
              <a:t>Анализ кала: снижение содержания или отсутствие стеркобилина из-за прекращения поступления жёлчи в кишечник; появление стеркобилина в кале в желтушный период ОВГ – свидетельство разрешения желтухи. </a:t>
            </a:r>
          </a:p>
          <a:p>
            <a:pPr marL="0" indent="20638" eaLnBrk="1" hangingPunct="1">
              <a:defRPr/>
            </a:pPr>
            <a:r>
              <a:rPr lang="ru-RU" sz="2800" smtClean="0">
                <a:latin typeface="Times New Roman" pitchFamily="18" charset="0"/>
              </a:rPr>
              <a:t> Концентрация в крови </a:t>
            </a:r>
            <a:r>
              <a:rPr lang="en-US" sz="2800" smtClean="0">
                <a:latin typeface="Times New Roman" pitchFamily="18" charset="0"/>
              </a:rPr>
              <a:t>α</a:t>
            </a:r>
            <a:r>
              <a:rPr lang="ru-RU" sz="2800" smtClean="0">
                <a:latin typeface="Times New Roman" pitchFamily="18" charset="0"/>
              </a:rPr>
              <a:t>-фетопротеина (скрининг гепатоцеллюлярной карциномы). Это исследование необходимо проводить в динамике.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3600" smtClean="0">
                <a:solidFill>
                  <a:srgbClr val="FF9900"/>
                </a:solidFill>
              </a:rPr>
              <a:t>Вирусные гепатиты </a:t>
            </a:r>
            <a:r>
              <a:rPr lang="en-US" sz="3600" smtClean="0">
                <a:solidFill>
                  <a:srgbClr val="FF9900"/>
                </a:solidFill>
              </a:rPr>
              <a:t>A, E</a:t>
            </a:r>
            <a:r>
              <a:rPr lang="ru-RU" sz="3600" smtClean="0">
                <a:solidFill>
                  <a:srgbClr val="FF9900"/>
                </a:solidFill>
              </a:rPr>
              <a:t> </a:t>
            </a:r>
            <a:br>
              <a:rPr lang="ru-RU" sz="3600" smtClean="0">
                <a:solidFill>
                  <a:srgbClr val="FF9900"/>
                </a:solidFill>
              </a:rPr>
            </a:br>
            <a:r>
              <a:rPr lang="ru-RU" sz="3600" smtClean="0">
                <a:solidFill>
                  <a:srgbClr val="FF9900"/>
                </a:solidFill>
              </a:rPr>
              <a:t>(энтеральные гепатиты)</a:t>
            </a:r>
          </a:p>
        </p:txBody>
      </p:sp>
      <p:graphicFrame>
        <p:nvGraphicFramePr>
          <p:cNvPr id="446502" name="Group 38"/>
          <p:cNvGraphicFramePr>
            <a:graphicFrameLocks noGrp="1"/>
          </p:cNvGraphicFramePr>
          <p:nvPr>
            <p:ph idx="1"/>
          </p:nvPr>
        </p:nvGraphicFramePr>
        <p:xfrm>
          <a:off x="1066800" y="1981200"/>
          <a:ext cx="7543800" cy="4221798"/>
        </p:xfrm>
        <a:graphic>
          <a:graphicData uri="http://schemas.openxmlformats.org/drawingml/2006/table">
            <a:tbl>
              <a:tblPr/>
              <a:tblGrid>
                <a:gridCol w="2065338"/>
                <a:gridCol w="2808287"/>
                <a:gridCol w="2670175"/>
              </a:tblGrid>
              <a:tr h="655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Гепатит 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Гепатит 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Определение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Инфекционное заболевание с фекально-оральным механизмом передачи, клинически и морфологически характеризующееся поражением печени с развитием симптомокомплекса острого гепатита.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Острое инфекционное поражение печени, проявляющееся симптомами интоксикации и, реже, желтухой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710487" cy="11509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smtClean="0">
                <a:solidFill>
                  <a:srgbClr val="FF9900"/>
                </a:solidFill>
                <a:latin typeface="Times New Roman" pitchFamily="18" charset="0"/>
              </a:rPr>
              <a:t>Инструментальные исследования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10487" cy="45370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9900"/>
                </a:solidFill>
                <a:latin typeface="Times New Roman" pitchFamily="18" charset="0"/>
              </a:rPr>
              <a:t>Обязательные методы обследования:</a:t>
            </a:r>
          </a:p>
          <a:p>
            <a:pPr marL="0" indent="0" eaLnBrk="1" hangingPunct="1">
              <a:defRPr/>
            </a:pPr>
            <a:r>
              <a:rPr lang="ru-RU" sz="2800" smtClean="0">
                <a:latin typeface="Times New Roman" pitchFamily="18" charset="0"/>
              </a:rPr>
              <a:t> УЗИ печени и селезёнки: характерно повышение эхогенности паренхимы, уплотнения по ходу сосудов печени;</a:t>
            </a:r>
          </a:p>
          <a:p>
            <a:pPr marL="0" indent="0" eaLnBrk="1" hangingPunct="1">
              <a:defRPr/>
            </a:pPr>
            <a:r>
              <a:rPr lang="ru-RU" sz="2800" smtClean="0">
                <a:latin typeface="Times New Roman" pitchFamily="18" charset="0"/>
              </a:rPr>
              <a:t> Биопсия печени необходима для оценки степени поражения печени.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9900"/>
                </a:solidFill>
                <a:latin typeface="Times New Roman" pitchFamily="18" charset="0"/>
              </a:rPr>
              <a:t>Дополнительные методы обследования:</a:t>
            </a:r>
          </a:p>
          <a:p>
            <a:pPr marL="0" indent="0" eaLnBrk="1" hangingPunct="1">
              <a:defRPr/>
            </a:pPr>
            <a:r>
              <a:rPr lang="ru-RU" sz="2800" smtClean="0">
                <a:latin typeface="Times New Roman" pitchFamily="18" charset="0"/>
              </a:rPr>
              <a:t> КТ органов брюшной полости;</a:t>
            </a:r>
          </a:p>
          <a:p>
            <a:pPr marL="0" indent="0" eaLnBrk="1" hangingPunct="1">
              <a:defRPr/>
            </a:pPr>
            <a:r>
              <a:rPr lang="ru-RU" sz="2800" smtClean="0">
                <a:latin typeface="Times New Roman" pitchFamily="18" charset="0"/>
              </a:rPr>
              <a:t> ФЭГДС.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800" smtClean="0"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800" smtClean="0"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04813"/>
            <a:ext cx="7543800" cy="10795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smtClean="0">
                <a:solidFill>
                  <a:srgbClr val="FF9900"/>
                </a:solidFill>
                <a:latin typeface="Times New Roman" pitchFamily="18" charset="0"/>
              </a:rPr>
              <a:t>Лечение</a:t>
            </a:r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10487" cy="4251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9900"/>
                </a:solidFill>
                <a:latin typeface="Times New Roman" pitchFamily="18" charset="0"/>
              </a:rPr>
              <a:t>Немедикаментозное лечение:</a:t>
            </a:r>
          </a:p>
          <a:p>
            <a:pPr eaLnBrk="1" hangingPunct="1">
              <a:defRPr/>
            </a:pPr>
            <a:r>
              <a:rPr lang="ru-RU" sz="2600" smtClean="0">
                <a:latin typeface="Times New Roman" pitchFamily="18" charset="0"/>
              </a:rPr>
              <a:t>При ОВГ и обострениях ХВГ необходимо соблюдение постельного или полупостельного режима.</a:t>
            </a:r>
          </a:p>
          <a:p>
            <a:pPr eaLnBrk="1" hangingPunct="1">
              <a:defRPr/>
            </a:pPr>
            <a:r>
              <a:rPr lang="ru-RU" sz="2600" smtClean="0">
                <a:latin typeface="Times New Roman" pitchFamily="18" charset="0"/>
              </a:rPr>
              <a:t>Необходима сбалансированная диета. Употребление белков, натрия и жидкости ограничиваются только при декомпенстрованном циррозе печени.</a:t>
            </a:r>
          </a:p>
          <a:p>
            <a:pPr eaLnBrk="1" hangingPunct="1">
              <a:defRPr/>
            </a:pPr>
            <a:r>
              <a:rPr lang="ru-RU" sz="2600" smtClean="0">
                <a:latin typeface="Times New Roman" pitchFamily="18" charset="0"/>
              </a:rPr>
              <a:t> Рекомендуют исключить прием алкоголя.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600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692150"/>
            <a:ext cx="7710487" cy="54038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800" smtClean="0">
                <a:solidFill>
                  <a:srgbClr val="FF9900"/>
                </a:solidFill>
                <a:latin typeface="Times New Roman" pitchFamily="18" charset="0"/>
              </a:rPr>
              <a:t>Лекарственная терапия: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Острые вирусные гепатиты: </a:t>
            </a:r>
            <a:r>
              <a:rPr lang="ru-RU" sz="2400" smtClean="0">
                <a:latin typeface="Times New Roman" pitchFamily="18" charset="0"/>
              </a:rPr>
              <a:t>лечение преимущественно симптоматическое – дезинтоксикационная инфузионная терапия, энтеросорбенты, урсодезоксихолевая кислота при выраженном холестазе, в тяжёлых случаях – ГКС.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Специфическая противовирусная терапия показана при ОВГС. Обычно применяют интерферон альфа по 3 млн МЕ подкожно в течение 12-24 нед в комбинации с рибавирином, что позволяет существенно снизить риск развития ХГС.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Хронический вирусный гепатит В: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smtClean="0">
                <a:latin typeface="Times New Roman" pitchFamily="18" charset="0"/>
              </a:rPr>
              <a:t>- Интерферон альфа в дозе 5 млн МЕ</a:t>
            </a:r>
            <a:r>
              <a:rPr lang="en-US" sz="2400" smtClean="0">
                <a:latin typeface="Times New Roman" pitchFamily="18" charset="0"/>
              </a:rPr>
              <a:t>/</a:t>
            </a:r>
            <a:r>
              <a:rPr lang="ru-RU" sz="2400" smtClean="0">
                <a:latin typeface="Times New Roman" pitchFamily="18" charset="0"/>
              </a:rPr>
              <a:t>сут подкожно или 10 млн МЕ 3 раза в неделю в течение 4-6 месяцев.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765175"/>
            <a:ext cx="7710487" cy="53308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>
                <a:latin typeface="Times New Roman" pitchFamily="18" charset="0"/>
              </a:rPr>
              <a:t>- Пэгинтерферон альфа-2а (ПЕГАСИС) доза 180 мкг, подкожно 1 раз в неделю. Продолжительность лечения – 1 год.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>
                <a:latin typeface="Times New Roman" pitchFamily="18" charset="0"/>
              </a:rPr>
              <a:t>- Ламивудин назначают по 100 мг</a:t>
            </a:r>
            <a:r>
              <a:rPr lang="en-US" sz="2400" smtClean="0">
                <a:latin typeface="Times New Roman" pitchFamily="18" charset="0"/>
              </a:rPr>
              <a:t>/</a:t>
            </a:r>
            <a:r>
              <a:rPr lang="ru-RU" sz="2400" smtClean="0">
                <a:latin typeface="Times New Roman" pitchFamily="18" charset="0"/>
              </a:rPr>
              <a:t>сут перорально. Продолжительность курса лечения – 1 год.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Хронический вирусный гепатит С: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>
                <a:latin typeface="Times New Roman" pitchFamily="18" charset="0"/>
              </a:rPr>
              <a:t>Обычно проводят комбинированную терапию: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>
                <a:latin typeface="Times New Roman" pitchFamily="18" charset="0"/>
              </a:rPr>
              <a:t>- пэгинтерферон альфа-2а по 180 мкг</a:t>
            </a:r>
            <a:r>
              <a:rPr lang="en-US" sz="2400" smtClean="0">
                <a:latin typeface="Times New Roman" pitchFamily="18" charset="0"/>
              </a:rPr>
              <a:t>/</a:t>
            </a:r>
            <a:r>
              <a:rPr lang="ru-RU" sz="2400" smtClean="0">
                <a:latin typeface="Times New Roman" pitchFamily="18" charset="0"/>
              </a:rPr>
              <a:t>кг подкожно 1 раз в неделю с рибавирином или пэгинтерферон альфа-2</a:t>
            </a:r>
            <a:r>
              <a:rPr lang="en-US" sz="2400" smtClean="0">
                <a:latin typeface="Times New Roman" pitchFamily="18" charset="0"/>
              </a:rPr>
              <a:t>b</a:t>
            </a:r>
            <a:r>
              <a:rPr lang="ru-RU" sz="2400" smtClean="0">
                <a:latin typeface="Times New Roman" pitchFamily="18" charset="0"/>
              </a:rPr>
              <a:t> по 1,5 мкг</a:t>
            </a:r>
            <a:r>
              <a:rPr lang="en-US" sz="2400" smtClean="0">
                <a:latin typeface="Times New Roman" pitchFamily="18" charset="0"/>
              </a:rPr>
              <a:t>/</a:t>
            </a:r>
            <a:r>
              <a:rPr lang="ru-RU" sz="2400" smtClean="0">
                <a:latin typeface="Times New Roman" pitchFamily="18" charset="0"/>
              </a:rPr>
              <a:t>кг подкожно 1 раз в неделю с рибавирином, дозтровка которого зависит от массы тела.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smtClean="0">
                <a:latin typeface="Times New Roman" pitchFamily="18" charset="0"/>
              </a:rPr>
              <a:t>Монотерапию пэгинтерфероном альфа-2а или альфа-</a:t>
            </a:r>
            <a:r>
              <a:rPr lang="en-US" sz="2400" smtClean="0">
                <a:latin typeface="Times New Roman" pitchFamily="18" charset="0"/>
              </a:rPr>
              <a:t>2b</a:t>
            </a:r>
            <a:r>
              <a:rPr lang="ru-RU" sz="2400" smtClean="0">
                <a:latin typeface="Times New Roman" pitchFamily="18" charset="0"/>
              </a:rPr>
              <a:t> проводят при наличии противопоказаний к приёму рибавирина.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ru-RU" sz="240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00113" y="1196975"/>
            <a:ext cx="7710487" cy="489902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mtClean="0">
                <a:solidFill>
                  <a:srgbClr val="FF9900"/>
                </a:solidFill>
                <a:latin typeface="Times New Roman" pitchFamily="18" charset="0"/>
              </a:rPr>
              <a:t>Хронический вирусный гепатит </a:t>
            </a:r>
            <a:r>
              <a:rPr lang="en-US" smtClean="0">
                <a:solidFill>
                  <a:srgbClr val="FF9900"/>
                </a:solidFill>
                <a:latin typeface="Times New Roman" pitchFamily="18" charset="0"/>
              </a:rPr>
              <a:t>D</a:t>
            </a:r>
            <a:r>
              <a:rPr lang="ru-RU" smtClean="0">
                <a:solidFill>
                  <a:srgbClr val="FF9900"/>
                </a:solidFill>
                <a:latin typeface="Times New Roman" pitchFamily="18" charset="0"/>
              </a:rPr>
              <a:t>:</a:t>
            </a:r>
            <a:r>
              <a:rPr lang="en-US" smtClean="0">
                <a:solidFill>
                  <a:srgbClr val="FF9900"/>
                </a:solidFill>
                <a:latin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</a:rPr>
              <a:t>лечение хронического гепатита </a:t>
            </a:r>
            <a:r>
              <a:rPr lang="en-US" smtClean="0">
                <a:latin typeface="Times New Roman" pitchFamily="18" charset="0"/>
              </a:rPr>
              <a:t>D</a:t>
            </a:r>
            <a:r>
              <a:rPr lang="ru-RU" smtClean="0">
                <a:latin typeface="Times New Roman" pitchFamily="18" charset="0"/>
              </a:rPr>
              <a:t>до настоящего времени остается нерешенной проблемой. Рекомендуется использовать интерферон альфа в высоких дозах (9-10 млн МЕ подкожно через день в течение не менее 48 нед), однако эффективность такой терапии довольно низкая. </a:t>
            </a:r>
            <a:endParaRPr lang="ru-RU" smtClean="0">
              <a:solidFill>
                <a:srgbClr val="FF9900"/>
              </a:solidFill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1795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800" smtClean="0">
                <a:solidFill>
                  <a:srgbClr val="FF9900"/>
                </a:solidFill>
                <a:latin typeface="Times New Roman" pitchFamily="18" charset="0"/>
              </a:rPr>
              <a:t>Профилактика</a:t>
            </a:r>
          </a:p>
        </p:txBody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10487" cy="4251325"/>
          </a:xfrm>
        </p:spPr>
        <p:txBody>
          <a:bodyPr/>
          <a:lstStyle/>
          <a:p>
            <a:pPr marL="0" indent="20638" eaLnBrk="1" hangingPunct="1">
              <a:buFont typeface="Wingdings" pitchFamily="2" charset="2"/>
              <a:buNone/>
              <a:defRPr/>
            </a:pPr>
            <a:r>
              <a:rPr lang="ru-RU" sz="2800" smtClean="0">
                <a:latin typeface="Times New Roman" pitchFamily="18" charset="0"/>
              </a:rPr>
              <a:t>Специфическая профилактика разработана только для гепатита В и включает в себя:</a:t>
            </a:r>
          </a:p>
          <a:p>
            <a:pPr marL="0" indent="20638" eaLnBrk="1" hangingPunct="1">
              <a:defRPr/>
            </a:pPr>
            <a:r>
              <a:rPr lang="ru-RU" sz="2800" smtClean="0">
                <a:latin typeface="Times New Roman" pitchFamily="18" charset="0"/>
              </a:rPr>
              <a:t> мероприятия по предупреждению наркомании и беспорядочных половых связей;</a:t>
            </a:r>
          </a:p>
          <a:p>
            <a:pPr marL="0" indent="20638" eaLnBrk="1" hangingPunct="1">
              <a:defRPr/>
            </a:pPr>
            <a:r>
              <a:rPr lang="ru-RU" sz="2800" smtClean="0">
                <a:latin typeface="Times New Roman" pitchFamily="18" charset="0"/>
              </a:rPr>
              <a:t> обязательную проверку на маркёры вирусных гепатитов препаратов крови и органов для трансплантации.</a:t>
            </a:r>
          </a:p>
          <a:p>
            <a:pPr marL="0" indent="20638" eaLnBrk="1" hangingPunct="1">
              <a:defRPr/>
            </a:pPr>
            <a:r>
              <a:rPr lang="ru-RU" sz="2800" smtClean="0">
                <a:latin typeface="Times New Roman" pitchFamily="18" charset="0"/>
              </a:rPr>
              <a:t> необходимость соблюдать медицинским работникам предельную осторожность при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908050"/>
            <a:ext cx="7710487" cy="518795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Times New Roman" pitchFamily="18" charset="0"/>
              </a:rPr>
              <a:t>обращении с опасными в инфекционном отношении материалами (кровь и другие медицинские жидкости) или контактировавшими с ними медицинскими инструментами.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u="sng" smtClean="0">
                <a:latin typeface="Times New Roman" pitchFamily="18" charset="0"/>
              </a:rPr>
              <a:t>Вакцинация</a:t>
            </a:r>
            <a:r>
              <a:rPr lang="ru-RU" smtClean="0">
                <a:latin typeface="Times New Roman" pitchFamily="18" charset="0"/>
              </a:rPr>
              <a:t> против гепатита В показана всем новорожденным и детям до 12 лет, а также подросткам и взрослым из группы риска. В РФ с этой целью применяют генно-инженерные рекомбинантные вакцины.</a:t>
            </a:r>
            <a:r>
              <a:rPr lang="ru-RU" sz="2800" smtClean="0">
                <a:latin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smtClean="0">
                <a:solidFill>
                  <a:srgbClr val="FF9900"/>
                </a:solidFill>
                <a:latin typeface="Times New Roman" pitchFamily="18" charset="0"/>
              </a:rPr>
              <a:t>Врачебно-трудовая экспертиза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10487" cy="42513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3000" u="sng" smtClean="0">
                <a:latin typeface="Times New Roman" pitchFamily="18" charset="0"/>
              </a:rPr>
              <a:t>Временная нетрудоспособность</a:t>
            </a:r>
            <a:r>
              <a:rPr lang="ru-RU" sz="3000" smtClean="0">
                <a:latin typeface="Times New Roman" pitchFamily="18" charset="0"/>
              </a:rPr>
              <a:t> у больных хроническими гепатитами возникает в период обострения и составляет  при </a:t>
            </a:r>
            <a:r>
              <a:rPr lang="en-US" sz="3000" smtClean="0">
                <a:latin typeface="Times New Roman" pitchFamily="18" charset="0"/>
              </a:rPr>
              <a:t>I</a:t>
            </a:r>
            <a:r>
              <a:rPr lang="ru-RU" sz="3000" smtClean="0">
                <a:latin typeface="Times New Roman" pitchFamily="18" charset="0"/>
              </a:rPr>
              <a:t> степени активности процесса 2-3 недели, при </a:t>
            </a:r>
            <a:r>
              <a:rPr lang="en-US" sz="3000" smtClean="0">
                <a:latin typeface="Times New Roman" pitchFamily="18" charset="0"/>
              </a:rPr>
              <a:t>II</a:t>
            </a:r>
            <a:r>
              <a:rPr lang="ru-RU" sz="3000" smtClean="0">
                <a:latin typeface="Times New Roman" pitchFamily="18" charset="0"/>
              </a:rPr>
              <a:t> – 3-4 недели. Рациональное трудоустройство больных, работающих в противопоказанных условиях труда, осуществляется по заключению и рекомендациям КЭК. </a:t>
            </a:r>
            <a:endParaRPr lang="ru-RU" sz="3000" u="sng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mtClean="0">
                <a:solidFill>
                  <a:srgbClr val="FF9900"/>
                </a:solidFill>
                <a:latin typeface="Times New Roman" pitchFamily="18" charset="0"/>
              </a:rPr>
              <a:t>Диспансеризация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710487" cy="4251325"/>
          </a:xfrm>
        </p:spPr>
        <p:txBody>
          <a:bodyPr/>
          <a:lstStyle/>
          <a:p>
            <a:pPr marL="0" indent="2063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mtClean="0">
                <a:latin typeface="Times New Roman" pitchFamily="18" charset="0"/>
              </a:rPr>
              <a:t>Проводятся регулярные осмотры больных с обязательным определением в крови основных биохимических показателей: билирубина, белка и его фракций, активности аминотрансфераз, протромбина. Назначается базисное или другие варианты лечения. Частота обследования зависит от формы хронического гепатита.</a:t>
            </a:r>
            <a:r>
              <a:rPr lang="ru-RU" sz="280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8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5805488"/>
            <a:ext cx="7543800" cy="6762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smtClean="0">
                <a:solidFill>
                  <a:srgbClr val="FF9900"/>
                </a:solidFill>
                <a:latin typeface="Times New Roman" pitchFamily="18" charset="0"/>
              </a:rPr>
              <a:t>Рис. 8 Больная вирусным гепатитом</a:t>
            </a:r>
          </a:p>
        </p:txBody>
      </p:sp>
      <p:pic>
        <p:nvPicPr>
          <p:cNvPr id="62467" name="Picture 6" descr="981609ca4a3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981075"/>
            <a:ext cx="7488237" cy="4751388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2499" name="Group 67"/>
          <p:cNvGraphicFramePr>
            <a:graphicFrameLocks noGrp="1"/>
          </p:cNvGraphicFramePr>
          <p:nvPr/>
        </p:nvGraphicFramePr>
        <p:xfrm>
          <a:off x="900113" y="333375"/>
          <a:ext cx="7993062" cy="6041136"/>
        </p:xfrm>
        <a:graphic>
          <a:graphicData uri="http://schemas.openxmlformats.org/drawingml/2006/table">
            <a:tbl>
              <a:tblPr/>
              <a:tblGrid>
                <a:gridCol w="2016125"/>
                <a:gridCol w="3024187"/>
                <a:gridCol w="2952750"/>
              </a:tblGrid>
              <a:tr h="395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Этиология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Hepatitis A virus (HAV)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род  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Hepatovirus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семейство 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Picornaviridae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одноцепочечный РНК-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содержащий вирус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устойчив к действию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кислот, щелочей, эфира 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хлороформа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губительно кипячение 3-5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минут (Рис.1)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Hepatitis E virus (HEV)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род  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Calicivirus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семейство </a:t>
                      </a: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Caliciviridae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одноцепочечный РНК-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содержащий вирус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устойчив к действию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дезинфецирующих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растворов, низких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температур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менее вирулентный, чем 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HAV</a:t>
                      </a: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(Рис.2)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Эпидемиология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Источник инфекции: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субклинические больные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безжелтушные больные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желтушные больные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Источник инфекции: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субклинические больные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безжелтушные больные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желтушные больные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6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450" y="5516563"/>
            <a:ext cx="7543800" cy="820737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smtClean="0">
                <a:solidFill>
                  <a:srgbClr val="FF9900"/>
                </a:solidFill>
                <a:latin typeface="Times New Roman" pitchFamily="18" charset="0"/>
              </a:rPr>
              <a:t>Рис. 9 Иктеричность склер</a:t>
            </a:r>
          </a:p>
        </p:txBody>
      </p:sp>
      <p:pic>
        <p:nvPicPr>
          <p:cNvPr id="63491" name="Picture 6" descr="5700415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908050"/>
            <a:ext cx="6911975" cy="4537075"/>
          </a:xfr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4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5661025"/>
            <a:ext cx="7543800" cy="7127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smtClean="0">
                <a:solidFill>
                  <a:srgbClr val="FF9900"/>
                </a:solidFill>
                <a:latin typeface="Times New Roman" pitchFamily="18" charset="0"/>
              </a:rPr>
              <a:t>Рис. 10 Печень на разрезе при вирусном гепатите</a:t>
            </a:r>
          </a:p>
        </p:txBody>
      </p:sp>
      <p:pic>
        <p:nvPicPr>
          <p:cNvPr id="64515" name="Picture 6" descr="004tox_gepatit_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2275" y="836613"/>
            <a:ext cx="6408738" cy="4751387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4" name="Rectangle 4"/>
          <p:cNvSpPr>
            <a:spLocks noGrp="1" noChangeArrowheads="1"/>
          </p:cNvSpPr>
          <p:nvPr>
            <p:ph type="title"/>
          </p:nvPr>
        </p:nvSpPr>
        <p:spPr>
          <a:xfrm>
            <a:off x="900113" y="5876925"/>
            <a:ext cx="7543800" cy="431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smtClean="0">
                <a:solidFill>
                  <a:srgbClr val="FF9900"/>
                </a:solidFill>
                <a:latin typeface="Times New Roman" pitchFamily="18" charset="0"/>
              </a:rPr>
              <a:t>Рис. 1 Частицы вируса гепатита А</a:t>
            </a:r>
            <a:r>
              <a:rPr lang="ru-RU" sz="4000" smtClean="0"/>
              <a:t> </a:t>
            </a:r>
          </a:p>
        </p:txBody>
      </p:sp>
      <p:pic>
        <p:nvPicPr>
          <p:cNvPr id="9219" name="Picture 6" descr="40861a41e6df7cdce893139387279cf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620713"/>
            <a:ext cx="7705725" cy="51133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5876925"/>
            <a:ext cx="7543800" cy="5318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smtClean="0">
                <a:solidFill>
                  <a:srgbClr val="FF9900"/>
                </a:solidFill>
                <a:latin typeface="Times New Roman" pitchFamily="18" charset="0"/>
              </a:rPr>
              <a:t>Рис. 2 Вирус гепатита </a:t>
            </a:r>
            <a:r>
              <a:rPr lang="en-US" sz="2800" smtClean="0">
                <a:solidFill>
                  <a:srgbClr val="FF9900"/>
                </a:solidFill>
                <a:latin typeface="Times New Roman" pitchFamily="18" charset="0"/>
              </a:rPr>
              <a:t>E</a:t>
            </a:r>
            <a:endParaRPr lang="ru-RU" sz="2800" smtClean="0">
              <a:solidFill>
                <a:srgbClr val="FF9900"/>
              </a:solidFill>
              <a:latin typeface="Times New Roman" pitchFamily="18" charset="0"/>
            </a:endParaRPr>
          </a:p>
        </p:txBody>
      </p:sp>
      <p:pic>
        <p:nvPicPr>
          <p:cNvPr id="10243" name="Picture 5" descr="vir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620713"/>
            <a:ext cx="7775575" cy="51133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3514" name="Group 58"/>
          <p:cNvGraphicFramePr>
            <a:graphicFrameLocks noGrp="1"/>
          </p:cNvGraphicFramePr>
          <p:nvPr/>
        </p:nvGraphicFramePr>
        <p:xfrm>
          <a:off x="900113" y="333375"/>
          <a:ext cx="7920037" cy="6373368"/>
        </p:xfrm>
        <a:graphic>
          <a:graphicData uri="http://schemas.openxmlformats.org/drawingml/2006/table">
            <a:tbl>
              <a:tblPr/>
              <a:tblGrid>
                <a:gridCol w="2159000"/>
                <a:gridCol w="2952750"/>
                <a:gridCol w="2808287"/>
              </a:tblGrid>
              <a:tr h="2447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Механизм передачи: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фекально-оральный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контактно-бытовой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водный путь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алиментарный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Заболеваемость: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преимущественно дети и подростки (около 80%)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сезонность летне-осенняя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иммунитет стойкий, пожизненный.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Механизм передачи: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фекально-оральный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контактно-бытовой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водный путь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алиментарный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Заболеваемость: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резко выпаженная неравномерность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преимущественно лица 15-25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1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 высокая летальность.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Патогенез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 прямое цитопатическое действие вируса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синдром цитолиза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синдром холестаза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Tx/>
                        <a:buChar char="-"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умерки">
  <a:themeElements>
    <a:clrScheme name="Сумерки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909</TotalTime>
  <Words>3144</Words>
  <Application>Microsoft Office PowerPoint</Application>
  <PresentationFormat>Экран (4:3)</PresentationFormat>
  <Paragraphs>319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Сумерки</vt:lpstr>
      <vt:lpstr>Презентация PowerPoint</vt:lpstr>
      <vt:lpstr>Вирусные гепатиты – это группа заболеваний, вызываемая гепатотропными вирусами, характеризующаяся преимущественным поражением печени с развитием общетоксического синдрома, гепатоспленомегалией, нарушением функции и появлением желтухи.  </vt:lpstr>
      <vt:lpstr>Строение печени</vt:lpstr>
      <vt:lpstr>Этиотропная классификация гепатитов</vt:lpstr>
      <vt:lpstr>Вирусные гепатиты A, E  (энтеральные гепатиты)</vt:lpstr>
      <vt:lpstr>Презентация PowerPoint</vt:lpstr>
      <vt:lpstr>Рис. 1 Частицы вируса гепатита А </vt:lpstr>
      <vt:lpstr>Рис. 2 Вирус гепатита 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Хронические вирусные гепатиты (парентеральные гепатиты)</vt:lpstr>
      <vt:lpstr>Классификация хронических гепатитов (принята на Международном конгрессе гастроэнтерологов в Лос-Анджелесе в 1994 г.)</vt:lpstr>
      <vt:lpstr>Вирусный гепатит В</vt:lpstr>
      <vt:lpstr>Этиология</vt:lpstr>
      <vt:lpstr>Рис. 3 Вирус гепатита В</vt:lpstr>
      <vt:lpstr>Эпидемиология</vt:lpstr>
      <vt:lpstr>Патогенез</vt:lpstr>
      <vt:lpstr>Презентация PowerPoint</vt:lpstr>
      <vt:lpstr>Рис. 4 Биологический цикл развития HBV</vt:lpstr>
      <vt:lpstr>Клиника  острого вирусного гепатита В (ОВГВ)</vt:lpstr>
      <vt:lpstr>Презентация PowerPoint</vt:lpstr>
      <vt:lpstr>Вирусный гепатит С</vt:lpstr>
      <vt:lpstr>Этиология</vt:lpstr>
      <vt:lpstr>Рис. 5 Вирус гепатита С</vt:lpstr>
      <vt:lpstr>Эпидемиология</vt:lpstr>
      <vt:lpstr>Патогенез</vt:lpstr>
      <vt:lpstr>Презентация PowerPoint</vt:lpstr>
      <vt:lpstr>Рис. 6 Жизненный цикл вируса гепатита С</vt:lpstr>
      <vt:lpstr>Клиника  острого вирусного гепатита С (ОВГС)</vt:lpstr>
      <vt:lpstr>Вирусный гепатит D</vt:lpstr>
      <vt:lpstr>Этиология</vt:lpstr>
      <vt:lpstr>Рис. 7 Вирус гепатита D</vt:lpstr>
      <vt:lpstr>Эпидемиология</vt:lpstr>
      <vt:lpstr>Патогенез</vt:lpstr>
      <vt:lpstr>Клиника  острого вирусного гепатита D (ОВГD)</vt:lpstr>
      <vt:lpstr>Хронические вирусные гепатиты</vt:lpstr>
      <vt:lpstr>Презентация PowerPoint</vt:lpstr>
      <vt:lpstr>Презентация PowerPoint</vt:lpstr>
      <vt:lpstr>Лабораторные исследования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Инструментальные исследования</vt:lpstr>
      <vt:lpstr>Лечение</vt:lpstr>
      <vt:lpstr>Презентация PowerPoint</vt:lpstr>
      <vt:lpstr>Презентация PowerPoint</vt:lpstr>
      <vt:lpstr>Презентация PowerPoint</vt:lpstr>
      <vt:lpstr>Профилактика</vt:lpstr>
      <vt:lpstr>Презентация PowerPoint</vt:lpstr>
      <vt:lpstr>Врачебно-трудовая экспертиза</vt:lpstr>
      <vt:lpstr>Диспансеризация</vt:lpstr>
      <vt:lpstr>Рис. 8 Больная вирусным гепатитом</vt:lpstr>
      <vt:lpstr>Рис. 9 Иктеричность склер</vt:lpstr>
      <vt:lpstr>Рис. 10 Печень на разрезе при вирусном гепатите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Гигиена воды и водоснабжения</dc:title>
  <dc:creator>Катя</dc:creator>
  <cp:lastModifiedBy>SLIVANKINA</cp:lastModifiedBy>
  <cp:revision>94</cp:revision>
  <cp:lastPrinted>1601-01-01T00:00:00Z</cp:lastPrinted>
  <dcterms:created xsi:type="dcterms:W3CDTF">2006-12-15T15:04:57Z</dcterms:created>
  <dcterms:modified xsi:type="dcterms:W3CDTF">2018-10-31T03:03:50Z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