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5"/>
  </p:notesMasterIdLst>
  <p:sldIdLst>
    <p:sldId id="258" r:id="rId2"/>
    <p:sldId id="257" r:id="rId3"/>
    <p:sldId id="259" r:id="rId4"/>
    <p:sldId id="315" r:id="rId5"/>
    <p:sldId id="260" r:id="rId6"/>
    <p:sldId id="312" r:id="rId7"/>
    <p:sldId id="261" r:id="rId8"/>
    <p:sldId id="272" r:id="rId9"/>
    <p:sldId id="274" r:id="rId10"/>
    <p:sldId id="270" r:id="rId11"/>
    <p:sldId id="314" r:id="rId12"/>
    <p:sldId id="276" r:id="rId13"/>
    <p:sldId id="308" r:id="rId14"/>
    <p:sldId id="263" r:id="rId15"/>
    <p:sldId id="313" r:id="rId16"/>
    <p:sldId id="264" r:id="rId17"/>
    <p:sldId id="316" r:id="rId18"/>
    <p:sldId id="317" r:id="rId19"/>
    <p:sldId id="265" r:id="rId20"/>
    <p:sldId id="277" r:id="rId21"/>
    <p:sldId id="279" r:id="rId22"/>
    <p:sldId id="278" r:id="rId23"/>
    <p:sldId id="280" r:id="rId24"/>
    <p:sldId id="281" r:id="rId25"/>
    <p:sldId id="282" r:id="rId26"/>
    <p:sldId id="283" r:id="rId27"/>
    <p:sldId id="309" r:id="rId28"/>
    <p:sldId id="319" r:id="rId29"/>
    <p:sldId id="318" r:id="rId30"/>
    <p:sldId id="320" r:id="rId31"/>
    <p:sldId id="321" r:id="rId32"/>
    <p:sldId id="322" r:id="rId33"/>
    <p:sldId id="323" r:id="rId34"/>
    <p:sldId id="324" r:id="rId35"/>
    <p:sldId id="325" r:id="rId36"/>
    <p:sldId id="326" r:id="rId37"/>
    <p:sldId id="327" r:id="rId38"/>
    <p:sldId id="328" r:id="rId39"/>
    <p:sldId id="329" r:id="rId40"/>
    <p:sldId id="330" r:id="rId41"/>
    <p:sldId id="331" r:id="rId42"/>
    <p:sldId id="332" r:id="rId43"/>
    <p:sldId id="333" r:id="rId44"/>
    <p:sldId id="338" r:id="rId45"/>
    <p:sldId id="334" r:id="rId46"/>
    <p:sldId id="335" r:id="rId47"/>
    <p:sldId id="336" r:id="rId48"/>
    <p:sldId id="343" r:id="rId49"/>
    <p:sldId id="339" r:id="rId50"/>
    <p:sldId id="340" r:id="rId51"/>
    <p:sldId id="341" r:id="rId52"/>
    <p:sldId id="344" r:id="rId53"/>
    <p:sldId id="342" r:id="rId54"/>
    <p:sldId id="337" r:id="rId55"/>
    <p:sldId id="299" r:id="rId56"/>
    <p:sldId id="345" r:id="rId57"/>
    <p:sldId id="346" r:id="rId58"/>
    <p:sldId id="347" r:id="rId59"/>
    <p:sldId id="348" r:id="rId60"/>
    <p:sldId id="349" r:id="rId61"/>
    <p:sldId id="350" r:id="rId62"/>
    <p:sldId id="351" r:id="rId63"/>
    <p:sldId id="352" r:id="rId64"/>
    <p:sldId id="354" r:id="rId65"/>
    <p:sldId id="353" r:id="rId66"/>
    <p:sldId id="310" r:id="rId67"/>
    <p:sldId id="355" r:id="rId68"/>
    <p:sldId id="356" r:id="rId69"/>
    <p:sldId id="357" r:id="rId70"/>
    <p:sldId id="358" r:id="rId71"/>
    <p:sldId id="304" r:id="rId72"/>
    <p:sldId id="306" r:id="rId73"/>
    <p:sldId id="307" r:id="rId7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2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FF256-664B-4DA0-9136-C211F2B74281}" type="datetimeFigureOut">
              <a:rPr lang="ru-RU" smtClean="0"/>
              <a:pPr/>
              <a:t>13.01.2022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053841-854C-4022-865B-3DC96951F17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06D20-6755-417C-9F04-DC2922671800}" type="datetime1">
              <a:rPr lang="ru-RU" smtClean="0"/>
              <a:pPr/>
              <a:t>13.01.2022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97C19-4E10-495D-A291-6A7D40BD0A8C}" type="datetime1">
              <a:rPr lang="ru-RU" smtClean="0"/>
              <a:pPr/>
              <a:t>13.01.2022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C8077-A05B-46DA-91AF-27D60D78E91B}" type="datetime1">
              <a:rPr lang="ru-RU" smtClean="0"/>
              <a:pPr/>
              <a:t>13.01.2022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773F-42AF-4E63-ADEF-522463590FA7}" type="datetime1">
              <a:rPr lang="ru-RU" smtClean="0"/>
              <a:pPr/>
              <a:t>13.01.2022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AC74B-33E3-4E36-BDC7-E5820C3379A7}" type="datetime1">
              <a:rPr lang="ru-RU" smtClean="0"/>
              <a:pPr/>
              <a:t>13.01.2022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E8643-4238-4F39-B6F0-5149171627A3}" type="datetime1">
              <a:rPr lang="ru-RU" smtClean="0"/>
              <a:pPr/>
              <a:t>13.01.2022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5489-8C78-490B-9FF6-01579E13B933}" type="datetime1">
              <a:rPr lang="ru-RU" smtClean="0"/>
              <a:pPr/>
              <a:t>13.01.2022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A7E1C-E074-4EA4-8A94-F3A79CC30E7C}" type="datetime1">
              <a:rPr lang="ru-RU" smtClean="0"/>
              <a:pPr/>
              <a:t>13.01.2022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AF30C-F69A-4107-AFC4-4D522E421AAD}" type="datetime1">
              <a:rPr lang="ru-RU" smtClean="0"/>
              <a:pPr/>
              <a:t>13.01.2022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C85D-4A3B-459F-BC80-05C2613459AB}" type="datetime1">
              <a:rPr lang="ru-RU" smtClean="0"/>
              <a:pPr/>
              <a:t>13.01.2022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1587B-0BAE-40A8-88ED-AC86E634D98A}" type="datetime1">
              <a:rPr lang="ru-RU" smtClean="0"/>
              <a:pPr/>
              <a:t>13.01.2022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94009-7195-4971-A731-5DD6DD90B13E}" type="datetime1">
              <a:rPr lang="ru-RU" smtClean="0"/>
              <a:pPr/>
              <a:t>13.01.2022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//upload.wikimedia.org/wikipedia/commons/b/be/Gas_giants_and_the_Sun_(1_px_=_1000_km).jp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//commons.wikimedia.org/w/index.php?title=File:Two_Halves_of_Titan.png&amp;filetimestamp=20110109021901&amp;uselang=r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//upload.wikimedia.org/wikipedia/commons/1/14/Comet_Hale_Bopp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hyperlink" Target="//upload.wikimedia.org/wikipedia/commons/2/28/The_Hoba_Meteorite_near_Grootfontein.jp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img0.liveinternet.ru/images/attach/b/2/1/121/1121457_27758e912d607a34b008e5b98184e36b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hyperlink" Target="http://dic.academic.ru/pictures/wiki/files/76/L%C3%BCtt-Witt_Moor-2.jp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motherjones.com/files/3045012117_e9869a36d2_0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hyperlink" Target="http://www.profi-forex.org/system/news/A18_1_1.jp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www.gallereya.info/image12/image_%20(510)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4.jpeg"/><Relationship Id="rId2" Type="http://schemas.openxmlformats.org/officeDocument/2006/relationships/hyperlink" Target="//commons.wikimedia.org/wiki/File:Tsetse_foldedWings.jpeg?uselang=ru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g15.nnm.ru/6/8/1/a/0/2835401723c35fc306c41014a46_prev.jpg" TargetMode="External"/><Relationship Id="rId5" Type="http://schemas.openxmlformats.org/officeDocument/2006/relationships/image" Target="../media/image23.jpeg"/><Relationship Id="rId4" Type="http://schemas.openxmlformats.org/officeDocument/2006/relationships/hyperlink" Target="http://tainy.net/wp-content/uploads/2010/11/171-600x603.jp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cs302405.vkontakte.ru/u132451071/-14/x_be76ef42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hyperlink" Target="http://img-fotki.yandex.ru/get/4900/jacals.7d/0_33fb8_65e44903_XL.jpg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://images.yandex.ru/yandsearch?text=%D1%86%D0%B8%D0%BA%D0%BB%D0%BE%D0%BF%D1%80%D0%BE%D0%BF%D0%B0%D0%BD&amp;img_url=fr.academic.ru/pictures/frwiki/67/Cyclopropane.png&amp;pos=1&amp;isize=large&amp;rpt=simag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2066548"/>
            <a:ext cx="8784976" cy="1218436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3600" b="1" dirty="0" smtClean="0">
                <a:solidFill>
                  <a:srgbClr val="008200"/>
                </a:solidFill>
                <a:latin typeface="Times New Roman" pitchFamily="18" charset="0"/>
                <a:cs typeface="Times New Roman" pitchFamily="18" charset="0"/>
              </a:rPr>
              <a:t>Тема</a:t>
            </a: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3600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i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Алканы</a:t>
            </a:r>
            <a:r>
              <a:rPr lang="ru-RU" sz="3600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: строение, изомерия, номенклатура. Циклоалканы»</a:t>
            </a:r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79512" y="332656"/>
            <a:ext cx="8784976" cy="9387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ФЕДЕРАЛЬНОЕ ГОСУДАРСТВЕННОЕ БЮДЖЕТНОЕ ОБРАЗОВАТЕЛЬНОЕ УЧРЕЖДЕНИЕ ВЫСШЕГО ОБРАЗОВАНИЯ </a:t>
            </a:r>
          </a:p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«КРАСНОЯРСКИЙ ГОСУДАРСТВЕННЫЙ МЕДИЦИНСКИЙ УНИВЕРСИТЕТ ИМЕНИ ПРОФЕССОРА В.Ф. ВОЙНО-ЯСЕНЕЦКОГО»</a:t>
            </a:r>
          </a:p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МИНИСТЕРСТВА ЗДРАВООХРАНЕНИЯ РОССИЙСКОЙ ФЕДЕРАЦИИ </a:t>
            </a:r>
          </a:p>
          <a:p>
            <a:pPr algn="ctr"/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ФАРМАЦЕВТИЧЕСКИЙ КОЛЛЕДЖ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4499992" y="5972363"/>
            <a:ext cx="4464496" cy="477054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5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Преподаватель Агафонова Н.В.</a:t>
            </a:r>
            <a:endParaRPr kumimoji="0" lang="ru-RU" sz="25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183880" cy="1051560"/>
          </a:xfrm>
        </p:spPr>
        <p:txBody>
          <a:bodyPr>
            <a:noAutofit/>
          </a:bodyPr>
          <a:lstStyle/>
          <a:p>
            <a:pPr algn="l"/>
            <a:r>
              <a:rPr lang="ru-RU" sz="3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Задача 1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Дайте названия соединениям </a:t>
            </a: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/>
          <a:srcRect l="6615" t="11340" r="45191" b="6761"/>
          <a:stretch>
            <a:fillRect/>
          </a:stretch>
        </p:blipFill>
        <p:spPr bwMode="auto">
          <a:xfrm>
            <a:off x="1259632" y="1124744"/>
            <a:ext cx="648072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500034" y="577240"/>
            <a:ext cx="8183880" cy="10515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Задача 2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 Постройте структурную формулу </a:t>
            </a:r>
            <a:r>
              <a:rPr lang="ru-RU" sz="3200" noProof="0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для 3,3,5-триметил-4-изопропилгептан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2"/>
          <p:cNvSpPr txBox="1">
            <a:spLocks/>
          </p:cNvSpPr>
          <p:nvPr/>
        </p:nvSpPr>
        <p:spPr>
          <a:xfrm>
            <a:off x="571472" y="44624"/>
            <a:ext cx="7829576" cy="1143008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indent="-514350">
              <a:spcBef>
                <a:spcPts val="250"/>
              </a:spcBef>
              <a:buClr>
                <a:schemeClr val="accent1"/>
              </a:buClr>
              <a:buSzPct val="80000"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Атом углерода в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алканах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находится в состоянии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sz="2800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-гибридизации</a:t>
            </a:r>
            <a:r>
              <a:rPr lang="ru-RU" sz="2800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+mj-lt"/>
              <a:buAutoNum type="arabicPeriod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558848" y="1052736"/>
            <a:ext cx="7829576" cy="1143008"/>
          </a:xfrm>
          <a:prstGeom prst="rect">
            <a:avLst/>
          </a:prstGeom>
        </p:spPr>
        <p:txBody>
          <a:bodyPr vert="horz" lIns="182880" tIns="91440">
            <a:normAutofit fontScale="92500" lnSpcReduction="20000"/>
          </a:bodyPr>
          <a:lstStyle/>
          <a:p>
            <a:pPr lvl="0" indent="-514350">
              <a:spcBef>
                <a:spcPts val="250"/>
              </a:spcBef>
              <a:buClr>
                <a:schemeClr val="accent1"/>
              </a:buClr>
              <a:buSzPct val="80000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молекуле метана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гибридизованные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орбитали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атома углерода перекрываются со сферическими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орбиталями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атомов водорода.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122" name="Picture 2" descr="http://zadachi-po-khimii.ru/wp-content/uploads/2018/02/%D0%BC%D0%BE%D0%BB%D0%B5%D0%BA%D1%83%D0%BB%D0%B0-%D0%BC%D0%B5%D1%82%D0%B0%D0%BD%D0%B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060848"/>
            <a:ext cx="5760640" cy="1992730"/>
          </a:xfrm>
          <a:prstGeom prst="rect">
            <a:avLst/>
          </a:prstGeom>
          <a:noFill/>
        </p:spPr>
      </p:pic>
      <p:sp>
        <p:nvSpPr>
          <p:cNvPr id="11" name="Содержимое 2"/>
          <p:cNvSpPr txBox="1">
            <a:spLocks/>
          </p:cNvSpPr>
          <p:nvPr/>
        </p:nvSpPr>
        <p:spPr>
          <a:xfrm>
            <a:off x="558848" y="3861048"/>
            <a:ext cx="7829576" cy="1143008"/>
          </a:xfrm>
          <a:prstGeom prst="rect">
            <a:avLst/>
          </a:prstGeom>
        </p:spPr>
        <p:txBody>
          <a:bodyPr vert="horz" lIns="182880" tIns="91440">
            <a:normAutofit fontScale="92500" lnSpcReduction="20000"/>
          </a:bodyPr>
          <a:lstStyle/>
          <a:p>
            <a:pPr lvl="0" indent="-514350">
              <a:spcBef>
                <a:spcPts val="250"/>
              </a:spcBef>
              <a:buClr>
                <a:schemeClr val="accent1"/>
              </a:buClr>
              <a:buSzPct val="80000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Образование С-С – связей в молекулах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алканов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происходит за счет перекрывания гибридных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орбиталей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двух атомов углерода: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124" name="Picture 4" descr="http://zadachi-po-khimii.ru/wp-content/uploads/2018/02/%D0%BC%D0%BE%D0%BB%D0%B5%D0%BA%D1%83%D0%BB%D0%B0-%D1%8D%D1%82%D0%B0%D0%BD%D0%B0.png"/>
          <p:cNvPicPr>
            <a:picLocks noChangeAspect="1" noChangeArrowheads="1"/>
          </p:cNvPicPr>
          <p:nvPr/>
        </p:nvPicPr>
        <p:blipFill>
          <a:blip r:embed="rId3" cstate="print"/>
          <a:srcRect t="2662" b="3245"/>
          <a:stretch>
            <a:fillRect/>
          </a:stretch>
        </p:blipFill>
        <p:spPr bwMode="auto">
          <a:xfrm>
            <a:off x="746373" y="4913093"/>
            <a:ext cx="7426027" cy="17562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611560" y="3717032"/>
            <a:ext cx="8075240" cy="1512168"/>
          </a:xfrm>
        </p:spPr>
        <p:txBody>
          <a:bodyPr>
            <a:normAutofit/>
          </a:bodyPr>
          <a:lstStyle/>
          <a:p>
            <a:pPr marL="0" indent="-514350">
              <a:buNone/>
            </a:pP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lvl="0" indent="-514350">
              <a:buFont typeface="+mj-lt"/>
              <a:buAutoNum type="arabicPeriod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467544" y="404664"/>
            <a:ext cx="8183880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Типы атомов углерода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0082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 l="6130" t="15893" r="10711" b="23628"/>
          <a:stretch>
            <a:fillRect/>
          </a:stretch>
        </p:blipFill>
        <p:spPr bwMode="auto">
          <a:xfrm>
            <a:off x="323528" y="1340768"/>
            <a:ext cx="8568952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183880" cy="765868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8200"/>
                </a:solidFill>
                <a:latin typeface="Times New Roman" pitchFamily="18" charset="0"/>
                <a:cs typeface="Times New Roman" pitchFamily="18" charset="0"/>
              </a:rPr>
              <a:t>Изомерия </a:t>
            </a:r>
            <a:r>
              <a:rPr lang="ru-RU" sz="3200" dirty="0" err="1" smtClean="0">
                <a:solidFill>
                  <a:srgbClr val="008200"/>
                </a:solidFill>
                <a:latin typeface="Times New Roman" pitchFamily="18" charset="0"/>
                <a:cs typeface="Times New Roman" pitchFamily="18" charset="0"/>
              </a:rPr>
              <a:t>алканов</a:t>
            </a:r>
            <a:endParaRPr lang="ru-RU" sz="3200" dirty="0">
              <a:solidFill>
                <a:srgbClr val="008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571472" y="1142984"/>
            <a:ext cx="7829576" cy="100013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indent="-514350">
              <a:spcBef>
                <a:spcPts val="250"/>
              </a:spcBef>
              <a:buClr>
                <a:schemeClr val="accent1"/>
              </a:buClr>
              <a:buSzPct val="80000"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Для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алканов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характерна изомерия углеродного скелета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+mj-lt"/>
              <a:buAutoNum type="arabicPeriod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1" y="908720"/>
          <a:ext cx="9144000" cy="5949280"/>
        </p:xfrm>
        <a:graphic>
          <a:graphicData uri="http://schemas.openxmlformats.org/presentationml/2006/ole">
            <p:oleObj spid="_x0000_s3074" name="Точечный рисунок" r:id="rId3" imgW="3820058" imgH="2962689" progId="PBrush">
              <p:embed/>
            </p:oleObj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800044"/>
            <a:ext cx="8075240" cy="4429156"/>
          </a:xfrm>
        </p:spPr>
        <p:txBody>
          <a:bodyPr>
            <a:normAutofit/>
          </a:bodyPr>
          <a:lstStyle/>
          <a:p>
            <a:pPr marL="0" indent="-514350">
              <a:lnSpc>
                <a:spcPct val="90000"/>
              </a:lnSpc>
              <a:buNone/>
            </a:pPr>
            <a:r>
              <a:rPr lang="ru-RU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Задача </a:t>
            </a:r>
            <a:r>
              <a:rPr lang="ru-RU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Построите 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изомер октана с двумя четвертичными атомами 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углерода, назовите изомер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183880" cy="105156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8200"/>
                </a:solidFill>
                <a:latin typeface="Times New Roman" pitchFamily="18" charset="0"/>
                <a:cs typeface="Times New Roman" pitchFamily="18" charset="0"/>
              </a:rPr>
              <a:t>Физические свойства</a:t>
            </a:r>
            <a:endParaRPr lang="ru-RU" sz="3200" dirty="0">
              <a:solidFill>
                <a:srgbClr val="008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lum bright="9000" contrast="15000"/>
          </a:blip>
          <a:srcRect b="19231"/>
          <a:stretch>
            <a:fillRect/>
          </a:stretch>
        </p:blipFill>
        <p:spPr bwMode="auto">
          <a:xfrm>
            <a:off x="683568" y="1052736"/>
            <a:ext cx="8028384" cy="4062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5222810"/>
            <a:ext cx="842493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Легче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воды и практически нерастворимы в ней,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способны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растворяться в большинстве органических растворителей, в том числе и друг в друге. Жидкие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алканы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сами являются хорошими растворителями для многих органических веществ.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476672"/>
            <a:ext cx="8136904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Температура кипения нормальных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алканов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увеличиваются с ростом углеводородной цепи, однако по мере роста числа атомов углерода в цепи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температура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ее увеличения замедляется. Кривая температуры плавления не имеет такой же плавной зависимости. Между нечетными и четными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алканами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наблюдается только небольшое нелинейное повышение температуры плавления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80" name="Picture 4" descr="http://zadachi-po-khimii.ru/wp-content/uploads/2018/02/%D0%A2%D0%B5%D0%BC%D0%BF%D0%B5%D1%80%D0%B0%D1%82%D1%83%D1%80%D1%8B-%D0%BF%D0%BB%D0%B0%D0%B2%D0%BB%D0%B5%D0%BD%D0%B8%D1%8F-%D0%B8-%D0%BA%D0%B8%D0%BF%D0%B5%D0%BD%D0%B8%D1%8F-%D0%B0%D0%BB%D0%BA%D0%B0%D0%BD%D0%BE%D0%B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924944"/>
            <a:ext cx="6336705" cy="3700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476672"/>
            <a:ext cx="813690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Физические свойства разветвленных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алканов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отличны от свойств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н-алканов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с таким же числом атомов углерода в цепи. Так, чем больше разветвлений в цепи, тем ниже их температуры кипения и плавления.</a:t>
            </a:r>
          </a:p>
          <a:p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Циклоалканы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С2-С3 – газы, высшие – жидкости или твердые вещества.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Теппературы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кипения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циклоалканов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примерно на 20 К выше, чем температуры кипения соответствующих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н-алканов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183880" cy="837876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8200"/>
                </a:solidFill>
                <a:latin typeface="Times New Roman" pitchFamily="18" charset="0"/>
                <a:cs typeface="Times New Roman" pitchFamily="18" charset="0"/>
              </a:rPr>
              <a:t>Нахождение в природе</a:t>
            </a:r>
            <a:endParaRPr lang="ru-RU" sz="3200" dirty="0">
              <a:solidFill>
                <a:srgbClr val="008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539552" y="1214422"/>
            <a:ext cx="7861496" cy="1143008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indent="-514350">
              <a:spcBef>
                <a:spcPts val="250"/>
              </a:spcBef>
              <a:buClr>
                <a:schemeClr val="accent1"/>
              </a:buClr>
              <a:buSzPct val="80000"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 атмосфере 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планет Солнечной системы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+mj-lt"/>
              <a:buAutoNum type="arabicPeriod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4338" name="Picture 2" descr="File:Gas giants and the Sun (1 px = 1000 km)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916832"/>
            <a:ext cx="7072362" cy="3792555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183880" cy="105156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8200"/>
                </a:solidFill>
                <a:latin typeface="Times New Roman" pitchFamily="18" charset="0"/>
                <a:cs typeface="Times New Roman" pitchFamily="18" charset="0"/>
              </a:rPr>
              <a:t>План лекции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124744"/>
            <a:ext cx="8280920" cy="4429156"/>
          </a:xfrm>
        </p:spPr>
        <p:txBody>
          <a:bodyPr>
            <a:normAutofit/>
          </a:bodyPr>
          <a:lstStyle/>
          <a:p>
            <a:pPr marL="514350" lvl="0" indent="-514350">
              <a:lnSpc>
                <a:spcPct val="90000"/>
              </a:lnSpc>
              <a:buClr>
                <a:srgbClr val="008200"/>
              </a:buClr>
              <a:buFont typeface="+mj-lt"/>
              <a:buAutoNum type="arabicPeriod"/>
            </a:pP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Алканы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: общая формула, состав,  гомологический ряд.</a:t>
            </a:r>
          </a:p>
          <a:p>
            <a:pPr marL="514350" lvl="0" indent="-514350">
              <a:lnSpc>
                <a:spcPct val="90000"/>
              </a:lnSpc>
              <a:buClr>
                <a:srgbClr val="008200"/>
              </a:buClr>
              <a:buFont typeface="+mj-lt"/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Номенклатура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алканов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lvl="0" indent="-514350">
              <a:lnSpc>
                <a:spcPct val="90000"/>
              </a:lnSpc>
              <a:buClr>
                <a:srgbClr val="008200"/>
              </a:buClr>
              <a:buFont typeface="+mj-lt"/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Физические свойства.</a:t>
            </a:r>
          </a:p>
          <a:p>
            <a:pPr marL="514350" lvl="0" indent="-514350">
              <a:lnSpc>
                <a:spcPct val="90000"/>
              </a:lnSpc>
              <a:buClr>
                <a:srgbClr val="008200"/>
              </a:buClr>
              <a:buFont typeface="+mj-lt"/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Нахождение в природе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lvl="0" indent="-514350">
              <a:lnSpc>
                <a:spcPct val="90000"/>
              </a:lnSpc>
              <a:buClr>
                <a:srgbClr val="008200"/>
              </a:buClr>
              <a:buFont typeface="+mj-lt"/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Получение.</a:t>
            </a:r>
          </a:p>
          <a:p>
            <a:pPr marL="514350" lvl="0" indent="-514350">
              <a:lnSpc>
                <a:spcPct val="90000"/>
              </a:lnSpc>
              <a:buClr>
                <a:srgbClr val="008200"/>
              </a:buClr>
              <a:buFont typeface="+mj-lt"/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Химические свойства.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lvl="0" indent="-514350">
              <a:lnSpc>
                <a:spcPct val="90000"/>
              </a:lnSpc>
              <a:buClr>
                <a:srgbClr val="008200"/>
              </a:buClr>
              <a:buFont typeface="+mj-lt"/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Циклоалканы.</a:t>
            </a:r>
          </a:p>
          <a:p>
            <a:pPr marL="514350" lvl="0" indent="-514350">
              <a:lnSpc>
                <a:spcPct val="90000"/>
              </a:lnSpc>
              <a:buClr>
                <a:srgbClr val="008200"/>
              </a:buClr>
              <a:buFont typeface="+mj-lt"/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Применение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алканов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и их производных.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 txBox="1">
            <a:spLocks/>
          </p:cNvSpPr>
          <p:nvPr/>
        </p:nvSpPr>
        <p:spPr>
          <a:xfrm>
            <a:off x="571472" y="1214422"/>
            <a:ext cx="7829576" cy="1143008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indent="-514350">
              <a:spcBef>
                <a:spcPts val="250"/>
              </a:spcBef>
              <a:buClr>
                <a:schemeClr val="accent1"/>
              </a:buClr>
              <a:buSzPct val="80000"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Метан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на спутнике Сатурна - Титане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+mj-lt"/>
              <a:buAutoNum type="arabicPeriod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3794" name="Picture 2" descr="Титан в натуральных цветах(снимок «Кассини»)">
            <a:hlinkClick r:id="rId2" tooltip="Титан в натуральных цветах(снимок «Кассини»)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2357429"/>
            <a:ext cx="2786082" cy="2786082"/>
          </a:xfrm>
          <a:prstGeom prst="rect">
            <a:avLst/>
          </a:prstGeom>
          <a:noFill/>
        </p:spPr>
      </p:pic>
      <p:pic>
        <p:nvPicPr>
          <p:cNvPr id="33796" name="Picture 4" descr="http://galspace.spb.ru/nature.file/01010.file/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2285992"/>
            <a:ext cx="4548214" cy="3286148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 txBox="1">
            <a:spLocks/>
          </p:cNvSpPr>
          <p:nvPr/>
        </p:nvSpPr>
        <p:spPr>
          <a:xfrm>
            <a:off x="571472" y="1214422"/>
            <a:ext cx="7829576" cy="1143008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indent="-514350">
              <a:spcBef>
                <a:spcPts val="250"/>
              </a:spcBef>
              <a:buClr>
                <a:schemeClr val="accent1"/>
              </a:buClr>
              <a:buSzPct val="80000"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Метан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в кометах и метеоритах 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+mj-lt"/>
              <a:buAutoNum type="arabicPeriod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4818" name="Picture 2" descr="File:Comet Hale Bopp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071678"/>
            <a:ext cx="3929090" cy="3190877"/>
          </a:xfrm>
          <a:prstGeom prst="rect">
            <a:avLst/>
          </a:prstGeom>
          <a:noFill/>
        </p:spPr>
      </p:pic>
      <p:pic>
        <p:nvPicPr>
          <p:cNvPr id="34820" name="Picture 4" descr="File:The Hoba Meteorite near Grootfontein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2500306"/>
            <a:ext cx="4000528" cy="3143272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 txBox="1">
            <a:spLocks/>
          </p:cNvSpPr>
          <p:nvPr/>
        </p:nvSpPr>
        <p:spPr>
          <a:xfrm>
            <a:off x="395536" y="1214422"/>
            <a:ext cx="8005512" cy="1428760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indent="-514350">
              <a:lnSpc>
                <a:spcPct val="90000"/>
              </a:lnSpc>
              <a:spcBef>
                <a:spcPts val="250"/>
              </a:spcBef>
              <a:buClr>
                <a:schemeClr val="accent1"/>
              </a:buClr>
              <a:buSzPct val="80000"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 природе метан образуется в результате разложения растительных и животных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объектов без доступа кислорода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5842" name="Picture 2" descr="Картинка 2 из 13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786058"/>
            <a:ext cx="4071966" cy="3048246"/>
          </a:xfrm>
          <a:prstGeom prst="rect">
            <a:avLst/>
          </a:prstGeom>
          <a:noFill/>
        </p:spPr>
      </p:pic>
      <p:pic>
        <p:nvPicPr>
          <p:cNvPr id="35844" name="Picture 4" descr="Картинка 2 из 104120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2786058"/>
            <a:ext cx="3929089" cy="3071834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 txBox="1">
            <a:spLocks/>
          </p:cNvSpPr>
          <p:nvPr/>
        </p:nvSpPr>
        <p:spPr>
          <a:xfrm>
            <a:off x="467544" y="332656"/>
            <a:ext cx="7272808" cy="1428760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indent="-514350">
              <a:spcBef>
                <a:spcPts val="250"/>
              </a:spcBef>
              <a:buClr>
                <a:schemeClr val="accent1"/>
              </a:buClr>
              <a:buSzPct val="80000"/>
            </a:pP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Алканы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содержатся в нефти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6866" name="Picture 2" descr="Картинка 36 из 137176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052736"/>
            <a:ext cx="3714776" cy="4238628"/>
          </a:xfrm>
          <a:prstGeom prst="rect">
            <a:avLst/>
          </a:prstGeom>
          <a:noFill/>
        </p:spPr>
      </p:pic>
      <p:pic>
        <p:nvPicPr>
          <p:cNvPr id="36868" name="Picture 4" descr="Картинка 9 из 169293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4097592"/>
            <a:ext cx="3861274" cy="2571768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23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572000" y="1181534"/>
            <a:ext cx="4176464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Состав нефти нельзя выразить одной формулой, он непостоянен и зависит от месторождения.</a:t>
            </a:r>
          </a:p>
          <a:p>
            <a:pPr>
              <a:lnSpc>
                <a:spcPct val="9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состав нефти входят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алканы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 длинными углеродными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цепочками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 txBox="1">
            <a:spLocks/>
          </p:cNvSpPr>
          <p:nvPr/>
        </p:nvSpPr>
        <p:spPr>
          <a:xfrm>
            <a:off x="539552" y="404664"/>
            <a:ext cx="7829576" cy="1428760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indent="-514350">
              <a:lnSpc>
                <a:spcPct val="90000"/>
              </a:lnSpc>
              <a:spcBef>
                <a:spcPts val="250"/>
              </a:spcBef>
              <a:buClr>
                <a:schemeClr val="accent1"/>
              </a:buClr>
              <a:buSzPct val="80000"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Высшие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алканы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в кутикулах растений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защищают от высыхания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8914" name="Picture 2" descr="Картинка 14 из 94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1052736"/>
            <a:ext cx="3240360" cy="2243326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24</a:t>
            </a:fld>
            <a:endParaRPr lang="ru-RU"/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611560" y="3573016"/>
            <a:ext cx="7973592" cy="1428760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indent="-514350">
              <a:lnSpc>
                <a:spcPct val="90000"/>
              </a:lnSpc>
              <a:spcBef>
                <a:spcPts val="250"/>
              </a:spcBef>
              <a:buClr>
                <a:schemeClr val="accent1"/>
              </a:buClr>
              <a:buSzPct val="80000"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Твердые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алканы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встречаются в виде залежей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риродного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воска –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озокерита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963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4149080"/>
            <a:ext cx="3199284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 txBox="1">
            <a:spLocks/>
          </p:cNvSpPr>
          <p:nvPr/>
        </p:nvSpPr>
        <p:spPr>
          <a:xfrm>
            <a:off x="611560" y="404664"/>
            <a:ext cx="7829576" cy="1428760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indent="-514350">
              <a:lnSpc>
                <a:spcPct val="90000"/>
              </a:lnSpc>
              <a:spcBef>
                <a:spcPts val="250"/>
              </a:spcBef>
              <a:buClr>
                <a:schemeClr val="accent1"/>
              </a:buClr>
              <a:buSzPct val="80000"/>
            </a:pP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Алканы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встречаются в качестве феромонов у мухи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цеце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7890" name="Picture 2" descr="Цеце">
            <a:hlinkClick r:id="rId2" tooltip="Цеце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619110"/>
            <a:ext cx="4270750" cy="1428760"/>
          </a:xfrm>
          <a:prstGeom prst="rect">
            <a:avLst/>
          </a:prstGeom>
          <a:noFill/>
        </p:spPr>
      </p:pic>
      <p:pic>
        <p:nvPicPr>
          <p:cNvPr id="37892" name="Picture 4" descr="Картинка 8 из 194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1261920"/>
            <a:ext cx="3364465" cy="3500462"/>
          </a:xfrm>
          <a:prstGeom prst="rect">
            <a:avLst/>
          </a:prstGeom>
          <a:noFill/>
        </p:spPr>
      </p:pic>
      <p:pic>
        <p:nvPicPr>
          <p:cNvPr id="37894" name="Picture 6" descr="Картинка 11 из 194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lum bright="-4000" contrast="9000"/>
          </a:blip>
          <a:srcRect t="23125" b="5624"/>
          <a:stretch>
            <a:fillRect/>
          </a:stretch>
        </p:blipFill>
        <p:spPr bwMode="auto">
          <a:xfrm>
            <a:off x="642910" y="3119308"/>
            <a:ext cx="4095752" cy="2643206"/>
          </a:xfrm>
          <a:prstGeom prst="rect">
            <a:avLst/>
          </a:prstGeom>
          <a:noFill/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 txBox="1">
            <a:spLocks/>
          </p:cNvSpPr>
          <p:nvPr/>
        </p:nvSpPr>
        <p:spPr>
          <a:xfrm>
            <a:off x="571472" y="476672"/>
            <a:ext cx="7829576" cy="1428760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indent="-514350">
              <a:lnSpc>
                <a:spcPct val="90000"/>
              </a:lnSpc>
              <a:spcBef>
                <a:spcPts val="250"/>
              </a:spcBef>
              <a:buClr>
                <a:schemeClr val="accent1"/>
              </a:buClr>
              <a:buSzPct val="80000"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Некоторые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растения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при помощи </a:t>
            </a:r>
            <a:r>
              <a:rPr kumimoji="0" lang="ru-RU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алканов-феромонов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привлекают опылителей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9938" name="Picture 2" descr="Картинка 30 из 99456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1" y="1868385"/>
            <a:ext cx="4572032" cy="3414013"/>
          </a:xfrm>
          <a:prstGeom prst="rect">
            <a:avLst/>
          </a:prstGeom>
          <a:noFill/>
        </p:spPr>
      </p:pic>
      <p:pic>
        <p:nvPicPr>
          <p:cNvPr id="39940" name="Picture 4" descr="Картинка 20 из 27846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1" y="2139126"/>
            <a:ext cx="3286148" cy="2714644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27</a:t>
            </a:fld>
            <a:endParaRPr lang="ru-RU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72816"/>
            <a:ext cx="7920880" cy="4587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Содержимое 2"/>
          <p:cNvSpPr txBox="1">
            <a:spLocks/>
          </p:cNvSpPr>
          <p:nvPr/>
        </p:nvSpPr>
        <p:spPr>
          <a:xfrm>
            <a:off x="539552" y="404664"/>
            <a:ext cx="7901584" cy="1428760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indent="-514350">
              <a:lnSpc>
                <a:spcPct val="90000"/>
              </a:lnSpc>
              <a:spcBef>
                <a:spcPts val="250"/>
              </a:spcBef>
              <a:buClr>
                <a:schemeClr val="accent1"/>
              </a:buClr>
              <a:buSzPct val="80000"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Метан составляет основную часть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природного газа (80-97%). Основная часть его используется как топливо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183880" cy="837876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8200"/>
                </a:solidFill>
                <a:latin typeface="Times New Roman" pitchFamily="18" charset="0"/>
                <a:cs typeface="Times New Roman" pitchFamily="18" charset="0"/>
              </a:rPr>
              <a:t>Получение </a:t>
            </a:r>
            <a:r>
              <a:rPr lang="ru-RU" sz="3200" dirty="0" err="1" smtClean="0">
                <a:solidFill>
                  <a:srgbClr val="008200"/>
                </a:solidFill>
                <a:latin typeface="Times New Roman" pitchFamily="18" charset="0"/>
                <a:cs typeface="Times New Roman" pitchFamily="18" charset="0"/>
              </a:rPr>
              <a:t>алканов</a:t>
            </a:r>
            <a:r>
              <a:rPr lang="ru-RU" sz="3200" dirty="0" smtClean="0">
                <a:solidFill>
                  <a:srgbClr val="008200"/>
                </a:solidFill>
                <a:latin typeface="Times New Roman" pitchFamily="18" charset="0"/>
                <a:cs typeface="Times New Roman" pitchFamily="18" charset="0"/>
              </a:rPr>
              <a:t> в промышленности</a:t>
            </a:r>
            <a:endParaRPr lang="ru-RU" sz="3200" dirty="0">
              <a:solidFill>
                <a:srgbClr val="008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5148064" y="1133864"/>
            <a:ext cx="4032448" cy="1143008"/>
          </a:xfrm>
          <a:prstGeom prst="rect">
            <a:avLst/>
          </a:prstGeom>
        </p:spPr>
        <p:txBody>
          <a:bodyPr vert="horz" lIns="182880" tIns="91440">
            <a:noAutofit/>
          </a:bodyPr>
          <a:lstStyle/>
          <a:p>
            <a:pPr lvl="0" indent="-514350">
              <a:spcBef>
                <a:spcPts val="250"/>
              </a:spcBef>
              <a:buClr>
                <a:schemeClr val="accent1"/>
              </a:buClr>
              <a:buSzPct val="80000"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1. Получение из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природных источников </a:t>
            </a: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-514350">
              <a:spcBef>
                <a:spcPts val="250"/>
              </a:spcBef>
              <a:buClr>
                <a:schemeClr val="accent1"/>
              </a:buClr>
              <a:buSzPct val="80000"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нефть, природный газ)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28</a:t>
            </a:fld>
            <a:endParaRPr lang="ru-RU"/>
          </a:p>
        </p:txBody>
      </p:sp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5048250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29</a:t>
            </a:fld>
            <a:endParaRPr lang="ru-RU"/>
          </a:p>
        </p:txBody>
      </p:sp>
      <p:pic>
        <p:nvPicPr>
          <p:cNvPr id="51209" name="Picture 9"/>
          <p:cNvPicPr>
            <a:picLocks noChangeAspect="1" noChangeArrowheads="1"/>
          </p:cNvPicPr>
          <p:nvPr/>
        </p:nvPicPr>
        <p:blipFill>
          <a:blip r:embed="rId2" cstate="print"/>
          <a:srcRect r="3962"/>
          <a:stretch>
            <a:fillRect/>
          </a:stretch>
        </p:blipFill>
        <p:spPr bwMode="auto">
          <a:xfrm>
            <a:off x="165314" y="620688"/>
            <a:ext cx="872716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800044"/>
            <a:ext cx="8075240" cy="4429156"/>
          </a:xfrm>
        </p:spPr>
        <p:txBody>
          <a:bodyPr>
            <a:normAutofit/>
          </a:bodyPr>
          <a:lstStyle/>
          <a:p>
            <a:pPr marL="0" indent="-514350">
              <a:lnSpc>
                <a:spcPct val="90000"/>
              </a:lnSpc>
              <a:buNone/>
            </a:pPr>
            <a:r>
              <a:rPr lang="ru-RU" sz="3200" b="1" dirty="0" err="1" smtClean="0">
                <a:solidFill>
                  <a:srgbClr val="008200"/>
                </a:solidFill>
                <a:latin typeface="Times New Roman" pitchFamily="18" charset="0"/>
                <a:cs typeface="Times New Roman" pitchFamily="18" charset="0"/>
              </a:rPr>
              <a:t>Алканы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(парафины, алифатические соединения)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соединения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углерода с водородом, в молекулах которых атомы углерода соединены между собой одинарной связь 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(предельные углеводороды)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-514350">
              <a:buNone/>
            </a:pP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lvl="0" indent="-514350">
              <a:buFont typeface="+mj-lt"/>
              <a:buAutoNum type="arabicPeriod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3861048"/>
            <a:ext cx="7920880" cy="1071570"/>
          </a:xfrm>
          <a:prstGeom prst="rect">
            <a:avLst/>
          </a:prstGeom>
          <a:solidFill>
            <a:srgbClr val="008200">
              <a:alpha val="29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008200"/>
                </a:solidFill>
                <a:latin typeface="Times New Roman" pitchFamily="18" charset="0"/>
                <a:cs typeface="Times New Roman" pitchFamily="18" charset="0"/>
              </a:rPr>
              <a:t>Общая формула С</a:t>
            </a:r>
            <a:r>
              <a:rPr lang="en-US" sz="3600" baseline="-25000" dirty="0" err="1" smtClean="0">
                <a:solidFill>
                  <a:srgbClr val="0082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600" dirty="0" err="1" smtClean="0">
                <a:solidFill>
                  <a:srgbClr val="0082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ru-RU" sz="3600" baseline="-25000" dirty="0" smtClean="0">
                <a:solidFill>
                  <a:srgbClr val="0082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aseline="-25000" dirty="0" smtClean="0">
                <a:solidFill>
                  <a:srgbClr val="0082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3600" baseline="-25000" dirty="0" smtClean="0">
                <a:solidFill>
                  <a:srgbClr val="008200"/>
                </a:solidFill>
                <a:latin typeface="Times New Roman" pitchFamily="18" charset="0"/>
                <a:cs typeface="Times New Roman" pitchFamily="18" charset="0"/>
              </a:rPr>
              <a:t>+2</a:t>
            </a:r>
            <a:endParaRPr lang="ru-RU" dirty="0" smtClean="0">
              <a:solidFill>
                <a:srgbClr val="0082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30</a:t>
            </a:fld>
            <a:endParaRPr lang="ru-RU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8424936" cy="62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31</a:t>
            </a:fld>
            <a:endParaRPr lang="ru-RU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22216"/>
            <a:ext cx="8064896" cy="6171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 txBox="1">
            <a:spLocks/>
          </p:cNvSpPr>
          <p:nvPr/>
        </p:nvSpPr>
        <p:spPr>
          <a:xfrm>
            <a:off x="395536" y="620688"/>
            <a:ext cx="8280920" cy="2022494"/>
          </a:xfrm>
          <a:prstGeom prst="rect">
            <a:avLst/>
          </a:prstGeom>
        </p:spPr>
        <p:txBody>
          <a:bodyPr vert="horz" lIns="182880" tIns="91440">
            <a:noAutofit/>
          </a:bodyPr>
          <a:lstStyle/>
          <a:p>
            <a:pPr lvl="0" indent="-514350">
              <a:lnSpc>
                <a:spcPct val="90000"/>
              </a:lnSpc>
              <a:spcBef>
                <a:spcPts val="250"/>
              </a:spcBef>
              <a:buClr>
                <a:schemeClr val="accent1"/>
              </a:buClr>
              <a:buSzPct val="80000"/>
            </a:pP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Алканы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вступают в реакции, протекающие по свободно-радикальному (цепному) механизму и протекают обычно на свету или при нагревании. По этому механизму легче всего замещаются атомы водорода у третичных, затем вторичных и первичных атомов углерода. При хлорировании эта закономерность не соблюдается при T&gt;400˚C.</a:t>
            </a:r>
          </a:p>
          <a:p>
            <a:pPr lvl="0" indent="-514350">
              <a:lnSpc>
                <a:spcPct val="90000"/>
              </a:lnSpc>
              <a:spcBef>
                <a:spcPts val="250"/>
              </a:spcBef>
              <a:buClr>
                <a:schemeClr val="accent1"/>
              </a:buClr>
              <a:buSzPct val="80000"/>
            </a:pP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Алканы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относятся к углеводородам, в которых отсутствуют кратные связи. Из-за предельности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алканов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 реакции присоединения для них нехарактерны.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33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2564904"/>
            <a:ext cx="81472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ru-RU" sz="3200" b="1" dirty="0" smtClean="0">
                <a:solidFill>
                  <a:srgbClr val="008200"/>
                </a:solidFill>
                <a:latin typeface="Times New Roman" pitchFamily="18" charset="0"/>
                <a:cs typeface="Times New Roman" pitchFamily="18" charset="0"/>
              </a:rPr>
              <a:t>Реакции замещения (разрыв связей </a:t>
            </a:r>
            <a:r>
              <a:rPr lang="ru-RU" sz="3200" dirty="0" smtClean="0">
                <a:solidFill>
                  <a:srgbClr val="008200"/>
                </a:solidFill>
                <a:latin typeface="Times New Roman" pitchFamily="18" charset="0"/>
                <a:cs typeface="Times New Roman" pitchFamily="18" charset="0"/>
              </a:rPr>
              <a:t>С ─ Н</a:t>
            </a:r>
            <a:r>
              <a:rPr lang="ru-RU" sz="3200" b="1" dirty="0" smtClean="0">
                <a:solidFill>
                  <a:srgbClr val="0082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3200" dirty="0">
              <a:solidFill>
                <a:srgbClr val="0082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34</a:t>
            </a:fld>
            <a:endParaRPr lang="ru-RU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8352928" cy="3678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35</a:t>
            </a:fld>
            <a:endParaRPr lang="ru-RU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835292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789040"/>
            <a:ext cx="6480720" cy="2773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36</a:t>
            </a:fld>
            <a:endParaRPr lang="ru-RU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0"/>
            <a:ext cx="8208912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37</a:t>
            </a:fld>
            <a:endParaRPr lang="ru-RU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057" y="692696"/>
            <a:ext cx="8361415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38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2564904"/>
            <a:ext cx="77048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3200" b="1" dirty="0" smtClean="0">
                <a:solidFill>
                  <a:srgbClr val="008200"/>
                </a:solidFill>
                <a:latin typeface="Times New Roman" pitchFamily="18" charset="0"/>
                <a:cs typeface="Times New Roman" pitchFamily="18" charset="0"/>
              </a:rPr>
              <a:t>Реакции </a:t>
            </a:r>
            <a:r>
              <a:rPr lang="ru-RU" sz="3200" b="1" dirty="0" smtClean="0">
                <a:solidFill>
                  <a:srgbClr val="008200"/>
                </a:solidFill>
                <a:latin typeface="Times New Roman" pitchFamily="18" charset="0"/>
                <a:cs typeface="Times New Roman" pitchFamily="18" charset="0"/>
              </a:rPr>
              <a:t>окисления</a:t>
            </a:r>
            <a:endParaRPr lang="ru-RU" sz="3200" dirty="0">
              <a:solidFill>
                <a:srgbClr val="0082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39</a:t>
            </a:fld>
            <a:endParaRPr lang="ru-RU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808" y="836712"/>
            <a:ext cx="8286664" cy="5326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874455"/>
            <a:ext cx="76328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Значения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электроотрицательностей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атомов углерода и водорода равны 2,5 и 2,1 соответственно, т.е. близки, поэтому С-С связи в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алканах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ковалентные неполярные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, а С-Н связи – </a:t>
            </a:r>
            <a:r>
              <a:rPr lang="ru-RU" sz="3200" i="1" dirty="0" err="1" smtClean="0">
                <a:latin typeface="Times New Roman" pitchFamily="18" charset="0"/>
                <a:cs typeface="Times New Roman" pitchFamily="18" charset="0"/>
              </a:rPr>
              <a:t>слабополярные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40</a:t>
            </a:fld>
            <a:endParaRPr lang="ru-RU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48680"/>
            <a:ext cx="8496944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41</a:t>
            </a:fld>
            <a:endParaRPr lang="ru-RU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3433" y="620688"/>
            <a:ext cx="7979007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42</a:t>
            </a:fld>
            <a:endParaRPr lang="ru-RU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80"/>
            <a:ext cx="8315460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43</a:t>
            </a:fld>
            <a:endParaRPr lang="ru-RU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60648"/>
            <a:ext cx="7704856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44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2276872"/>
            <a:ext cx="77048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3200" b="1" dirty="0" smtClean="0">
                <a:solidFill>
                  <a:srgbClr val="008200"/>
                </a:solidFill>
                <a:latin typeface="Times New Roman" pitchFamily="18" charset="0"/>
                <a:cs typeface="Times New Roman" pitchFamily="18" charset="0"/>
              </a:rPr>
              <a:t>Термические превращения </a:t>
            </a:r>
            <a:r>
              <a:rPr lang="ru-RU" sz="3200" b="1" dirty="0" err="1" smtClean="0">
                <a:solidFill>
                  <a:srgbClr val="008200"/>
                </a:solidFill>
                <a:latin typeface="Times New Roman" pitchFamily="18" charset="0"/>
                <a:cs typeface="Times New Roman" pitchFamily="18" charset="0"/>
              </a:rPr>
              <a:t>алканов</a:t>
            </a:r>
            <a:r>
              <a:rPr lang="ru-RU" sz="3200" b="1" dirty="0" smtClean="0">
                <a:solidFill>
                  <a:srgbClr val="008200"/>
                </a:solidFill>
                <a:latin typeface="Times New Roman" pitchFamily="18" charset="0"/>
                <a:cs typeface="Times New Roman" pitchFamily="18" charset="0"/>
              </a:rPr>
              <a:t> (реакции разложения)</a:t>
            </a:r>
            <a:endParaRPr lang="ru-RU" sz="3200" dirty="0">
              <a:solidFill>
                <a:srgbClr val="0082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45</a:t>
            </a:fld>
            <a:endParaRPr lang="ru-RU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8285368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5085184"/>
            <a:ext cx="7632848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46</a:t>
            </a:fld>
            <a:endParaRPr lang="ru-RU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80"/>
            <a:ext cx="806489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47</a:t>
            </a:fld>
            <a:endParaRPr lang="ru-RU"/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764704"/>
            <a:ext cx="8349974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48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2276872"/>
            <a:ext cx="77048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3200" b="1" dirty="0" smtClean="0">
                <a:solidFill>
                  <a:srgbClr val="008200"/>
                </a:solidFill>
                <a:latin typeface="Times New Roman" pitchFamily="18" charset="0"/>
                <a:cs typeface="Times New Roman" pitchFamily="18" charset="0"/>
              </a:rPr>
              <a:t>Реакции отщепления</a:t>
            </a:r>
            <a:endParaRPr lang="ru-RU" sz="3200" dirty="0">
              <a:solidFill>
                <a:srgbClr val="0082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49</a:t>
            </a:fld>
            <a:endParaRPr lang="ru-RU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20687"/>
            <a:ext cx="7920880" cy="5554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 l="4326" t="12108" r="3538" b="10193"/>
          <a:stretch>
            <a:fillRect/>
          </a:stretch>
        </p:blipFill>
        <p:spPr bwMode="auto">
          <a:xfrm>
            <a:off x="35496" y="116632"/>
            <a:ext cx="9108504" cy="674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50</a:t>
            </a:fld>
            <a:endParaRPr lang="ru-RU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80"/>
            <a:ext cx="806489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51</a:t>
            </a:fld>
            <a:endParaRPr lang="ru-RU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08912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52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2276872"/>
            <a:ext cx="77048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3200" b="1" dirty="0" smtClean="0">
                <a:solidFill>
                  <a:srgbClr val="008200"/>
                </a:solidFill>
                <a:latin typeface="Times New Roman" pitchFamily="18" charset="0"/>
                <a:cs typeface="Times New Roman" pitchFamily="18" charset="0"/>
              </a:rPr>
              <a:t>Реакции </a:t>
            </a:r>
            <a:r>
              <a:rPr lang="ru-RU" sz="3200" b="1" dirty="0" err="1" smtClean="0">
                <a:solidFill>
                  <a:srgbClr val="008200"/>
                </a:solidFill>
                <a:latin typeface="Times New Roman" pitchFamily="18" charset="0"/>
                <a:cs typeface="Times New Roman" pitchFamily="18" charset="0"/>
              </a:rPr>
              <a:t>перегруппирокви</a:t>
            </a:r>
            <a:r>
              <a:rPr lang="ru-RU" sz="3200" b="1" dirty="0" smtClean="0">
                <a:solidFill>
                  <a:srgbClr val="008200"/>
                </a:solidFill>
                <a:latin typeface="Times New Roman" pitchFamily="18" charset="0"/>
                <a:cs typeface="Times New Roman" pitchFamily="18" charset="0"/>
              </a:rPr>
              <a:t> (изомеризация)</a:t>
            </a:r>
            <a:endParaRPr lang="ru-RU" sz="3200" dirty="0">
              <a:solidFill>
                <a:srgbClr val="0082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53</a:t>
            </a:fld>
            <a:endParaRPr lang="ru-RU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0"/>
            <a:ext cx="8676456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183880" cy="105156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8200"/>
                </a:solidFill>
                <a:latin typeface="Times New Roman" pitchFamily="18" charset="0"/>
                <a:cs typeface="Times New Roman" pitchFamily="18" charset="0"/>
              </a:rPr>
              <a:t>Циклоалканы (</a:t>
            </a:r>
            <a:r>
              <a:rPr lang="ru-RU" sz="3200" dirty="0" err="1" smtClean="0">
                <a:solidFill>
                  <a:srgbClr val="008200"/>
                </a:solidFill>
                <a:latin typeface="Times New Roman" pitchFamily="18" charset="0"/>
                <a:cs typeface="Times New Roman" pitchFamily="18" charset="0"/>
              </a:rPr>
              <a:t>циклопарафины</a:t>
            </a:r>
            <a:r>
              <a:rPr lang="ru-RU" sz="3200" dirty="0" smtClean="0">
                <a:solidFill>
                  <a:srgbClr val="0082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ru-RU" sz="3200" dirty="0">
              <a:solidFill>
                <a:srgbClr val="008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>
            <a:lum bright="-21000" contrast="40000"/>
          </a:blip>
          <a:srcRect l="10253" t="21875" r="50148" b="21875"/>
          <a:stretch>
            <a:fillRect/>
          </a:stretch>
        </p:blipFill>
        <p:spPr bwMode="auto">
          <a:xfrm>
            <a:off x="1187624" y="1357298"/>
            <a:ext cx="6810550" cy="171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2" cstate="print">
            <a:lum bright="-21000" contrast="40000"/>
          </a:blip>
          <a:srcRect l="53518" r="10550"/>
          <a:stretch>
            <a:fillRect/>
          </a:stretch>
        </p:blipFill>
        <p:spPr bwMode="auto">
          <a:xfrm>
            <a:off x="1187624" y="3429000"/>
            <a:ext cx="681055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 cstate="print">
            <a:lum bright="-23000" contrast="47000"/>
          </a:blip>
          <a:srcRect l="4299" t="3723" r="4299"/>
          <a:stretch>
            <a:fillRect/>
          </a:stretch>
        </p:blipFill>
        <p:spPr bwMode="auto">
          <a:xfrm>
            <a:off x="1218974" y="764704"/>
            <a:ext cx="6521378" cy="293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55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4869160"/>
            <a:ext cx="748883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Общая формула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 гомологического ряда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циклоалканов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200" b="1" i="1" baseline="-25000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200" b="1" i="1" baseline="-25000" dirty="0" smtClean="0">
                <a:latin typeface="Times New Roman" pitchFamily="18" charset="0"/>
                <a:cs typeface="Times New Roman" pitchFamily="18" charset="0"/>
              </a:rPr>
              <a:t>2n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56</a:t>
            </a:fld>
            <a:endParaRPr lang="ru-RU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8093797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57</a:t>
            </a:fld>
            <a:endParaRPr lang="ru-RU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76672"/>
            <a:ext cx="7200800" cy="5754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58</a:t>
            </a:fld>
            <a:endParaRPr lang="ru-RU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67165"/>
            <a:ext cx="7416824" cy="4850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59</a:t>
            </a:fld>
            <a:endParaRPr lang="ru-RU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60648"/>
            <a:ext cx="7776864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800044"/>
            <a:ext cx="8075240" cy="4429156"/>
          </a:xfrm>
        </p:spPr>
        <p:txBody>
          <a:bodyPr>
            <a:normAutofit/>
          </a:bodyPr>
          <a:lstStyle/>
          <a:p>
            <a:pPr marL="0" indent="-514350">
              <a:lnSpc>
                <a:spcPct val="90000"/>
              </a:lnSpc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Если от каждого гомолога СН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отнять по атому водорода, то образуется группа атомов со свободной валентностью, эта частица называется </a:t>
            </a:r>
            <a:r>
              <a:rPr lang="ru-RU" dirty="0" smtClean="0">
                <a:solidFill>
                  <a:srgbClr val="008200"/>
                </a:solidFill>
                <a:latin typeface="Times New Roman" pitchFamily="18" charset="0"/>
                <a:cs typeface="Times New Roman" pitchFamily="18" charset="0"/>
              </a:rPr>
              <a:t>радикал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(R).</a:t>
            </a:r>
          </a:p>
          <a:p>
            <a:pPr marL="0" indent="-514350">
              <a:lnSpc>
                <a:spcPct val="90000"/>
              </a:lnSpc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Радикалы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активны, существуют доли секунды. Соединяются с такими же радикалами или атомами, образуя новые молекулы.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lvl="0" indent="-514350">
              <a:buFont typeface="+mj-lt"/>
              <a:buAutoNum type="arabicPeriod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60</a:t>
            </a:fld>
            <a:endParaRPr lang="ru-RU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672"/>
            <a:ext cx="8035195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61</a:t>
            </a:fld>
            <a:endParaRPr lang="ru-RU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332656"/>
            <a:ext cx="7581137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62</a:t>
            </a:fld>
            <a:endParaRPr lang="ru-RU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76671"/>
            <a:ext cx="7488832" cy="5398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63</a:t>
            </a:fld>
            <a:endParaRPr lang="ru-RU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20688"/>
            <a:ext cx="8161604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64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2276872"/>
            <a:ext cx="77048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3200" b="1" dirty="0" smtClean="0">
                <a:solidFill>
                  <a:srgbClr val="008200"/>
                </a:solidFill>
                <a:latin typeface="Times New Roman" pitchFamily="18" charset="0"/>
                <a:cs typeface="Times New Roman" pitchFamily="18" charset="0"/>
              </a:rPr>
              <a:t>Получение </a:t>
            </a:r>
            <a:r>
              <a:rPr lang="ru-RU" sz="3200" b="1" dirty="0" err="1" smtClean="0">
                <a:solidFill>
                  <a:srgbClr val="008200"/>
                </a:solidFill>
                <a:latin typeface="Times New Roman" pitchFamily="18" charset="0"/>
                <a:cs typeface="Times New Roman" pitchFamily="18" charset="0"/>
              </a:rPr>
              <a:t>циклоалканов</a:t>
            </a:r>
            <a:endParaRPr lang="ru-RU" sz="3200" dirty="0">
              <a:solidFill>
                <a:srgbClr val="0082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65</a:t>
            </a:fld>
            <a:endParaRPr lang="ru-RU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04664"/>
            <a:ext cx="7704856" cy="5986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66</a:t>
            </a:fld>
            <a:endParaRPr lang="ru-RU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 l="4326" t="15350" r="3538" b="275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67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431368"/>
            <a:ext cx="8064896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500" b="1" dirty="0" smtClean="0">
                <a:solidFill>
                  <a:srgbClr val="008200"/>
                </a:solidFill>
                <a:latin typeface="Times New Roman" pitchFamily="18" charset="0"/>
                <a:cs typeface="Times New Roman" pitchFamily="18" charset="0"/>
              </a:rPr>
              <a:t>Вазелиновое масло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 (смесь жидких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углеводоpодов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с числом атомов углерода до 15) 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пpозpачная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жидкость без запаха и вкуса, используется в медицине,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паpфюмеpии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и косметике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/>
            <a:endParaRPr lang="ru-RU" sz="2500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2500" b="1" dirty="0" smtClean="0">
                <a:solidFill>
                  <a:srgbClr val="008200"/>
                </a:solidFill>
                <a:latin typeface="Times New Roman" pitchFamily="18" charset="0"/>
                <a:cs typeface="Times New Roman" pitchFamily="18" charset="0"/>
              </a:rPr>
              <a:t>Вазелин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 (смесь жидких и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твеpдых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пpедельных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углеводоpодов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с числом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углеpодных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атомов до 25)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пpименяется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пpиготовления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мазей, используемых в медицине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/>
            <a:endParaRPr lang="ru-RU" sz="2500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2500" b="1" dirty="0" err="1" smtClean="0">
                <a:solidFill>
                  <a:srgbClr val="008200"/>
                </a:solidFill>
                <a:latin typeface="Times New Roman" pitchFamily="18" charset="0"/>
                <a:cs typeface="Times New Roman" pitchFamily="18" charset="0"/>
              </a:rPr>
              <a:t>Паpафин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 (смесь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твеpдых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углеводоpодов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 С</a:t>
            </a:r>
            <a:r>
              <a:rPr lang="ru-RU" sz="2500" baseline="-25000" dirty="0" smtClean="0">
                <a:latin typeface="Times New Roman" pitchFamily="18" charset="0"/>
                <a:cs typeface="Times New Roman" pitchFamily="18" charset="0"/>
              </a:rPr>
              <a:t>19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-С</a:t>
            </a:r>
            <a:r>
              <a:rPr lang="ru-RU" sz="2500" baseline="-25000" dirty="0" smtClean="0">
                <a:latin typeface="Times New Roman" pitchFamily="18" charset="0"/>
                <a:cs typeface="Times New Roman" pitchFamily="18" charset="0"/>
              </a:rPr>
              <a:t>35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) 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- белая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твеpдая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масса без запаха и вкуса (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tпл=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50-70°C) 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пpименяется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для изготовления свечей,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пpопитки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спичек и упаковочной бумаги, для тепловых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пpоцедуp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в медицине и т.д.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68</a:t>
            </a:fld>
            <a:endParaRPr lang="ru-RU"/>
          </a:p>
        </p:txBody>
      </p:sp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69</a:t>
            </a:fld>
            <a:endParaRPr lang="ru-RU"/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404664"/>
            <a:ext cx="8183880" cy="3528392"/>
          </a:xfrm>
        </p:spPr>
        <p:txBody>
          <a:bodyPr>
            <a:normAutofit/>
          </a:bodyPr>
          <a:lstStyle/>
          <a:p>
            <a:pPr marL="514350" lvl="0" indent="-514350" algn="ctr">
              <a:buNone/>
            </a:pPr>
            <a:r>
              <a:rPr lang="ru-RU" sz="3200" b="1" dirty="0" smtClean="0">
                <a:solidFill>
                  <a:srgbClr val="008200"/>
                </a:solidFill>
                <a:latin typeface="Times New Roman" pitchFamily="18" charset="0"/>
                <a:cs typeface="Times New Roman" pitchFamily="18" charset="0"/>
              </a:rPr>
              <a:t>Номенклатура IUPAC (ЮПАК)</a:t>
            </a: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500034" y="908720"/>
            <a:ext cx="8183880" cy="3888432"/>
          </a:xfrm>
          <a:prstGeom prst="rect">
            <a:avLst/>
          </a:prstGeom>
        </p:spPr>
        <p:txBody>
          <a:bodyPr vert="horz" lIns="182880" tIns="91440">
            <a:normAutofit lnSpcReduction="10000"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+mj-lt"/>
              <a:buAutoNum type="arabicPeriod"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Clr>
                <a:srgbClr val="008200"/>
              </a:buClr>
              <a:buSzPct val="80000"/>
              <a:buFont typeface="+mj-lt"/>
              <a:buAutoNum type="arabicPeriod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Выбрать цепь и пронумеровать атомы углерода в цепи с того конца, к которому ближе находится разветвление. </a:t>
            </a:r>
          </a:p>
          <a:p>
            <a:pPr marL="514350" indent="-514350">
              <a:spcBef>
                <a:spcPts val="250"/>
              </a:spcBef>
              <a:spcAft>
                <a:spcPts val="600"/>
              </a:spcAft>
              <a:buClr>
                <a:srgbClr val="008200"/>
              </a:buClr>
              <a:buSzPct val="80000"/>
              <a:buFont typeface="+mj-lt"/>
              <a:buAutoNum type="arabicPeriod"/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Если разветвлений два и они равноудалены от концов главной цепи, то нумеровать углеродную цепь необходимо с того конца, к которому ближе стоит более простое (с меньшим числом атомов углерода) разветвление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+mj-lt"/>
              <a:buAutoNum type="arabicPeriod"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+mj-lt"/>
              <a:buAutoNum type="arabicPeriod"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70</a:t>
            </a:fld>
            <a:endParaRPr lang="ru-RU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214422"/>
            <a:ext cx="7817522" cy="6429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rgbClr val="008200"/>
                </a:solidFill>
                <a:latin typeface="Times New Roman" pitchFamily="18" charset="0"/>
                <a:cs typeface="Times New Roman" pitchFamily="18" charset="0"/>
              </a:rPr>
              <a:t>Циклопропан</a:t>
            </a:r>
            <a:endParaRPr lang="ru-RU" sz="2800" b="1" dirty="0">
              <a:solidFill>
                <a:srgbClr val="008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2060848"/>
            <a:ext cx="40736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Бесцветный газ со сладковатым запахом. Используется в хирургии в качестве средства для ингаляционного наркоза.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8372" name="Picture 4" descr="http://im4-tub-ru.yandex.net/i?id=39473680-27-72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lum bright="-19000" contrast="44000"/>
          </a:blip>
          <a:srcRect/>
          <a:stretch>
            <a:fillRect/>
          </a:stretch>
        </p:blipFill>
        <p:spPr bwMode="auto">
          <a:xfrm>
            <a:off x="5786446" y="3786190"/>
            <a:ext cx="2214578" cy="1977302"/>
          </a:xfrm>
          <a:prstGeom prst="rect">
            <a:avLst/>
          </a:prstGeom>
          <a:noFill/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71</a:t>
            </a:fld>
            <a:endParaRPr lang="ru-RU"/>
          </a:p>
        </p:txBody>
      </p:sp>
      <p:pic>
        <p:nvPicPr>
          <p:cNvPr id="8" name="Picture 2" descr="http://er68.ru/?nimg=3070.800x800&amp;img_big.jpg"/>
          <p:cNvPicPr>
            <a:picLocks noChangeAspect="1" noChangeArrowheads="1"/>
          </p:cNvPicPr>
          <p:nvPr/>
        </p:nvPicPr>
        <p:blipFill>
          <a:blip r:embed="rId4" cstate="print"/>
          <a:srcRect b="3861"/>
          <a:stretch>
            <a:fillRect/>
          </a:stretch>
        </p:blipFill>
        <p:spPr bwMode="auto">
          <a:xfrm>
            <a:off x="4932040" y="476672"/>
            <a:ext cx="3751355" cy="30654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836712"/>
            <a:ext cx="7998170" cy="6429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rgbClr val="008200"/>
                </a:solidFill>
                <a:latin typeface="Times New Roman" pitchFamily="18" charset="0"/>
                <a:cs typeface="Times New Roman" pitchFamily="18" charset="0"/>
              </a:rPr>
              <a:t>Йодоформ</a:t>
            </a:r>
            <a:r>
              <a:rPr lang="ru-RU" sz="2800" dirty="0" smtClean="0">
                <a:solidFill>
                  <a:srgbClr val="0082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8200"/>
                </a:solidFill>
                <a:latin typeface="Times New Roman" pitchFamily="18" charset="0"/>
                <a:cs typeface="Times New Roman" pitchFamily="18" charset="0"/>
              </a:rPr>
              <a:t>СНI</a:t>
            </a:r>
            <a:r>
              <a:rPr lang="ru-RU" sz="2800" b="1" baseline="-25000" dirty="0" smtClean="0">
                <a:solidFill>
                  <a:srgbClr val="0082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800" dirty="0" smtClean="0">
                <a:solidFill>
                  <a:srgbClr val="0082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800" dirty="0" err="1" smtClean="0">
                <a:solidFill>
                  <a:srgbClr val="008200"/>
                </a:solidFill>
                <a:latin typeface="Times New Roman" pitchFamily="18" charset="0"/>
                <a:cs typeface="Times New Roman" pitchFamily="18" charset="0"/>
              </a:rPr>
              <a:t>трийодметан</a:t>
            </a:r>
            <a:r>
              <a:rPr lang="ru-RU" sz="2800" dirty="0" smtClean="0">
                <a:solidFill>
                  <a:srgbClr val="0082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ru-RU" sz="2800" dirty="0">
              <a:solidFill>
                <a:srgbClr val="008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1556792"/>
            <a:ext cx="7786742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Твердое вещество, применяется как антисептическое перевязочное средство.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2466" name="Picture 2" descr="http://zubformula.ru/d/232030/d/image_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2224" y="2708920"/>
            <a:ext cx="6080136" cy="3357586"/>
          </a:xfrm>
          <a:prstGeom prst="rect">
            <a:avLst/>
          </a:prstGeom>
          <a:noFill/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620688"/>
            <a:ext cx="7998170" cy="642942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ru-RU" sz="2800" b="1" dirty="0" err="1" smtClean="0">
                <a:solidFill>
                  <a:srgbClr val="008200"/>
                </a:solidFill>
                <a:latin typeface="Times New Roman" pitchFamily="18" charset="0"/>
                <a:cs typeface="Times New Roman" pitchFamily="18" charset="0"/>
              </a:rPr>
              <a:t>Перфторалканы</a:t>
            </a:r>
            <a:r>
              <a:rPr lang="ru-RU" sz="2800" b="1" dirty="0" smtClean="0">
                <a:solidFill>
                  <a:srgbClr val="0082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lnSpc>
                <a:spcPct val="90000"/>
              </a:lnSpc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УВ, в которых все атомы водорода замещены на атомы фтора.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2461304"/>
            <a:ext cx="7358114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Эффективные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газопереносящие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среды, что позволяет использовать их в качестве искусственной крови.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 txBox="1">
            <a:spLocks/>
          </p:cNvSpPr>
          <p:nvPr/>
        </p:nvSpPr>
        <p:spPr>
          <a:xfrm>
            <a:off x="500034" y="441144"/>
            <a:ext cx="8183880" cy="6156208"/>
          </a:xfrm>
          <a:prstGeom prst="rect">
            <a:avLst/>
          </a:prstGeom>
        </p:spPr>
        <p:txBody>
          <a:bodyPr vert="horz" lIns="182880" tIns="91440">
            <a:normAutofit lnSpcReduction="10000"/>
          </a:bodyPr>
          <a:lstStyle/>
          <a:p>
            <a:pPr marL="514350" indent="-514350">
              <a:spcAft>
                <a:spcPts val="600"/>
              </a:spcAft>
              <a:buClr>
                <a:srgbClr val="008200"/>
              </a:buClr>
              <a:buSzPct val="80000"/>
              <a:buFont typeface="+mj-lt"/>
              <a:buAutoNum type="arabicPeriod" startAt="3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Дать название радикалу – боковому разветвлению. Причем перед ним ставят номер того атома в углеродной цепи, от которого отходит разветвление, затем через дефис – название радикала.</a:t>
            </a:r>
          </a:p>
          <a:p>
            <a:pPr marL="514350" indent="-514350">
              <a:spcAft>
                <a:spcPts val="600"/>
              </a:spcAft>
              <a:buClr>
                <a:srgbClr val="008200"/>
              </a:buClr>
              <a:buSzPct val="80000"/>
              <a:buFont typeface="+mj-lt"/>
              <a:buAutoNum type="arabicPeriod" startAt="3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Если замещающих разветвлений несколько, то цифрой отмечают каждое из них, перечисляя радикалы в алфавитном порядке.</a:t>
            </a:r>
          </a:p>
          <a:p>
            <a:pPr marL="514350" indent="-514350">
              <a:spcAft>
                <a:spcPts val="600"/>
              </a:spcAft>
              <a:buClr>
                <a:srgbClr val="008200"/>
              </a:buClr>
              <a:buSzPct val="80000"/>
              <a:buFont typeface="+mj-lt"/>
              <a:buAutoNum type="arabicPeriod" startAt="3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Если встречаются одинаковые радикалы, то сначала через запятые перечисляют цифрами местоположения разветвлений, затем их количество и названия. Количество одинаковых радикалов обозначается греческими числительными «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ди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» (два), «три» (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три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), «тетра» (четыре), «пента» (пять) и т.д.</a:t>
            </a:r>
          </a:p>
          <a:p>
            <a:pPr marL="514350" indent="-514350">
              <a:buClr>
                <a:schemeClr val="accent1"/>
              </a:buClr>
              <a:buSzPct val="80000"/>
              <a:buFont typeface="+mj-lt"/>
              <a:buAutoNum type="arabicPeriod" startAt="3"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Clr>
                <a:schemeClr val="accent1"/>
              </a:buClr>
              <a:buSzPct val="80000"/>
              <a:buFont typeface="+mj-lt"/>
              <a:buAutoNum type="arabicPeriod" startAt="3"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+mj-lt"/>
              <a:buAutoNum type="arabicPeriod" startAt="3"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 txBox="1">
            <a:spLocks/>
          </p:cNvSpPr>
          <p:nvPr/>
        </p:nvSpPr>
        <p:spPr>
          <a:xfrm>
            <a:off x="500034" y="332656"/>
            <a:ext cx="8183880" cy="457203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marL="514350" indent="-514350">
              <a:lnSpc>
                <a:spcPct val="90000"/>
              </a:lnSpc>
              <a:buClr>
                <a:srgbClr val="008200"/>
              </a:buClr>
              <a:buSzPct val="80000"/>
              <a:buFont typeface="+mj-lt"/>
              <a:buAutoNum type="arabicPeriod" startAt="6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 названию последнего радикала добавляют название того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алкана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который содержит такое же количество атомов углерода, как и выбранная главная цепь.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+mj-lt"/>
              <a:buAutoNum type="arabicPeriod" startAt="2"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276872"/>
            <a:ext cx="6048672" cy="3722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683568" y="6074132"/>
            <a:ext cx="45559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2,2,4-триметил-4-этилгексан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793</TotalTime>
  <Words>929</Words>
  <Application>Microsoft Office PowerPoint</Application>
  <PresentationFormat>Экран (4:3)</PresentationFormat>
  <Paragraphs>156</Paragraphs>
  <Slides>73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73</vt:i4>
      </vt:variant>
    </vt:vector>
  </HeadingPairs>
  <TitlesOfParts>
    <vt:vector size="75" baseType="lpstr">
      <vt:lpstr>Тема Office</vt:lpstr>
      <vt:lpstr>Точечный рисунок</vt:lpstr>
      <vt:lpstr>Слайд 1</vt:lpstr>
      <vt:lpstr>План лекции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Задача 1. Дайте названия соединениям </vt:lpstr>
      <vt:lpstr>Слайд 11</vt:lpstr>
      <vt:lpstr>Слайд 12</vt:lpstr>
      <vt:lpstr>Слайд 13</vt:lpstr>
      <vt:lpstr>Изомерия алканов</vt:lpstr>
      <vt:lpstr>Слайд 15</vt:lpstr>
      <vt:lpstr>Физические свойства</vt:lpstr>
      <vt:lpstr>Слайд 17</vt:lpstr>
      <vt:lpstr>Слайд 18</vt:lpstr>
      <vt:lpstr>Нахождение в природе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Получение алканов в промышленности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Циклоалканы (циклопарафины) 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Ира</dc:creator>
  <cp:lastModifiedBy>ната</cp:lastModifiedBy>
  <cp:revision>144</cp:revision>
  <dcterms:created xsi:type="dcterms:W3CDTF">2011-09-15T14:23:48Z</dcterms:created>
  <dcterms:modified xsi:type="dcterms:W3CDTF">2022-01-13T05:13:36Z</dcterms:modified>
</cp:coreProperties>
</file>