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9" r:id="rId4"/>
    <p:sldId id="260" r:id="rId5"/>
    <p:sldId id="273" r:id="rId6"/>
    <p:sldId id="272" r:id="rId7"/>
    <p:sldId id="274" r:id="rId8"/>
    <p:sldId id="266" r:id="rId9"/>
    <p:sldId id="267" r:id="rId10"/>
    <p:sldId id="275" r:id="rId11"/>
    <p:sldId id="276" r:id="rId12"/>
    <p:sldId id="26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73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9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30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8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9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3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1A99AA4-5047-46F6-A9D2-FA060B7D9055}" type="datetimeFigureOut">
              <a:rPr lang="ru-RU" smtClean="0"/>
              <a:t>вс 12.04.20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ubs.rsna.org/doi/10.1148/radiol.131212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961CC-DEDB-4C91-8416-CDD6BCA0C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983644" cy="4041648"/>
          </a:xfrm>
        </p:spPr>
        <p:txBody>
          <a:bodyPr>
            <a:noAutofit/>
          </a:bodyPr>
          <a:lstStyle/>
          <a:p>
            <a:r>
              <a:rPr lang="ru-RU" sz="5400" b="1" dirty="0"/>
              <a:t>Активные кровоизлияния и повреждения сосудов при травме селезенки: полезность артериальной фазы в МСКТ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B9C4B2-DEF1-4373-AEE3-40619F1DB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1" y="4800600"/>
            <a:ext cx="10447775" cy="169164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Оригинал исследования: </a:t>
            </a:r>
            <a:r>
              <a:rPr lang="en-US" dirty="0"/>
              <a:t>https://pubs.rsna.org/doi/10.1148/radiol.13121242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0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40639" cy="858912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CFFF0-8D4B-4BCF-BC9C-0B3888D6C5E0}"/>
              </a:ext>
            </a:extLst>
          </p:cNvPr>
          <p:cNvSpPr/>
          <p:nvPr/>
        </p:nvSpPr>
        <p:spPr>
          <a:xfrm>
            <a:off x="194479" y="1443841"/>
            <a:ext cx="5492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КТ-сканирование 49-летнего мужчины, который упал с 10 футов (3 метра) 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(</a:t>
            </a:r>
            <a:r>
              <a:rPr lang="ru-RU" i="1" dirty="0"/>
              <a:t>А–С</a:t>
            </a:r>
            <a:r>
              <a:rPr lang="ru-RU" dirty="0"/>
              <a:t>) срезы,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А</a:t>
            </a:r>
            <a:r>
              <a:rPr lang="ru-RU" dirty="0"/>
              <a:t> артериальная фаза,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В</a:t>
            </a:r>
            <a:r>
              <a:rPr lang="ru-RU" dirty="0"/>
              <a:t> венозно-портальная фаза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С</a:t>
            </a:r>
            <a:r>
              <a:rPr lang="ru-RU" dirty="0"/>
              <a:t> отсроченная фаза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А, </a:t>
            </a:r>
            <a:r>
              <a:rPr lang="en-US" i="1" dirty="0"/>
              <a:t>D</a:t>
            </a:r>
            <a:r>
              <a:rPr lang="ru-RU" i="1" dirty="0"/>
              <a:t>,</a:t>
            </a:r>
            <a:r>
              <a:rPr lang="ru-RU" dirty="0"/>
              <a:t> фронтальные срезы в артериальную фазу демонстрируют очаги гипертензии (стрелки </a:t>
            </a:r>
            <a:r>
              <a:rPr lang="ru-RU" i="1" dirty="0"/>
              <a:t>А, В, </a:t>
            </a:r>
            <a:r>
              <a:rPr lang="en-US" i="1" dirty="0"/>
              <a:t>D</a:t>
            </a:r>
            <a:r>
              <a:rPr lang="ru-RU" dirty="0"/>
              <a:t>) селезенка визуализируется в артериальную и венозную фазы; при отсроченной фазе (С) изображение смазывается.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Е</a:t>
            </a:r>
            <a:r>
              <a:rPr lang="ru-RU" dirty="0"/>
              <a:t>, пациенту была проведена ангиография, сосудистые повреждения (стрелки) были </a:t>
            </a:r>
            <a:r>
              <a:rPr lang="ru-RU" dirty="0" err="1"/>
              <a:t>эмболизированы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C98494-A149-467F-ACDD-8430CC404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40" y="1766120"/>
            <a:ext cx="5247871" cy="33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7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40639" cy="858912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CFFF0-8D4B-4BCF-BC9C-0B3888D6C5E0}"/>
              </a:ext>
            </a:extLst>
          </p:cNvPr>
          <p:cNvSpPr/>
          <p:nvPr/>
        </p:nvSpPr>
        <p:spPr>
          <a:xfrm>
            <a:off x="194479" y="1443841"/>
            <a:ext cx="5492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КТ с контрастным усилением у 34-летнего мужчины, попавшего в аварию на мотоцикле.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Срезы,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А</a:t>
            </a:r>
            <a:r>
              <a:rPr lang="ru-RU" dirty="0"/>
              <a:t> артериальная фаза,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В</a:t>
            </a:r>
            <a:r>
              <a:rPr lang="ru-RU" dirty="0"/>
              <a:t> венозно-портальная фаза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С</a:t>
            </a:r>
            <a:r>
              <a:rPr lang="ru-RU" dirty="0"/>
              <a:t> отсроченная фаза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Контрастный материал (стрелка), который сохраняется и прогрессивно увеличивается при задержке визуализации. Полученные данные свидетельствуют об активной </a:t>
            </a:r>
            <a:r>
              <a:rPr lang="ru-RU" dirty="0" err="1"/>
              <a:t>экстравазации</a:t>
            </a:r>
            <a:r>
              <a:rPr lang="ru-RU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Пациент перенес </a:t>
            </a:r>
            <a:r>
              <a:rPr lang="ru-RU" dirty="0" err="1"/>
              <a:t>спленэктомию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BCDA1D-9889-4C82-BE85-CD4F8D2C2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66" y="1443841"/>
            <a:ext cx="4151376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2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65243-8E84-41F9-83FC-8B74E805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Результаты: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27D04-410D-49B5-9488-5B385E1B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данном исследовании содержавшиеся сосудистые повреждения, в том числе </a:t>
            </a:r>
            <a:r>
              <a:rPr lang="ru-RU" dirty="0" err="1"/>
              <a:t>псевдоаневризмы</a:t>
            </a:r>
            <a:r>
              <a:rPr lang="ru-RU" dirty="0"/>
              <a:t> или артериовенозные свищи, наблюдались у 22 из 147 пациентов (15%). </a:t>
            </a:r>
          </a:p>
          <a:p>
            <a:r>
              <a:rPr lang="ru-RU" dirty="0"/>
              <a:t>Более половины этих повреждений были выявлены только на артериальной фазе получения 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210228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22F8E6-BB30-4901-9EB6-03FFD0BE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Выводы: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0034AF-7415-47FC-9864-A01AEB4E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Использование визуализации артериальной фазы МСКТ заметно повышает чувствительность в выявлении локализованных сосудистых повреждений при травме селезенки.</a:t>
            </a:r>
          </a:p>
          <a:p>
            <a:r>
              <a:rPr lang="ru-RU" dirty="0"/>
              <a:t>Артериальная фаза при проведении МСКТ должна рассматриваться для оптимизации выявления травматических повреждений селезенки.</a:t>
            </a:r>
          </a:p>
        </p:txBody>
      </p:sp>
    </p:spTree>
    <p:extLst>
      <p:ext uri="{BB962C8B-B14F-4D97-AF65-F5344CB8AC3E}">
        <p14:creationId xmlns:p14="http://schemas.microsoft.com/office/powerpoint/2010/main" val="179691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39447-884C-4604-88C4-212EB370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9" y="171133"/>
            <a:ext cx="9692640" cy="1013459"/>
          </a:xfrm>
        </p:spPr>
        <p:txBody>
          <a:bodyPr>
            <a:normAutofit/>
          </a:bodyPr>
          <a:lstStyle/>
          <a:p>
            <a:r>
              <a:rPr lang="ru-RU" sz="5400" b="1" dirty="0"/>
              <a:t>Источник: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BB057-E14F-4ABE-8876-0FC440E2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https://pubs.rsna.org/doi/10.1148/radiol.13121242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58F784-F6DF-42EA-B220-F121F22D0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14" y="2960687"/>
            <a:ext cx="67722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7E2DE-B7A6-4CAD-9A33-606ECC9E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Введение: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F8604-5E87-4FB6-8B6F-557870B3E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08884"/>
          </a:xfrm>
        </p:spPr>
        <p:txBody>
          <a:bodyPr>
            <a:normAutofit/>
          </a:bodyPr>
          <a:lstStyle/>
          <a:p>
            <a:r>
              <a:rPr lang="ru-RU" sz="2400" dirty="0"/>
              <a:t>МСКТ является методом выбора для быстрой оценки </a:t>
            </a:r>
            <a:r>
              <a:rPr lang="ru-RU" sz="2400" dirty="0" err="1"/>
              <a:t>интраабдоминальных</a:t>
            </a:r>
            <a:r>
              <a:rPr lang="ru-RU" sz="2400" dirty="0"/>
              <a:t> повреждений у пациентов, перенесших множественные травмы.</a:t>
            </a:r>
          </a:p>
          <a:p>
            <a:r>
              <a:rPr lang="ru-RU" sz="2400" dirty="0"/>
              <a:t>Выявление активного селезеночного кровотечения и содержащихся в нем сосудистых повреждений имеет решающее значение для определения необходимости последующего хирургического вмешательства.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92897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357CA-C8AC-4071-A279-8B151714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Цели: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BCE0A-9AC0-4070-80FF-A34B8E09C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Ретроспективное определение того, повышает ли добавление артериальной фазы в МСКТ к стандартной комбинации портально-венозной фазы в диагностике активного кровоизлияния и/или локализованных сосудистых повреждений у пациентов с травмой селезенки.</a:t>
            </a:r>
          </a:p>
        </p:txBody>
      </p:sp>
    </p:spTree>
    <p:extLst>
      <p:ext uri="{BB962C8B-B14F-4D97-AF65-F5344CB8AC3E}">
        <p14:creationId xmlns:p14="http://schemas.microsoft.com/office/powerpoint/2010/main" val="87381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AEE4D-4FF3-4742-987A-26FFFA0C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Методы и материалы: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21418-6014-4A5E-A4ED-055F4C17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692639" cy="489284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Характер травм.</a:t>
            </a:r>
          </a:p>
          <a:p>
            <a:pPr lvl="1"/>
            <a:r>
              <a:rPr lang="ru-RU" sz="2400" dirty="0"/>
              <a:t>ДТП, 65 пациентов (44%);</a:t>
            </a:r>
          </a:p>
          <a:p>
            <a:pPr lvl="1"/>
            <a:r>
              <a:rPr lang="ru-RU" sz="2400" dirty="0"/>
              <a:t>Падение с высоты, 33 пациента (22%); </a:t>
            </a:r>
          </a:p>
          <a:p>
            <a:pPr lvl="1"/>
            <a:r>
              <a:rPr lang="ru-RU" sz="2400" dirty="0"/>
              <a:t>Наезд на пешехода, 15 пациентов (10%);</a:t>
            </a:r>
          </a:p>
          <a:p>
            <a:pPr lvl="1"/>
            <a:r>
              <a:rPr lang="ru-RU" sz="2400" dirty="0"/>
              <a:t>ДТП с участием мотоцикла, 12 пациентов (8%);</a:t>
            </a:r>
          </a:p>
          <a:p>
            <a:pPr lvl="1"/>
            <a:r>
              <a:rPr lang="ru-RU" sz="2400" dirty="0"/>
              <a:t>Огнестрельные ранения, 8 пациентов (5%);</a:t>
            </a:r>
          </a:p>
          <a:p>
            <a:pPr lvl="1"/>
            <a:r>
              <a:rPr lang="ru-RU" sz="2400" dirty="0"/>
              <a:t>Травмы от удара тупым предметом, 6 пациентов (4%); </a:t>
            </a:r>
          </a:p>
          <a:p>
            <a:pPr lvl="1"/>
            <a:r>
              <a:rPr lang="ru-RU" sz="2400" dirty="0"/>
              <a:t>Колотые раны, 5 пациентов (3%);</a:t>
            </a:r>
          </a:p>
          <a:p>
            <a:pPr lvl="1"/>
            <a:r>
              <a:rPr lang="ru-RU" sz="2400" dirty="0"/>
              <a:t>Раздавление, 3 пациента (2%)</a:t>
            </a:r>
            <a:endParaRPr lang="ru-RU" sz="2200" b="1" dirty="0"/>
          </a:p>
          <a:p>
            <a:r>
              <a:rPr lang="ru-RU" sz="2400" b="1" dirty="0"/>
              <a:t>Кол-во пациентов и возраст.</a:t>
            </a:r>
          </a:p>
          <a:p>
            <a:pPr lvl="1"/>
            <a:r>
              <a:rPr lang="ru-RU" sz="2400" dirty="0"/>
              <a:t>147 пациентов в возрасте 15-95 лет (средний возраст-41 год</a:t>
            </a:r>
            <a:r>
              <a:rPr lang="en-US" sz="2400" dirty="0"/>
              <a:t>)</a:t>
            </a:r>
            <a:r>
              <a:rPr lang="ru-RU" sz="2400" dirty="0"/>
              <a:t>; </a:t>
            </a:r>
          </a:p>
          <a:p>
            <a:pPr lvl="2"/>
            <a:r>
              <a:rPr lang="ru-RU" sz="2200" dirty="0"/>
              <a:t>99 пациентов мужского пола в возрасте 17-84 лет </a:t>
            </a:r>
            <a:r>
              <a:rPr lang="en-US" sz="2200" dirty="0"/>
              <a:t>(</a:t>
            </a:r>
            <a:r>
              <a:rPr lang="ru-RU" sz="2200" dirty="0"/>
              <a:t>средний возраст-39 лет</a:t>
            </a:r>
            <a:r>
              <a:rPr lang="en-US" sz="2200" dirty="0"/>
              <a:t>)</a:t>
            </a:r>
            <a:r>
              <a:rPr lang="ru-RU" sz="2200" dirty="0"/>
              <a:t>; </a:t>
            </a:r>
          </a:p>
          <a:p>
            <a:pPr lvl="2"/>
            <a:r>
              <a:rPr lang="ru-RU" sz="2200" dirty="0"/>
              <a:t>48 пациентов женского пола в возрасте 15-95 лет </a:t>
            </a:r>
            <a:r>
              <a:rPr lang="en-US" sz="2200" dirty="0"/>
              <a:t>(</a:t>
            </a:r>
            <a:r>
              <a:rPr lang="ru-RU" sz="2200" dirty="0"/>
              <a:t>средний возраст-47 лет)</a:t>
            </a:r>
            <a:endParaRPr lang="ru-RU" sz="2200" b="1" dirty="0"/>
          </a:p>
          <a:p>
            <a:pPr marL="274320" lvl="1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3481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AEE4D-4FF3-4742-987A-26FFFA0C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Методы и материалы: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21418-6014-4A5E-A4ED-055F4C17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692639" cy="4892842"/>
          </a:xfrm>
        </p:spPr>
        <p:txBody>
          <a:bodyPr>
            <a:normAutofit/>
          </a:bodyPr>
          <a:lstStyle/>
          <a:p>
            <a:r>
              <a:rPr lang="ru-RU" sz="2400" b="1" dirty="0"/>
              <a:t>Оборудование</a:t>
            </a:r>
          </a:p>
          <a:p>
            <a:pPr lvl="1"/>
            <a:r>
              <a:rPr lang="ru-RU" sz="2400" dirty="0"/>
              <a:t>64-срезовый КТ-сканер (</a:t>
            </a:r>
            <a:r>
              <a:rPr lang="en-US" sz="2400" dirty="0"/>
              <a:t>Light-Speed VCT; GE Medical Systems, Milwaukee, </a:t>
            </a:r>
            <a:r>
              <a:rPr lang="en-US" sz="2400" dirty="0" err="1"/>
              <a:t>Wis</a:t>
            </a:r>
            <a:r>
              <a:rPr lang="en-US" sz="2400" dirty="0"/>
              <a:t>)</a:t>
            </a:r>
            <a:endParaRPr lang="ru-RU" sz="2400" b="1" dirty="0"/>
          </a:p>
          <a:p>
            <a:r>
              <a:rPr lang="ru-RU" sz="2400" b="1" dirty="0" err="1"/>
              <a:t>Рентгенконтрастное</a:t>
            </a:r>
            <a:r>
              <a:rPr lang="ru-RU" sz="2400" b="1" dirty="0"/>
              <a:t> вещество.</a:t>
            </a:r>
          </a:p>
          <a:p>
            <a:pPr lvl="1"/>
            <a:r>
              <a:rPr lang="ru-RU" sz="2400" dirty="0"/>
              <a:t>100 мл (</a:t>
            </a:r>
            <a:r>
              <a:rPr lang="ru-RU" sz="2400" dirty="0" err="1"/>
              <a:t>Optiray</a:t>
            </a:r>
            <a:r>
              <a:rPr lang="ru-RU" sz="2400" dirty="0"/>
              <a:t>; </a:t>
            </a:r>
            <a:r>
              <a:rPr lang="ru-RU" sz="2400" dirty="0" err="1"/>
              <a:t>Mallinckrodt</a:t>
            </a:r>
            <a:r>
              <a:rPr lang="ru-RU" sz="2400" dirty="0"/>
              <a:t> </a:t>
            </a:r>
            <a:r>
              <a:rPr lang="ru-RU" sz="2400" dirty="0" err="1"/>
              <a:t>Imaging</a:t>
            </a:r>
            <a:r>
              <a:rPr lang="ru-RU" sz="2400" dirty="0"/>
              <a:t>, </a:t>
            </a:r>
            <a:r>
              <a:rPr lang="ru-RU" sz="2400" dirty="0" err="1"/>
              <a:t>Hazelwood</a:t>
            </a:r>
            <a:r>
              <a:rPr lang="ru-RU" sz="2400" dirty="0"/>
              <a:t>, </a:t>
            </a:r>
            <a:r>
              <a:rPr lang="ru-RU" sz="2400" dirty="0" err="1"/>
              <a:t>Mo</a:t>
            </a:r>
            <a:r>
              <a:rPr lang="ru-RU" sz="2400" dirty="0"/>
              <a:t> [350 мг йода на миллилитр]) со скоростью 4-5 мл/сек с использованием автоматического инжектора через канюлю 18 - или 20-го калибра в </a:t>
            </a:r>
            <a:r>
              <a:rPr lang="ru-RU" sz="2400" dirty="0" err="1"/>
              <a:t>кубитальной</a:t>
            </a:r>
            <a:r>
              <a:rPr lang="ru-RU" sz="2400" dirty="0"/>
              <a:t> вене.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0482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D0CEE-D00F-44CC-928A-87BF129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Методы и материалы: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43A61-712A-4A0B-B035-D89DB214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Врачи-рентгенологи</a:t>
            </a:r>
            <a:r>
              <a:rPr lang="ru-RU" sz="2400" dirty="0"/>
              <a:t>: Три опытных рентгенолога</a:t>
            </a:r>
            <a:r>
              <a:rPr lang="en-US" sz="2400" dirty="0"/>
              <a:t> </a:t>
            </a:r>
            <a:r>
              <a:rPr lang="ru-RU" sz="2400" dirty="0"/>
              <a:t>6 и 3-летним опытом работы в травматологической визуализации, соответственно (J. A. S., S. W. A. и C. A. L.)</a:t>
            </a:r>
            <a:endParaRPr lang="en-US" sz="2400" dirty="0"/>
          </a:p>
          <a:p>
            <a:r>
              <a:rPr lang="ru-RU" sz="2400" b="1" dirty="0"/>
              <a:t>На КТ оценивались</a:t>
            </a:r>
            <a:r>
              <a:rPr lang="ru-RU" sz="2400" dirty="0"/>
              <a:t>: Повреждения селезенки в соответствии с шкалой повреждений селезенки американской Ассоциацией хирургии травм (AAST) (пересмотр 1994 года)</a:t>
            </a:r>
          </a:p>
        </p:txBody>
      </p:sp>
    </p:spTree>
    <p:extLst>
      <p:ext uri="{BB962C8B-B14F-4D97-AF65-F5344CB8AC3E}">
        <p14:creationId xmlns:p14="http://schemas.microsoft.com/office/powerpoint/2010/main" val="295201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7BCB0-6648-4CCD-BAC3-0884668A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94" y="215347"/>
            <a:ext cx="9692640" cy="1325562"/>
          </a:xfrm>
        </p:spPr>
        <p:txBody>
          <a:bodyPr>
            <a:noAutofit/>
          </a:bodyPr>
          <a:lstStyle/>
          <a:p>
            <a:r>
              <a:rPr lang="ru-RU" sz="5400" b="1" dirty="0"/>
              <a:t>Шкала повреждений селезенки </a:t>
            </a:r>
            <a:r>
              <a:rPr lang="en-US" sz="5400" b="1" dirty="0"/>
              <a:t>AAST</a:t>
            </a:r>
            <a:endParaRPr lang="ru-RU" sz="5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C0F291-53C5-4304-8165-7770EDB8CD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4" y="2995076"/>
            <a:ext cx="3777592" cy="2341665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A92A28D8-BBE7-45CC-B94B-59254734E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5130" y="1689165"/>
            <a:ext cx="7121755" cy="49534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I степень повреждения селезенки:</a:t>
            </a:r>
            <a:endParaRPr lang="ru-RU" dirty="0"/>
          </a:p>
          <a:p>
            <a:pPr lvl="1"/>
            <a:r>
              <a:rPr lang="ru-RU" dirty="0"/>
              <a:t>Гематома - </a:t>
            </a:r>
            <a:r>
              <a:rPr lang="ru-RU" dirty="0" err="1"/>
              <a:t>Подкапсульная</a:t>
            </a:r>
            <a:r>
              <a:rPr lang="ru-RU" dirty="0"/>
              <a:t>, &lt; 10% площади поверхности</a:t>
            </a:r>
          </a:p>
          <a:p>
            <a:pPr lvl="1"/>
            <a:r>
              <a:rPr lang="ru-RU" dirty="0"/>
              <a:t>Разрыв - Разрыв капсулы, &lt; 1 см в глубину паренхимы</a:t>
            </a:r>
          </a:p>
          <a:p>
            <a:r>
              <a:rPr lang="ru-RU" b="1" dirty="0"/>
              <a:t>II степень повреждения селезенки:</a:t>
            </a:r>
            <a:endParaRPr lang="ru-RU" dirty="0"/>
          </a:p>
          <a:p>
            <a:pPr lvl="1"/>
            <a:r>
              <a:rPr lang="ru-RU" dirty="0"/>
              <a:t>Гематома - </a:t>
            </a:r>
            <a:r>
              <a:rPr lang="ru-RU" dirty="0" err="1"/>
              <a:t>Подкапсульная</a:t>
            </a:r>
            <a:r>
              <a:rPr lang="ru-RU" dirty="0"/>
              <a:t>, 10-50% площади поверхности,</a:t>
            </a:r>
            <a:br>
              <a:rPr lang="ru-RU" dirty="0"/>
            </a:br>
            <a:r>
              <a:rPr lang="ru-RU" dirty="0"/>
              <a:t>&lt; 5 см в диаметре</a:t>
            </a:r>
          </a:p>
          <a:p>
            <a:pPr lvl="1"/>
            <a:r>
              <a:rPr lang="ru-RU" dirty="0"/>
              <a:t>Разрыв - 1-3 см в глубину паренхимы, без вовлечения </a:t>
            </a:r>
            <a:r>
              <a:rPr lang="ru-RU" dirty="0" err="1"/>
              <a:t>трабекулярных</a:t>
            </a:r>
            <a:r>
              <a:rPr lang="ru-RU" dirty="0"/>
              <a:t> сосудов</a:t>
            </a:r>
          </a:p>
          <a:p>
            <a:r>
              <a:rPr lang="ru-RU" b="1" dirty="0"/>
              <a:t>III степень повреждения селезенки:</a:t>
            </a:r>
            <a:endParaRPr lang="ru-RU" dirty="0"/>
          </a:p>
          <a:p>
            <a:pPr lvl="1"/>
            <a:r>
              <a:rPr lang="ru-RU" dirty="0"/>
              <a:t>Гематома - </a:t>
            </a:r>
            <a:r>
              <a:rPr lang="ru-RU" dirty="0" err="1"/>
              <a:t>Подкапсульная</a:t>
            </a:r>
            <a:r>
              <a:rPr lang="ru-RU" dirty="0"/>
              <a:t>, &gt;50% площади поверхности или нарастающая;</a:t>
            </a:r>
            <a:br>
              <a:rPr lang="ru-RU" dirty="0"/>
            </a:br>
            <a:r>
              <a:rPr lang="ru-RU" dirty="0"/>
              <a:t>разорванная </a:t>
            </a:r>
            <a:r>
              <a:rPr lang="ru-RU" dirty="0" err="1"/>
              <a:t>подкапсульная</a:t>
            </a:r>
            <a:r>
              <a:rPr lang="ru-RU" dirty="0"/>
              <a:t> или </a:t>
            </a:r>
            <a:r>
              <a:rPr lang="ru-RU" dirty="0" err="1"/>
              <a:t>паренхимная</a:t>
            </a:r>
            <a:r>
              <a:rPr lang="ru-RU" dirty="0"/>
              <a:t> гематома.</a:t>
            </a:r>
          </a:p>
          <a:p>
            <a:pPr lvl="1"/>
            <a:r>
              <a:rPr lang="ru-RU" dirty="0" err="1"/>
              <a:t>Внутрипаренхимная</a:t>
            </a:r>
            <a:r>
              <a:rPr lang="ru-RU" dirty="0"/>
              <a:t> гематома &gt;5 см или нарастающая</a:t>
            </a:r>
          </a:p>
          <a:p>
            <a:pPr lvl="1"/>
            <a:r>
              <a:rPr lang="ru-RU" dirty="0"/>
              <a:t>Разрыв - &gt;3 см в глубину паренхимы или вовлекающий </a:t>
            </a:r>
            <a:r>
              <a:rPr lang="ru-RU" dirty="0" err="1"/>
              <a:t>трабекулярные</a:t>
            </a:r>
            <a:r>
              <a:rPr lang="ru-RU" dirty="0"/>
              <a:t> сосуды</a:t>
            </a:r>
          </a:p>
          <a:p>
            <a:r>
              <a:rPr lang="ru-RU" b="1" dirty="0"/>
              <a:t>IV степень повреждения селезенки:</a:t>
            </a:r>
            <a:endParaRPr lang="ru-RU" dirty="0"/>
          </a:p>
          <a:p>
            <a:pPr lvl="1"/>
            <a:r>
              <a:rPr lang="ru-RU" dirty="0"/>
              <a:t>Разрыв, включающий сегментарные сосуды или сосуды ворот, с обширной зоной </a:t>
            </a:r>
            <a:r>
              <a:rPr lang="ru-RU" dirty="0" err="1"/>
              <a:t>деваскуляризации</a:t>
            </a:r>
            <a:r>
              <a:rPr lang="ru-RU" dirty="0"/>
              <a:t> (&gt;25% селезенки)</a:t>
            </a:r>
          </a:p>
          <a:p>
            <a:r>
              <a:rPr lang="ru-RU" b="1" dirty="0"/>
              <a:t>V степень повреждения селезенки:</a:t>
            </a:r>
            <a:endParaRPr lang="ru-RU" dirty="0"/>
          </a:p>
          <a:p>
            <a:pPr lvl="1"/>
            <a:r>
              <a:rPr lang="ru-RU" dirty="0"/>
              <a:t>Разрыв - Полное разрушение селезенки</a:t>
            </a:r>
          </a:p>
          <a:p>
            <a:pPr lvl="1"/>
            <a:r>
              <a:rPr lang="ru-RU" dirty="0"/>
              <a:t>Сосуды - Повреждение сосудов ворот с </a:t>
            </a:r>
            <a:r>
              <a:rPr lang="ru-RU" dirty="0" err="1"/>
              <a:t>деваскуляризацией</a:t>
            </a:r>
            <a:r>
              <a:rPr lang="ru-RU" dirty="0"/>
              <a:t> селезенки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06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80551" cy="844878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24B457-ACA8-426E-9D95-F9BE7E9BDF20}"/>
              </a:ext>
            </a:extLst>
          </p:cNvPr>
          <p:cNvSpPr/>
          <p:nvPr/>
        </p:nvSpPr>
        <p:spPr>
          <a:xfrm>
            <a:off x="57316" y="1443840"/>
            <a:ext cx="50828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КТ-сканирование 39-летнего мужчины, который упал с 30 футов (10 метров).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А, В, </a:t>
            </a:r>
            <a:r>
              <a:rPr lang="ru-RU" dirty="0"/>
              <a:t>срезы в артериальной фазе демонстрируют три небольших очага гипертензии (стрелки) в селезенке.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C, D, </a:t>
            </a:r>
            <a:r>
              <a:rPr lang="ru-RU" dirty="0"/>
              <a:t>срезы в портально-венозной фазе показывают, что эти повреждения смыты.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Полученные данные согласуются с имеющимися сосудистыми повреждениями и наблюдались только в артериальной фазе.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Этот пациент перенес экстренную </a:t>
            </a:r>
            <a:r>
              <a:rPr lang="ru-RU" dirty="0" err="1"/>
              <a:t>спленэктомию</a:t>
            </a:r>
            <a:r>
              <a:rPr lang="ru-RU" dirty="0"/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4D044D-B1FE-4B2C-B3AF-C36C85FF1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77" y="1192080"/>
            <a:ext cx="5266524" cy="44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40639" cy="858912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CFFF0-8D4B-4BCF-BC9C-0B3888D6C5E0}"/>
              </a:ext>
            </a:extLst>
          </p:cNvPr>
          <p:cNvSpPr/>
          <p:nvPr/>
        </p:nvSpPr>
        <p:spPr>
          <a:xfrm>
            <a:off x="194479" y="1443841"/>
            <a:ext cx="5492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КТ с контрастным усилением в аксиальной плоскости у 95-летней женщины, которая упала с лестницы.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А</a:t>
            </a:r>
            <a:r>
              <a:rPr lang="ru-RU" dirty="0"/>
              <a:t>, срез в артериальной фазе показывает гипертензивный фокус (стрелка) в селезенке.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В</a:t>
            </a:r>
            <a:r>
              <a:rPr lang="ru-RU" dirty="0"/>
              <a:t>, срез в портально-венозной фазе показывает, что фокус, видимый в артериальной фазе (стрелка), гораздо менее заметен и плохо визуализируется.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Полученные данные согласуются с имеющимися сосудистыми повреждениями.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Пациентка прошла курс консервативного лечения.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FED6F4-F528-47D6-9E83-678929884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3169"/>
            <a:ext cx="4308244" cy="59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9279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224</TotalTime>
  <Words>534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Вид</vt:lpstr>
      <vt:lpstr>Активные кровоизлияния и повреждения сосудов при травме селезенки: полезность артериальной фазы в МСКТ</vt:lpstr>
      <vt:lpstr>Введение:</vt:lpstr>
      <vt:lpstr>Цели:</vt:lpstr>
      <vt:lpstr>Методы и материалы:</vt:lpstr>
      <vt:lpstr>Методы и материалы:</vt:lpstr>
      <vt:lpstr>Методы и материалы:</vt:lpstr>
      <vt:lpstr>Шкала повреждений селезенки AAST</vt:lpstr>
      <vt:lpstr>Пример:</vt:lpstr>
      <vt:lpstr>Пример:</vt:lpstr>
      <vt:lpstr>Пример:</vt:lpstr>
      <vt:lpstr>Пример:</vt:lpstr>
      <vt:lpstr>Результаты:</vt:lpstr>
      <vt:lpstr>Выводы:</vt:lpstr>
      <vt:lpstr>Источник: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Корреляция КТ ОГК и РТ-ПЦР тестирования при COVID-19 в Китае: отчет о 1014 случаях.</dc:title>
  <dc:creator>Dmitriy Sergeev</dc:creator>
  <cp:lastModifiedBy>Dmitriy Sergeev</cp:lastModifiedBy>
  <cp:revision>26</cp:revision>
  <dcterms:created xsi:type="dcterms:W3CDTF">2020-03-30T09:36:04Z</dcterms:created>
  <dcterms:modified xsi:type="dcterms:W3CDTF">2020-04-12T15:30:51Z</dcterms:modified>
</cp:coreProperties>
</file>