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31"/>
  </p:notesMasterIdLst>
  <p:sldIdLst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12" r:id="rId17"/>
    <p:sldId id="310" r:id="rId18"/>
    <p:sldId id="316" r:id="rId19"/>
    <p:sldId id="314" r:id="rId20"/>
    <p:sldId id="315" r:id="rId21"/>
    <p:sldId id="313" r:id="rId22"/>
    <p:sldId id="317" r:id="rId23"/>
    <p:sldId id="318" r:id="rId24"/>
    <p:sldId id="319" r:id="rId25"/>
    <p:sldId id="320" r:id="rId26"/>
    <p:sldId id="266" r:id="rId27"/>
    <p:sldId id="267" r:id="rId28"/>
    <p:sldId id="268" r:id="rId29"/>
    <p:sldId id="269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й" initials="м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8E7E4-F9AC-41CF-A5A0-610065FAA6BF}" v="5" dt="2021-11-16T11:15:54.581"/>
    <p1510:client id="{43106697-E2EB-4750-B70D-C187B5E758A6}" v="1811" dt="2021-11-16T10:49:34.514"/>
    <p1510:client id="{58EEE3A3-BE43-4FAA-940E-0CE4D2129B99}" v="1536" dt="2021-11-16T09:02:26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66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7T22:01:53.250" idx="2">
    <p:pos x="10" y="10"/>
    <p:text/>
  </p:cm>
  <p:cm authorId="1" dt="2021-02-07T22:01:53.271" idx="3">
    <p:pos x="146" y="146"/>
    <p:text/>
  </p:cm>
  <p:cm authorId="1" dt="2021-02-07T22:01:53.608" idx="4">
    <p:pos x="282" y="2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4F437-73C7-4FDF-8435-905AE5C52E31}" type="datetimeFigureOut">
              <a:rPr lang="ru-RU"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3E8CC-403D-4238-A75F-168849C919C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6994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9849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08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7171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324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5822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0422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285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27477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0844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69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741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7376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22051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5561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1443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75754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21791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7549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6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897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466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187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23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6374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705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74D125-4890-4CDD-A3CD-4448E471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B694-428F-4A3B-811A-A7F515A65176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68797B-EBCA-4F54-ABE7-2569C791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43BE18-4E10-4108-B24A-83B147B0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FD87-6538-44C4-B436-1F13BF507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16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25FDA4-6514-4558-A894-75D89CB7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810D-EAF9-447D-9FAE-A1353E7CB3F8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2BEE2C-BB09-41B5-9668-BE7845B5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94177C-1986-4A3A-AB79-F49354CA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DC23A-927D-49F5-ACB7-0E5F21749A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5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83DE4C-18EF-4ACB-BF7E-28A97E62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0AEC-CB52-450F-9999-87F9DAC77BB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21F1F8-5F83-4145-9E90-8170A281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5570A6-E860-4C34-8CD1-4E646909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A358-73ED-4BC5-85F3-B02BBDC1A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03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6DF011C9-A902-425E-B929-1616EABB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AA03-EA47-4BDA-8372-B99F22F67889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AF8F911-B445-4523-8042-138FD3CB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4F10072-4DE1-4559-8EF2-2DCD23A8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777E2-5648-434F-BBAD-9DEC46322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28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99712C2C-FC32-402A-B7A7-55FBD0C5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D4E4-5B68-4AA1-AA15-8C745DC752E6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4422E036-98FE-4F00-918C-1C3FBAA9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69656FD0-3C8D-4CDE-BAD5-6DEB8EB1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9E81-A521-415D-9E34-F2D86C0780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69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FBF85B35-426C-4233-B6EA-FBFB0D4F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7066-B3FD-4434-903F-B21823A92FDD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95867D0-4108-450A-A70E-3781CED4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BE946557-A4EF-437A-BA40-F69D4FFE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AE0AA-A8F6-44B4-8C51-EC97167330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72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B7AA38E4-BB2E-46F5-9F34-E0B7E0C0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7C26-180D-43AB-832B-45CE7408750C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B85DD2E4-2BB9-4739-9013-7B8A996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8C7C17CC-5FE6-4478-8BDD-B408A49D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2097D-5C6C-4FC8-809B-D009C04980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65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C5131C3-20DA-4C13-9DD0-9B9D7BA9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4528-5443-4BE7-9688-32343935A13E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054D5B9F-CE05-49B6-9001-030CBD4D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E94FE1A7-A2CE-4780-9301-414FC781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3692-D16E-42E2-825B-CAC954190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692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DB2C48B-76EC-40BD-B29A-9D6AA636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D61B-AC4D-4528-816E-8A6CC806874A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CC93A0E1-0576-45DF-B173-390E8A20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6B1C5A6D-E896-470C-838F-4819E11F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9A02B-9F73-4FFF-88C2-A8FBBA367F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77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2D246D-5621-40D8-A52C-A143D1B3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2457-E851-40C2-892A-BCEB6F3F77C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76CE77-2E5B-42A4-9939-768EF664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C19EC1-D85C-4A50-80FA-165F1C57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DCD2-11A7-4964-96AB-0B2C5C60A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63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905E7A-D68D-4292-9D67-F9CB5FBA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B88F-71ED-4167-8C4C-68835F4FFB27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8145F8-3B4C-4568-A4C2-F5BA4BBD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90040A-DE97-499D-8ECC-4CD2C345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38398-FEB1-408C-82CD-BD83A312C3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03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6A464DB2-1E00-49F8-BAAF-F5B0D7B770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A81BC2A0-3420-4AF0-8865-828BFACD97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85BEF9-0FE8-45CF-AE58-2D826DB22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9629C-748B-4011-A058-0C69A616CFA7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8B86CE-18FE-495A-B1A9-27E59D859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DB2EC4-2C61-4720-ACBA-EF510B83D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82BDAEC-C223-42DE-952F-8D5F035555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rsna.org/doi/full/10.1148/rg.2021200105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xmlns="" id="{74998761-B6A8-4A25-91D7-B27D8C0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238" y="-1558925"/>
            <a:ext cx="9144000" cy="2387600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latin typeface="Times New Roman"/>
                <a:cs typeface="Times New Roman"/>
              </a:rPr>
              <a:t>ФГБОУ ВО КрасГМУ им. проф. В.Ф. Войно-Ясенецкого Минздрава России Кафедра лучевой диагностики ИПО</a:t>
            </a:r>
          </a:p>
        </p:txBody>
      </p:sp>
      <p:pic>
        <p:nvPicPr>
          <p:cNvPr id="3075" name="Рисунок 4">
            <a:extLst>
              <a:ext uri="{FF2B5EF4-FFF2-40B4-BE49-F238E27FC236}">
                <a16:creationId xmlns:a16="http://schemas.microsoft.com/office/drawing/2014/main" xmlns="" id="{321745B3-3766-42CB-AC27-1802E8FE3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71500"/>
            <a:ext cx="22002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5">
            <a:extLst>
              <a:ext uri="{FF2B5EF4-FFF2-40B4-BE49-F238E27FC236}">
                <a16:creationId xmlns:a16="http://schemas.microsoft.com/office/drawing/2014/main" xmlns="" id="{CBADA9EA-A3F2-45EE-A334-096E93042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88" y="2386635"/>
            <a:ext cx="9178925" cy="114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ru-RU" sz="3600" b="1" dirty="0" smtClean="0">
                <a:latin typeface="Times New Roman"/>
                <a:cs typeface="Times New Roman"/>
              </a:rPr>
              <a:t>Спортивные травмы грудной клетки.</a:t>
            </a:r>
            <a:endParaRPr lang="ru-RU" altLang="ru-RU"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3600" dirty="0">
              <a:cs typeface="Calibri" panose="020F0502020204030204" pitchFamily="34" charset="0"/>
            </a:endParaRPr>
          </a:p>
        </p:txBody>
      </p:sp>
      <p:sp>
        <p:nvSpPr>
          <p:cNvPr id="3077" name="TextBox 6">
            <a:extLst>
              <a:ext uri="{FF2B5EF4-FFF2-40B4-BE49-F238E27FC236}">
                <a16:creationId xmlns:a16="http://schemas.microsoft.com/office/drawing/2014/main" xmlns="" id="{C3F36B92-03EC-42F6-B7CF-3DA46F9A5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783138"/>
            <a:ext cx="5062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ординатор кафедры лучевой диагностики ИПО Лобков Герман Павлович</a:t>
            </a:r>
          </a:p>
        </p:txBody>
      </p:sp>
      <p:sp>
        <p:nvSpPr>
          <p:cNvPr id="3078" name="TextBox 7">
            <a:extLst>
              <a:ext uri="{FF2B5EF4-FFF2-40B4-BE49-F238E27FC236}">
                <a16:creationId xmlns:a16="http://schemas.microsoft.com/office/drawing/2014/main" xmlns="" id="{9CAB1728-BA2B-408F-903D-1ECA9A36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269038"/>
            <a:ext cx="613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4429012"/>
            <a:ext cx="62865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Реберно-хрящевой перелом.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Т1-взвешенное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7" y="1922244"/>
            <a:ext cx="5799536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Реберно-хрящевой перелом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смещением полученный при занятии борьбой.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Т1-взвешенном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МРТ-изображении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 хряща со смещением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559907"/>
            <a:ext cx="4648200" cy="504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9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Реберно-хрящевой перелом.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7" y="1922244"/>
            <a:ext cx="5799536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Реберно-хрящевой перелом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смещением полученный при занятии борьбой.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Т2-взвешенном МРТ-изображении с подавлением жира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 хряща со смещением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474" y="1627852"/>
            <a:ext cx="4752975" cy="490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82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5" y="76200"/>
            <a:ext cx="10752629" cy="1571625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Реберно-хрящевой перелом.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МРТ-изображение с инверсией и восстановлением,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93722" y="1741170"/>
            <a:ext cx="4524561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Реберно-хрящевой перелом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смещением полученный при занятии борьбой.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МРТ-изображении с инверсией и восстановлением в положении лёжа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 хряща со смещением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937" y="2045970"/>
            <a:ext cx="7470063" cy="370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800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Перелом лопатки.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764838"/>
            <a:ext cx="106775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типы переломов лопатки: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Внесуставные </a:t>
            </a:r>
          </a:p>
          <a:p>
            <a:pPr marL="0" indent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- Внутрисуставные</a:t>
            </a:r>
          </a:p>
          <a:p>
            <a:pPr marL="0" indent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Включающие двойной разрыв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поддерживающего комплекса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плеча (SSSC)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диагностики: Рентгенография, Компьютерная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томография, МРТ.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механизм перелома вызван сильным сокращением мышцы, прикрепляющейся к лопатке, которое возникает при сильных раскачивающихся движениях (наблюдаются у лиц, занимающихся хоккеем с шайбой, боксом и бадминтоном) и форсированных максимальных внутренних или наружных вращениях верхней конечности (наблюдаются у лиц которые занимаются регби, борьбой и водными лыжами).</a:t>
            </a: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97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1238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Верхний поддерживающий комплекс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плеча (SSSC)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2" y="4752369"/>
            <a:ext cx="111474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Верхний поддерживающий комплекс плеча. AC = акромиально-ключичная связка, CC = клювовидно-ключичная связка.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Продольное косое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сагиттальное  КТ-изображения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иллюстрацией анатомии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костно-связочного кольца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SSSC.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57" y="973137"/>
            <a:ext cx="8200793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94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85" y="-3429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двойного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 SSSC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197" y="5091112"/>
            <a:ext cx="111474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Двойной костный перелом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 кости и разрыв связки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двух связок.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870122"/>
            <a:ext cx="7494586" cy="38685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7925" y="4505325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                                                                                  e.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05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Перелом левой лопатки.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сагиттальный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7" y="1922244"/>
            <a:ext cx="579953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 левой лопатки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спортсмена,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упавшего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спортивного мотоцикла.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сагиттальном Т2-взвешенном МРТ-изображении с подавлением жира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Внесуставной перелом левой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лопатки без смещения с отеком окружающих мягких тканей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693" y="1401763"/>
            <a:ext cx="4947470" cy="514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1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Синдром щелкающей лопатки.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25" y="755313"/>
            <a:ext cx="1140777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щелкающей лопатки — это состояние, характеризующееся болезненным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скрежетом 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щелчком при движении лопатки.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происходит, когда лопатка не может легко скользить по грудной клетке и вместо этого трется о ребра.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Причины: бурсит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атрофия\фиброз мышц-стабилизаторов лопатки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мягкотканные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остеохондрома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спортсменов расстройство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травму от чрезмерной нагрузки,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приводящей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бурситу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Хронический бурсит в конечном итоге приводит к рубцеванию и фиброзу, что может вызвать крепитацию 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движении.</a:t>
            </a: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признаки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скопление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жидкости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окололопаточных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сумках и окружающий внутримышечный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/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93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Вывих лопатки.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19432" y="4970656"/>
            <a:ext cx="1144396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Женщина, 29 лет. Вывих лопатки у профессиональной пловчихи.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Т2-взвешенном МРТ-изображении с подавлением жира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Внутримышечный отек ниже лопатки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1495619"/>
            <a:ext cx="7773496" cy="324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28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Вывих лопатки.</a:t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>
                <a:latin typeface="Times New Roman"/>
                <a:cs typeface="Times New Roman"/>
              </a:rPr>
              <a:t>МРТ-изображение, </a:t>
            </a:r>
            <a:r>
              <a:rPr lang="ru-RU" sz="3600" b="1" dirty="0" smtClean="0">
                <a:latin typeface="Times New Roman"/>
                <a:cs typeface="Times New Roman"/>
              </a:rPr>
              <a:t>сагиттальный </a:t>
            </a:r>
            <a:r>
              <a:rPr lang="ru-RU" sz="3600" b="1" dirty="0">
                <a:latin typeface="Times New Roman"/>
                <a:cs typeface="Times New Roman"/>
              </a:rPr>
              <a:t>срез</a:t>
            </a:r>
            <a:r>
              <a:rPr lang="ru-RU" sz="3600" b="1" dirty="0" smtClean="0">
                <a:latin typeface="Times New Roman"/>
                <a:cs typeface="Times New Roman"/>
              </a:rPr>
              <a:t>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69947" y="1922244"/>
            <a:ext cx="5799536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Женщина, 29 лет. Вывих лопатки у профессиональной пловчихи.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сагиттальном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Внутримышечный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 ниже лопатки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004924"/>
            <a:ext cx="3230071" cy="578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6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Травмы костно-суставного аппарата.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745788"/>
            <a:ext cx="106775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Стрессовые переломы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Стрессовые переломы грудной клетки являются результатом повторяющихся мышечных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вызывающих микроскопические повреждения костей и резорбцию, которая опережает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прикрепления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сухожилий.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несущих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костях нижних конечностей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(голени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бедра) стрессовые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переломы возникают в результате повторяющихся сжимающих усилий, создаваемых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бегом.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подвержены стрессовым травмам во время тренировок, так как кости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восстанавливаются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медленнее, чем мышцы.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1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1619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Синдром </a:t>
            </a:r>
            <a:r>
              <a:rPr lang="ru-RU" altLang="ru-RU" sz="3600" b="1" dirty="0">
                <a:latin typeface="Times New Roman"/>
                <a:cs typeface="Times New Roman"/>
              </a:rPr>
              <a:t>верхней апертуры грудной 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клетки (</a:t>
            </a:r>
            <a:r>
              <a:rPr lang="en-US" altLang="ru-RU" sz="3600" b="1" dirty="0" smtClean="0">
                <a:latin typeface="Times New Roman"/>
                <a:cs typeface="Times New Roman"/>
              </a:rPr>
              <a:t>TOS)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982663"/>
            <a:ext cx="1140777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Артериальный TOS встречается редко и часто предрасположен к костным аномалиям, таким как шейное ребро, аномалия первого ребра или перелом ребра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ключицы.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 спортсменов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 могут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энергичными движениями рук над головой, которые сдавливают артерию по отношению к аномальной кости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Венозный TOS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выходом подключичной вены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реберно-ключичное пространство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первым ребром и ключицей. У спортсменов мышечная гипертрофия в этом пространстве может вызывать повторяющиеся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крайних точках отведения, вызывая фиброз стенки или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тромбоз. </a:t>
            </a: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ОГК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полезны для определения костных аномалий (шейное ребро).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КТ-ангиография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МР-ангиография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определить наличие и степень сдавления сосудов.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/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813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971" y="857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Сосудистая </a:t>
            </a:r>
            <a:r>
              <a:rPr lang="en-US" altLang="ru-RU" sz="3600" b="1" dirty="0" smtClean="0">
                <a:latin typeface="Times New Roman"/>
                <a:cs typeface="Times New Roman"/>
              </a:rPr>
              <a:t>TOS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срез, проекция максимальной интенсивности.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55646" y="1690718"/>
            <a:ext cx="502122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года. Сосудистая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бейсболиста с жалобами на хроническую боль в плече и онемение при движении рук.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МРТ-изображении в проекции максимальной интенсивности, с опущенными руками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Подключичная вена нормального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625" y="2257426"/>
            <a:ext cx="641587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865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971" y="857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Сосудистая </a:t>
            </a:r>
            <a:r>
              <a:rPr lang="en-US" altLang="ru-RU" sz="3600" b="1" dirty="0" smtClean="0">
                <a:latin typeface="Times New Roman"/>
                <a:cs typeface="Times New Roman"/>
              </a:rPr>
              <a:t>TOS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срез, проекция максимальной интенсивности.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55646" y="1690718"/>
            <a:ext cx="502122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года. Сосудистая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бейсболиста с жалобами на хроническую боль в плече и онемение при движении рук.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МРТ-изображении в проекции максимальной интенсивности, с опущенными руками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Подключичная вена нормального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калибра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967" y="1914526"/>
            <a:ext cx="6207733" cy="408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23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971" y="857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Сосудистая </a:t>
            </a:r>
            <a:r>
              <a:rPr lang="en-US" altLang="ru-RU" sz="3600" b="1" dirty="0" smtClean="0">
                <a:latin typeface="Times New Roman"/>
                <a:cs typeface="Times New Roman"/>
              </a:rPr>
              <a:t>TOS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err="1" smtClean="0">
                <a:latin typeface="Times New Roman"/>
                <a:cs typeface="Times New Roman"/>
              </a:rPr>
              <a:t>Постконтрастное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 (продолжение).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55646" y="1690718"/>
            <a:ext cx="496490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года. Сосудистая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бейсболиста с жалобами на хроническую боль в плече и онемение при движении рук.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постконтрастном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МРТ-изображении с поднятыми руками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Подключичная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вена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сдавлена, сужение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просвета более чем на 50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553" y="1971675"/>
            <a:ext cx="6771447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89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971" y="857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Сосудистая </a:t>
            </a:r>
            <a:r>
              <a:rPr lang="en-US" altLang="ru-RU" sz="3600" b="1" dirty="0" smtClean="0">
                <a:latin typeface="Times New Roman"/>
                <a:cs typeface="Times New Roman"/>
              </a:rPr>
              <a:t>TOS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err="1">
                <a:latin typeface="Times New Roman"/>
                <a:cs typeface="Times New Roman"/>
              </a:rPr>
              <a:t>Постконтрастное</a:t>
            </a:r>
            <a:r>
              <a:rPr lang="ru-RU" altLang="ru-RU" sz="3600" b="1" dirty="0">
                <a:latin typeface="Times New Roman"/>
                <a:cs typeface="Times New Roman"/>
              </a:rPr>
              <a:t>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55647" y="1690718"/>
            <a:ext cx="490796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года. Сосудистая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бейсболиста с жалобами на хроническую боль в плече и онемение при движении рук.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постконтрастном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МРТ-изображении с поднятыми руками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определяется:  </a:t>
            </a: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Подключичная вена сдавлена, сужение просвета более чем на 50%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(стрелка).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612" y="1838325"/>
            <a:ext cx="6747425" cy="437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33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Заключение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5" y="980853"/>
            <a:ext cx="106775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схожесть клинических проявлений спортивных травм в виде региональной боли и отёка, лучевые методы диагностики имеют важное значение для определения локализации и степени тяжести повреждения.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характерных механизмов травм, соответствующих определенным видам спорта, может ускорить и упростить диагностику, что так же повлияет на качество лечения.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спортсмены подвержены широкому спектру травм опорно-двигательного аппарата грудной клетки, лучевая диагностика позволяет разработать адекватный план лечения и реабилитации. </a:t>
            </a: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44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>
                <a:latin typeface="Times New Roman"/>
                <a:cs typeface="Times New Roman"/>
              </a:rPr>
              <a:t>Выводы</a:t>
            </a:r>
            <a:endParaRPr lang="ru-RU" alt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5" y="980853"/>
            <a:ext cx="106775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/>
                <a:cs typeface="Calibri"/>
              </a:rPr>
              <a:t>Увеличение числа людей занимающихся спортом, влечет за собой увеличение общего числа спортивных травм, что в свою очередь складывается в необходимость врача-рентгенолога уметь правильно диагностировать эти повреждения.</a:t>
            </a: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/>
                <a:cs typeface="Calibri"/>
              </a:rPr>
              <a:t>Магнитно-резонансная томография играет главную диагностическую роль в выявлении спортивных травм грудной клетки. </a:t>
            </a:r>
            <a:endParaRPr lang="ru-RU" altLang="ru-RU" sz="2400" dirty="0">
              <a:latin typeface="Times New Roman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/>
                <a:cs typeface="Calibri"/>
              </a:rPr>
              <a:t>Ранняя диагностика имеет решающее значение для </a:t>
            </a:r>
            <a:r>
              <a:rPr lang="ru-RU" sz="2400" dirty="0" smtClean="0">
                <a:latin typeface="Times New Roman"/>
                <a:cs typeface="Calibri"/>
              </a:rPr>
              <a:t>предотвращения функциональных нарушений и быстрой реабилитации спортсменов.</a:t>
            </a:r>
            <a:endParaRPr lang="ru-RU" sz="2400" dirty="0">
              <a:latin typeface="Times New Roman"/>
              <a:cs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94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77" y="-35664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Статья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4" y="506183"/>
            <a:ext cx="106775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/>
                <a:cs typeface="Calibri"/>
                <a:hlinkClick r:id="rId3"/>
              </a:rPr>
              <a:t>https://</a:t>
            </a: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Calibri"/>
                <a:hlinkClick r:id="rId3"/>
              </a:rPr>
              <a:t>pubs.rsna.org/doi/full/10.1148/rg.2021200105</a:t>
            </a:r>
            <a:endParaRPr lang="ru-RU" sz="2400" dirty="0" smtClean="0">
              <a:solidFill>
                <a:schemeClr val="accent1"/>
              </a:solidFill>
              <a:latin typeface="Times New Roman"/>
              <a:cs typeface="Calibri"/>
            </a:endParaRPr>
          </a:p>
          <a:p>
            <a:pPr marL="0" indent="0" algn="ctr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>
              <a:buFont typeface="Arial" panose="020B0604020202020204" pitchFamily="34" charset="0"/>
              <a:defRPr/>
            </a:pPr>
            <a:r>
              <a:rPr lang="en-US" sz="2400" dirty="0" err="1">
                <a:latin typeface="Times New Roman"/>
                <a:cs typeface="Calibri"/>
              </a:rPr>
              <a:t>Sowmya</a:t>
            </a:r>
            <a:r>
              <a:rPr lang="en-US" sz="2400" dirty="0">
                <a:latin typeface="Times New Roman"/>
                <a:cs typeface="Calibri"/>
              </a:rPr>
              <a:t> L. </a:t>
            </a:r>
            <a:r>
              <a:rPr lang="en-US" sz="2400" dirty="0" err="1">
                <a:latin typeface="Times New Roman"/>
                <a:cs typeface="Calibri"/>
              </a:rPr>
              <a:t>Varada</a:t>
            </a:r>
            <a:r>
              <a:rPr lang="en-US" sz="2400" dirty="0">
                <a:latin typeface="Times New Roman"/>
                <a:cs typeface="Calibri"/>
              </a:rPr>
              <a:t>, Charles A. </a:t>
            </a:r>
            <a:r>
              <a:rPr lang="en-US" sz="2400" dirty="0" err="1">
                <a:latin typeface="Times New Roman"/>
                <a:cs typeface="Calibri"/>
              </a:rPr>
              <a:t>Popkin</a:t>
            </a:r>
            <a:r>
              <a:rPr lang="en-US" sz="2400" dirty="0">
                <a:latin typeface="Times New Roman"/>
                <a:cs typeface="Calibri"/>
              </a:rPr>
              <a:t>, Elizabeth M. Hecht1, Christopher S. Ahmad, William N. Levine, Marc Brown, Tony T. Wong</a:t>
            </a: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Calibri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25" y="2083692"/>
            <a:ext cx="4698102" cy="4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07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C5A2F1-8742-4BD1-8894-9C83B365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805" y="2500497"/>
            <a:ext cx="10515600" cy="1325563"/>
          </a:xfrm>
        </p:spPr>
        <p:txBody>
          <a:bodyPr/>
          <a:lstStyle/>
          <a:p>
            <a:pPr algn="ctr"/>
            <a:r>
              <a:rPr lang="ru-RU">
                <a:latin typeface="Times New Roman"/>
                <a:cs typeface="Calibri Ligh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3102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Стрессовый перелом лопатки.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08022" y="1598395"/>
            <a:ext cx="557367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Стрессовое повреждение лопатки у профессионального бейсболиста.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костного мозга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нижнелатеральной части лопатки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6" y="1026930"/>
            <a:ext cx="4881562" cy="559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1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Стрессовый перелом лопатки.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en-US" altLang="ru-RU" sz="3600" b="1" dirty="0" smtClean="0">
                <a:latin typeface="Times New Roman"/>
                <a:cs typeface="Times New Roman"/>
              </a:rPr>
              <a:t>PD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сагиттальный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779497" y="1760320"/>
            <a:ext cx="557367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Стрессовое повреждение лопатки у профессионального бейсболиста.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сагиттальном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-взвешенном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Окружающее утолщение коры нижнелатерального края лопатки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периостит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124" y="1477963"/>
            <a:ext cx="3964938" cy="526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8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Стрессовый перелом ребра.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08022" y="1693644"/>
            <a:ext cx="5799536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год. Стрессовый перелом ребра у гребца.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костного мозга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периостальная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поверхности ребра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558" y="1487488"/>
            <a:ext cx="5836976" cy="516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9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Стрессовый перелом ребра.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Т1-взвешенное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7" y="1922244"/>
            <a:ext cx="5799536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год. Стрессовый перелом ребра у гребца.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Т1-взвешенном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МРТ-изображении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интенсивности МР-сигнала в проекции стрессового перелома ребра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825" y="1492137"/>
            <a:ext cx="4205287" cy="529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9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грудино-ключичного сустава.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688638"/>
            <a:ext cx="10677525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травмы колеблется от растяжения до полного вывиха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у пациентов, которые занимаются видами спорта с высокой ударной нагрузкой, такими как американский футбол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регби.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Передний грудино-ключичный вывих возникает в результате воздействия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направленной силы на латеральную сторону плеча, что может привести к разрыву передней капсулы и реберно-ключичной связки и вызвать смещение грудинного конца ключицы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кпереди.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Задний вывих грудино-ключичной области встречается реже, чем передний, но может быть опасным для жизни, так как может повредить жизненно важные структуры средостения, такие как дуга аорты,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легочной ствол,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блуждающий и диафрагмальный нервы и трахея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может быть полезна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начального скрининга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травмы.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2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Задний вывих грудино-ключичного сустава.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КТ-ангиография</a:t>
            </a:r>
            <a:r>
              <a:rPr lang="ru-RU" sz="3600" b="1" dirty="0" smtClean="0">
                <a:latin typeface="Times New Roman"/>
                <a:cs typeface="Times New Roman"/>
              </a:rPr>
              <a:t>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08022" y="2036009"/>
            <a:ext cx="544376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, 16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Задний вывих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грудино-ключичного сустава вследствие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острой травмы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игре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срезе КТ-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ангиограммы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Задний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вывих правого грудино-ключичного сустава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782" y="2036009"/>
            <a:ext cx="6244968" cy="344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1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Реберно-хрящевая травма.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688638"/>
            <a:ext cx="106775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Реберно-хрящевые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часто встречаются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контактных видах спорта, таких как хоккей, борьба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регби.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окружающим отеком мягких тканей.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реберно-хрящевых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 неинформативна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низкой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рентген-контрастности реберных хрящей. 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МРТ-изображениях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 перелома могут быть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самого хряща или в реберно-хрящевом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Характерная МРТ картина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повреждениях грудино-хрящевого соединения первого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ребра: при переломе небольшой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треугольный хрящевой фрагмент остается прикрепленным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грудине.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923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1137</Words>
  <Application>Microsoft Office PowerPoint</Application>
  <PresentationFormat>Широкоэкранный</PresentationFormat>
  <Paragraphs>201</Paragraphs>
  <Slides>28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Тема Office</vt:lpstr>
      <vt:lpstr>ФГБОУ ВО КрасГМУ им. проф. В.Ф. Войно-Ясенецкого Минздрава России Кафедра лучевой диагностики ИПО</vt:lpstr>
      <vt:lpstr>Травмы костно-суставного аппарата.</vt:lpstr>
      <vt:lpstr>Стрессовый перелом лопатки. Т2-взвешенное МРТ-изображение, продольный срез.</vt:lpstr>
      <vt:lpstr>Стрессовый перелом лопатки. PD-взвешенное МРТ-изображение, сагиттальный срез. (продолжение)</vt:lpstr>
      <vt:lpstr>Стрессовый перелом ребра. Т2-взвешенное МРТ-изображение, поперечный срез.</vt:lpstr>
      <vt:lpstr>Стрессовый перелом ребра. Т1-взвешенное МРТ-изображение, продольный срез. (продолжение)</vt:lpstr>
      <vt:lpstr>Травма грудино-ключичного сустава.</vt:lpstr>
      <vt:lpstr>Задний вывих грудино-ключичного сустава. КТ-ангиография, поперечный срез.</vt:lpstr>
      <vt:lpstr>Реберно-хрящевая травма.</vt:lpstr>
      <vt:lpstr>Реберно-хрящевой перелом. Т1-взвешенное МРТ-изображение, продольный срез.</vt:lpstr>
      <vt:lpstr>Реберно-хрящевой перелом. Т2-взвешенное МРТ-изображение, продольный срез. (продолжение)</vt:lpstr>
      <vt:lpstr>Реберно-хрящевой перелом. МРТ-изображение с инверсией и восстановлением, поперечный срез. (продолжение)</vt:lpstr>
      <vt:lpstr>Перелом лопатки.</vt:lpstr>
      <vt:lpstr>Верхний поддерживающий комплекс плеча (SSSC)</vt:lpstr>
      <vt:lpstr>Примеры двойного разрыва SSSC</vt:lpstr>
      <vt:lpstr>Перелом левой лопатки. Т2-взвешенное МРТ-изображение, сагиттальный срез.</vt:lpstr>
      <vt:lpstr>Синдром щелкающей лопатки.</vt:lpstr>
      <vt:lpstr>Вывих лопатки. Т2-взвешенное МРТ-изображение, поперечный срез.</vt:lpstr>
      <vt:lpstr>Вывих лопатки. Т2-взвешенное МРТ-изображение, сагиттальный срез. (продолжение)</vt:lpstr>
      <vt:lpstr>Синдром верхней апертуры грудной клетки (TOS)</vt:lpstr>
      <vt:lpstr>Сосудистая TOS. МРТ-изображение, поперечный срез, проекция максимальной интенсивности.</vt:lpstr>
      <vt:lpstr>Сосудистая TOS. МРТ-изображение, продольный срез, проекция максимальной интенсивности. (продолжение)</vt:lpstr>
      <vt:lpstr>Сосудистая TOS. Постконтрастное МРТ-изображение, поперечный срез (продолжение).</vt:lpstr>
      <vt:lpstr>Сосудистая TOS. Постконтрастное МРТ-изображение, продольный срез. (продолжение)</vt:lpstr>
      <vt:lpstr>Заключение</vt:lpstr>
      <vt:lpstr>Выводы</vt:lpstr>
      <vt:lpstr>Статья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Герман Лобков</cp:lastModifiedBy>
  <cp:revision>475</cp:revision>
  <dcterms:created xsi:type="dcterms:W3CDTF">2021-11-16T08:05:59Z</dcterms:created>
  <dcterms:modified xsi:type="dcterms:W3CDTF">2022-05-29T05:14:44Z</dcterms:modified>
</cp:coreProperties>
</file>