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4001" r:id="rId2"/>
    <p:sldMasterId id="2147484013" r:id="rId3"/>
  </p:sldMasterIdLst>
  <p:notesMasterIdLst>
    <p:notesMasterId r:id="rId48"/>
  </p:notesMasterIdLst>
  <p:handoutMasterIdLst>
    <p:handoutMasterId r:id="rId49"/>
  </p:handoutMasterIdLst>
  <p:sldIdLst>
    <p:sldId id="356" r:id="rId4"/>
    <p:sldId id="383" r:id="rId5"/>
    <p:sldId id="364" r:id="rId6"/>
    <p:sldId id="366" r:id="rId7"/>
    <p:sldId id="367" r:id="rId8"/>
    <p:sldId id="368" r:id="rId9"/>
    <p:sldId id="369" r:id="rId10"/>
    <p:sldId id="370" r:id="rId11"/>
    <p:sldId id="375" r:id="rId12"/>
    <p:sldId id="376" r:id="rId13"/>
    <p:sldId id="256" r:id="rId14"/>
    <p:sldId id="341" r:id="rId15"/>
    <p:sldId id="342" r:id="rId16"/>
    <p:sldId id="339" r:id="rId17"/>
    <p:sldId id="345" r:id="rId18"/>
    <p:sldId id="346" r:id="rId19"/>
    <p:sldId id="306" r:id="rId20"/>
    <p:sldId id="340" r:id="rId21"/>
    <p:sldId id="347" r:id="rId22"/>
    <p:sldId id="348" r:id="rId23"/>
    <p:sldId id="349" r:id="rId24"/>
    <p:sldId id="350" r:id="rId25"/>
    <p:sldId id="291" r:id="rId26"/>
    <p:sldId id="292" r:id="rId27"/>
    <p:sldId id="293" r:id="rId28"/>
    <p:sldId id="380" r:id="rId29"/>
    <p:sldId id="351" r:id="rId30"/>
    <p:sldId id="331" r:id="rId31"/>
    <p:sldId id="333" r:id="rId32"/>
    <p:sldId id="334" r:id="rId33"/>
    <p:sldId id="332" r:id="rId34"/>
    <p:sldId id="335" r:id="rId35"/>
    <p:sldId id="353" r:id="rId36"/>
    <p:sldId id="413" r:id="rId37"/>
    <p:sldId id="414" r:id="rId38"/>
    <p:sldId id="420" r:id="rId39"/>
    <p:sldId id="427" r:id="rId40"/>
    <p:sldId id="428" r:id="rId41"/>
    <p:sldId id="429" r:id="rId42"/>
    <p:sldId id="430" r:id="rId43"/>
    <p:sldId id="431" r:id="rId44"/>
    <p:sldId id="432" r:id="rId45"/>
    <p:sldId id="355" r:id="rId46"/>
    <p:sldId id="354" r:id="rId4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 autoAdjust="0"/>
    <p:restoredTop sz="94511" autoAdjust="0"/>
  </p:normalViewPr>
  <p:slideViewPr>
    <p:cSldViewPr>
      <p:cViewPr varScale="1">
        <p:scale>
          <a:sx n="108" d="100"/>
          <a:sy n="108" d="100"/>
        </p:scale>
        <p:origin x="73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2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574F9-62E2-44BA-857B-046ED4B28FB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03C81-8060-4420-8D56-E9D85E7932B3}">
      <dgm:prSet phldrT="[Текст]"/>
      <dgm:spPr/>
      <dgm:t>
        <a:bodyPr/>
        <a:lstStyle/>
        <a:p>
          <a:r>
            <a:rPr lang="ru-RU" dirty="0"/>
            <a:t>Седативное действие</a:t>
          </a:r>
        </a:p>
        <a:p>
          <a:r>
            <a:rPr lang="ru-RU" dirty="0"/>
            <a:t>Кора головного мозга</a:t>
          </a:r>
        </a:p>
        <a:p>
          <a:r>
            <a:rPr lang="ru-RU" dirty="0"/>
            <a:t>МАК пробуждения (</a:t>
          </a:r>
          <a:r>
            <a:rPr lang="en-US" dirty="0"/>
            <a:t>MAC-AWEKE)</a:t>
          </a:r>
          <a:endParaRPr lang="ru-RU" dirty="0"/>
        </a:p>
      </dgm:t>
    </dgm:pt>
    <dgm:pt modelId="{72007B9B-A2DB-4908-97B9-FBA924347F1F}" type="parTrans" cxnId="{78B13058-9E69-4FC0-8224-C06F5B068033}">
      <dgm:prSet/>
      <dgm:spPr/>
      <dgm:t>
        <a:bodyPr/>
        <a:lstStyle/>
        <a:p>
          <a:endParaRPr lang="ru-RU"/>
        </a:p>
      </dgm:t>
    </dgm:pt>
    <dgm:pt modelId="{FCBD19E9-66AE-43E8-9966-BDA137AB664E}" type="sibTrans" cxnId="{78B13058-9E69-4FC0-8224-C06F5B068033}">
      <dgm:prSet/>
      <dgm:spPr/>
      <dgm:t>
        <a:bodyPr/>
        <a:lstStyle/>
        <a:p>
          <a:endParaRPr lang="ru-RU"/>
        </a:p>
      </dgm:t>
    </dgm:pt>
    <dgm:pt modelId="{79B427F9-D446-4FBA-9CDF-D7C2FC6E8827}">
      <dgm:prSet phldrT="[Текст]"/>
      <dgm:spPr/>
      <dgm:t>
        <a:bodyPr/>
        <a:lstStyle/>
        <a:p>
          <a:r>
            <a:rPr lang="ru-RU" dirty="0"/>
            <a:t>Утрата сознания или восстановление  сознания</a:t>
          </a:r>
        </a:p>
      </dgm:t>
    </dgm:pt>
    <dgm:pt modelId="{343744CC-90FC-4F0C-AAFA-911A0F1548F2}" type="parTrans" cxnId="{71F4A8E0-F073-4088-8AB3-F16CBCDD7B39}">
      <dgm:prSet/>
      <dgm:spPr/>
      <dgm:t>
        <a:bodyPr/>
        <a:lstStyle/>
        <a:p>
          <a:endParaRPr lang="ru-RU"/>
        </a:p>
      </dgm:t>
    </dgm:pt>
    <dgm:pt modelId="{1080D551-84EF-4525-85C0-B2D6C98FFAD0}" type="sibTrans" cxnId="{71F4A8E0-F073-4088-8AB3-F16CBCDD7B39}">
      <dgm:prSet/>
      <dgm:spPr/>
      <dgm:t>
        <a:bodyPr/>
        <a:lstStyle/>
        <a:p>
          <a:endParaRPr lang="ru-RU"/>
        </a:p>
      </dgm:t>
    </dgm:pt>
    <dgm:pt modelId="{0A100B02-D065-4443-B814-C5204830A418}">
      <dgm:prSet phldrT="[Текст]"/>
      <dgm:spPr/>
      <dgm:t>
        <a:bodyPr/>
        <a:lstStyle/>
        <a:p>
          <a:r>
            <a:rPr lang="ru-RU" dirty="0"/>
            <a:t>0,7% </a:t>
          </a:r>
        </a:p>
        <a:p>
          <a:r>
            <a:rPr lang="ru-RU" dirty="0"/>
            <a:t>(прекращается продуктивный контакт с 50% пациентов)</a:t>
          </a:r>
        </a:p>
      </dgm:t>
    </dgm:pt>
    <dgm:pt modelId="{8D6903FB-1D37-44D7-A949-B9DBBAC6AE4A}" type="parTrans" cxnId="{3D1ADD11-4C1D-40AF-A799-2FBC2E66429B}">
      <dgm:prSet/>
      <dgm:spPr/>
      <dgm:t>
        <a:bodyPr/>
        <a:lstStyle/>
        <a:p>
          <a:endParaRPr lang="ru-RU"/>
        </a:p>
      </dgm:t>
    </dgm:pt>
    <dgm:pt modelId="{F90EF3FF-AEC7-4242-ABDF-5175253ADF03}" type="sibTrans" cxnId="{3D1ADD11-4C1D-40AF-A799-2FBC2E66429B}">
      <dgm:prSet/>
      <dgm:spPr/>
      <dgm:t>
        <a:bodyPr/>
        <a:lstStyle/>
        <a:p>
          <a:endParaRPr lang="ru-RU"/>
        </a:p>
      </dgm:t>
    </dgm:pt>
    <dgm:pt modelId="{C63B66BD-F016-4A20-941A-9205F765E453}">
      <dgm:prSet phldrT="[Текст]"/>
      <dgm:spPr/>
      <dgm:t>
        <a:bodyPr/>
        <a:lstStyle/>
        <a:p>
          <a:r>
            <a:rPr lang="ru-RU" dirty="0"/>
            <a:t>Анестезия</a:t>
          </a:r>
        </a:p>
        <a:p>
          <a:r>
            <a:rPr lang="ru-RU" dirty="0"/>
            <a:t>Воздействие на спинной мозг</a:t>
          </a:r>
        </a:p>
        <a:p>
          <a:r>
            <a:rPr lang="ru-RU" dirty="0"/>
            <a:t>МАК (</a:t>
          </a:r>
          <a:r>
            <a:rPr lang="en-US" dirty="0"/>
            <a:t>MAC)</a:t>
          </a:r>
          <a:endParaRPr lang="ru-RU" dirty="0"/>
        </a:p>
      </dgm:t>
    </dgm:pt>
    <dgm:pt modelId="{F91449DA-5722-4BC9-A989-9B2CC9A85DA6}" type="parTrans" cxnId="{00374F9C-99A9-4ABF-8FCD-130B1E6C3161}">
      <dgm:prSet/>
      <dgm:spPr/>
      <dgm:t>
        <a:bodyPr/>
        <a:lstStyle/>
        <a:p>
          <a:endParaRPr lang="ru-RU"/>
        </a:p>
      </dgm:t>
    </dgm:pt>
    <dgm:pt modelId="{3CC35291-A9EB-4C62-825D-B799272AB13D}" type="sibTrans" cxnId="{00374F9C-99A9-4ABF-8FCD-130B1E6C3161}">
      <dgm:prSet/>
      <dgm:spPr/>
      <dgm:t>
        <a:bodyPr/>
        <a:lstStyle/>
        <a:p>
          <a:endParaRPr lang="ru-RU"/>
        </a:p>
      </dgm:t>
    </dgm:pt>
    <dgm:pt modelId="{C5F6DB5B-93EB-4E31-8BDE-C00904CCAA89}">
      <dgm:prSet phldrT="[Текст]"/>
      <dgm:spPr/>
      <dgm:t>
        <a:bodyPr/>
        <a:lstStyle/>
        <a:p>
          <a:r>
            <a:rPr lang="ru-RU" dirty="0"/>
            <a:t>Блокада двигательного ответа</a:t>
          </a:r>
        </a:p>
      </dgm:t>
    </dgm:pt>
    <dgm:pt modelId="{9A586C35-6707-4958-B59C-E96B624BE293}" type="parTrans" cxnId="{9441FCFD-093C-4016-948A-1CE845052749}">
      <dgm:prSet/>
      <dgm:spPr/>
      <dgm:t>
        <a:bodyPr/>
        <a:lstStyle/>
        <a:p>
          <a:endParaRPr lang="ru-RU"/>
        </a:p>
      </dgm:t>
    </dgm:pt>
    <dgm:pt modelId="{F6A2701F-ADF4-4E27-8994-73988018A74B}" type="sibTrans" cxnId="{9441FCFD-093C-4016-948A-1CE845052749}">
      <dgm:prSet/>
      <dgm:spPr/>
      <dgm:t>
        <a:bodyPr/>
        <a:lstStyle/>
        <a:p>
          <a:endParaRPr lang="ru-RU"/>
        </a:p>
      </dgm:t>
    </dgm:pt>
    <dgm:pt modelId="{DF1DD565-5D23-4C0F-B953-141256CD3577}">
      <dgm:prSet phldrT="[Текст]"/>
      <dgm:spPr/>
      <dgm:t>
        <a:bodyPr/>
        <a:lstStyle/>
        <a:p>
          <a:r>
            <a:rPr lang="ru-RU" dirty="0"/>
            <a:t>1,9-2,1%</a:t>
          </a:r>
        </a:p>
        <a:p>
          <a:r>
            <a:rPr lang="ru-RU" dirty="0"/>
            <a:t>(предотвращение двигательного ответа на разрез кожи у 50% </a:t>
          </a:r>
          <a:r>
            <a:rPr lang="ru-RU" dirty="0" err="1"/>
            <a:t>б-х</a:t>
          </a:r>
          <a:r>
            <a:rPr lang="ru-RU" dirty="0"/>
            <a:t>)</a:t>
          </a:r>
        </a:p>
      </dgm:t>
    </dgm:pt>
    <dgm:pt modelId="{C28511FE-E6E5-489D-813B-C928B4F79410}" type="parTrans" cxnId="{CFED4839-AACA-4DDF-9223-DD563F1193A0}">
      <dgm:prSet/>
      <dgm:spPr/>
      <dgm:t>
        <a:bodyPr/>
        <a:lstStyle/>
        <a:p>
          <a:endParaRPr lang="ru-RU"/>
        </a:p>
      </dgm:t>
    </dgm:pt>
    <dgm:pt modelId="{38C4F49C-C581-4A0E-8689-BF3650300E14}" type="sibTrans" cxnId="{CFED4839-AACA-4DDF-9223-DD563F1193A0}">
      <dgm:prSet/>
      <dgm:spPr/>
      <dgm:t>
        <a:bodyPr/>
        <a:lstStyle/>
        <a:p>
          <a:endParaRPr lang="ru-RU"/>
        </a:p>
      </dgm:t>
    </dgm:pt>
    <dgm:pt modelId="{40A2977A-489F-43A3-90F0-71DF87ED7DB0}">
      <dgm:prSet phldrT="[Текст]"/>
      <dgm:spPr/>
      <dgm:t>
        <a:bodyPr/>
        <a:lstStyle/>
        <a:p>
          <a:r>
            <a:rPr lang="ru-RU" dirty="0"/>
            <a:t>Анальгезия</a:t>
          </a:r>
        </a:p>
        <a:p>
          <a:r>
            <a:rPr lang="ru-RU" dirty="0"/>
            <a:t>Воздействие на спинной мозг</a:t>
          </a:r>
        </a:p>
        <a:p>
          <a:r>
            <a:rPr lang="ru-RU" dirty="0"/>
            <a:t>МАК-БАР</a:t>
          </a:r>
        </a:p>
        <a:p>
          <a:r>
            <a:rPr lang="ru-RU" dirty="0"/>
            <a:t>(</a:t>
          </a:r>
          <a:r>
            <a:rPr lang="en-US" dirty="0"/>
            <a:t>MAC-BAR)</a:t>
          </a:r>
          <a:endParaRPr lang="ru-RU" dirty="0"/>
        </a:p>
      </dgm:t>
    </dgm:pt>
    <dgm:pt modelId="{D48CDA49-B05A-421B-9359-C00896A825EE}" type="parTrans" cxnId="{8A410A8D-2E95-4F63-A846-CE8C17C4062B}">
      <dgm:prSet/>
      <dgm:spPr/>
      <dgm:t>
        <a:bodyPr/>
        <a:lstStyle/>
        <a:p>
          <a:endParaRPr lang="ru-RU"/>
        </a:p>
      </dgm:t>
    </dgm:pt>
    <dgm:pt modelId="{BADB3605-126B-494D-A708-07159FA777DD}" type="sibTrans" cxnId="{8A410A8D-2E95-4F63-A846-CE8C17C4062B}">
      <dgm:prSet/>
      <dgm:spPr/>
      <dgm:t>
        <a:bodyPr/>
        <a:lstStyle/>
        <a:p>
          <a:endParaRPr lang="ru-RU"/>
        </a:p>
      </dgm:t>
    </dgm:pt>
    <dgm:pt modelId="{564A5BCF-938E-4495-B161-31B652639DA7}">
      <dgm:prSet phldrT="[Текст]"/>
      <dgm:spPr/>
      <dgm:t>
        <a:bodyPr/>
        <a:lstStyle/>
        <a:p>
          <a:r>
            <a:rPr lang="ru-RU" dirty="0"/>
            <a:t>Блокада симпатического ответа</a:t>
          </a:r>
        </a:p>
      </dgm:t>
    </dgm:pt>
    <dgm:pt modelId="{830B7719-BCEA-4D57-AF0F-8BDE18C5E855}" type="parTrans" cxnId="{860A8C5A-A64B-4927-9D74-B2F42823AE11}">
      <dgm:prSet/>
      <dgm:spPr/>
      <dgm:t>
        <a:bodyPr/>
        <a:lstStyle/>
        <a:p>
          <a:endParaRPr lang="ru-RU"/>
        </a:p>
      </dgm:t>
    </dgm:pt>
    <dgm:pt modelId="{4B9FFA0C-B63B-4B51-9EF8-04E5D33F3E6D}" type="sibTrans" cxnId="{860A8C5A-A64B-4927-9D74-B2F42823AE11}">
      <dgm:prSet/>
      <dgm:spPr/>
      <dgm:t>
        <a:bodyPr/>
        <a:lstStyle/>
        <a:p>
          <a:endParaRPr lang="ru-RU"/>
        </a:p>
      </dgm:t>
    </dgm:pt>
    <dgm:pt modelId="{2A9841EA-6B7C-48D1-B43A-3D50D4F427ED}">
      <dgm:prSet phldrT="[Текст]"/>
      <dgm:spPr/>
      <dgm:t>
        <a:bodyPr/>
        <a:lstStyle/>
        <a:p>
          <a:r>
            <a:rPr lang="ru-RU" dirty="0"/>
            <a:t>3,5-4,2%</a:t>
          </a:r>
        </a:p>
        <a:p>
          <a:r>
            <a:rPr lang="ru-RU" dirty="0"/>
            <a:t>(блокада адренергической реакции на любой болевой стимул у 50% </a:t>
          </a:r>
          <a:r>
            <a:rPr lang="ru-RU" dirty="0" err="1"/>
            <a:t>б-х</a:t>
          </a:r>
          <a:r>
            <a:rPr lang="ru-RU" dirty="0"/>
            <a:t>)</a:t>
          </a:r>
        </a:p>
      </dgm:t>
    </dgm:pt>
    <dgm:pt modelId="{2012F578-F672-477C-A491-C3D5F6970EC7}" type="parTrans" cxnId="{D84133A8-8C4A-413B-940B-0A9FC11B0FB7}">
      <dgm:prSet/>
      <dgm:spPr/>
      <dgm:t>
        <a:bodyPr/>
        <a:lstStyle/>
        <a:p>
          <a:endParaRPr lang="ru-RU"/>
        </a:p>
      </dgm:t>
    </dgm:pt>
    <dgm:pt modelId="{7EBB0633-47EA-417D-B4FE-0790D4D8ED51}" type="sibTrans" cxnId="{D84133A8-8C4A-413B-940B-0A9FC11B0FB7}">
      <dgm:prSet/>
      <dgm:spPr/>
      <dgm:t>
        <a:bodyPr/>
        <a:lstStyle/>
        <a:p>
          <a:endParaRPr lang="ru-RU"/>
        </a:p>
      </dgm:t>
    </dgm:pt>
    <dgm:pt modelId="{797AC9E5-AEC8-44DA-8F39-A1D6474BED3C}" type="pres">
      <dgm:prSet presAssocID="{BA1574F9-62E2-44BA-857B-046ED4B28FB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F3CF35A-8087-42DA-BA05-8CCBD3B53044}" type="pres">
      <dgm:prSet presAssocID="{AD803C81-8060-4420-8D56-E9D85E7932B3}" presName="horFlow" presStyleCnt="0"/>
      <dgm:spPr/>
    </dgm:pt>
    <dgm:pt modelId="{5B2B4252-91EF-40AF-B57E-9CC649C96A9F}" type="pres">
      <dgm:prSet presAssocID="{AD803C81-8060-4420-8D56-E9D85E7932B3}" presName="bigChev" presStyleLbl="node1" presStyleIdx="0" presStyleCnt="3"/>
      <dgm:spPr/>
    </dgm:pt>
    <dgm:pt modelId="{E817AC77-B63A-49A9-BB0B-254D4358A4BE}" type="pres">
      <dgm:prSet presAssocID="{343744CC-90FC-4F0C-AAFA-911A0F1548F2}" presName="parTrans" presStyleCnt="0"/>
      <dgm:spPr/>
    </dgm:pt>
    <dgm:pt modelId="{D227DE05-3907-4976-9EC3-B9402C73C6CE}" type="pres">
      <dgm:prSet presAssocID="{79B427F9-D446-4FBA-9CDF-D7C2FC6E8827}" presName="node" presStyleLbl="alignAccFollowNode1" presStyleIdx="0" presStyleCnt="6">
        <dgm:presLayoutVars>
          <dgm:bulletEnabled val="1"/>
        </dgm:presLayoutVars>
      </dgm:prSet>
      <dgm:spPr/>
    </dgm:pt>
    <dgm:pt modelId="{670C33CA-E76B-4144-AAC4-AD85FA99F13F}" type="pres">
      <dgm:prSet presAssocID="{1080D551-84EF-4525-85C0-B2D6C98FFAD0}" presName="sibTrans" presStyleCnt="0"/>
      <dgm:spPr/>
    </dgm:pt>
    <dgm:pt modelId="{05257BEC-0B6B-49A4-AB56-881B7FDD745E}" type="pres">
      <dgm:prSet presAssocID="{0A100B02-D065-4443-B814-C5204830A418}" presName="node" presStyleLbl="alignAccFollowNode1" presStyleIdx="1" presStyleCnt="6">
        <dgm:presLayoutVars>
          <dgm:bulletEnabled val="1"/>
        </dgm:presLayoutVars>
      </dgm:prSet>
      <dgm:spPr/>
    </dgm:pt>
    <dgm:pt modelId="{F209A2C7-7AA1-482F-A2CF-6D884EB0A403}" type="pres">
      <dgm:prSet presAssocID="{AD803C81-8060-4420-8D56-E9D85E7932B3}" presName="vSp" presStyleCnt="0"/>
      <dgm:spPr/>
    </dgm:pt>
    <dgm:pt modelId="{8945DFFC-A721-48F5-83CE-BB75FCDB758F}" type="pres">
      <dgm:prSet presAssocID="{C63B66BD-F016-4A20-941A-9205F765E453}" presName="horFlow" presStyleCnt="0"/>
      <dgm:spPr/>
    </dgm:pt>
    <dgm:pt modelId="{F26BA517-0A00-477A-8C7F-492CCE39F0DB}" type="pres">
      <dgm:prSet presAssocID="{C63B66BD-F016-4A20-941A-9205F765E453}" presName="bigChev" presStyleLbl="node1" presStyleIdx="1" presStyleCnt="3"/>
      <dgm:spPr/>
    </dgm:pt>
    <dgm:pt modelId="{A9CA97C7-0B89-4BD9-8CAC-EC75B27B8EC0}" type="pres">
      <dgm:prSet presAssocID="{9A586C35-6707-4958-B59C-E96B624BE293}" presName="parTrans" presStyleCnt="0"/>
      <dgm:spPr/>
    </dgm:pt>
    <dgm:pt modelId="{9D20A151-4925-4878-97E8-835CDDF3C632}" type="pres">
      <dgm:prSet presAssocID="{C5F6DB5B-93EB-4E31-8BDE-C00904CCAA89}" presName="node" presStyleLbl="alignAccFollowNode1" presStyleIdx="2" presStyleCnt="6">
        <dgm:presLayoutVars>
          <dgm:bulletEnabled val="1"/>
        </dgm:presLayoutVars>
      </dgm:prSet>
      <dgm:spPr/>
    </dgm:pt>
    <dgm:pt modelId="{24D4F49B-1ADD-4DA1-878C-18BAD9D54F22}" type="pres">
      <dgm:prSet presAssocID="{F6A2701F-ADF4-4E27-8994-73988018A74B}" presName="sibTrans" presStyleCnt="0"/>
      <dgm:spPr/>
    </dgm:pt>
    <dgm:pt modelId="{007983DF-067A-4D50-BC87-AA7E2B793600}" type="pres">
      <dgm:prSet presAssocID="{DF1DD565-5D23-4C0F-B953-141256CD3577}" presName="node" presStyleLbl="alignAccFollowNode1" presStyleIdx="3" presStyleCnt="6">
        <dgm:presLayoutVars>
          <dgm:bulletEnabled val="1"/>
        </dgm:presLayoutVars>
      </dgm:prSet>
      <dgm:spPr/>
    </dgm:pt>
    <dgm:pt modelId="{F7DD5185-A159-4079-8255-09BA82AB9905}" type="pres">
      <dgm:prSet presAssocID="{C63B66BD-F016-4A20-941A-9205F765E453}" presName="vSp" presStyleCnt="0"/>
      <dgm:spPr/>
    </dgm:pt>
    <dgm:pt modelId="{FB8A3B9F-DC5D-4723-BB62-BC0FE1D54B6C}" type="pres">
      <dgm:prSet presAssocID="{40A2977A-489F-43A3-90F0-71DF87ED7DB0}" presName="horFlow" presStyleCnt="0"/>
      <dgm:spPr/>
    </dgm:pt>
    <dgm:pt modelId="{7D8A58A5-26BE-4543-932A-E3BC62ED255D}" type="pres">
      <dgm:prSet presAssocID="{40A2977A-489F-43A3-90F0-71DF87ED7DB0}" presName="bigChev" presStyleLbl="node1" presStyleIdx="2" presStyleCnt="3"/>
      <dgm:spPr/>
    </dgm:pt>
    <dgm:pt modelId="{90FE78D4-E170-4B41-A9E1-961D6803B541}" type="pres">
      <dgm:prSet presAssocID="{830B7719-BCEA-4D57-AF0F-8BDE18C5E855}" presName="parTrans" presStyleCnt="0"/>
      <dgm:spPr/>
    </dgm:pt>
    <dgm:pt modelId="{82FEC64D-83C9-4AAE-BB01-53CEBEF045C4}" type="pres">
      <dgm:prSet presAssocID="{564A5BCF-938E-4495-B161-31B652639DA7}" presName="node" presStyleLbl="alignAccFollowNode1" presStyleIdx="4" presStyleCnt="6">
        <dgm:presLayoutVars>
          <dgm:bulletEnabled val="1"/>
        </dgm:presLayoutVars>
      </dgm:prSet>
      <dgm:spPr/>
    </dgm:pt>
    <dgm:pt modelId="{D08216C9-14B1-4B9A-8A47-44565303DD2F}" type="pres">
      <dgm:prSet presAssocID="{4B9FFA0C-B63B-4B51-9EF8-04E5D33F3E6D}" presName="sibTrans" presStyleCnt="0"/>
      <dgm:spPr/>
    </dgm:pt>
    <dgm:pt modelId="{132C2D86-6258-42D9-A1C0-27FD345EB095}" type="pres">
      <dgm:prSet presAssocID="{2A9841EA-6B7C-48D1-B43A-3D50D4F427ED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3D1ADD11-4C1D-40AF-A799-2FBC2E66429B}" srcId="{AD803C81-8060-4420-8D56-E9D85E7932B3}" destId="{0A100B02-D065-4443-B814-C5204830A418}" srcOrd="1" destOrd="0" parTransId="{8D6903FB-1D37-44D7-A949-B9DBBAC6AE4A}" sibTransId="{F90EF3FF-AEC7-4242-ABDF-5175253ADF03}"/>
    <dgm:cxn modelId="{0B12881C-A1AC-48B2-B3E0-99A6591384F0}" type="presOf" srcId="{C63B66BD-F016-4A20-941A-9205F765E453}" destId="{F26BA517-0A00-477A-8C7F-492CCE39F0DB}" srcOrd="0" destOrd="0" presId="urn:microsoft.com/office/officeart/2005/8/layout/lProcess3"/>
    <dgm:cxn modelId="{054D1C1E-F47D-470B-9991-FE31A42B2D5E}" type="presOf" srcId="{DF1DD565-5D23-4C0F-B953-141256CD3577}" destId="{007983DF-067A-4D50-BC87-AA7E2B793600}" srcOrd="0" destOrd="0" presId="urn:microsoft.com/office/officeart/2005/8/layout/lProcess3"/>
    <dgm:cxn modelId="{CFED4839-AACA-4DDF-9223-DD563F1193A0}" srcId="{C63B66BD-F016-4A20-941A-9205F765E453}" destId="{DF1DD565-5D23-4C0F-B953-141256CD3577}" srcOrd="1" destOrd="0" parTransId="{C28511FE-E6E5-489D-813B-C928B4F79410}" sibTransId="{38C4F49C-C581-4A0E-8689-BF3650300E14}"/>
    <dgm:cxn modelId="{FEFA874B-0D0F-44D3-8322-E67D91085FB0}" type="presOf" srcId="{AD803C81-8060-4420-8D56-E9D85E7932B3}" destId="{5B2B4252-91EF-40AF-B57E-9CC649C96A9F}" srcOrd="0" destOrd="0" presId="urn:microsoft.com/office/officeart/2005/8/layout/lProcess3"/>
    <dgm:cxn modelId="{78B13058-9E69-4FC0-8224-C06F5B068033}" srcId="{BA1574F9-62E2-44BA-857B-046ED4B28FBF}" destId="{AD803C81-8060-4420-8D56-E9D85E7932B3}" srcOrd="0" destOrd="0" parTransId="{72007B9B-A2DB-4908-97B9-FBA924347F1F}" sibTransId="{FCBD19E9-66AE-43E8-9966-BDA137AB664E}"/>
    <dgm:cxn modelId="{860A8C5A-A64B-4927-9D74-B2F42823AE11}" srcId="{40A2977A-489F-43A3-90F0-71DF87ED7DB0}" destId="{564A5BCF-938E-4495-B161-31B652639DA7}" srcOrd="0" destOrd="0" parTransId="{830B7719-BCEA-4D57-AF0F-8BDE18C5E855}" sibTransId="{4B9FFA0C-B63B-4B51-9EF8-04E5D33F3E6D}"/>
    <dgm:cxn modelId="{9048DD61-1DA4-4DA5-9365-5406578584D7}" type="presOf" srcId="{2A9841EA-6B7C-48D1-B43A-3D50D4F427ED}" destId="{132C2D86-6258-42D9-A1C0-27FD345EB095}" srcOrd="0" destOrd="0" presId="urn:microsoft.com/office/officeart/2005/8/layout/lProcess3"/>
    <dgm:cxn modelId="{B4145A62-DDA7-43DF-BC57-AB75F6ED3644}" type="presOf" srcId="{564A5BCF-938E-4495-B161-31B652639DA7}" destId="{82FEC64D-83C9-4AAE-BB01-53CEBEF045C4}" srcOrd="0" destOrd="0" presId="urn:microsoft.com/office/officeart/2005/8/layout/lProcess3"/>
    <dgm:cxn modelId="{8A410A8D-2E95-4F63-A846-CE8C17C4062B}" srcId="{BA1574F9-62E2-44BA-857B-046ED4B28FBF}" destId="{40A2977A-489F-43A3-90F0-71DF87ED7DB0}" srcOrd="2" destOrd="0" parTransId="{D48CDA49-B05A-421B-9359-C00896A825EE}" sibTransId="{BADB3605-126B-494D-A708-07159FA777DD}"/>
    <dgm:cxn modelId="{00374F9C-99A9-4ABF-8FCD-130B1E6C3161}" srcId="{BA1574F9-62E2-44BA-857B-046ED4B28FBF}" destId="{C63B66BD-F016-4A20-941A-9205F765E453}" srcOrd="1" destOrd="0" parTransId="{F91449DA-5722-4BC9-A989-9B2CC9A85DA6}" sibTransId="{3CC35291-A9EB-4C62-825D-B799272AB13D}"/>
    <dgm:cxn modelId="{D84133A8-8C4A-413B-940B-0A9FC11B0FB7}" srcId="{40A2977A-489F-43A3-90F0-71DF87ED7DB0}" destId="{2A9841EA-6B7C-48D1-B43A-3D50D4F427ED}" srcOrd="1" destOrd="0" parTransId="{2012F578-F672-477C-A491-C3D5F6970EC7}" sibTransId="{7EBB0633-47EA-417D-B4FE-0790D4D8ED51}"/>
    <dgm:cxn modelId="{27204FAD-1360-4C0A-967A-D219279242CA}" type="presOf" srcId="{0A100B02-D065-4443-B814-C5204830A418}" destId="{05257BEC-0B6B-49A4-AB56-881B7FDD745E}" srcOrd="0" destOrd="0" presId="urn:microsoft.com/office/officeart/2005/8/layout/lProcess3"/>
    <dgm:cxn modelId="{8E35B1B9-40C7-43E2-A800-387EFDF445A3}" type="presOf" srcId="{79B427F9-D446-4FBA-9CDF-D7C2FC6E8827}" destId="{D227DE05-3907-4976-9EC3-B9402C73C6CE}" srcOrd="0" destOrd="0" presId="urn:microsoft.com/office/officeart/2005/8/layout/lProcess3"/>
    <dgm:cxn modelId="{B662C6C8-0D71-481D-AFC8-1BD7E02771D2}" type="presOf" srcId="{40A2977A-489F-43A3-90F0-71DF87ED7DB0}" destId="{7D8A58A5-26BE-4543-932A-E3BC62ED255D}" srcOrd="0" destOrd="0" presId="urn:microsoft.com/office/officeart/2005/8/layout/lProcess3"/>
    <dgm:cxn modelId="{71F4A8E0-F073-4088-8AB3-F16CBCDD7B39}" srcId="{AD803C81-8060-4420-8D56-E9D85E7932B3}" destId="{79B427F9-D446-4FBA-9CDF-D7C2FC6E8827}" srcOrd="0" destOrd="0" parTransId="{343744CC-90FC-4F0C-AAFA-911A0F1548F2}" sibTransId="{1080D551-84EF-4525-85C0-B2D6C98FFAD0}"/>
    <dgm:cxn modelId="{3575FCF1-755B-4B86-AE74-32AD1D57728C}" type="presOf" srcId="{C5F6DB5B-93EB-4E31-8BDE-C00904CCAA89}" destId="{9D20A151-4925-4878-97E8-835CDDF3C632}" srcOrd="0" destOrd="0" presId="urn:microsoft.com/office/officeart/2005/8/layout/lProcess3"/>
    <dgm:cxn modelId="{20FDCBFB-7F25-4CEF-BA83-7E7174B93B1A}" type="presOf" srcId="{BA1574F9-62E2-44BA-857B-046ED4B28FBF}" destId="{797AC9E5-AEC8-44DA-8F39-A1D6474BED3C}" srcOrd="0" destOrd="0" presId="urn:microsoft.com/office/officeart/2005/8/layout/lProcess3"/>
    <dgm:cxn modelId="{9441FCFD-093C-4016-948A-1CE845052749}" srcId="{C63B66BD-F016-4A20-941A-9205F765E453}" destId="{C5F6DB5B-93EB-4E31-8BDE-C00904CCAA89}" srcOrd="0" destOrd="0" parTransId="{9A586C35-6707-4958-B59C-E96B624BE293}" sibTransId="{F6A2701F-ADF4-4E27-8994-73988018A74B}"/>
    <dgm:cxn modelId="{EA2F841B-C9C1-4877-8CED-5854ABFCD968}" type="presParOf" srcId="{797AC9E5-AEC8-44DA-8F39-A1D6474BED3C}" destId="{5F3CF35A-8087-42DA-BA05-8CCBD3B53044}" srcOrd="0" destOrd="0" presId="urn:microsoft.com/office/officeart/2005/8/layout/lProcess3"/>
    <dgm:cxn modelId="{4BB520E1-A7CD-4DE6-A5BD-D5BA4D9E9524}" type="presParOf" srcId="{5F3CF35A-8087-42DA-BA05-8CCBD3B53044}" destId="{5B2B4252-91EF-40AF-B57E-9CC649C96A9F}" srcOrd="0" destOrd="0" presId="urn:microsoft.com/office/officeart/2005/8/layout/lProcess3"/>
    <dgm:cxn modelId="{DFC737E0-B5B6-4B94-9C6F-3272CB14ABB3}" type="presParOf" srcId="{5F3CF35A-8087-42DA-BA05-8CCBD3B53044}" destId="{E817AC77-B63A-49A9-BB0B-254D4358A4BE}" srcOrd="1" destOrd="0" presId="urn:microsoft.com/office/officeart/2005/8/layout/lProcess3"/>
    <dgm:cxn modelId="{558EF131-4BDC-4984-ACF8-018BDD1134EA}" type="presParOf" srcId="{5F3CF35A-8087-42DA-BA05-8CCBD3B53044}" destId="{D227DE05-3907-4976-9EC3-B9402C73C6CE}" srcOrd="2" destOrd="0" presId="urn:microsoft.com/office/officeart/2005/8/layout/lProcess3"/>
    <dgm:cxn modelId="{01628103-BE75-49ED-A18A-F4DE34EE2FA8}" type="presParOf" srcId="{5F3CF35A-8087-42DA-BA05-8CCBD3B53044}" destId="{670C33CA-E76B-4144-AAC4-AD85FA99F13F}" srcOrd="3" destOrd="0" presId="urn:microsoft.com/office/officeart/2005/8/layout/lProcess3"/>
    <dgm:cxn modelId="{0D6359C3-1EEE-41A7-A6B7-E91578424FF4}" type="presParOf" srcId="{5F3CF35A-8087-42DA-BA05-8CCBD3B53044}" destId="{05257BEC-0B6B-49A4-AB56-881B7FDD745E}" srcOrd="4" destOrd="0" presId="urn:microsoft.com/office/officeart/2005/8/layout/lProcess3"/>
    <dgm:cxn modelId="{984829E1-CCE6-4582-9C78-4045A676C11A}" type="presParOf" srcId="{797AC9E5-AEC8-44DA-8F39-A1D6474BED3C}" destId="{F209A2C7-7AA1-482F-A2CF-6D884EB0A403}" srcOrd="1" destOrd="0" presId="urn:microsoft.com/office/officeart/2005/8/layout/lProcess3"/>
    <dgm:cxn modelId="{0F618A46-B251-4B87-A517-A381E875BC2E}" type="presParOf" srcId="{797AC9E5-AEC8-44DA-8F39-A1D6474BED3C}" destId="{8945DFFC-A721-48F5-83CE-BB75FCDB758F}" srcOrd="2" destOrd="0" presId="urn:microsoft.com/office/officeart/2005/8/layout/lProcess3"/>
    <dgm:cxn modelId="{7C03B76B-E6E1-4A31-B7C3-1CADBA4A437C}" type="presParOf" srcId="{8945DFFC-A721-48F5-83CE-BB75FCDB758F}" destId="{F26BA517-0A00-477A-8C7F-492CCE39F0DB}" srcOrd="0" destOrd="0" presId="urn:microsoft.com/office/officeart/2005/8/layout/lProcess3"/>
    <dgm:cxn modelId="{DC01E8C6-FDDC-4E23-B138-AF35BDC4560F}" type="presParOf" srcId="{8945DFFC-A721-48F5-83CE-BB75FCDB758F}" destId="{A9CA97C7-0B89-4BD9-8CAC-EC75B27B8EC0}" srcOrd="1" destOrd="0" presId="urn:microsoft.com/office/officeart/2005/8/layout/lProcess3"/>
    <dgm:cxn modelId="{7AD1DE55-FEE1-4C0A-8AA3-F4AC4CBDD7CE}" type="presParOf" srcId="{8945DFFC-A721-48F5-83CE-BB75FCDB758F}" destId="{9D20A151-4925-4878-97E8-835CDDF3C632}" srcOrd="2" destOrd="0" presId="urn:microsoft.com/office/officeart/2005/8/layout/lProcess3"/>
    <dgm:cxn modelId="{3C36BBB3-4300-4FB4-836C-CDE6C997FD97}" type="presParOf" srcId="{8945DFFC-A721-48F5-83CE-BB75FCDB758F}" destId="{24D4F49B-1ADD-4DA1-878C-18BAD9D54F22}" srcOrd="3" destOrd="0" presId="urn:microsoft.com/office/officeart/2005/8/layout/lProcess3"/>
    <dgm:cxn modelId="{424D3621-2A39-4195-8836-D06580DB4E9C}" type="presParOf" srcId="{8945DFFC-A721-48F5-83CE-BB75FCDB758F}" destId="{007983DF-067A-4D50-BC87-AA7E2B793600}" srcOrd="4" destOrd="0" presId="urn:microsoft.com/office/officeart/2005/8/layout/lProcess3"/>
    <dgm:cxn modelId="{AAE25BF7-06B7-4445-BF15-5BF6F23600D9}" type="presParOf" srcId="{797AC9E5-AEC8-44DA-8F39-A1D6474BED3C}" destId="{F7DD5185-A159-4079-8255-09BA82AB9905}" srcOrd="3" destOrd="0" presId="urn:microsoft.com/office/officeart/2005/8/layout/lProcess3"/>
    <dgm:cxn modelId="{F015DBBB-4EA5-41E2-9401-03B630C389E2}" type="presParOf" srcId="{797AC9E5-AEC8-44DA-8F39-A1D6474BED3C}" destId="{FB8A3B9F-DC5D-4723-BB62-BC0FE1D54B6C}" srcOrd="4" destOrd="0" presId="urn:microsoft.com/office/officeart/2005/8/layout/lProcess3"/>
    <dgm:cxn modelId="{C77B918B-2D86-4DD7-A9E1-478E98470D4C}" type="presParOf" srcId="{FB8A3B9F-DC5D-4723-BB62-BC0FE1D54B6C}" destId="{7D8A58A5-26BE-4543-932A-E3BC62ED255D}" srcOrd="0" destOrd="0" presId="urn:microsoft.com/office/officeart/2005/8/layout/lProcess3"/>
    <dgm:cxn modelId="{17E728BC-88D7-4428-A771-E72F63B6700F}" type="presParOf" srcId="{FB8A3B9F-DC5D-4723-BB62-BC0FE1D54B6C}" destId="{90FE78D4-E170-4B41-A9E1-961D6803B541}" srcOrd="1" destOrd="0" presId="urn:microsoft.com/office/officeart/2005/8/layout/lProcess3"/>
    <dgm:cxn modelId="{12BB515F-873C-498F-9135-EADB3515D206}" type="presParOf" srcId="{FB8A3B9F-DC5D-4723-BB62-BC0FE1D54B6C}" destId="{82FEC64D-83C9-4AAE-BB01-53CEBEF045C4}" srcOrd="2" destOrd="0" presId="urn:microsoft.com/office/officeart/2005/8/layout/lProcess3"/>
    <dgm:cxn modelId="{977CC797-1646-4BAC-AFAD-383D8B58D293}" type="presParOf" srcId="{FB8A3B9F-DC5D-4723-BB62-BC0FE1D54B6C}" destId="{D08216C9-14B1-4B9A-8A47-44565303DD2F}" srcOrd="3" destOrd="0" presId="urn:microsoft.com/office/officeart/2005/8/layout/lProcess3"/>
    <dgm:cxn modelId="{04B523C6-1607-4C24-87FA-0C9F5DEB8DDD}" type="presParOf" srcId="{FB8A3B9F-DC5D-4723-BB62-BC0FE1D54B6C}" destId="{132C2D86-6258-42D9-A1C0-27FD345EB09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4252-91EF-40AF-B57E-9CC649C96A9F}">
      <dsp:nvSpPr>
        <dsp:cNvPr id="0" name=""/>
        <dsp:cNvSpPr/>
      </dsp:nvSpPr>
      <dsp:spPr>
        <a:xfrm>
          <a:off x="2412" y="269693"/>
          <a:ext cx="3727041" cy="14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Седативное действие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Кора головного мозга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МАК пробуждения (</a:t>
          </a:r>
          <a:r>
            <a:rPr lang="en-US" sz="1700" kern="1200" dirty="0"/>
            <a:t>MAC-AWEKE)</a:t>
          </a:r>
          <a:endParaRPr lang="ru-RU" sz="1700" kern="1200" dirty="0"/>
        </a:p>
      </dsp:txBody>
      <dsp:txXfrm>
        <a:off x="747820" y="269693"/>
        <a:ext cx="2236225" cy="1490816"/>
      </dsp:txXfrm>
    </dsp:sp>
    <dsp:sp modelId="{D227DE05-3907-4976-9EC3-B9402C73C6CE}">
      <dsp:nvSpPr>
        <dsp:cNvPr id="0" name=""/>
        <dsp:cNvSpPr/>
      </dsp:nvSpPr>
      <dsp:spPr>
        <a:xfrm>
          <a:off x="3244937" y="396412"/>
          <a:ext cx="3093444" cy="1237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Утрата сознания или восстановление  сознания</a:t>
          </a:r>
        </a:p>
      </dsp:txBody>
      <dsp:txXfrm>
        <a:off x="3863626" y="396412"/>
        <a:ext cx="1856067" cy="1237377"/>
      </dsp:txXfrm>
    </dsp:sp>
    <dsp:sp modelId="{05257BEC-0B6B-49A4-AB56-881B7FDD745E}">
      <dsp:nvSpPr>
        <dsp:cNvPr id="0" name=""/>
        <dsp:cNvSpPr/>
      </dsp:nvSpPr>
      <dsp:spPr>
        <a:xfrm>
          <a:off x="5905299" y="396412"/>
          <a:ext cx="3093444" cy="1237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0,7%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(прекращается продуктивный контакт с 50% пациентов)</a:t>
          </a:r>
        </a:p>
      </dsp:txBody>
      <dsp:txXfrm>
        <a:off x="6523988" y="396412"/>
        <a:ext cx="1856067" cy="1237377"/>
      </dsp:txXfrm>
    </dsp:sp>
    <dsp:sp modelId="{F26BA517-0A00-477A-8C7F-492CCE39F0DB}">
      <dsp:nvSpPr>
        <dsp:cNvPr id="0" name=""/>
        <dsp:cNvSpPr/>
      </dsp:nvSpPr>
      <dsp:spPr>
        <a:xfrm>
          <a:off x="2412" y="1969223"/>
          <a:ext cx="3727041" cy="14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Анестезия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Воздействие на спинной мозг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МАК (</a:t>
          </a:r>
          <a:r>
            <a:rPr lang="en-US" sz="1700" kern="1200" dirty="0"/>
            <a:t>MAC)</a:t>
          </a:r>
          <a:endParaRPr lang="ru-RU" sz="1700" kern="1200" dirty="0"/>
        </a:p>
      </dsp:txBody>
      <dsp:txXfrm>
        <a:off x="747820" y="1969223"/>
        <a:ext cx="2236225" cy="1490816"/>
      </dsp:txXfrm>
    </dsp:sp>
    <dsp:sp modelId="{9D20A151-4925-4878-97E8-835CDDF3C632}">
      <dsp:nvSpPr>
        <dsp:cNvPr id="0" name=""/>
        <dsp:cNvSpPr/>
      </dsp:nvSpPr>
      <dsp:spPr>
        <a:xfrm>
          <a:off x="3244937" y="2095943"/>
          <a:ext cx="3093444" cy="1237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Блокада двигательного ответа</a:t>
          </a:r>
        </a:p>
      </dsp:txBody>
      <dsp:txXfrm>
        <a:off x="3863626" y="2095943"/>
        <a:ext cx="1856067" cy="1237377"/>
      </dsp:txXfrm>
    </dsp:sp>
    <dsp:sp modelId="{007983DF-067A-4D50-BC87-AA7E2B793600}">
      <dsp:nvSpPr>
        <dsp:cNvPr id="0" name=""/>
        <dsp:cNvSpPr/>
      </dsp:nvSpPr>
      <dsp:spPr>
        <a:xfrm>
          <a:off x="5905299" y="2095943"/>
          <a:ext cx="3093444" cy="1237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1,9-2,1%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(предотвращение двигательного ответа на разрез кожи у 50% </a:t>
          </a:r>
          <a:r>
            <a:rPr lang="ru-RU" sz="1300" kern="1200" dirty="0" err="1"/>
            <a:t>б-х</a:t>
          </a:r>
          <a:r>
            <a:rPr lang="ru-RU" sz="1300" kern="1200" dirty="0"/>
            <a:t>)</a:t>
          </a:r>
        </a:p>
      </dsp:txBody>
      <dsp:txXfrm>
        <a:off x="6523988" y="2095943"/>
        <a:ext cx="1856067" cy="1237377"/>
      </dsp:txXfrm>
    </dsp:sp>
    <dsp:sp modelId="{7D8A58A5-26BE-4543-932A-E3BC62ED255D}">
      <dsp:nvSpPr>
        <dsp:cNvPr id="0" name=""/>
        <dsp:cNvSpPr/>
      </dsp:nvSpPr>
      <dsp:spPr>
        <a:xfrm>
          <a:off x="2412" y="3668754"/>
          <a:ext cx="3727041" cy="1490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Анальгезия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Воздействие на спинной мозг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МАК-БАР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(</a:t>
          </a:r>
          <a:r>
            <a:rPr lang="en-US" sz="1700" kern="1200" dirty="0"/>
            <a:t>MAC-BAR)</a:t>
          </a:r>
          <a:endParaRPr lang="ru-RU" sz="1700" kern="1200" dirty="0"/>
        </a:p>
      </dsp:txBody>
      <dsp:txXfrm>
        <a:off x="747820" y="3668754"/>
        <a:ext cx="2236225" cy="1490816"/>
      </dsp:txXfrm>
    </dsp:sp>
    <dsp:sp modelId="{82FEC64D-83C9-4AAE-BB01-53CEBEF045C4}">
      <dsp:nvSpPr>
        <dsp:cNvPr id="0" name=""/>
        <dsp:cNvSpPr/>
      </dsp:nvSpPr>
      <dsp:spPr>
        <a:xfrm>
          <a:off x="3244937" y="3795473"/>
          <a:ext cx="3093444" cy="1237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Блокада симпатического ответа</a:t>
          </a:r>
        </a:p>
      </dsp:txBody>
      <dsp:txXfrm>
        <a:off x="3863626" y="3795473"/>
        <a:ext cx="1856067" cy="1237377"/>
      </dsp:txXfrm>
    </dsp:sp>
    <dsp:sp modelId="{132C2D86-6258-42D9-A1C0-27FD345EB095}">
      <dsp:nvSpPr>
        <dsp:cNvPr id="0" name=""/>
        <dsp:cNvSpPr/>
      </dsp:nvSpPr>
      <dsp:spPr>
        <a:xfrm>
          <a:off x="5905299" y="3795473"/>
          <a:ext cx="3093444" cy="1237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3,5-4,2%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(блокада адренергической реакции на любой болевой стимул у 50% </a:t>
          </a:r>
          <a:r>
            <a:rPr lang="ru-RU" sz="1300" kern="1200" dirty="0" err="1"/>
            <a:t>б-х</a:t>
          </a:r>
          <a:r>
            <a:rPr lang="ru-RU" sz="1300" kern="1200" dirty="0"/>
            <a:t>)</a:t>
          </a:r>
        </a:p>
      </dsp:txBody>
      <dsp:txXfrm>
        <a:off x="6523988" y="3795473"/>
        <a:ext cx="1856067" cy="1237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655357A-CBB0-4A86-9184-316C8C0FE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92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E6ED92F0-FB24-4179-9DBC-5F060B6C9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D2DF0097-B806-430C-9029-99CE946E5130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437B-6DFC-45C1-9C69-C87FF830E75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12776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68476"/>
            <a:ext cx="103632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3054-146A-4406-B5AC-B6DCC1C57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5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781E-9B8D-4D8B-BB20-5CC86BBC3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8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E0C9-BE47-4CFE-9332-0F4D55E19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3054-146A-4406-B5AC-B6DCC1C57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8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67C44-738F-4280-9BA8-BCC421DE81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00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F489A-2745-4EBD-9091-A4BC11D93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73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A5718-BFAC-4F1E-8B0A-60E939DE7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37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4138-9B86-4DEB-9489-F1291D1C2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11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ECFD-688B-411B-98CE-A0887B27E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17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C81B9-5FE0-4E02-BBE6-C9DECDB52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03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1681-83F2-42F3-8550-C5149FCC6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9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7C44-738F-4280-9BA8-BCC421DE8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74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8744-FE64-4B67-8502-D80A07712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64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A781E-9B8D-4D8B-BB20-5CC86BBC3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438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9E0C9-BE47-4CFE-9332-0F4D55E19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85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3054-146A-4406-B5AC-B6DCC1C57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4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67C44-738F-4280-9BA8-BCC421DE81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9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F489A-2745-4EBD-9091-A4BC11D93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92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A5718-BFAC-4F1E-8B0A-60E939DE74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54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E4138-9B86-4DEB-9489-F1291D1C21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1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FECFD-688B-411B-98CE-A0887B27EE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76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C81B9-5FE0-4E02-BBE6-C9DECDB522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69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F489A-2745-4EBD-9091-A4BC11D93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15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61681-83F2-42F3-8550-C5149FCC60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95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8744-FE64-4B67-8502-D80A077125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245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A781E-9B8D-4D8B-BB20-5CC86BBC3C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12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9E0C9-BE47-4CFE-9332-0F4D55E19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5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5718-BFAC-4F1E-8B0A-60E939DE7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3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4138-9B86-4DEB-9489-F1291D1C2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5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ECFD-688B-411B-98CE-A0887B27E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0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81B9-5FE0-4E02-BBE6-C9DECDB52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2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1681-83F2-42F3-8550-C5149FCC6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5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98744-FE64-4B67-8502-D80A07712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8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9656233" cy="1981200"/>
            <a:chOff x="0" y="0"/>
            <a:chExt cx="4562" cy="1248"/>
          </a:xfrm>
        </p:grpSpPr>
        <p:sp>
          <p:nvSpPr>
            <p:cNvPr id="358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43B1B5E-D23B-4B75-8D18-64A32B29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3B1B5E-D23B-4B75-8D18-64A32B2908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3B1B5E-D23B-4B75-8D18-64A32B2908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3" y="357188"/>
            <a:ext cx="10801200" cy="40005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Современные представления о теории, сущности и механизмах наркоза. Ингаляционная и неингаляционная анестезия.</a:t>
            </a:r>
            <a:br>
              <a:rPr lang="en-US" sz="4400" b="1" dirty="0">
                <a:latin typeface="Arial" pitchFamily="34" charset="0"/>
                <a:cs typeface="Arial" pitchFamily="34" charset="0"/>
              </a:rPr>
            </a:br>
            <a:r>
              <a:rPr lang="en-US" sz="4400" b="1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часть 2)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4357689"/>
            <a:ext cx="8248650" cy="21669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/>
              <a:t>Грицан</a:t>
            </a:r>
            <a:r>
              <a:rPr lang="ru-RU" sz="2800" dirty="0"/>
              <a:t> А.И.</a:t>
            </a:r>
          </a:p>
          <a:p>
            <a:pPr eaLnBrk="1" hangingPunct="1">
              <a:defRPr/>
            </a:pPr>
            <a:r>
              <a:rPr lang="ru-RU" sz="2800" dirty="0"/>
              <a:t>Кафедра анестезиологии и реаниматологии ИПО </a:t>
            </a:r>
            <a:r>
              <a:rPr lang="ru-RU" sz="2800" dirty="0" err="1"/>
              <a:t>КрасГМУ</a:t>
            </a:r>
            <a:r>
              <a:rPr lang="ru-RU" sz="2800" dirty="0"/>
              <a:t>  им.проф. В.Ф. </a:t>
            </a:r>
            <a:r>
              <a:rPr lang="ru-RU" sz="2800" dirty="0" err="1"/>
              <a:t>Войно-Ясенецкого</a:t>
            </a:r>
            <a:endParaRPr lang="ru-RU" sz="2800" dirty="0"/>
          </a:p>
          <a:p>
            <a:pPr eaLnBrk="1" hangingPunct="1">
              <a:defRPr/>
            </a:pPr>
            <a:r>
              <a:rPr lang="en-US" sz="2800" dirty="0"/>
              <a:t>09 </a:t>
            </a:r>
            <a:r>
              <a:rPr lang="ru-RU" sz="2800" dirty="0"/>
              <a:t>сентября 20</a:t>
            </a:r>
            <a:r>
              <a:rPr lang="en-US" sz="2800" dirty="0"/>
              <a:t>22</a:t>
            </a:r>
            <a:r>
              <a:rPr lang="ru-RU" sz="2800" dirty="0"/>
              <a:t> года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15480" y="203484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Показания к использованию </a:t>
            </a:r>
            <a:br>
              <a:rPr lang="ru-RU" dirty="0"/>
            </a:br>
            <a:r>
              <a:rPr lang="ru-RU" dirty="0"/>
              <a:t>методов анестезии без ИВЛ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1752600"/>
            <a:ext cx="2743200" cy="1219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Общая анестезия</a:t>
            </a:r>
          </a:p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при спонтанном</a:t>
            </a:r>
          </a:p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дыхании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010400" y="1752600"/>
            <a:ext cx="3048000" cy="1219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Регионарная:</a:t>
            </a:r>
          </a:p>
          <a:p>
            <a:pPr algn="ctr" eaLnBrk="0" hangingPunct="0">
              <a:buFontTx/>
              <a:buChar char="-"/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проводниковая</a:t>
            </a:r>
          </a:p>
          <a:p>
            <a:pPr algn="ctr" eaLnBrk="0" hangingPunct="0">
              <a:buFontTx/>
              <a:buChar char="-"/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эпидуральная, СМА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905000" y="4343400"/>
            <a:ext cx="32766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Срочные, отсроченные,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Плановые,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Неполостные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&lt; 1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,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ч</a:t>
            </a:r>
          </a:p>
          <a:p>
            <a:pPr eaLnBrk="0" hangingPunct="0"/>
            <a:r>
              <a:rPr lang="ru-RU" sz="2400">
                <a:latin typeface="Times New Roman" pitchFamily="18" charset="0"/>
              </a:rPr>
              <a:t>                  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419600" y="3276600"/>
            <a:ext cx="2895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3200" b="1">
                <a:solidFill>
                  <a:schemeClr val="bg2"/>
                </a:solidFill>
                <a:latin typeface="Times New Roman" pitchFamily="18" charset="0"/>
              </a:rPr>
              <a:t>Операции: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629400" y="4419600"/>
            <a:ext cx="3581400" cy="1371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Отсроченные, плановые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(таз, живот, конечности)</a:t>
            </a:r>
          </a:p>
          <a:p>
            <a:pPr eaLnBrk="0" hangingPunct="0"/>
            <a:endParaRPr lang="ru-RU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133600" y="1524000"/>
            <a:ext cx="76962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1340769"/>
            <a:ext cx="7886700" cy="27146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/>
              <a:t>«Закрытый» контур и  </a:t>
            </a:r>
            <a:r>
              <a:rPr lang="ru-RU" sz="4800" dirty="0" err="1"/>
              <a:t>низкопотоковая</a:t>
            </a:r>
            <a:r>
              <a:rPr lang="ru-RU" sz="4800" dirty="0"/>
              <a:t> анестезия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188641"/>
            <a:ext cx="7975798" cy="1502049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Технологии анестезии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(в зависимости от потока свежего газа)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24941"/>
              </p:ext>
            </p:extLst>
          </p:nvPr>
        </p:nvGraphicFramePr>
        <p:xfrm>
          <a:off x="839416" y="1620839"/>
          <a:ext cx="10729191" cy="447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72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Газоток</a:t>
                      </a:r>
                      <a:r>
                        <a:rPr lang="ru-RU" sz="2400" dirty="0"/>
                        <a:t> в контуре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Название</a:t>
                      </a:r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3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≥4,0 л</a:t>
                      </a:r>
                      <a:r>
                        <a:rPr lang="en-US" sz="2000" dirty="0"/>
                        <a:t>/</a:t>
                      </a:r>
                      <a:r>
                        <a:rPr lang="ru-RU" sz="2000" dirty="0"/>
                        <a:t>мин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Высокий поток</a:t>
                      </a:r>
                    </a:p>
                    <a:p>
                      <a:pPr algn="ctr"/>
                      <a:r>
                        <a:rPr lang="en-US" sz="2000" dirty="0"/>
                        <a:t>high</a:t>
                      </a:r>
                      <a:r>
                        <a:rPr lang="en-US" sz="2000" baseline="0" dirty="0"/>
                        <a:t> flow anesthesia (HFA)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3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  <a:r>
                        <a:rPr lang="ru-RU" sz="2000" dirty="0"/>
                        <a:t>,0-1,0</a:t>
                      </a:r>
                      <a:r>
                        <a:rPr lang="ru-RU" sz="2000" baseline="0" dirty="0"/>
                        <a:t> л</a:t>
                      </a:r>
                      <a:r>
                        <a:rPr lang="en-US" sz="2000" baseline="0" dirty="0"/>
                        <a:t>/</a:t>
                      </a:r>
                      <a:r>
                        <a:rPr lang="ru-RU" sz="2000" baseline="0" dirty="0"/>
                        <a:t>мин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Сниженный поток</a:t>
                      </a:r>
                    </a:p>
                    <a:p>
                      <a:pPr algn="ctr"/>
                      <a:r>
                        <a:rPr lang="en-US" sz="2000" dirty="0"/>
                        <a:t>reduced  flow anesthesia (RFA)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64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0,5-1,0</a:t>
                      </a:r>
                      <a:r>
                        <a:rPr lang="ru-RU" sz="2000" baseline="0" dirty="0"/>
                        <a:t> л</a:t>
                      </a:r>
                      <a:r>
                        <a:rPr lang="en-US" sz="2000" baseline="0" dirty="0"/>
                        <a:t>/</a:t>
                      </a:r>
                      <a:r>
                        <a:rPr lang="ru-RU" sz="2000" baseline="0" dirty="0"/>
                        <a:t>мин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Низкий поток</a:t>
                      </a:r>
                    </a:p>
                    <a:p>
                      <a:pPr algn="ctr"/>
                      <a:r>
                        <a:rPr lang="en-US" sz="2000" dirty="0"/>
                        <a:t>low</a:t>
                      </a:r>
                      <a:r>
                        <a:rPr lang="en-US" sz="2000" baseline="0" dirty="0"/>
                        <a:t> flow anesthesia (LFA)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1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≤</a:t>
                      </a:r>
                      <a:r>
                        <a:rPr lang="en-US" sz="2000" dirty="0"/>
                        <a:t>0</a:t>
                      </a:r>
                      <a:r>
                        <a:rPr lang="ru-RU" sz="2000" dirty="0"/>
                        <a:t>,5</a:t>
                      </a:r>
                      <a:r>
                        <a:rPr lang="ru-RU" sz="2000" baseline="0" dirty="0"/>
                        <a:t> л</a:t>
                      </a:r>
                      <a:r>
                        <a:rPr lang="en-US" sz="2000" baseline="0" dirty="0"/>
                        <a:t>/</a:t>
                      </a:r>
                      <a:r>
                        <a:rPr lang="ru-RU" sz="2000" baseline="0" dirty="0"/>
                        <a:t>мин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Минимальный поток</a:t>
                      </a:r>
                    </a:p>
                    <a:p>
                      <a:pPr algn="ctr"/>
                      <a:r>
                        <a:rPr lang="en-US" sz="2000" dirty="0"/>
                        <a:t>minimal</a:t>
                      </a:r>
                      <a:r>
                        <a:rPr lang="en-US" sz="2000" baseline="0" dirty="0"/>
                        <a:t> flow anesthesia (MFA)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2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=</a:t>
                      </a:r>
                      <a:r>
                        <a:rPr lang="ru-RU" sz="2000" dirty="0"/>
                        <a:t>поглощение газов и паров анестетика организмом в данный момент времени</a:t>
                      </a:r>
                    </a:p>
                  </a:txBody>
                  <a:tcPr marL="91439" marR="91439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Закрытый контур</a:t>
                      </a:r>
                    </a:p>
                    <a:p>
                      <a:pPr algn="ctr"/>
                      <a:r>
                        <a:rPr lang="en-US" sz="2000" dirty="0"/>
                        <a:t>closed system anesthesia (CSA)</a:t>
                      </a:r>
                      <a:endParaRPr lang="ru-RU" sz="2000" dirty="0"/>
                    </a:p>
                  </a:txBody>
                  <a:tcPr marL="91439" marR="91439"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Преимущества анестезии с минимальным и низким потоком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772816"/>
            <a:ext cx="10801200" cy="3898552"/>
          </a:xfrm>
        </p:spPr>
        <p:txBody>
          <a:bodyPr/>
          <a:lstStyle/>
          <a:p>
            <a:pPr>
              <a:defRPr/>
            </a:pPr>
            <a:endParaRPr lang="ru-RU" sz="2800" u="sng" dirty="0"/>
          </a:p>
          <a:p>
            <a:pPr>
              <a:defRPr/>
            </a:pPr>
            <a:r>
              <a:rPr lang="ru-RU" sz="2800" u="sng" dirty="0"/>
              <a:t>Снижение загрязнения окружающей среды </a:t>
            </a:r>
            <a:r>
              <a:rPr lang="ru-RU" sz="2800" dirty="0"/>
              <a:t>(воздух в операционной, улучшение общей экологической обстановки)</a:t>
            </a:r>
          </a:p>
          <a:p>
            <a:pPr>
              <a:defRPr/>
            </a:pPr>
            <a:r>
              <a:rPr lang="ru-RU" sz="2800" dirty="0"/>
              <a:t>Снижение расхода медицинских газов и стоимости анестезии (</a:t>
            </a:r>
            <a:r>
              <a:rPr lang="ru-RU" sz="2800" u="sng" dirty="0"/>
              <a:t>экономический эффект</a:t>
            </a:r>
            <a:r>
              <a:rPr lang="ru-RU" sz="2800" dirty="0"/>
              <a:t>)</a:t>
            </a:r>
          </a:p>
          <a:p>
            <a:pPr>
              <a:defRPr/>
            </a:pPr>
            <a:r>
              <a:rPr lang="ru-RU" sz="2800" dirty="0"/>
              <a:t>Повышение температуры и влажности в дыхательном контуре (оптимальные критерии ≥17 мг Н</a:t>
            </a:r>
            <a:r>
              <a:rPr lang="ru-RU" sz="2800" baseline="-25000" dirty="0"/>
              <a:t>2</a:t>
            </a:r>
            <a:r>
              <a:rPr lang="ru-RU" sz="2800" dirty="0"/>
              <a:t>О</a:t>
            </a:r>
            <a:r>
              <a:rPr lang="en-US" sz="2800" dirty="0"/>
              <a:t>/</a:t>
            </a:r>
            <a:r>
              <a:rPr lang="ru-RU" sz="2800" dirty="0"/>
              <a:t>л и 28-32</a:t>
            </a:r>
            <a:r>
              <a:rPr lang="ru-RU" sz="2800" baseline="30000" dirty="0"/>
              <a:t>◦</a:t>
            </a:r>
            <a:r>
              <a:rPr lang="ru-RU" sz="2800" dirty="0"/>
              <a:t>С) (</a:t>
            </a:r>
            <a:r>
              <a:rPr lang="ru-RU" sz="2800" u="sng" dirty="0"/>
              <a:t>клинический эффект</a:t>
            </a:r>
            <a:r>
              <a:rPr lang="ru-RU" sz="280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260648"/>
            <a:ext cx="7886700" cy="83162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Требования к аппаратуре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285875"/>
            <a:ext cx="11017224" cy="5143500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Респираторы с непрерывной	подачей свежего газа</a:t>
            </a:r>
          </a:p>
          <a:p>
            <a:pPr>
              <a:defRPr/>
            </a:pPr>
            <a:r>
              <a:rPr lang="ru-RU" sz="2800" u="sng" dirty="0"/>
              <a:t>Респираторы с прерываемой подачей свежего газа</a:t>
            </a:r>
          </a:p>
          <a:p>
            <a:pPr>
              <a:defRPr/>
            </a:pPr>
            <a:r>
              <a:rPr lang="ru-RU" sz="2800" dirty="0"/>
              <a:t>Герметичность дыхательного контура (европейский стандарт </a:t>
            </a:r>
            <a:r>
              <a:rPr lang="en-US" sz="2800" dirty="0"/>
              <a:t>CEN - </a:t>
            </a:r>
            <a:r>
              <a:rPr lang="ru-RU" sz="2800" dirty="0"/>
              <a:t>не более 100 мл/мин при </a:t>
            </a:r>
            <a:r>
              <a:rPr lang="en-US" sz="2800" dirty="0"/>
              <a:t>PIP=</a:t>
            </a:r>
            <a:r>
              <a:rPr lang="ru-RU" sz="2800" dirty="0"/>
              <a:t>30 см вод ст.)</a:t>
            </a:r>
          </a:p>
          <a:p>
            <a:pPr>
              <a:defRPr/>
            </a:pPr>
            <a:r>
              <a:rPr lang="ru-RU" sz="2800" dirty="0"/>
              <a:t>Испарители (точность,  пропускная способность (3 МАК))</a:t>
            </a:r>
          </a:p>
          <a:p>
            <a:pPr>
              <a:defRPr/>
            </a:pPr>
            <a:r>
              <a:rPr lang="ru-RU" sz="2800" dirty="0"/>
              <a:t>Адсорберы углекислого газа  (замена </a:t>
            </a:r>
            <a:r>
              <a:rPr lang="en-US" sz="2800" dirty="0"/>
              <a:t>(PinCO</a:t>
            </a:r>
            <a:r>
              <a:rPr lang="en-US" sz="2800" baseline="-25000" dirty="0"/>
              <a:t>2</a:t>
            </a:r>
            <a:r>
              <a:rPr lang="en-US" sz="2800" dirty="0"/>
              <a:t>&gt; 6 </a:t>
            </a:r>
            <a:r>
              <a:rPr lang="ru-RU" sz="2800" dirty="0"/>
              <a:t>мм </a:t>
            </a:r>
            <a:r>
              <a:rPr lang="ru-RU" sz="2800" dirty="0" err="1"/>
              <a:t>рт.ст</a:t>
            </a:r>
            <a:r>
              <a:rPr lang="ru-RU" sz="2800" dirty="0"/>
              <a:t>.)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365127"/>
            <a:ext cx="8191822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Пути достижения степени защиты от утечек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68" y="1825625"/>
            <a:ext cx="11233248" cy="4351338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Современная аппаратура</a:t>
            </a:r>
          </a:p>
          <a:p>
            <a:pPr>
              <a:defRPr/>
            </a:pPr>
            <a:r>
              <a:rPr lang="ru-RU" sz="2800" dirty="0"/>
              <a:t>Периодическая проверка деталей из резины и пластика на наличие повреждений</a:t>
            </a:r>
          </a:p>
          <a:p>
            <a:pPr>
              <a:defRPr/>
            </a:pPr>
            <a:r>
              <a:rPr lang="ru-RU" sz="2800" dirty="0"/>
              <a:t>Регулярный уход за уплотнительными кольцами</a:t>
            </a:r>
          </a:p>
          <a:p>
            <a:pPr>
              <a:defRPr/>
            </a:pPr>
            <a:r>
              <a:rPr lang="ru-RU" sz="2800" dirty="0"/>
              <a:t>Тщательное «закручивание» всех кон</a:t>
            </a:r>
            <a:r>
              <a:rPr lang="en-US" sz="2800" dirty="0"/>
              <a:t>y</a:t>
            </a:r>
            <a:r>
              <a:rPr lang="ru-RU" sz="2800" dirty="0" err="1"/>
              <a:t>екторов</a:t>
            </a:r>
            <a:endParaRPr lang="ru-RU" sz="2800" dirty="0"/>
          </a:p>
          <a:p>
            <a:pPr>
              <a:defRPr/>
            </a:pPr>
            <a:r>
              <a:rPr lang="ru-RU" sz="2800" dirty="0"/>
              <a:t>Минимизация использования дополнительных адаптеров и переходников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Расход анестетика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916832"/>
            <a:ext cx="10515600" cy="39192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/>
              <a:t>Расход анестетика (мл/час) = 3</a:t>
            </a:r>
            <a:r>
              <a:rPr lang="en-US" sz="4000" dirty="0"/>
              <a:t> </a:t>
            </a:r>
            <a:r>
              <a:rPr lang="ru-RU" sz="4000" dirty="0" err="1"/>
              <a:t>х</a:t>
            </a:r>
            <a:r>
              <a:rPr lang="en-US" sz="4000" dirty="0"/>
              <a:t> FGF </a:t>
            </a:r>
            <a:r>
              <a:rPr lang="ru-RU" sz="4000" dirty="0" err="1"/>
              <a:t>х</a:t>
            </a:r>
            <a:r>
              <a:rPr lang="ru-RU" sz="4000" dirty="0"/>
              <a:t> </a:t>
            </a:r>
            <a:r>
              <a:rPr lang="en-US" sz="4000" dirty="0" err="1"/>
              <a:t>C</a:t>
            </a:r>
            <a:r>
              <a:rPr lang="en-US" sz="4000" baseline="-25000" dirty="0" err="1"/>
              <a:t>vp</a:t>
            </a:r>
            <a:r>
              <a:rPr lang="en-US" sz="4000" dirty="0" err="1"/>
              <a:t>an</a:t>
            </a:r>
            <a:r>
              <a:rPr lang="ru-RU" sz="4000" dirty="0"/>
              <a:t>, где </a:t>
            </a:r>
          </a:p>
          <a:p>
            <a:pPr>
              <a:defRPr/>
            </a:pPr>
            <a:r>
              <a:rPr lang="en-US" sz="4000" dirty="0"/>
              <a:t>FGF</a:t>
            </a:r>
            <a:r>
              <a:rPr lang="ru-RU" sz="4000" dirty="0"/>
              <a:t> – поток свежего газа, л/мин</a:t>
            </a:r>
          </a:p>
          <a:p>
            <a:pPr>
              <a:defRPr/>
            </a:pPr>
            <a:r>
              <a:rPr lang="en-US" sz="4000" dirty="0" err="1"/>
              <a:t>C</a:t>
            </a:r>
            <a:r>
              <a:rPr lang="en-US" sz="4000" baseline="-25000" dirty="0" err="1"/>
              <a:t>vp</a:t>
            </a:r>
            <a:r>
              <a:rPr lang="en-US" sz="4000" dirty="0" err="1"/>
              <a:t>an</a:t>
            </a:r>
            <a:r>
              <a:rPr lang="ru-RU" sz="4000" dirty="0"/>
              <a:t> – концентрация анестетика на испарителе, </a:t>
            </a:r>
            <a:r>
              <a:rPr lang="ru-RU" sz="4000" dirty="0" err="1"/>
              <a:t>об%</a:t>
            </a:r>
            <a:endParaRPr lang="ru-RU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51384" y="1412776"/>
            <a:ext cx="11377264" cy="56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marL="292100" indent="-292100" defTabSz="762000" eaLnBrk="0" hangingPunct="0">
              <a:buClr>
                <a:srgbClr val="000099"/>
              </a:buClr>
              <a:buSzPct val="60000"/>
              <a:buFont typeface="Wingdings" pitchFamily="2" charset="2"/>
              <a:buChar char="l"/>
              <a:tabLst>
                <a:tab pos="571500" algn="l"/>
              </a:tabLst>
            </a:pPr>
            <a:r>
              <a:rPr lang="ru-RU" sz="2400" dirty="0">
                <a:latin typeface="Arial" pitchFamily="34" charset="0"/>
              </a:rPr>
              <a:t>Базовый мониторинг:</a:t>
            </a: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>
                <a:latin typeface="Arial" pitchFamily="34" charset="0"/>
              </a:rPr>
              <a:t>давление в дыхательных путях</a:t>
            </a: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>
                <a:latin typeface="Arial" pitchFamily="34" charset="0"/>
              </a:rPr>
              <a:t>дыхательный и минутный объем</a:t>
            </a: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>
                <a:latin typeface="Arial" pitchFamily="34" charset="0"/>
              </a:rPr>
              <a:t>вдыхаемая концентрация кислорода</a:t>
            </a: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ru-RU" sz="2400" dirty="0">
                <a:latin typeface="Wingdings" pitchFamily="2" charset="2"/>
              </a:rPr>
              <a:t> 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 err="1">
                <a:latin typeface="Arial" pitchFamily="34" charset="0"/>
              </a:rPr>
              <a:t>капнометрия</a:t>
            </a:r>
            <a:r>
              <a:rPr lang="ru-RU" sz="2400" dirty="0">
                <a:latin typeface="Arial" pitchFamily="34" charset="0"/>
              </a:rPr>
              <a:t> или </a:t>
            </a:r>
            <a:r>
              <a:rPr lang="ru-RU" sz="2400" dirty="0" err="1">
                <a:latin typeface="Arial" pitchFamily="34" charset="0"/>
              </a:rPr>
              <a:t>капнография</a:t>
            </a:r>
            <a:endParaRPr lang="ru-RU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ru-RU" sz="2400" dirty="0">
                <a:latin typeface="Wingdings" pitchFamily="2" charset="2"/>
              </a:rPr>
              <a:t> 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 err="1">
                <a:latin typeface="Arial" pitchFamily="34" charset="0"/>
              </a:rPr>
              <a:t>пульсоксиметрия</a:t>
            </a:r>
            <a:endParaRPr lang="ru-RU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ru-RU" sz="2400" dirty="0">
                <a:latin typeface="Wingdings" pitchFamily="2" charset="2"/>
              </a:rPr>
              <a:t> 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>
                <a:latin typeface="Arial" pitchFamily="34" charset="0"/>
              </a:rPr>
              <a:t>АД</a:t>
            </a: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u="sng" dirty="0">
                <a:latin typeface="Arial" pitchFamily="34" charset="0"/>
              </a:rPr>
              <a:t>концентрация анестетика во вдыхаемой смеси</a:t>
            </a:r>
            <a:endParaRPr lang="en-US" sz="2400" u="sng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u="sng" dirty="0">
                <a:latin typeface="Wingdings" pitchFamily="2" charset="2"/>
              </a:rPr>
              <a:t>	</a:t>
            </a:r>
            <a:r>
              <a:rPr lang="ru-RU" sz="2400" u="sng" dirty="0">
                <a:latin typeface="Wingdings" pitchFamily="2" charset="2"/>
              </a:rPr>
              <a:t>  </a:t>
            </a:r>
            <a:r>
              <a:rPr lang="en-US" sz="2400" u="sng" dirty="0">
                <a:latin typeface="Arial" pitchFamily="34" charset="0"/>
              </a:rPr>
              <a:t>(</a:t>
            </a:r>
            <a:r>
              <a:rPr lang="ru-RU" sz="2400" u="sng" dirty="0">
                <a:latin typeface="Arial" pitchFamily="34" charset="0"/>
              </a:rPr>
              <a:t>при потоке ниже</a:t>
            </a:r>
            <a:r>
              <a:rPr lang="en-US" sz="2400" u="sng" dirty="0">
                <a:latin typeface="Symbol" pitchFamily="18" charset="2"/>
              </a:rPr>
              <a:t> </a:t>
            </a:r>
            <a:r>
              <a:rPr lang="en-US" sz="2400" u="sng" dirty="0">
                <a:latin typeface="Arial" pitchFamily="34" charset="0"/>
              </a:rPr>
              <a:t>1 </a:t>
            </a:r>
            <a:r>
              <a:rPr lang="ru-RU" sz="2400" u="sng" dirty="0">
                <a:latin typeface="Arial" pitchFamily="34" charset="0"/>
              </a:rPr>
              <a:t>л/мин</a:t>
            </a:r>
            <a:r>
              <a:rPr lang="en-US" sz="2400" u="sng" dirty="0">
                <a:latin typeface="Arial" pitchFamily="34" charset="0"/>
              </a:rPr>
              <a:t>)</a:t>
            </a:r>
          </a:p>
          <a:p>
            <a:pPr marL="292100" indent="-292100" defTabSz="762000" eaLnBrk="0" hangingPunct="0">
              <a:tabLst>
                <a:tab pos="571500" algn="l"/>
              </a:tabLst>
            </a:pPr>
            <a:endParaRPr lang="ru-RU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ru-RU" sz="2400" dirty="0">
                <a:latin typeface="Arial" pitchFamily="34" charset="0"/>
              </a:rPr>
              <a:t>Дополнительно желаемый мониторинг</a:t>
            </a:r>
            <a:r>
              <a:rPr lang="en-US" sz="2400" dirty="0">
                <a:latin typeface="Arial" pitchFamily="34" charset="0"/>
              </a:rPr>
              <a:t>:</a:t>
            </a: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>
                <a:latin typeface="Arial" pitchFamily="34" charset="0"/>
              </a:rPr>
              <a:t>Температура</a:t>
            </a: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  <a:r>
              <a:rPr lang="en-US" sz="2400" dirty="0" err="1">
                <a:latin typeface="Wingdings" pitchFamily="2" charset="2"/>
              </a:rPr>
              <a:t>è</a:t>
            </a:r>
            <a:r>
              <a:rPr lang="en-US" sz="2400" dirty="0">
                <a:latin typeface="Arial" pitchFamily="34" charset="0"/>
              </a:rPr>
              <a:t> 	</a:t>
            </a:r>
            <a:r>
              <a:rPr lang="ru-RU" sz="2400" dirty="0">
                <a:latin typeface="Arial" pitchFamily="34" charset="0"/>
              </a:rPr>
              <a:t>ЭКГ</a:t>
            </a:r>
            <a:endParaRPr lang="en-US" sz="2400" dirty="0">
              <a:latin typeface="Arial" pitchFamily="34" charset="0"/>
            </a:endParaRPr>
          </a:p>
          <a:p>
            <a:pPr marL="292100" indent="-292100" defTabSz="762000" eaLnBrk="0" hangingPunct="0">
              <a:tabLst>
                <a:tab pos="571500" algn="l"/>
              </a:tabLst>
            </a:pPr>
            <a:r>
              <a:rPr lang="en-US" sz="2400" dirty="0">
                <a:latin typeface="Wingdings" pitchFamily="2" charset="2"/>
              </a:rPr>
              <a:t>	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774826" y="404814"/>
            <a:ext cx="8893175" cy="12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55675">
              <a:defRPr/>
            </a:pP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Мониторинг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необходимый для проведения </a:t>
            </a:r>
            <a:r>
              <a:rPr lang="ru-RU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низкопотоковой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анестезии</a:t>
            </a:r>
            <a:br>
              <a:rPr lang="de-DE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de-DE" sz="3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Накопление в контуре примесей посторонних газов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1424" y="1772816"/>
            <a:ext cx="10442376" cy="4176464"/>
          </a:xfrm>
        </p:spPr>
        <p:txBody>
          <a:bodyPr/>
          <a:lstStyle/>
          <a:p>
            <a:pPr>
              <a:defRPr/>
            </a:pPr>
            <a:r>
              <a:rPr lang="ru-RU" sz="2600" dirty="0"/>
              <a:t>Азот (снижение процентной концентрации кислорода) – «промывание» высоким потоком свежего газа (5 л/мин)</a:t>
            </a:r>
          </a:p>
          <a:p>
            <a:pPr>
              <a:defRPr/>
            </a:pPr>
            <a:r>
              <a:rPr lang="ru-RU" sz="2600" dirty="0"/>
              <a:t>Ацетон  (</a:t>
            </a:r>
            <a:r>
              <a:rPr lang="en-US" sz="2600" dirty="0"/>
              <a:t>&gt;50</a:t>
            </a:r>
            <a:r>
              <a:rPr lang="ru-RU" sz="2600" dirty="0"/>
              <a:t> мг/л – замедление выхода анестезии и повышение СПОТР) - не использовать при СД, длительном голодании и т.п.)</a:t>
            </a:r>
          </a:p>
          <a:p>
            <a:pPr>
              <a:defRPr/>
            </a:pPr>
            <a:r>
              <a:rPr lang="ru-RU" sz="2600" dirty="0"/>
              <a:t>Этанол (острая и хроническая алкогольная интоксикация)</a:t>
            </a:r>
          </a:p>
          <a:p>
            <a:pPr>
              <a:defRPr/>
            </a:pPr>
            <a:r>
              <a:rPr lang="ru-RU" sz="2600" dirty="0"/>
              <a:t>Окись углерода</a:t>
            </a:r>
          </a:p>
          <a:p>
            <a:pPr>
              <a:defRPr/>
            </a:pPr>
            <a:r>
              <a:rPr lang="ru-RU" sz="2600" dirty="0"/>
              <a:t>Продукты взаимодействия анестетиков с адсорбером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0363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Окись углерода (СО)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7408" y="1556792"/>
            <a:ext cx="10657184" cy="4392488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Физиологическая норма </a:t>
            </a:r>
            <a:r>
              <a:rPr lang="en-US" sz="2800" dirty="0" err="1"/>
              <a:t>COHb</a:t>
            </a:r>
            <a:r>
              <a:rPr lang="ru-RU" sz="2800" dirty="0"/>
              <a:t> = 0,5-1,5%</a:t>
            </a:r>
          </a:p>
          <a:p>
            <a:pPr>
              <a:defRPr/>
            </a:pPr>
            <a:r>
              <a:rPr lang="ru-RU" sz="2800" dirty="0"/>
              <a:t>Заядлые курильщики – до 10% (ограничение использования </a:t>
            </a:r>
            <a:r>
              <a:rPr lang="en-US" sz="2800" dirty="0"/>
              <a:t>MFA, LFA</a:t>
            </a:r>
            <a:r>
              <a:rPr lang="ru-RU" sz="2800" dirty="0"/>
              <a:t>)</a:t>
            </a:r>
          </a:p>
          <a:p>
            <a:pPr>
              <a:defRPr/>
            </a:pPr>
            <a:r>
              <a:rPr lang="ru-RU" sz="2800" dirty="0" err="1"/>
              <a:t>Микропризнаки</a:t>
            </a:r>
            <a:r>
              <a:rPr lang="ru-RU" sz="2800" dirty="0"/>
              <a:t>  интоксикации СО при нарастании концентрации со скоростью </a:t>
            </a:r>
            <a:r>
              <a:rPr lang="en-US" sz="2800" dirty="0"/>
              <a:t>600-800 </a:t>
            </a:r>
            <a:r>
              <a:rPr lang="en-US" sz="2800" dirty="0" err="1"/>
              <a:t>ppm</a:t>
            </a:r>
            <a:r>
              <a:rPr lang="en-US" sz="2800" dirty="0"/>
              <a:t>/</a:t>
            </a:r>
            <a:r>
              <a:rPr lang="ru-RU" sz="2800" dirty="0"/>
              <a:t>час (более 1500 </a:t>
            </a:r>
            <a:r>
              <a:rPr lang="en-US" sz="2800" dirty="0" err="1"/>
              <a:t>ppm</a:t>
            </a:r>
            <a:r>
              <a:rPr lang="ru-RU" sz="2800" dirty="0"/>
              <a:t>/час – угроза жизни)</a:t>
            </a:r>
          </a:p>
          <a:p>
            <a:pPr>
              <a:defRPr/>
            </a:pPr>
            <a:r>
              <a:rPr lang="ru-RU" sz="2800" dirty="0"/>
              <a:t>Образование СО при взаимодействии анестетика с </a:t>
            </a:r>
            <a:r>
              <a:rPr lang="ru-RU" sz="2800" b="1" u="sng" dirty="0"/>
              <a:t>сухой</a:t>
            </a:r>
            <a:r>
              <a:rPr lang="ru-RU" sz="2800" dirty="0"/>
              <a:t> натронной известью (феномен «синдром понедельника»)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Что такое идеальная анестезия?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484785"/>
            <a:ext cx="10945216" cy="4692179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3200" dirty="0"/>
              <a:t>Простота и удобство</a:t>
            </a:r>
            <a:r>
              <a:rPr lang="ru-RU" sz="2800" dirty="0"/>
              <a:t> 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28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/>
              <a:t>Легкая управляемость:</a:t>
            </a:r>
          </a:p>
          <a:p>
            <a:pPr lvl="1">
              <a:defRPr/>
            </a:pPr>
            <a:r>
              <a:rPr lang="ru-RU" sz="2800" dirty="0"/>
              <a:t>Быстрая индукция</a:t>
            </a:r>
          </a:p>
          <a:p>
            <a:pPr lvl="1">
              <a:defRPr/>
            </a:pPr>
            <a:r>
              <a:rPr lang="ru-RU" sz="2800" dirty="0"/>
              <a:t>Возможность быстрого изменения глубины наркоза</a:t>
            </a:r>
          </a:p>
          <a:p>
            <a:pPr lvl="1">
              <a:defRPr/>
            </a:pPr>
            <a:r>
              <a:rPr lang="ru-RU" sz="2800" dirty="0"/>
              <a:t>Быстрое пробуждение</a:t>
            </a:r>
          </a:p>
          <a:p>
            <a:pPr lvl="1">
              <a:buFont typeface="Wingdings" pitchFamily="2" charset="2"/>
              <a:buChar char="ü"/>
              <a:defRPr/>
            </a:pPr>
            <a:endParaRPr lang="ru-RU" sz="2800" dirty="0"/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/>
              <a:t>Стабильность гемодинамики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57200"/>
          </a:xfrm>
        </p:spPr>
        <p:txBody>
          <a:bodyPr/>
          <a:lstStyle/>
          <a:p>
            <a:pPr algn="ctr">
              <a:defRPr/>
            </a:pPr>
            <a:fld id="{4BD1DF19-898C-4174-AF97-B41C42CF42AA}" type="slidenum">
              <a:rPr lang="en-US"/>
              <a:pPr algn="ctr">
                <a:defRPr/>
              </a:pPr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314" y="274638"/>
            <a:ext cx="8472487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Противопоказания к </a:t>
            </a:r>
            <a:r>
              <a:rPr lang="en-US" sz="4000" b="1" dirty="0">
                <a:solidFill>
                  <a:srgbClr val="FF0000"/>
                </a:solidFill>
              </a:rPr>
              <a:t>MFA </a:t>
            </a:r>
            <a:r>
              <a:rPr lang="ru-RU" sz="4000" b="1" dirty="0">
                <a:solidFill>
                  <a:srgbClr val="FF0000"/>
                </a:solidFill>
              </a:rPr>
              <a:t>и </a:t>
            </a:r>
            <a:r>
              <a:rPr lang="en-US" sz="4000" b="1" dirty="0">
                <a:solidFill>
                  <a:srgbClr val="FF0000"/>
                </a:solidFill>
              </a:rPr>
              <a:t>LFA</a:t>
            </a:r>
            <a:r>
              <a:rPr lang="ru-RU" sz="4000" b="1" dirty="0">
                <a:solidFill>
                  <a:srgbClr val="FF0000"/>
                </a:solidFill>
              </a:rPr>
              <a:t> (1)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600201"/>
            <a:ext cx="10945215" cy="49006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Недостаточный мониторинг</a:t>
            </a:r>
          </a:p>
          <a:p>
            <a:pPr>
              <a:defRPr/>
            </a:pPr>
            <a:r>
              <a:rPr lang="ru-RU" sz="3200" dirty="0"/>
              <a:t>Неполадки следящей аппаратуры</a:t>
            </a:r>
          </a:p>
          <a:p>
            <a:pPr>
              <a:defRPr/>
            </a:pPr>
            <a:r>
              <a:rPr lang="ru-RU" sz="3200" dirty="0"/>
              <a:t>Истощение адсорбента</a:t>
            </a:r>
          </a:p>
          <a:p>
            <a:pPr>
              <a:defRPr/>
            </a:pPr>
            <a:r>
              <a:rPr lang="ru-RU" sz="3200" dirty="0"/>
              <a:t>Накопление в контуре примесей посторонних газов, которые элиминируются через легкие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72488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Примеси посторонних газов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196752"/>
            <a:ext cx="10945215" cy="5043488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Отравления газообразными веществами (угарный газ и т.п.)</a:t>
            </a:r>
          </a:p>
          <a:p>
            <a:pPr>
              <a:defRPr/>
            </a:pPr>
            <a:r>
              <a:rPr lang="ru-RU" sz="2800" dirty="0"/>
              <a:t>Анамнез по синдрому злокачественной гипертермии (накопление СО</a:t>
            </a:r>
            <a:r>
              <a:rPr lang="ru-RU" sz="2800" baseline="-25000" dirty="0"/>
              <a:t>2</a:t>
            </a:r>
            <a:r>
              <a:rPr lang="ru-RU" sz="2800" dirty="0"/>
              <a:t>)</a:t>
            </a:r>
          </a:p>
          <a:p>
            <a:pPr>
              <a:defRPr/>
            </a:pPr>
            <a:r>
              <a:rPr lang="ru-RU" sz="2800" dirty="0" err="1"/>
              <a:t>Декомпенсированный</a:t>
            </a:r>
            <a:r>
              <a:rPr lang="ru-RU" sz="2800" dirty="0"/>
              <a:t> сахарный диабет, длительное голодание (накопление ацетона)</a:t>
            </a:r>
          </a:p>
          <a:p>
            <a:pPr>
              <a:defRPr/>
            </a:pPr>
            <a:r>
              <a:rPr lang="ru-RU" sz="2800" dirty="0"/>
              <a:t>Острая/хроническая алкогольная интоксикация (накопление этанола)</a:t>
            </a:r>
          </a:p>
          <a:p>
            <a:pPr>
              <a:defRPr/>
            </a:pPr>
            <a:r>
              <a:rPr lang="ru-RU" sz="2800" dirty="0"/>
              <a:t>Тяжелые формы гемолитической анемии, </a:t>
            </a:r>
            <a:r>
              <a:rPr lang="ru-RU" sz="2800" dirty="0" err="1"/>
              <a:t>порфирии</a:t>
            </a:r>
            <a:r>
              <a:rPr lang="ru-RU" sz="2800" dirty="0"/>
              <a:t>, злостное </a:t>
            </a:r>
            <a:r>
              <a:rPr lang="ru-RU" sz="2800" dirty="0" err="1"/>
              <a:t>табококурение</a:t>
            </a:r>
            <a:r>
              <a:rPr lang="ru-RU" sz="2800" dirty="0"/>
              <a:t> (накопление СО)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0" y="1556792"/>
            <a:ext cx="8462714" cy="21602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dirty="0"/>
              <a:t>Клиническая физиология ингаляционной анестезии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4"/>
          <p:cNvSpPr>
            <a:spLocks noChangeArrowheads="1"/>
          </p:cNvSpPr>
          <p:nvPr/>
        </p:nvSpPr>
        <p:spPr bwMode="auto">
          <a:xfrm>
            <a:off x="3019426" y="1774825"/>
            <a:ext cx="1490663" cy="182880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4467225" y="2536825"/>
            <a:ext cx="1422400" cy="3048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Oval 6"/>
          <p:cNvSpPr>
            <a:spLocks noChangeArrowheads="1"/>
          </p:cNvSpPr>
          <p:nvPr/>
        </p:nvSpPr>
        <p:spPr bwMode="auto">
          <a:xfrm>
            <a:off x="3171825" y="2003425"/>
            <a:ext cx="1219200" cy="137160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2409825" y="2536825"/>
            <a:ext cx="609600" cy="152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5838825" y="1698625"/>
            <a:ext cx="812800" cy="26670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FA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015" name="Oval 9"/>
          <p:cNvSpPr>
            <a:spLocks noChangeArrowheads="1"/>
          </p:cNvSpPr>
          <p:nvPr/>
        </p:nvSpPr>
        <p:spPr bwMode="auto">
          <a:xfrm>
            <a:off x="6634163" y="1774825"/>
            <a:ext cx="1490662" cy="182880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Oval 10"/>
          <p:cNvSpPr>
            <a:spLocks noChangeArrowheads="1"/>
          </p:cNvSpPr>
          <p:nvPr/>
        </p:nvSpPr>
        <p:spPr bwMode="auto">
          <a:xfrm>
            <a:off x="6753225" y="2003425"/>
            <a:ext cx="1219200" cy="137160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8107363" y="2003425"/>
            <a:ext cx="1084262" cy="12954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  <a:p>
            <a:pPr algn="ctr"/>
            <a:r>
              <a:rPr lang="ru-RU" b="1">
                <a:solidFill>
                  <a:srgbClr val="FFFFFF"/>
                </a:solidFill>
                <a:latin typeface="Arial" pitchFamily="34" charset="0"/>
              </a:rPr>
              <a:t>Мозг</a:t>
            </a:r>
          </a:p>
          <a:p>
            <a:pPr algn="ctr"/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2257426" y="1622425"/>
            <a:ext cx="894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Поток</a:t>
            </a:r>
          </a:p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свежего</a:t>
            </a:r>
          </a:p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газа</a:t>
            </a:r>
          </a:p>
        </p:txBody>
      </p:sp>
      <p:sp>
        <p:nvSpPr>
          <p:cNvPr id="43019" name="Line 13"/>
          <p:cNvSpPr>
            <a:spLocks noChangeShapeType="1"/>
          </p:cNvSpPr>
          <p:nvPr/>
        </p:nvSpPr>
        <p:spPr bwMode="auto">
          <a:xfrm>
            <a:off x="2562226" y="2613025"/>
            <a:ext cx="339725" cy="0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20" name="Line 14"/>
          <p:cNvSpPr>
            <a:spLocks noChangeShapeType="1"/>
          </p:cNvSpPr>
          <p:nvPr/>
        </p:nvSpPr>
        <p:spPr bwMode="auto">
          <a:xfrm>
            <a:off x="3629025" y="1851025"/>
            <a:ext cx="406400" cy="76200"/>
          </a:xfrm>
          <a:prstGeom prst="line">
            <a:avLst/>
          </a:prstGeom>
          <a:noFill/>
          <a:ln w="22225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21" name="Line 15"/>
          <p:cNvSpPr>
            <a:spLocks noChangeShapeType="1"/>
          </p:cNvSpPr>
          <p:nvPr/>
        </p:nvSpPr>
        <p:spPr bwMode="auto">
          <a:xfrm flipH="1" flipV="1">
            <a:off x="3629026" y="3451225"/>
            <a:ext cx="269875" cy="76200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>
            <a:off x="7362825" y="1851025"/>
            <a:ext cx="457200" cy="228600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23" name="Line 17"/>
          <p:cNvSpPr>
            <a:spLocks noChangeShapeType="1"/>
          </p:cNvSpPr>
          <p:nvPr/>
        </p:nvSpPr>
        <p:spPr bwMode="auto">
          <a:xfrm flipH="1" flipV="1">
            <a:off x="6981826" y="3375025"/>
            <a:ext cx="474663" cy="152400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024" name="Text Box 18"/>
          <p:cNvSpPr txBox="1">
            <a:spLocks noChangeArrowheads="1"/>
          </p:cNvSpPr>
          <p:nvPr/>
        </p:nvSpPr>
        <p:spPr bwMode="auto">
          <a:xfrm>
            <a:off x="3171826" y="2384425"/>
            <a:ext cx="1255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200" b="1">
                <a:solidFill>
                  <a:srgbClr val="FFFFFF"/>
                </a:solidFill>
                <a:latin typeface="Arial" pitchFamily="34" charset="0"/>
              </a:rPr>
              <a:t>Дыхательный</a:t>
            </a:r>
          </a:p>
          <a:p>
            <a:pPr eaLnBrk="1" hangingPunct="1"/>
            <a:r>
              <a:rPr kumimoji="1" lang="ru-RU" sz="1200" b="1">
                <a:solidFill>
                  <a:srgbClr val="FFFFFF"/>
                </a:solidFill>
                <a:latin typeface="Arial" pitchFamily="34" charset="0"/>
              </a:rPr>
              <a:t> контур</a:t>
            </a:r>
          </a:p>
        </p:txBody>
      </p:sp>
      <p:sp>
        <p:nvSpPr>
          <p:cNvPr id="43025" name="Text Box 19"/>
          <p:cNvSpPr txBox="1">
            <a:spLocks noChangeArrowheads="1"/>
          </p:cNvSpPr>
          <p:nvPr/>
        </p:nvSpPr>
        <p:spPr bwMode="auto">
          <a:xfrm>
            <a:off x="4391026" y="1698625"/>
            <a:ext cx="1489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Мертвое</a:t>
            </a:r>
          </a:p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пространство</a:t>
            </a:r>
          </a:p>
        </p:txBody>
      </p:sp>
      <p:sp>
        <p:nvSpPr>
          <p:cNvPr id="43026" name="Text Box 20"/>
          <p:cNvSpPr txBox="1">
            <a:spLocks noChangeArrowheads="1"/>
          </p:cNvSpPr>
          <p:nvPr/>
        </p:nvSpPr>
        <p:spPr bwMode="auto">
          <a:xfrm>
            <a:off x="5857876" y="1393825"/>
            <a:ext cx="911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Легкие</a:t>
            </a:r>
          </a:p>
        </p:txBody>
      </p:sp>
      <p:sp>
        <p:nvSpPr>
          <p:cNvPr id="43027" name="Text Box 21"/>
          <p:cNvSpPr txBox="1">
            <a:spLocks noChangeArrowheads="1"/>
          </p:cNvSpPr>
          <p:nvPr/>
        </p:nvSpPr>
        <p:spPr bwMode="auto">
          <a:xfrm>
            <a:off x="4772025" y="3984626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b="1">
                <a:solidFill>
                  <a:srgbClr val="FFFFFF"/>
                </a:solidFill>
                <a:latin typeface="Arial" pitchFamily="34" charset="0"/>
              </a:rPr>
              <a:t>Fi</a:t>
            </a:r>
            <a:endParaRPr kumimoji="1"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028" name="Rectangle 22"/>
          <p:cNvSpPr>
            <a:spLocks noChangeArrowheads="1"/>
          </p:cNvSpPr>
          <p:nvPr/>
        </p:nvSpPr>
        <p:spPr bwMode="auto">
          <a:xfrm>
            <a:off x="7286625" y="3984626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b="1">
                <a:solidFill>
                  <a:srgbClr val="FFFFFF"/>
                </a:solidFill>
                <a:latin typeface="Arial" pitchFamily="34" charset="0"/>
              </a:rPr>
              <a:t>Fa</a:t>
            </a:r>
            <a:endParaRPr kumimoji="1"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029" name="Text Box 23"/>
          <p:cNvSpPr txBox="1">
            <a:spLocks noChangeArrowheads="1"/>
          </p:cNvSpPr>
          <p:nvPr/>
        </p:nvSpPr>
        <p:spPr bwMode="auto">
          <a:xfrm>
            <a:off x="6753225" y="1393825"/>
            <a:ext cx="202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Артериальная кровь</a:t>
            </a:r>
          </a:p>
        </p:txBody>
      </p:sp>
      <p:sp>
        <p:nvSpPr>
          <p:cNvPr id="43030" name="Text Box 24"/>
          <p:cNvSpPr txBox="1">
            <a:spLocks noChangeArrowheads="1"/>
          </p:cNvSpPr>
          <p:nvPr/>
        </p:nvSpPr>
        <p:spPr bwMode="auto">
          <a:xfrm>
            <a:off x="6753226" y="3679825"/>
            <a:ext cx="1598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Венозная кровь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1992313" y="476251"/>
            <a:ext cx="8280400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8425" tIns="49212" rIns="98425" bIns="49212" anchor="b"/>
          <a:lstStyle/>
          <a:p>
            <a:pPr algn="ctr" defTabSz="977900">
              <a:defRPr/>
            </a:pPr>
            <a:r>
              <a:rPr lang="ru-RU" sz="2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Барьеры между наркозным аппаратом</a:t>
            </a:r>
          </a:p>
          <a:p>
            <a:pPr algn="ctr" defTabSz="977900">
              <a:defRPr/>
            </a:pPr>
            <a:r>
              <a:rPr lang="ru-RU" sz="29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 головным мозгом</a:t>
            </a:r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3963988" y="5086350"/>
            <a:ext cx="472440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3038" indent="-173038">
              <a:spcBef>
                <a:spcPct val="20000"/>
              </a:spcBef>
              <a:buClr>
                <a:srgbClr val="FFFF00"/>
              </a:buClr>
              <a:buSzPct val="130000"/>
              <a:buFontTx/>
              <a:buChar char="•"/>
              <a:defRPr/>
            </a:pPr>
            <a:r>
              <a:rPr kumimoji="1"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Растворимость и поглощение</a:t>
            </a:r>
          </a:p>
          <a:p>
            <a:pPr marL="173038" indent="-173038">
              <a:spcBef>
                <a:spcPct val="20000"/>
              </a:spcBef>
              <a:buClr>
                <a:srgbClr val="FFFF00"/>
              </a:buClr>
              <a:buSzPct val="130000"/>
              <a:buFontTx/>
              <a:buChar char="•"/>
              <a:defRPr/>
            </a:pPr>
            <a:r>
              <a:rPr kumimoji="1"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Летучесть (ДНП)</a:t>
            </a:r>
          </a:p>
          <a:p>
            <a:pPr marL="173038" indent="-173038">
              <a:spcBef>
                <a:spcPct val="20000"/>
              </a:spcBef>
              <a:buClr>
                <a:srgbClr val="FFFF00"/>
              </a:buClr>
              <a:buSzPct val="130000"/>
              <a:buFontTx/>
              <a:buChar char="•"/>
              <a:defRPr/>
            </a:pPr>
            <a:r>
              <a:rPr kumimoji="1"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Мощность (МАК)</a:t>
            </a:r>
          </a:p>
          <a:p>
            <a:pPr marL="173038" indent="-173038">
              <a:spcBef>
                <a:spcPct val="20000"/>
              </a:spcBef>
              <a:buClr>
                <a:srgbClr val="FFFF00"/>
              </a:buClr>
              <a:buSzPct val="130000"/>
              <a:buFontTx/>
              <a:buChar char="•"/>
              <a:defRPr/>
            </a:pPr>
            <a:r>
              <a:rPr kumimoji="1"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Фармакологические эффекты</a:t>
            </a:r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1992313" y="460375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Растворимость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4500563" y="4605338"/>
            <a:ext cx="37004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Альвеолярный кровоток</a:t>
            </a: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8328025" y="4605338"/>
            <a:ext cx="194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Парциальное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924800" y="1844676"/>
            <a:ext cx="2590800" cy="1800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en-US">
                <a:solidFill>
                  <a:srgbClr val="FFFFFF"/>
                </a:solidFill>
                <a:latin typeface="Arial" pitchFamily="34" charset="0"/>
              </a:rPr>
              <a:t>- FA</a:t>
            </a:r>
          </a:p>
          <a:p>
            <a:pPr marL="342900" indent="-342900"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  - </a:t>
            </a:r>
            <a:r>
              <a:rPr lang="ru-RU">
                <a:solidFill>
                  <a:srgbClr val="FFFFFF"/>
                </a:solidFill>
                <a:latin typeface="Arial" pitchFamily="34" charset="0"/>
              </a:rPr>
              <a:t>Р парциальное </a:t>
            </a:r>
            <a:br>
              <a:rPr lang="ru-RU">
                <a:solidFill>
                  <a:srgbClr val="FFFFFF"/>
                </a:solidFill>
                <a:latin typeface="Arial" pitchFamily="34" charset="0"/>
              </a:rPr>
            </a:br>
            <a:r>
              <a:rPr lang="ru-RU">
                <a:solidFill>
                  <a:srgbClr val="FFFFFF"/>
                </a:solidFill>
                <a:latin typeface="Arial" pitchFamily="34" charset="0"/>
              </a:rPr>
              <a:t>в альвеолах </a:t>
            </a:r>
            <a:br>
              <a:rPr lang="ru-RU">
                <a:solidFill>
                  <a:srgbClr val="FFFFFF"/>
                </a:solidFill>
                <a:latin typeface="Arial" pitchFamily="34" charset="0"/>
              </a:rPr>
            </a:br>
            <a:r>
              <a:rPr lang="ru-RU">
                <a:solidFill>
                  <a:srgbClr val="FFFFFF"/>
                </a:solidFill>
                <a:latin typeface="Arial" pitchFamily="34" charset="0"/>
              </a:rPr>
              <a:t>и в крови </a:t>
            </a:r>
          </a:p>
          <a:p>
            <a:pPr marL="342900" indent="-342900">
              <a:lnSpc>
                <a:spcPct val="85000"/>
              </a:lnSpc>
            </a:pPr>
            <a:r>
              <a:rPr lang="ru-RU" b="1" i="1">
                <a:solidFill>
                  <a:srgbClr val="FFFF00"/>
                </a:solidFill>
                <a:latin typeface="Arial" pitchFamily="34" charset="0"/>
              </a:rPr>
              <a:t>растут </a:t>
            </a:r>
            <a:br>
              <a:rPr lang="ru-RU" b="1" i="1">
                <a:solidFill>
                  <a:srgbClr val="FFFF00"/>
                </a:solidFill>
                <a:latin typeface="Arial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Arial" pitchFamily="34" charset="0"/>
              </a:rPr>
              <a:t>быстро !!!</a:t>
            </a:r>
            <a:endParaRPr lang="ru-RU" b="1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>
              <a:lnSpc>
                <a:spcPct val="85000"/>
              </a:lnSpc>
            </a:pPr>
            <a:r>
              <a:rPr lang="ru-RU" b="1">
                <a:solidFill>
                  <a:srgbClr val="FFFFFF"/>
                </a:solidFill>
                <a:latin typeface="Arial" pitchFamily="34" charset="0"/>
              </a:rPr>
              <a:t>Диффузия в кровь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</a:pPr>
            <a:endParaRPr lang="ru-RU" b="1" i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4035" name="Oval 5"/>
          <p:cNvSpPr>
            <a:spLocks noChangeArrowheads="1"/>
          </p:cNvSpPr>
          <p:nvPr/>
        </p:nvSpPr>
        <p:spPr bwMode="auto">
          <a:xfrm>
            <a:off x="5334000" y="514350"/>
            <a:ext cx="1752600" cy="182880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Oval 6"/>
          <p:cNvSpPr>
            <a:spLocks noChangeArrowheads="1"/>
          </p:cNvSpPr>
          <p:nvPr/>
        </p:nvSpPr>
        <p:spPr bwMode="auto">
          <a:xfrm>
            <a:off x="5486400" y="74295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5441604" y="1103313"/>
            <a:ext cx="15294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Действующая</a:t>
            </a:r>
            <a:r>
              <a:rPr kumimoji="1" lang="en-US" sz="1400" b="1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 </a:t>
            </a:r>
          </a:p>
          <a:p>
            <a:pPr algn="ctr"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растворенная</a:t>
            </a:r>
          </a:p>
          <a:p>
            <a:pPr algn="ctr"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   фракции</a:t>
            </a:r>
          </a:p>
        </p:txBody>
      </p:sp>
      <p:sp useBgFill="1">
        <p:nvSpPr>
          <p:cNvPr id="44038" name="Rectangle 8"/>
          <p:cNvSpPr>
            <a:spLocks noChangeArrowheads="1"/>
          </p:cNvSpPr>
          <p:nvPr/>
        </p:nvSpPr>
        <p:spPr bwMode="auto">
          <a:xfrm>
            <a:off x="2514600" y="4705350"/>
            <a:ext cx="7010400" cy="914400"/>
          </a:xfrm>
          <a:prstGeom prst="rect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ru-RU" sz="2600" b="1">
                <a:solidFill>
                  <a:srgbClr val="FFFFFF"/>
                </a:solidFill>
                <a:latin typeface="Arial" pitchFamily="34" charset="0"/>
              </a:rPr>
              <a:t>Требуемая концентрация газа </a:t>
            </a:r>
            <a:br>
              <a:rPr lang="ru-RU" sz="2600" b="1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600" b="1">
                <a:solidFill>
                  <a:srgbClr val="FFFFFF"/>
                </a:solidFill>
                <a:latin typeface="Arial" pitchFamily="34" charset="0"/>
              </a:rPr>
              <a:t>во вдыхаемой смеси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2005013" y="476250"/>
            <a:ext cx="2074862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Растворимость</a:t>
            </a:r>
          </a:p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высокая </a:t>
            </a:r>
          </a:p>
          <a:p>
            <a:pPr algn="ctr"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(К=кровь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газ)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8183563" y="514350"/>
            <a:ext cx="208915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Растворимость</a:t>
            </a:r>
          </a:p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низкая </a:t>
            </a:r>
          </a:p>
          <a:p>
            <a:pPr algn="ctr">
              <a:defRPr/>
            </a:pP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(К=кровь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ru-RU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газ)</a:t>
            </a:r>
          </a:p>
        </p:txBody>
      </p:sp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1981200" y="1704976"/>
            <a:ext cx="2590800" cy="18002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en-US">
                <a:solidFill>
                  <a:srgbClr val="FFFFFF"/>
                </a:solidFill>
                <a:latin typeface="Arial" pitchFamily="34" charset="0"/>
              </a:rPr>
              <a:t>- FA</a:t>
            </a:r>
          </a:p>
          <a:p>
            <a:pPr marL="342900" indent="-342900"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  <a:latin typeface="Arial" pitchFamily="34" charset="0"/>
              </a:rPr>
              <a:t>  - </a:t>
            </a:r>
            <a:r>
              <a:rPr lang="ru-RU">
                <a:solidFill>
                  <a:srgbClr val="FFFFFF"/>
                </a:solidFill>
                <a:latin typeface="Arial" pitchFamily="34" charset="0"/>
              </a:rPr>
              <a:t>Р парциальное </a:t>
            </a:r>
            <a:br>
              <a:rPr lang="ru-RU">
                <a:solidFill>
                  <a:srgbClr val="FFFFFF"/>
                </a:solidFill>
                <a:latin typeface="Arial" pitchFamily="34" charset="0"/>
              </a:rPr>
            </a:br>
            <a:r>
              <a:rPr lang="ru-RU">
                <a:solidFill>
                  <a:srgbClr val="FFFFFF"/>
                </a:solidFill>
                <a:latin typeface="Arial" pitchFamily="34" charset="0"/>
              </a:rPr>
              <a:t>в альвеолах </a:t>
            </a:r>
            <a:br>
              <a:rPr lang="ru-RU">
                <a:solidFill>
                  <a:srgbClr val="FFFFFF"/>
                </a:solidFill>
                <a:latin typeface="Arial" pitchFamily="34" charset="0"/>
              </a:rPr>
            </a:br>
            <a:r>
              <a:rPr lang="ru-RU">
                <a:solidFill>
                  <a:srgbClr val="FFFFFF"/>
                </a:solidFill>
                <a:latin typeface="Arial" pitchFamily="34" charset="0"/>
              </a:rPr>
              <a:t>и в крови </a:t>
            </a:r>
          </a:p>
          <a:p>
            <a:pPr marL="342900" indent="-342900">
              <a:lnSpc>
                <a:spcPct val="85000"/>
              </a:lnSpc>
            </a:pPr>
            <a:r>
              <a:rPr lang="ru-RU" b="1" i="1">
                <a:solidFill>
                  <a:srgbClr val="FFFF00"/>
                </a:solidFill>
                <a:latin typeface="Arial" pitchFamily="34" charset="0"/>
              </a:rPr>
              <a:t>растут </a:t>
            </a:r>
            <a:br>
              <a:rPr lang="ru-RU" b="1" i="1">
                <a:solidFill>
                  <a:srgbClr val="FFFF00"/>
                </a:solidFill>
                <a:latin typeface="Arial" pitchFamily="34" charset="0"/>
              </a:rPr>
            </a:br>
            <a:r>
              <a:rPr lang="ru-RU" b="1" i="1">
                <a:solidFill>
                  <a:srgbClr val="FFFF00"/>
                </a:solidFill>
                <a:latin typeface="Arial" pitchFamily="34" charset="0"/>
              </a:rPr>
              <a:t>медленно !!!</a:t>
            </a:r>
            <a:endParaRPr lang="ru-RU" b="1">
              <a:solidFill>
                <a:srgbClr val="FFFF00"/>
              </a:solidFill>
              <a:latin typeface="Arial" pitchFamily="34" charset="0"/>
            </a:endParaRPr>
          </a:p>
          <a:p>
            <a:pPr marL="342900" indent="-342900">
              <a:lnSpc>
                <a:spcPct val="85000"/>
              </a:lnSpc>
            </a:pPr>
            <a:r>
              <a:rPr lang="ru-RU" b="1">
                <a:solidFill>
                  <a:srgbClr val="FFFFFF"/>
                </a:solidFill>
                <a:latin typeface="Arial" pitchFamily="34" charset="0"/>
              </a:rPr>
              <a:t>Диффузия в кровь</a:t>
            </a:r>
          </a:p>
        </p:txBody>
      </p:sp>
      <p:sp>
        <p:nvSpPr>
          <p:cNvPr id="44042" name="AutoShape 12"/>
          <p:cNvSpPr>
            <a:spLocks noChangeArrowheads="1"/>
          </p:cNvSpPr>
          <p:nvPr/>
        </p:nvSpPr>
        <p:spPr bwMode="auto">
          <a:xfrm>
            <a:off x="4191000" y="476250"/>
            <a:ext cx="1371600" cy="2057400"/>
          </a:xfrm>
          <a:prstGeom prst="moon">
            <a:avLst>
              <a:gd name="adj" fmla="val 71759"/>
            </a:avLst>
          </a:prstGeom>
          <a:gradFill rotWithShape="1">
            <a:gsLst>
              <a:gs pos="0">
                <a:srgbClr val="510000"/>
              </a:gs>
              <a:gs pos="50000">
                <a:srgbClr val="800000"/>
              </a:gs>
              <a:gs pos="100000">
                <a:srgbClr val="51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Arial" pitchFamily="34" charset="0"/>
              </a:rPr>
              <a:t>Легкие</a:t>
            </a:r>
          </a:p>
          <a:p>
            <a:pPr algn="ctr"/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(FA)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7086600" y="476250"/>
            <a:ext cx="914400" cy="2057400"/>
          </a:xfrm>
          <a:prstGeom prst="rect">
            <a:avLst/>
          </a:prstGeom>
          <a:gradFill rotWithShape="1">
            <a:gsLst>
              <a:gs pos="0">
                <a:srgbClr val="510000"/>
              </a:gs>
              <a:gs pos="50000">
                <a:srgbClr val="800000"/>
              </a:gs>
              <a:gs pos="100000">
                <a:srgbClr val="51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Arial" pitchFamily="34" charset="0"/>
              </a:rPr>
              <a:t>ткани</a:t>
            </a: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4367213" y="3125788"/>
            <a:ext cx="0" cy="3048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 flipV="1">
            <a:off x="10310813" y="3213100"/>
            <a:ext cx="0" cy="304800"/>
          </a:xfrm>
          <a:prstGeom prst="line">
            <a:avLst/>
          </a:prstGeom>
          <a:noFill/>
          <a:ln w="412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9372600" y="485775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9067800" y="485775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 flipV="1">
            <a:off x="2667000" y="485775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Line 19"/>
          <p:cNvSpPr>
            <a:spLocks noChangeShapeType="1"/>
          </p:cNvSpPr>
          <p:nvPr/>
        </p:nvSpPr>
        <p:spPr bwMode="auto">
          <a:xfrm flipV="1">
            <a:off x="3048000" y="485775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50" name="Rectangle 20"/>
          <p:cNvSpPr>
            <a:spLocks noChangeArrowheads="1"/>
          </p:cNvSpPr>
          <p:nvPr/>
        </p:nvSpPr>
        <p:spPr bwMode="auto">
          <a:xfrm>
            <a:off x="2514600" y="5848350"/>
            <a:ext cx="7010400" cy="533400"/>
          </a:xfrm>
          <a:prstGeom prst="rect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</a:pPr>
            <a:r>
              <a:rPr lang="ru-RU" sz="2600" b="1">
                <a:solidFill>
                  <a:srgbClr val="FFFFFF"/>
                </a:solidFill>
                <a:latin typeface="Arial" pitchFamily="34" charset="0"/>
              </a:rPr>
              <a:t>Время на индукцию</a:t>
            </a:r>
          </a:p>
        </p:txBody>
      </p:sp>
      <p:sp>
        <p:nvSpPr>
          <p:cNvPr id="44051" name="Line 21"/>
          <p:cNvSpPr>
            <a:spLocks noChangeShapeType="1"/>
          </p:cNvSpPr>
          <p:nvPr/>
        </p:nvSpPr>
        <p:spPr bwMode="auto">
          <a:xfrm flipV="1">
            <a:off x="2971800" y="5924550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3276600" y="5924550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Line 23"/>
          <p:cNvSpPr>
            <a:spLocks noChangeShapeType="1"/>
          </p:cNvSpPr>
          <p:nvPr/>
        </p:nvSpPr>
        <p:spPr bwMode="auto">
          <a:xfrm>
            <a:off x="8763000" y="5924550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Line 24"/>
          <p:cNvSpPr>
            <a:spLocks noChangeShapeType="1"/>
          </p:cNvSpPr>
          <p:nvPr/>
        </p:nvSpPr>
        <p:spPr bwMode="auto">
          <a:xfrm>
            <a:off x="9067800" y="5924550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V="1">
            <a:off x="8305800" y="4095750"/>
            <a:ext cx="0" cy="3048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Line 26"/>
          <p:cNvSpPr>
            <a:spLocks noChangeShapeType="1"/>
          </p:cNvSpPr>
          <p:nvPr/>
        </p:nvSpPr>
        <p:spPr bwMode="auto">
          <a:xfrm>
            <a:off x="3505200" y="4171950"/>
            <a:ext cx="0" cy="3048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57" name="Rectangle 27"/>
          <p:cNvSpPr>
            <a:spLocks noChangeArrowheads="1"/>
          </p:cNvSpPr>
          <p:nvPr/>
        </p:nvSpPr>
        <p:spPr bwMode="auto">
          <a:xfrm>
            <a:off x="2514600" y="4019550"/>
            <a:ext cx="7010400" cy="533400"/>
          </a:xfrm>
          <a:prstGeom prst="rect">
            <a:avLst/>
          </a:prstGeom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5000"/>
              </a:lnSpc>
            </a:pPr>
            <a:r>
              <a:rPr lang="ru-RU" sz="2600" b="1" i="1">
                <a:solidFill>
                  <a:srgbClr val="FFFF00"/>
                </a:solidFill>
                <a:latin typeface="Arial" pitchFamily="34" charset="0"/>
              </a:rPr>
              <a:t>Насыщение тканей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5138738" y="1117600"/>
            <a:ext cx="1905000" cy="1905000"/>
          </a:xfrm>
          <a:prstGeom prst="ellipse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5359400" y="1349375"/>
            <a:ext cx="1447800" cy="144780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51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5367338" y="1727200"/>
            <a:ext cx="152945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Действующая</a:t>
            </a:r>
            <a:r>
              <a:rPr kumimoji="1" lang="en-US" sz="1400" b="1">
                <a:solidFill>
                  <a:srgbClr val="FFFFFF"/>
                </a:solidFill>
                <a:latin typeface="Arial" pitchFamily="34" charset="0"/>
              </a:rPr>
              <a:t>/</a:t>
            </a:r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 </a:t>
            </a:r>
          </a:p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растворенная</a:t>
            </a:r>
          </a:p>
          <a:p>
            <a:pPr eaLnBrk="1" hangingPunct="1"/>
            <a:r>
              <a:rPr kumimoji="1" lang="ru-RU" sz="1400" b="1">
                <a:solidFill>
                  <a:srgbClr val="FFFFFF"/>
                </a:solidFill>
                <a:latin typeface="Arial" pitchFamily="34" charset="0"/>
              </a:rPr>
              <a:t>   фракции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992314" y="476250"/>
            <a:ext cx="1970087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Растворимость</a:t>
            </a:r>
          </a:p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высокая </a:t>
            </a: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8153401" y="476250"/>
            <a:ext cx="2119313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Растворимость</a:t>
            </a:r>
          </a:p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низкая </a:t>
            </a:r>
          </a:p>
        </p:txBody>
      </p:sp>
      <p:sp>
        <p:nvSpPr>
          <p:cNvPr id="45063" name="Rectangle 9"/>
          <p:cNvSpPr>
            <a:spLocks noChangeArrowheads="1"/>
          </p:cNvSpPr>
          <p:nvPr/>
        </p:nvSpPr>
        <p:spPr bwMode="auto">
          <a:xfrm>
            <a:off x="1993900" y="2063750"/>
            <a:ext cx="23622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растворенная фракция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4038600" y="4327525"/>
            <a:ext cx="3886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5000"/>
              </a:lnSpc>
              <a:defRPr/>
            </a:pPr>
            <a:r>
              <a:rPr lang="ru-RU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Насыщение тканей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4343400" y="47625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Альвеолярный кровоток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992313" y="1279525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СИ</a:t>
            </a:r>
          </a:p>
        </p:txBody>
      </p:sp>
      <p:sp>
        <p:nvSpPr>
          <p:cNvPr id="45067" name="Line 13"/>
          <p:cNvSpPr>
            <a:spLocks noChangeShapeType="1"/>
          </p:cNvSpPr>
          <p:nvPr/>
        </p:nvSpPr>
        <p:spPr bwMode="auto">
          <a:xfrm flipV="1">
            <a:off x="3744913" y="1355725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Line 14"/>
          <p:cNvSpPr>
            <a:spLocks noChangeShapeType="1"/>
          </p:cNvSpPr>
          <p:nvPr/>
        </p:nvSpPr>
        <p:spPr bwMode="auto">
          <a:xfrm>
            <a:off x="2297113" y="1355725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1993900" y="3511550"/>
            <a:ext cx="23622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действующая фракция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8048625" y="1355725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СИ</a:t>
            </a:r>
          </a:p>
        </p:txBody>
      </p:sp>
      <p:sp>
        <p:nvSpPr>
          <p:cNvPr id="45071" name="Line 17"/>
          <p:cNvSpPr>
            <a:spLocks noChangeShapeType="1"/>
          </p:cNvSpPr>
          <p:nvPr/>
        </p:nvSpPr>
        <p:spPr bwMode="auto">
          <a:xfrm>
            <a:off x="8353425" y="1435100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2" name="Line 18"/>
          <p:cNvSpPr>
            <a:spLocks noChangeShapeType="1"/>
          </p:cNvSpPr>
          <p:nvPr/>
        </p:nvSpPr>
        <p:spPr bwMode="auto">
          <a:xfrm flipV="1">
            <a:off x="9823450" y="1412875"/>
            <a:ext cx="0" cy="381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3" name="Rectangle 19"/>
          <p:cNvSpPr>
            <a:spLocks noChangeArrowheads="1"/>
          </p:cNvSpPr>
          <p:nvPr/>
        </p:nvSpPr>
        <p:spPr bwMode="auto">
          <a:xfrm>
            <a:off x="7896225" y="2041525"/>
            <a:ext cx="23622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растворенная фракция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074" name="Rectangle 20"/>
          <p:cNvSpPr>
            <a:spLocks noChangeArrowheads="1"/>
          </p:cNvSpPr>
          <p:nvPr/>
        </p:nvSpPr>
        <p:spPr bwMode="auto">
          <a:xfrm>
            <a:off x="7896225" y="3565525"/>
            <a:ext cx="23622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действующая фракция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075" name="Rectangle 21"/>
          <p:cNvSpPr>
            <a:spLocks noChangeArrowheads="1"/>
          </p:cNvSpPr>
          <p:nvPr/>
        </p:nvSpPr>
        <p:spPr bwMode="auto">
          <a:xfrm>
            <a:off x="1993900" y="2749550"/>
            <a:ext cx="23622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темп увеличения</a:t>
            </a:r>
          </a:p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Ральвеолярного</a:t>
            </a:r>
            <a:endParaRPr lang="ru-RU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076" name="Rectangle 22"/>
          <p:cNvSpPr>
            <a:spLocks noChangeArrowheads="1"/>
          </p:cNvSpPr>
          <p:nvPr/>
        </p:nvSpPr>
        <p:spPr bwMode="auto">
          <a:xfrm>
            <a:off x="7896225" y="2803525"/>
            <a:ext cx="23622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 темп увеличения</a:t>
            </a:r>
          </a:p>
          <a:p>
            <a:pPr marL="95250" indent="-95250" algn="ctr">
              <a:lnSpc>
                <a:spcPct val="85000"/>
              </a:lnSpc>
            </a:pPr>
            <a:r>
              <a:rPr lang="ru-RU">
                <a:solidFill>
                  <a:srgbClr val="FFFFFF"/>
                </a:solidFill>
                <a:latin typeface="Arial" pitchFamily="34" charset="0"/>
              </a:rPr>
              <a:t> «Р» </a:t>
            </a:r>
            <a:r>
              <a:rPr lang="ru-RU" i="1">
                <a:solidFill>
                  <a:srgbClr val="FFFFFF"/>
                </a:solidFill>
                <a:latin typeface="Arial" pitchFamily="34" charset="0"/>
              </a:rPr>
              <a:t>альвеолярного</a:t>
            </a:r>
            <a:endParaRPr lang="ru-RU" b="1" i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5077" name="Line 23"/>
          <p:cNvSpPr>
            <a:spLocks noChangeShapeType="1"/>
          </p:cNvSpPr>
          <p:nvPr/>
        </p:nvSpPr>
        <p:spPr bwMode="auto">
          <a:xfrm flipV="1">
            <a:off x="4224338" y="2085975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8" name="Line 24"/>
          <p:cNvSpPr>
            <a:spLocks noChangeShapeType="1"/>
          </p:cNvSpPr>
          <p:nvPr/>
        </p:nvSpPr>
        <p:spPr bwMode="auto">
          <a:xfrm>
            <a:off x="2146300" y="2106613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79" name="Line 25"/>
          <p:cNvSpPr>
            <a:spLocks noChangeShapeType="1"/>
          </p:cNvSpPr>
          <p:nvPr/>
        </p:nvSpPr>
        <p:spPr bwMode="auto">
          <a:xfrm>
            <a:off x="4224338" y="2792413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0" name="Line 26"/>
          <p:cNvSpPr>
            <a:spLocks noChangeShapeType="1"/>
          </p:cNvSpPr>
          <p:nvPr/>
        </p:nvSpPr>
        <p:spPr bwMode="auto">
          <a:xfrm flipV="1">
            <a:off x="2146300" y="27940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1" name="Line 27"/>
          <p:cNvSpPr>
            <a:spLocks noChangeShapeType="1"/>
          </p:cNvSpPr>
          <p:nvPr/>
        </p:nvSpPr>
        <p:spPr bwMode="auto">
          <a:xfrm flipV="1">
            <a:off x="2146300" y="351155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2" name="Line 28"/>
          <p:cNvSpPr>
            <a:spLocks noChangeShapeType="1"/>
          </p:cNvSpPr>
          <p:nvPr/>
        </p:nvSpPr>
        <p:spPr bwMode="auto">
          <a:xfrm>
            <a:off x="4203700" y="358775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3" name="AutoShape 29"/>
          <p:cNvSpPr>
            <a:spLocks noChangeArrowheads="1"/>
          </p:cNvSpPr>
          <p:nvPr/>
        </p:nvSpPr>
        <p:spPr bwMode="auto">
          <a:xfrm>
            <a:off x="5753100" y="3213100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4" name="Oval 30"/>
          <p:cNvSpPr>
            <a:spLocks noChangeArrowheads="1"/>
          </p:cNvSpPr>
          <p:nvPr/>
        </p:nvSpPr>
        <p:spPr bwMode="auto">
          <a:xfrm>
            <a:off x="1841500" y="3435350"/>
            <a:ext cx="609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79" name="AutoShape 31"/>
          <p:cNvSpPr>
            <a:spLocks noChangeArrowheads="1"/>
          </p:cNvSpPr>
          <p:nvPr/>
        </p:nvSpPr>
        <p:spPr bwMode="auto">
          <a:xfrm>
            <a:off x="6843713" y="5300663"/>
            <a:ext cx="3429000" cy="1371600"/>
          </a:xfrm>
          <a:prstGeom prst="flowChartPunchedTap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Перфузия </a:t>
            </a:r>
          </a:p>
          <a:p>
            <a:pPr algn="ctr">
              <a:defRPr/>
            </a:pP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тканей</a:t>
            </a:r>
          </a:p>
        </p:txBody>
      </p:sp>
      <p:sp>
        <p:nvSpPr>
          <p:cNvPr id="78880" name="AutoShape 32"/>
          <p:cNvSpPr>
            <a:spLocks noChangeArrowheads="1"/>
          </p:cNvSpPr>
          <p:nvPr/>
        </p:nvSpPr>
        <p:spPr bwMode="auto">
          <a:xfrm>
            <a:off x="1992313" y="5229225"/>
            <a:ext cx="3429000" cy="1447800"/>
          </a:xfrm>
          <a:prstGeom prst="flowChartPunchedTape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Распределение</a:t>
            </a:r>
          </a:p>
          <a:p>
            <a:pPr algn="ctr">
              <a:defRPr/>
            </a:pP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К = кровь</a:t>
            </a: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/</a:t>
            </a:r>
            <a:r>
              <a:rPr lang="ru-RU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ткань</a:t>
            </a:r>
          </a:p>
        </p:txBody>
      </p:sp>
      <p:sp>
        <p:nvSpPr>
          <p:cNvPr id="45087" name="Line 33"/>
          <p:cNvSpPr>
            <a:spLocks noChangeShapeType="1"/>
          </p:cNvSpPr>
          <p:nvPr/>
        </p:nvSpPr>
        <p:spPr bwMode="auto">
          <a:xfrm flipH="1">
            <a:off x="4440238" y="4868864"/>
            <a:ext cx="1295400" cy="50482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88" name="Line 34"/>
          <p:cNvSpPr>
            <a:spLocks noChangeShapeType="1"/>
          </p:cNvSpPr>
          <p:nvPr/>
        </p:nvSpPr>
        <p:spPr bwMode="auto">
          <a:xfrm>
            <a:off x="6456363" y="4868864"/>
            <a:ext cx="1439862" cy="50482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214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Гипнотическая и </a:t>
            </a:r>
            <a:r>
              <a:rPr lang="ru-RU" sz="3200" dirty="0" err="1"/>
              <a:t>аналгетическая</a:t>
            </a:r>
            <a:r>
              <a:rPr lang="ru-RU" sz="3200" dirty="0"/>
              <a:t> активность </a:t>
            </a:r>
            <a:r>
              <a:rPr lang="ru-RU" sz="3200" dirty="0" err="1"/>
              <a:t>севофлурана</a:t>
            </a:r>
            <a:r>
              <a:rPr lang="ru-RU" sz="3200" dirty="0"/>
              <a:t> (по значению концентрации в конце выдоха)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24000" y="1428736"/>
          <a:ext cx="900115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63" y="2286001"/>
            <a:ext cx="8286750" cy="18573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b="1" dirty="0"/>
              <a:t>Технологии </a:t>
            </a:r>
            <a:r>
              <a:rPr lang="ru-RU" sz="4400" b="1" dirty="0" err="1"/>
              <a:t>низкопотоковой</a:t>
            </a:r>
            <a:r>
              <a:rPr lang="ru-RU" sz="4400" b="1" dirty="0"/>
              <a:t> ингаляционной анестезии на основе </a:t>
            </a:r>
            <a:r>
              <a:rPr lang="ru-RU" sz="4400" b="1" dirty="0" err="1"/>
              <a:t>севофлурана</a:t>
            </a:r>
            <a:endParaRPr lang="ru-RU" sz="4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dirty="0">
                <a:solidFill>
                  <a:srgbClr val="FF0000"/>
                </a:solidFill>
              </a:rPr>
              <a:t>Методики </a:t>
            </a:r>
            <a:r>
              <a:rPr lang="ru-RU" sz="4400" dirty="0" err="1">
                <a:solidFill>
                  <a:srgbClr val="FF0000"/>
                </a:solidFill>
              </a:rPr>
              <a:t>низкопотоковой</a:t>
            </a:r>
            <a:r>
              <a:rPr lang="ru-RU" sz="4400" dirty="0">
                <a:solidFill>
                  <a:srgbClr val="FF0000"/>
                </a:solidFill>
              </a:rPr>
              <a:t> анестезии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dirty="0"/>
              <a:t>Индукция неингаляционными анестетиками</a:t>
            </a:r>
          </a:p>
          <a:p>
            <a:pPr eaLnBrk="1" hangingPunct="1">
              <a:defRPr/>
            </a:pPr>
            <a:r>
              <a:rPr lang="ru-RU" sz="2800" dirty="0"/>
              <a:t>Индукция ингаляционными анестетиками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ru-RU" sz="2800" dirty="0"/>
          </a:p>
          <a:p>
            <a:pPr eaLnBrk="1" hangingPunct="1">
              <a:defRPr/>
            </a:pPr>
            <a:r>
              <a:rPr lang="ru-RU" sz="2800" dirty="0"/>
              <a:t>Индукция </a:t>
            </a:r>
            <a:r>
              <a:rPr lang="ru-RU" sz="2800" dirty="0" err="1"/>
              <a:t>севофлураном</a:t>
            </a:r>
            <a:r>
              <a:rPr lang="ru-RU" sz="2800" dirty="0"/>
              <a:t> в общей хирургии</a:t>
            </a:r>
          </a:p>
          <a:p>
            <a:pPr eaLnBrk="1" hangingPunct="1">
              <a:defRPr/>
            </a:pPr>
            <a:r>
              <a:rPr lang="ru-RU" sz="2800" dirty="0"/>
              <a:t>Индукция </a:t>
            </a:r>
            <a:r>
              <a:rPr lang="ru-RU" sz="2800" dirty="0" err="1"/>
              <a:t>севофлураном</a:t>
            </a:r>
            <a:r>
              <a:rPr lang="ru-RU" sz="2800" dirty="0"/>
              <a:t> в акушерстве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6167439" y="3500438"/>
            <a:ext cx="928687" cy="1368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err="1">
                <a:solidFill>
                  <a:srgbClr val="FF0000"/>
                </a:solidFill>
              </a:rPr>
              <a:t>Премедикация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556792"/>
            <a:ext cx="10874424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/>
              <a:t>Атропин 0,1% 0,3-0,7 мл + </a:t>
            </a:r>
            <a:r>
              <a:rPr lang="ru-RU" sz="3600" dirty="0" err="1"/>
              <a:t>промедол</a:t>
            </a:r>
            <a:r>
              <a:rPr lang="ru-RU" sz="3600" dirty="0"/>
              <a:t> 2% 1,0 мл (20 мг) внутримышечно</a:t>
            </a:r>
          </a:p>
          <a:p>
            <a:pPr eaLnBrk="1" hangingPunct="1">
              <a:defRPr/>
            </a:pPr>
            <a:r>
              <a:rPr lang="ru-RU" sz="3600" dirty="0"/>
              <a:t>Атропин 0,1% 0,005-0,01 мг/кг на операционном столе </a:t>
            </a:r>
          </a:p>
          <a:p>
            <a:pPr eaLnBrk="1" hangingPunct="1">
              <a:defRPr/>
            </a:pPr>
            <a:endParaRPr lang="ru-RU" sz="3600" dirty="0"/>
          </a:p>
          <a:p>
            <a:pPr eaLnBrk="1" hangingPunct="1">
              <a:defRPr/>
            </a:pPr>
            <a:r>
              <a:rPr lang="ru-RU" sz="3600" dirty="0"/>
              <a:t>Могут использоваться и другие варианты!!!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324600" y="1066800"/>
            <a:ext cx="3962400" cy="1447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Защитно-компенсаторные </a:t>
            </a:r>
          </a:p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системные и местные </a:t>
            </a:r>
          </a:p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Times New Roman" pitchFamily="18" charset="0"/>
              </a:rPr>
              <a:t>адаптивные реакции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66988" y="1484313"/>
            <a:ext cx="2819400" cy="9906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Ранение,</a:t>
            </a:r>
          </a:p>
          <a:p>
            <a:pPr algn="ctr" eaLnBrk="0" hangingPunct="0"/>
            <a:r>
              <a:rPr lang="en-US" sz="2800" b="1">
                <a:solidFill>
                  <a:schemeClr val="bg2"/>
                </a:solidFill>
                <a:latin typeface="Times New Roman" pitchFamily="18" charset="0"/>
              </a:rPr>
              <a:t>операция</a:t>
            </a: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3143250" y="188913"/>
          <a:ext cx="5715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6305400" imgH="4619160" progId="">
                  <p:embed/>
                </p:oleObj>
              </mc:Choice>
              <mc:Fallback>
                <p:oleObj name="Clip" r:id="rId2" imgW="6305400" imgH="461916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88913"/>
                        <a:ext cx="5715000" cy="320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847850" y="3284538"/>
            <a:ext cx="8591550" cy="3344862"/>
          </a:xfrm>
          <a:solidFill>
            <a:srgbClr val="CCFFFF"/>
          </a:solidFill>
          <a:ln w="57150" cmpd="thinThick"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br>
              <a:rPr lang="ru-RU" sz="3200" u="sng"/>
            </a:br>
            <a:r>
              <a:rPr lang="ru-RU" sz="3200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Задачи анестезии:</a:t>
            </a:r>
            <a:br>
              <a:rPr lang="ru-RU" sz="3200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снижение до безопасного уровня интенсивности потока     </a:t>
            </a:r>
            <a:b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ноцицепции из раны (от периферических рецепторов до  </a:t>
            </a:r>
            <a:b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центр.структур мозга) на всем пути его следования,</a:t>
            </a:r>
            <a:b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снижение стрессовых гемодинамических, эндокринных и </a:t>
            </a:r>
            <a:b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метаболических реакций на травматическую    </a:t>
            </a:r>
            <a:b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агрессию,</a:t>
            </a:r>
            <a:b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 поддержание защитно-компенсаторных механизмов</a:t>
            </a:r>
            <a:endParaRPr lang="en-US" sz="280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88641"/>
            <a:ext cx="7886700" cy="100811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FF0000"/>
                </a:solidFill>
              </a:rPr>
              <a:t>Подготовка к индукции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400" y="1412777"/>
            <a:ext cx="10801200" cy="50165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/>
              <a:t>Пункция и катетеризация периферической вены, медленная </a:t>
            </a:r>
            <a:r>
              <a:rPr lang="ru-RU" sz="3600" dirty="0" err="1"/>
              <a:t>инфузия</a:t>
            </a:r>
            <a:r>
              <a:rPr lang="ru-RU" sz="3600" dirty="0"/>
              <a:t> растворов кристаллоидов </a:t>
            </a:r>
          </a:p>
          <a:p>
            <a:pPr eaLnBrk="1" hangingPunct="1">
              <a:defRPr/>
            </a:pPr>
            <a:r>
              <a:rPr lang="ru-RU" sz="3600" dirty="0"/>
              <a:t>Устанавливается динамический мониторинг АД, ЧСС, </a:t>
            </a:r>
            <a:r>
              <a:rPr lang="en-US" sz="3600" dirty="0"/>
              <a:t>S</a:t>
            </a:r>
            <a:r>
              <a:rPr lang="ru-RU" sz="3600" dirty="0"/>
              <a:t>а</a:t>
            </a:r>
            <a:r>
              <a:rPr lang="en-US" sz="3600" dirty="0"/>
              <a:t>O</a:t>
            </a:r>
            <a:r>
              <a:rPr lang="ru-RU" sz="3600" baseline="-25000" dirty="0"/>
              <a:t>2</a:t>
            </a:r>
            <a:r>
              <a:rPr lang="ru-RU" sz="3600" dirty="0"/>
              <a:t>, </a:t>
            </a:r>
            <a:r>
              <a:rPr lang="en-US" sz="3600" dirty="0"/>
              <a:t>Pet</a:t>
            </a:r>
            <a:r>
              <a:rPr lang="ru-RU" sz="3600" dirty="0"/>
              <a:t>СО</a:t>
            </a:r>
            <a:r>
              <a:rPr lang="ru-RU" sz="3600" baseline="-25000" dirty="0"/>
              <a:t>2</a:t>
            </a:r>
            <a:r>
              <a:rPr lang="ru-RU" sz="3600" dirty="0"/>
              <a:t>, плетизмография,  оценка почасового  диуреза </a:t>
            </a:r>
          </a:p>
          <a:p>
            <a:pPr eaLnBrk="1" hangingPunct="1">
              <a:defRPr/>
            </a:pPr>
            <a:r>
              <a:rPr lang="ru-RU" sz="3600" dirty="0" err="1"/>
              <a:t>Преоксигенация</a:t>
            </a:r>
            <a:r>
              <a:rPr lang="ru-RU" sz="3600" dirty="0"/>
              <a:t> в течение 3-4 минут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/>
              <a:t>Методика индукции неингаляционными анестетиками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500188"/>
            <a:ext cx="10945216" cy="5143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/>
              <a:t>Базовая (возможна в ЦРБ)</a:t>
            </a:r>
          </a:p>
          <a:p>
            <a:pPr eaLnBrk="1" hangingPunct="1">
              <a:defRPr/>
            </a:pPr>
            <a:r>
              <a:rPr lang="ru-RU" sz="2400" dirty="0"/>
              <a:t>1)Внутривенно </a:t>
            </a:r>
            <a:r>
              <a:rPr lang="ru-RU" sz="2400" dirty="0" err="1"/>
              <a:t>тиопентал</a:t>
            </a:r>
            <a:r>
              <a:rPr lang="ru-RU" sz="2400" dirty="0"/>
              <a:t> натрия в дозе 3-4 мг/кг + </a:t>
            </a:r>
            <a:r>
              <a:rPr lang="ru-RU" sz="2400" dirty="0" err="1"/>
              <a:t>фентанил</a:t>
            </a:r>
            <a:r>
              <a:rPr lang="ru-RU" sz="2400" dirty="0"/>
              <a:t> 0,1 мг + </a:t>
            </a:r>
            <a:r>
              <a:rPr lang="ru-RU" sz="2400" dirty="0" err="1"/>
              <a:t>кетамин</a:t>
            </a:r>
            <a:r>
              <a:rPr lang="ru-RU" sz="2400" dirty="0"/>
              <a:t> 1 мг/кг </a:t>
            </a:r>
          </a:p>
          <a:p>
            <a:pPr eaLnBrk="1" hangingPunct="1">
              <a:defRPr/>
            </a:pPr>
            <a:r>
              <a:rPr lang="ru-RU" sz="2400" dirty="0"/>
              <a:t>2) </a:t>
            </a:r>
            <a:r>
              <a:rPr lang="ru-RU" sz="2400" dirty="0" err="1"/>
              <a:t>тиопентал</a:t>
            </a:r>
            <a:r>
              <a:rPr lang="ru-RU" sz="2400" dirty="0"/>
              <a:t> натрия в дозе 4–6 мг/кг + </a:t>
            </a:r>
            <a:r>
              <a:rPr lang="ru-RU" sz="2400" dirty="0" err="1"/>
              <a:t>фентанил</a:t>
            </a:r>
            <a:r>
              <a:rPr lang="ru-RU" sz="2400" dirty="0"/>
              <a:t> 0,1-0,2 мг (возможно в сочетании с </a:t>
            </a:r>
            <a:r>
              <a:rPr lang="ru-RU" sz="2400" dirty="0" err="1"/>
              <a:t>бензодиазепинами</a:t>
            </a:r>
            <a:r>
              <a:rPr lang="ru-RU" sz="2400" dirty="0"/>
              <a:t>)</a:t>
            </a:r>
          </a:p>
          <a:p>
            <a:pPr eaLnBrk="1" hangingPunct="1">
              <a:defRPr/>
            </a:pPr>
            <a:r>
              <a:rPr lang="ru-RU" sz="2400" dirty="0"/>
              <a:t>Предпочтительны в акушерской практике</a:t>
            </a:r>
          </a:p>
          <a:p>
            <a:pPr algn="ctr" eaLnBrk="1" hangingPunct="1">
              <a:defRPr/>
            </a:pPr>
            <a:r>
              <a:rPr lang="ru-RU" sz="2400" dirty="0"/>
              <a:t>«Продвинутая»</a:t>
            </a:r>
          </a:p>
          <a:p>
            <a:pPr eaLnBrk="1" hangingPunct="1">
              <a:defRPr/>
            </a:pPr>
            <a:r>
              <a:rPr lang="ru-RU" sz="2400" dirty="0"/>
              <a:t> 1) </a:t>
            </a:r>
            <a:r>
              <a:rPr lang="ru-RU" sz="2400" dirty="0" err="1"/>
              <a:t>Пропофол</a:t>
            </a:r>
            <a:r>
              <a:rPr lang="ru-RU" sz="2400" dirty="0"/>
              <a:t> + наркотические аналгетики</a:t>
            </a:r>
          </a:p>
          <a:p>
            <a:pPr eaLnBrk="1" hangingPunct="1">
              <a:defRPr/>
            </a:pPr>
            <a:r>
              <a:rPr lang="ru-RU" sz="2400" dirty="0"/>
              <a:t>2) </a:t>
            </a:r>
            <a:r>
              <a:rPr lang="ru-RU" sz="2400" dirty="0" err="1"/>
              <a:t>Мидазолам</a:t>
            </a:r>
            <a:r>
              <a:rPr lang="ru-RU" sz="2400" dirty="0"/>
              <a:t> + наркотические аналгетики</a:t>
            </a:r>
          </a:p>
          <a:p>
            <a:pPr eaLnBrk="1" hangingPunct="1">
              <a:defRPr/>
            </a:pPr>
            <a:r>
              <a:rPr lang="ru-RU" sz="2400" dirty="0" err="1"/>
              <a:t>Прекураризация</a:t>
            </a:r>
            <a:r>
              <a:rPr lang="ru-RU" sz="2400" dirty="0"/>
              <a:t> (за исключением акушерства)</a:t>
            </a:r>
          </a:p>
          <a:p>
            <a:pPr eaLnBrk="1" hangingPunct="1">
              <a:defRPr/>
            </a:pPr>
            <a:r>
              <a:rPr lang="ru-RU" sz="2400" dirty="0" err="1"/>
              <a:t>Миорелаксация</a:t>
            </a:r>
            <a:r>
              <a:rPr lang="ru-RU" sz="2400" dirty="0"/>
              <a:t> - </a:t>
            </a:r>
            <a:r>
              <a:rPr lang="ru-RU" sz="2400" dirty="0" err="1"/>
              <a:t>суксаметоний</a:t>
            </a:r>
            <a:r>
              <a:rPr lang="ru-RU" sz="2400" dirty="0"/>
              <a:t> гидрохлорид  в дозе 1,5-2,0 мг/кг с учетом активности препарата </a:t>
            </a: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0000"/>
                </a:solidFill>
              </a:rPr>
              <a:t>Респираторная поддержка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484784"/>
            <a:ext cx="11233248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/>
              <a:t>Интубация трахеи </a:t>
            </a:r>
          </a:p>
          <a:p>
            <a:pPr eaLnBrk="1" hangingPunct="1">
              <a:defRPr/>
            </a:pPr>
            <a:r>
              <a:rPr lang="ru-RU" sz="3200" dirty="0"/>
              <a:t>ИВЛ с помощью наркозно-дыхательного аппарата</a:t>
            </a:r>
          </a:p>
          <a:p>
            <a:pPr eaLnBrk="1" hangingPunct="1">
              <a:defRPr/>
            </a:pPr>
            <a:r>
              <a:rPr lang="ru-RU" sz="3200" dirty="0"/>
              <a:t>Режим вентиляции, контролируемым по объему </a:t>
            </a:r>
            <a:r>
              <a:rPr lang="en-US" sz="3200" dirty="0"/>
              <a:t>VC</a:t>
            </a:r>
            <a:endParaRPr lang="ru-RU" sz="3200" dirty="0"/>
          </a:p>
          <a:p>
            <a:pPr eaLnBrk="1" hangingPunct="1">
              <a:defRPr/>
            </a:pPr>
            <a:r>
              <a:rPr lang="ru-RU" sz="3200" dirty="0"/>
              <a:t>Параметрами:  </a:t>
            </a:r>
            <a:r>
              <a:rPr lang="en-US" sz="3200" dirty="0" err="1"/>
              <a:t>Vt</a:t>
            </a:r>
            <a:r>
              <a:rPr lang="ru-RU" sz="3200" dirty="0"/>
              <a:t>=8 мл/кг(</a:t>
            </a:r>
            <a:r>
              <a:rPr lang="ru-RU" sz="3200" baseline="-25000" dirty="0"/>
              <a:t>ДМТ</a:t>
            </a:r>
            <a:r>
              <a:rPr lang="ru-RU" sz="3200" dirty="0"/>
              <a:t>), F=10-14 дых/мин (</a:t>
            </a:r>
            <a:r>
              <a:rPr lang="en-US" sz="3200" dirty="0" err="1"/>
              <a:t>PetCO</a:t>
            </a:r>
            <a:r>
              <a:rPr lang="ru-RU" sz="3200" baseline="-25000" dirty="0"/>
              <a:t>2</a:t>
            </a:r>
            <a:r>
              <a:rPr lang="ru-RU" sz="3200" dirty="0"/>
              <a:t>=32-34 </a:t>
            </a:r>
            <a:r>
              <a:rPr lang="ru-RU" sz="3200" dirty="0" err="1"/>
              <a:t>мм.рт.ст</a:t>
            </a:r>
            <a:r>
              <a:rPr lang="ru-RU" sz="3200" dirty="0"/>
              <a:t>.), </a:t>
            </a:r>
            <a:r>
              <a:rPr lang="en-US" sz="3200" dirty="0"/>
              <a:t>I</a:t>
            </a:r>
            <a:r>
              <a:rPr lang="ru-RU" sz="3200" dirty="0"/>
              <a:t>:</a:t>
            </a:r>
            <a:r>
              <a:rPr lang="en-US" sz="3200" dirty="0"/>
              <a:t>E</a:t>
            </a:r>
            <a:r>
              <a:rPr lang="ru-RU" sz="3200" dirty="0"/>
              <a:t> =1:2, </a:t>
            </a:r>
            <a:r>
              <a:rPr lang="en-US" sz="3200" dirty="0" err="1"/>
              <a:t>FiO</a:t>
            </a:r>
            <a:r>
              <a:rPr lang="ru-RU" sz="3200" baseline="-25000" dirty="0"/>
              <a:t>2</a:t>
            </a:r>
            <a:r>
              <a:rPr lang="ru-RU" sz="3200" dirty="0"/>
              <a:t>= 0,3-0,4.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Методика индукции </a:t>
            </a:r>
            <a:r>
              <a:rPr lang="ru-RU" sz="3600" b="1" dirty="0" err="1">
                <a:solidFill>
                  <a:srgbClr val="FF0000"/>
                </a:solidFill>
              </a:rPr>
              <a:t>севофлюраном</a:t>
            </a:r>
            <a:r>
              <a:rPr lang="ru-RU" sz="3600" b="1" dirty="0">
                <a:solidFill>
                  <a:srgbClr val="FF0000"/>
                </a:solidFill>
              </a:rPr>
              <a:t> (хирургия)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392" y="1600200"/>
            <a:ext cx="10730407" cy="4565104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Заполнение дыхательного контура анестетиком</a:t>
            </a:r>
          </a:p>
          <a:p>
            <a:pPr>
              <a:defRPr/>
            </a:pPr>
            <a:r>
              <a:rPr lang="ru-RU" sz="2400" dirty="0"/>
              <a:t>Внутривенно  </a:t>
            </a:r>
            <a:r>
              <a:rPr lang="ru-RU" sz="2400" dirty="0" err="1"/>
              <a:t>фентанил</a:t>
            </a:r>
            <a:r>
              <a:rPr lang="ru-RU" sz="2400" dirty="0"/>
              <a:t> – 0,1-0,2 мг</a:t>
            </a:r>
          </a:p>
          <a:p>
            <a:pPr>
              <a:defRPr/>
            </a:pPr>
            <a:r>
              <a:rPr lang="ru-RU" sz="2400" dirty="0"/>
              <a:t>Методика «быстрой ингаляционной индукции» с концентрацией </a:t>
            </a:r>
            <a:r>
              <a:rPr lang="ru-RU" sz="2400" dirty="0" err="1"/>
              <a:t>сефофлурана</a:t>
            </a:r>
            <a:r>
              <a:rPr lang="ru-RU" sz="2400" dirty="0"/>
              <a:t> – 8 об% при потоке 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  <a:r>
              <a:rPr lang="en-US" sz="2400" dirty="0"/>
              <a:t>=5 </a:t>
            </a:r>
            <a:r>
              <a:rPr lang="ru-RU" sz="2400" dirty="0"/>
              <a:t>л</a:t>
            </a:r>
            <a:r>
              <a:rPr lang="en-US" sz="2400" dirty="0"/>
              <a:t>/</a:t>
            </a:r>
            <a:r>
              <a:rPr lang="ru-RU" sz="2400" dirty="0"/>
              <a:t>мин</a:t>
            </a:r>
          </a:p>
          <a:p>
            <a:pPr>
              <a:defRPr/>
            </a:pPr>
            <a:r>
              <a:rPr lang="ru-RU" sz="2400" dirty="0" err="1"/>
              <a:t>Прекураризация</a:t>
            </a:r>
            <a:r>
              <a:rPr lang="ru-RU" sz="2400" dirty="0"/>
              <a:t> (опция)</a:t>
            </a:r>
          </a:p>
          <a:p>
            <a:pPr>
              <a:defRPr/>
            </a:pPr>
            <a:r>
              <a:rPr lang="ru-RU" sz="2400" dirty="0"/>
              <a:t>После утраты сознания – продолжение ингаляции анестетика до достижения необходимой глубины анестезии</a:t>
            </a:r>
          </a:p>
          <a:p>
            <a:pPr>
              <a:defRPr/>
            </a:pPr>
            <a:r>
              <a:rPr lang="ru-RU" sz="2400" dirty="0" err="1"/>
              <a:t>Миорелаксация</a:t>
            </a:r>
            <a:r>
              <a:rPr lang="ru-RU" sz="2400" dirty="0"/>
              <a:t> - </a:t>
            </a:r>
            <a:r>
              <a:rPr lang="ru-RU" sz="2400" dirty="0" err="1"/>
              <a:t>суксаметония</a:t>
            </a:r>
            <a:r>
              <a:rPr lang="ru-RU" sz="2400" dirty="0"/>
              <a:t> гидрохлорид – 1,5 мг</a:t>
            </a:r>
            <a:r>
              <a:rPr lang="en-US" sz="2400" dirty="0"/>
              <a:t>/</a:t>
            </a:r>
            <a:r>
              <a:rPr lang="ru-RU" sz="2400" dirty="0"/>
              <a:t>кг (с учетом активности препарата)</a:t>
            </a:r>
          </a:p>
          <a:p>
            <a:pPr>
              <a:defRPr/>
            </a:pPr>
            <a:r>
              <a:rPr lang="ru-RU" sz="2400" dirty="0"/>
              <a:t>Интубация, перевод на ИВЛ, </a:t>
            </a:r>
            <a:r>
              <a:rPr lang="ru-RU" sz="2400" dirty="0" err="1"/>
              <a:t>севофлюран</a:t>
            </a:r>
            <a:r>
              <a:rPr lang="ru-RU" sz="2400" dirty="0"/>
              <a:t> – 2,6об%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992313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ru-RU" sz="3200" dirty="0">
                <a:latin typeface="Times New Roman"/>
                <a:cs typeface="Times New Roman"/>
              </a:rPr>
              <a:t>Индукция без заполнения контура с высоким потоком 8% свежей смеси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28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24432" y="6165850"/>
            <a:ext cx="3919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Время</a:t>
            </a:r>
            <a:r>
              <a:rPr lang="ru-RU" dirty="0"/>
              <a:t> </a:t>
            </a:r>
            <a:r>
              <a:rPr lang="ru-RU" dirty="0">
                <a:latin typeface="Times New Roman"/>
                <a:cs typeface="Times New Roman"/>
              </a:rPr>
              <a:t>утраты сознания – 1мин 45 сек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3860800"/>
            <a:ext cx="30956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115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92313" y="26035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ru-RU" dirty="0">
                <a:latin typeface="Times New Roman"/>
                <a:cs typeface="Times New Roman"/>
              </a:rPr>
              <a:t>Ступенчатая индукция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6" y="3716338"/>
            <a:ext cx="2879725" cy="2438400"/>
          </a:xfrm>
          <a:prstGeom prst="rect">
            <a:avLst/>
          </a:prstGeom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00231" y="6165850"/>
            <a:ext cx="3967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/>
                <a:cs typeface="Times New Roman"/>
              </a:rPr>
              <a:t>Время утраты сознания – 2 мин 30 сек</a:t>
            </a:r>
          </a:p>
        </p:txBody>
      </p:sp>
    </p:spTree>
    <p:extLst>
      <p:ext uri="{BB962C8B-B14F-4D97-AF65-F5344CB8AC3E}">
        <p14:creationId xmlns:p14="http://schemas.microsoft.com/office/powerpoint/2010/main" val="743367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43472" y="1340768"/>
            <a:ext cx="9649072" cy="1944216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r>
              <a:rPr lang="ru-RU" b="1" kern="0" dirty="0">
                <a:solidFill>
                  <a:schemeClr val="tx1"/>
                </a:solidFill>
              </a:rPr>
              <a:t>Особенности проведения ингаляционной анестезии на основе </a:t>
            </a:r>
            <a:r>
              <a:rPr lang="ru-RU" b="1" kern="0" dirty="0" err="1">
                <a:solidFill>
                  <a:schemeClr val="tx1"/>
                </a:solidFill>
              </a:rPr>
              <a:t>десфлурана</a:t>
            </a:r>
            <a:endParaRPr lang="ru-RU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43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Первая общая анестезия </a:t>
            </a:r>
            <a:r>
              <a:rPr lang="ru-RU" sz="3600" b="1" dirty="0" err="1"/>
              <a:t>десфлураном</a:t>
            </a:r>
            <a:r>
              <a:rPr lang="ru-RU" sz="3600" b="1" dirty="0"/>
              <a:t> в г. Красноярске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1857364"/>
            <a:ext cx="5261714" cy="4714908"/>
          </a:xfrm>
        </p:spPr>
        <p:txBody>
          <a:bodyPr>
            <a:normAutofit/>
          </a:bodyPr>
          <a:lstStyle/>
          <a:p>
            <a:r>
              <a:rPr lang="ru-RU" sz="2400" dirty="0"/>
              <a:t>04 декабря 2013 года в МБУЗ "Городской клинической больнице № 4» проведена общая анестезия (наркоз) </a:t>
            </a:r>
            <a:r>
              <a:rPr lang="ru-RU" sz="2400" dirty="0" err="1"/>
              <a:t>десфлураном</a:t>
            </a:r>
            <a:r>
              <a:rPr lang="ru-RU" sz="2400" dirty="0"/>
              <a:t>. </a:t>
            </a:r>
            <a:br>
              <a:rPr lang="ru-RU" sz="2400" dirty="0"/>
            </a:br>
            <a:r>
              <a:rPr lang="ru-RU" sz="2400" dirty="0"/>
              <a:t>Длительность анестезии 50 минут. 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Анестезиологи: </a:t>
            </a:r>
            <a:br>
              <a:rPr lang="ru-RU" sz="2400" dirty="0"/>
            </a:br>
            <a:r>
              <a:rPr lang="ru-RU" sz="2400" dirty="0"/>
              <a:t>зав.отделением, </a:t>
            </a:r>
            <a:r>
              <a:rPr lang="ru-RU" sz="2400" dirty="0" err="1"/>
              <a:t>к.м.н</a:t>
            </a:r>
            <a:r>
              <a:rPr lang="ru-RU" sz="2400" dirty="0"/>
              <a:t>, асс. кафедры анестезиологии и реаниматологии ИПО Р.А.Бичурин;</a:t>
            </a:r>
            <a:br>
              <a:rPr lang="ru-RU" sz="2400" dirty="0"/>
            </a:br>
            <a:r>
              <a:rPr lang="ru-RU" sz="2400" dirty="0"/>
              <a:t>А.Г.Сорокин,  В.Прокопьев, </a:t>
            </a:r>
            <a:br>
              <a:rPr lang="ru-RU" sz="2400" dirty="0"/>
            </a:br>
            <a:r>
              <a:rPr lang="ru-RU" sz="2400" dirty="0"/>
              <a:t>клинический ординатор кафедры анестезиологии и реаниматологии ИПО </a:t>
            </a:r>
            <a:r>
              <a:rPr lang="ru-RU" sz="2400" dirty="0" err="1"/>
              <a:t>Д.П.Фокша</a:t>
            </a:r>
            <a:r>
              <a:rPr lang="ru-RU" sz="2400" dirty="0"/>
              <a:t>.</a:t>
            </a:r>
            <a:endParaRPr lang="en-US" dirty="0"/>
          </a:p>
        </p:txBody>
      </p:sp>
      <p:pic>
        <p:nvPicPr>
          <p:cNvPr id="4" name="Рисунок 3" descr="IMG_4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650" y="1437128"/>
            <a:ext cx="5440137" cy="40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7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Методика анестезии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340769"/>
            <a:ext cx="10945216" cy="4785395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Премедикация</a:t>
            </a:r>
            <a:r>
              <a:rPr lang="ru-RU" sz="2800" dirty="0"/>
              <a:t> - на операционном столе - атропин (0,01 мг/кг), </a:t>
            </a:r>
            <a:r>
              <a:rPr lang="ru-RU" sz="2800" dirty="0" err="1"/>
              <a:t>мидазолам</a:t>
            </a:r>
            <a:r>
              <a:rPr lang="ru-RU" sz="2800" dirty="0"/>
              <a:t> (0,05-0,15 мг/кг) и </a:t>
            </a:r>
            <a:r>
              <a:rPr lang="ru-RU" sz="2800" dirty="0" err="1"/>
              <a:t>фентанил</a:t>
            </a:r>
            <a:r>
              <a:rPr lang="ru-RU" sz="2800" dirty="0"/>
              <a:t> (0,7-1 мкг/кг)</a:t>
            </a:r>
          </a:p>
          <a:p>
            <a:pPr algn="just"/>
            <a:r>
              <a:rPr lang="ru-RU" sz="2800" dirty="0"/>
              <a:t>Индукция:  1% раствор </a:t>
            </a:r>
            <a:r>
              <a:rPr lang="ru-RU" sz="2800" dirty="0" err="1"/>
              <a:t>пропофола</a:t>
            </a:r>
            <a:r>
              <a:rPr lang="ru-RU" sz="2800" dirty="0"/>
              <a:t> в дозе 1,5-2 мг/кг, но не более 200 мг, и 0,005% раствор </a:t>
            </a:r>
            <a:r>
              <a:rPr lang="ru-RU" sz="2800" dirty="0" err="1"/>
              <a:t>фентанила</a:t>
            </a:r>
            <a:r>
              <a:rPr lang="ru-RU" sz="2800" dirty="0"/>
              <a:t> в дозе 1 – 1,5 мкг/кг </a:t>
            </a:r>
          </a:p>
          <a:p>
            <a:pPr algn="just"/>
            <a:r>
              <a:rPr lang="ru-RU" sz="2800" dirty="0"/>
              <a:t>После достижения достаточного уровня анестезии и введения </a:t>
            </a:r>
            <a:r>
              <a:rPr lang="ru-RU" sz="2800" dirty="0" err="1"/>
              <a:t>суксаметония</a:t>
            </a:r>
            <a:r>
              <a:rPr lang="ru-RU" sz="2800" dirty="0"/>
              <a:t> хлорида в дозе 1-1,5 мг/кг -  интубация трахеи и перевод на АИВЛ НДА, оснащенным газовым монитором,  в режиме </a:t>
            </a:r>
            <a:r>
              <a:rPr lang="en-US" sz="2800" dirty="0"/>
              <a:t>V</a:t>
            </a:r>
            <a:r>
              <a:rPr lang="ru-RU" sz="2800" dirty="0"/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2399700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Методика анестезии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196752"/>
            <a:ext cx="11017224" cy="5040560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Поддержание анестезии - по следующей схеме: в течение первых 90 секунд поток свежего газа 3 л/мин, подача </a:t>
            </a:r>
            <a:r>
              <a:rPr lang="ru-RU" sz="2400" dirty="0" err="1"/>
              <a:t>десфлурана</a:t>
            </a:r>
            <a:r>
              <a:rPr lang="ru-RU" sz="2400" dirty="0"/>
              <a:t> – 10 об.%, что обеспечивало быстрое достижение концентрации десфлюрана в </a:t>
            </a:r>
            <a:r>
              <a:rPr lang="ru-RU" sz="2400" b="1" dirty="0"/>
              <a:t>выдыхаемом газе </a:t>
            </a:r>
            <a:r>
              <a:rPr lang="ru-RU" sz="2400" dirty="0"/>
              <a:t>на уровне 0,6 – 0,7 МАК</a:t>
            </a:r>
          </a:p>
          <a:p>
            <a:pPr algn="just"/>
            <a:r>
              <a:rPr lang="ru-RU" sz="2400" dirty="0"/>
              <a:t>Переход на </a:t>
            </a:r>
            <a:r>
              <a:rPr lang="en-US" sz="2400" dirty="0"/>
              <a:t>low-flow </a:t>
            </a:r>
            <a:r>
              <a:rPr lang="ru-RU" sz="2400" dirty="0"/>
              <a:t>– 0,8 л/мин, подача </a:t>
            </a:r>
            <a:r>
              <a:rPr lang="ru-RU" sz="2400" dirty="0" err="1"/>
              <a:t>десфлурана</a:t>
            </a:r>
            <a:r>
              <a:rPr lang="ru-RU" sz="2400" dirty="0"/>
              <a:t> 6-7 об.%, что обеспечивает поддержание 0,6 – 0,7 МАК.</a:t>
            </a:r>
          </a:p>
          <a:p>
            <a:pPr algn="just"/>
            <a:r>
              <a:rPr lang="ru-RU" sz="2400" dirty="0" err="1"/>
              <a:t>Фентанил</a:t>
            </a:r>
            <a:r>
              <a:rPr lang="ru-RU" sz="2400" dirty="0"/>
              <a:t> –</a:t>
            </a:r>
            <a:r>
              <a:rPr lang="en-US" sz="2400" dirty="0"/>
              <a:t> </a:t>
            </a:r>
            <a:r>
              <a:rPr lang="ru-RU" sz="2400" dirty="0"/>
              <a:t>каждые 15 - 20 минут по 0,1 мг</a:t>
            </a:r>
          </a:p>
          <a:p>
            <a:pPr algn="just"/>
            <a:r>
              <a:rPr lang="ru-RU" sz="2400" dirty="0" err="1"/>
              <a:t>Миоплегия</a:t>
            </a:r>
            <a:r>
              <a:rPr lang="ru-RU" sz="2400" dirty="0"/>
              <a:t> -  дробное введение </a:t>
            </a:r>
            <a:r>
              <a:rPr lang="ru-RU" sz="2400" dirty="0" err="1"/>
              <a:t>атракуриума</a:t>
            </a:r>
            <a:r>
              <a:rPr lang="ru-RU" sz="2400" dirty="0"/>
              <a:t> </a:t>
            </a:r>
            <a:r>
              <a:rPr lang="ru-RU" sz="2400" dirty="0" err="1"/>
              <a:t>безилата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Состояние вентиляции - </a:t>
            </a:r>
            <a:r>
              <a:rPr lang="ru-RU" sz="2400" dirty="0" err="1"/>
              <a:t>капнометрия</a:t>
            </a:r>
            <a:r>
              <a:rPr lang="ru-RU" sz="2400" dirty="0"/>
              <a:t> (</a:t>
            </a:r>
            <a:r>
              <a:rPr lang="en-US" sz="2400" dirty="0" err="1"/>
              <a:t>PetCO</a:t>
            </a:r>
            <a:r>
              <a:rPr lang="ru-RU" sz="2400" baseline="-25000" dirty="0"/>
              <a:t>2</a:t>
            </a:r>
            <a:r>
              <a:rPr lang="ru-RU" sz="2400" dirty="0"/>
              <a:t> </a:t>
            </a:r>
            <a:r>
              <a:rPr lang="en-US" sz="2400" dirty="0"/>
              <a:t>= </a:t>
            </a:r>
            <a:r>
              <a:rPr lang="ru-RU" sz="2400" dirty="0"/>
              <a:t>32-37 мм </a:t>
            </a:r>
            <a:r>
              <a:rPr lang="ru-RU" sz="2400" dirty="0" err="1"/>
              <a:t>рт.ст</a:t>
            </a:r>
            <a:r>
              <a:rPr lang="ru-RU" sz="2400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64723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3276600" y="1981200"/>
            <a:ext cx="5257800" cy="3657600"/>
          </a:xfrm>
          <a:prstGeom prst="triangle">
            <a:avLst>
              <a:gd name="adj" fmla="val 50000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 dirty="0">
              <a:latin typeface="Times New Roman" pitchFamily="18" charset="0"/>
            </a:endParaRPr>
          </a:p>
          <a:p>
            <a:pPr algn="ctr" eaLnBrk="0" hangingPunct="0"/>
            <a:endParaRPr lang="ru-RU" sz="2400" dirty="0">
              <a:latin typeface="Times New Roman" pitchFamily="18" charset="0"/>
            </a:endParaRPr>
          </a:p>
          <a:p>
            <a:pPr algn="ctr" eaLnBrk="0" hangingPunct="0"/>
            <a:endParaRPr lang="ru-RU" sz="2400" dirty="0">
              <a:latin typeface="Times New Roman" pitchFamily="18" charset="0"/>
            </a:endParaRPr>
          </a:p>
          <a:p>
            <a:pPr algn="ctr" eaLnBrk="0" hangingPunct="0"/>
            <a:endParaRPr lang="ru-RU" sz="2400" dirty="0">
              <a:latin typeface="Times New Roman" pitchFamily="18" charset="0"/>
            </a:endParaRPr>
          </a:p>
          <a:p>
            <a:pPr algn="ctr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Угнетение </a:t>
            </a:r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</a:rPr>
              <a:t>антиноцицептивных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механизмов</a:t>
            </a:r>
          </a:p>
          <a:p>
            <a:pPr algn="ctr" eaLnBrk="0" hangingPunct="0"/>
            <a:endParaRPr lang="ru-RU" sz="2400" dirty="0">
              <a:latin typeface="Times New Roman" pitchFamily="18" charset="0"/>
            </a:endParaRPr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Принцип многокомпонентности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76600" y="6019800"/>
            <a:ext cx="1219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latin typeface="Times New Roman" pitchFamily="18" charset="0"/>
              </a:rPr>
              <a:t>Сон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962400" y="1905000"/>
            <a:ext cx="3886200" cy="27432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r>
              <a:rPr lang="ru-RU" sz="2400">
                <a:latin typeface="Times New Roman" pitchFamily="18" charset="0"/>
              </a:rPr>
              <a:t>Миорелаксация</a:t>
            </a: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495800" y="1981200"/>
            <a:ext cx="2819400" cy="1828800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  <a:p>
            <a:pPr algn="ctr" eaLnBrk="0" hangingPunct="0"/>
            <a:r>
              <a:rPr lang="ru-RU" sz="2400">
                <a:latin typeface="Times New Roman" pitchFamily="18" charset="0"/>
              </a:rPr>
              <a:t>Аналгезия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029200" y="1828800"/>
            <a:ext cx="1752600" cy="1295400"/>
          </a:xfrm>
          <a:prstGeom prst="triangle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dirty="0">
                <a:solidFill>
                  <a:schemeClr val="bg1"/>
                </a:solidFill>
                <a:latin typeface="Times New Roman" pitchFamily="18" charset="0"/>
              </a:rPr>
              <a:t>Сон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4495800" y="6019800"/>
            <a:ext cx="1676400" cy="4572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latin typeface="Times New Roman" pitchFamily="18" charset="0"/>
              </a:rPr>
              <a:t>Аналгезия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172200" y="6019800"/>
            <a:ext cx="2514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</a:rPr>
              <a:t>Миорелаксация</a:t>
            </a:r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ншот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283" y="857233"/>
            <a:ext cx="8765851" cy="4930791"/>
          </a:xfrm>
        </p:spPr>
      </p:pic>
    </p:spTree>
    <p:extLst>
      <p:ext uri="{BB962C8B-B14F-4D97-AF65-F5344CB8AC3E}">
        <p14:creationId xmlns:p14="http://schemas.microsoft.com/office/powerpoint/2010/main" val="3702665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678" y="142852"/>
            <a:ext cx="578916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48" y="1261207"/>
            <a:ext cx="9400398" cy="533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1235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«Ниша» </a:t>
            </a:r>
            <a:r>
              <a:rPr lang="ru-RU" sz="4000" b="1" dirty="0" err="1">
                <a:solidFill>
                  <a:srgbClr val="FF0000"/>
                </a:solidFill>
              </a:rPr>
              <a:t>десфлурана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484785"/>
            <a:ext cx="11233248" cy="3384375"/>
          </a:xfrm>
        </p:spPr>
        <p:txBody>
          <a:bodyPr>
            <a:normAutofit/>
          </a:bodyPr>
          <a:lstStyle/>
          <a:p>
            <a:r>
              <a:rPr lang="ru-RU" sz="3200" dirty="0"/>
              <a:t>Пациенты пожилого и старческого возраста</a:t>
            </a:r>
          </a:p>
          <a:p>
            <a:r>
              <a:rPr lang="ru-RU" sz="3200" dirty="0"/>
              <a:t>Пациенты с </a:t>
            </a:r>
            <a:r>
              <a:rPr lang="ru-RU" sz="3200" dirty="0" err="1"/>
              <a:t>морбидным</a:t>
            </a:r>
            <a:r>
              <a:rPr lang="ru-RU" sz="3200" dirty="0"/>
              <a:t> ожирением</a:t>
            </a:r>
            <a:endParaRPr lang="en-US" sz="3200" dirty="0"/>
          </a:p>
          <a:p>
            <a:r>
              <a:rPr lang="ru-RU" sz="3200" dirty="0"/>
              <a:t>Анестезия в «стационаре одного дня»</a:t>
            </a:r>
          </a:p>
          <a:p>
            <a:r>
              <a:rPr lang="ru-RU" sz="3200" dirty="0"/>
              <a:t>Кардиохирургия</a:t>
            </a:r>
            <a:endParaRPr lang="en-US" sz="3200" dirty="0"/>
          </a:p>
          <a:p>
            <a:r>
              <a:rPr lang="ru-RU" sz="3200" dirty="0"/>
              <a:t>Длительные оперативные вмешательства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7297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</a:rPr>
              <a:t>Послеоперационное обезболивание и удовлетворенность анестезией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376" y="1600200"/>
            <a:ext cx="11233247" cy="4061048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Оценка боли по визуальной аналоговой шкале (ВАШ)</a:t>
            </a:r>
          </a:p>
          <a:p>
            <a:pPr>
              <a:defRPr/>
            </a:pPr>
            <a:r>
              <a:rPr lang="ru-RU" sz="2800" dirty="0"/>
              <a:t>Препараты (упреждающая аналгезия, НПВС, наркотические аналгетики (!?)) </a:t>
            </a:r>
          </a:p>
          <a:p>
            <a:pPr>
              <a:defRPr/>
            </a:pPr>
            <a:r>
              <a:rPr lang="ru-RU" sz="2800" dirty="0"/>
              <a:t>Оценка СПОТР</a:t>
            </a:r>
          </a:p>
          <a:p>
            <a:pPr>
              <a:defRPr/>
            </a:pPr>
            <a:r>
              <a:rPr lang="ru-RU" sz="2800" dirty="0"/>
              <a:t>Оценка удовлетворенности пациента анестезией</a:t>
            </a:r>
          </a:p>
          <a:p>
            <a:pPr>
              <a:defRPr/>
            </a:pPr>
            <a:r>
              <a:rPr lang="ru-RU" sz="2800" dirty="0"/>
              <a:t>- плохая</a:t>
            </a:r>
          </a:p>
          <a:p>
            <a:pPr>
              <a:defRPr/>
            </a:pPr>
            <a:r>
              <a:rPr lang="ru-RU" sz="2800" dirty="0"/>
              <a:t>- приемлемая</a:t>
            </a:r>
          </a:p>
          <a:p>
            <a:pPr>
              <a:defRPr/>
            </a:pPr>
            <a:r>
              <a:rPr lang="ru-RU" sz="2800" dirty="0"/>
              <a:t>- хорошая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1"/>
            <a:ext cx="4191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5448300" y="692151"/>
            <a:ext cx="52197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/>
              <a:t>Благодарю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3600"/>
              <a:t>за внимание!</a:t>
            </a:r>
          </a:p>
        </p:txBody>
      </p:sp>
      <p:pic>
        <p:nvPicPr>
          <p:cNvPr id="65540" name="Picture 1" descr="VHIS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5" b="28456"/>
          <a:stretch>
            <a:fillRect/>
          </a:stretch>
        </p:blipFill>
        <p:spPr bwMode="auto">
          <a:xfrm>
            <a:off x="5159375" y="2536826"/>
            <a:ext cx="52847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852738"/>
            <a:ext cx="2065337" cy="1143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2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4797425"/>
            <a:ext cx="2663825" cy="144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5543" name="Picture 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4581526"/>
            <a:ext cx="2376487" cy="1503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</p:pic>
      <p:sp useBgFill="1">
        <p:nvSpPr>
          <p:cNvPr id="65544" name="Text Box 5"/>
          <p:cNvSpPr txBox="1">
            <a:spLocks noChangeArrowheads="1"/>
          </p:cNvSpPr>
          <p:nvPr/>
        </p:nvSpPr>
        <p:spPr bwMode="auto">
          <a:xfrm>
            <a:off x="8256588" y="6156326"/>
            <a:ext cx="2159000" cy="7016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</a:rPr>
              <a:t>изофлуран</a:t>
            </a:r>
            <a:endParaRPr lang="ru-RU" sz="20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1" hangingPunct="1"/>
            <a:endParaRPr lang="en-GB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 useBgFill="1">
        <p:nvSpPr>
          <p:cNvPr id="65545" name="Text Box 6"/>
          <p:cNvSpPr txBox="1">
            <a:spLocks noChangeArrowheads="1"/>
          </p:cNvSpPr>
          <p:nvPr/>
        </p:nvSpPr>
        <p:spPr bwMode="auto">
          <a:xfrm>
            <a:off x="5519738" y="4076701"/>
            <a:ext cx="1905000" cy="396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</a:rPr>
              <a:t>севофлуран</a:t>
            </a:r>
            <a:endParaRPr lang="en-GB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546" name="Text Box 7"/>
          <p:cNvSpPr txBox="1">
            <a:spLocks noChangeArrowheads="1"/>
          </p:cNvSpPr>
          <p:nvPr/>
        </p:nvSpPr>
        <p:spPr bwMode="auto">
          <a:xfrm>
            <a:off x="5448300" y="6308725"/>
            <a:ext cx="145386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 err="1">
                <a:solidFill>
                  <a:srgbClr val="FF0000"/>
                </a:solidFill>
                <a:latin typeface="Arial" pitchFamily="34" charset="0"/>
              </a:rPr>
              <a:t>энфлуран</a:t>
            </a:r>
            <a:endParaRPr lang="en-GB" sz="20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65547" name="Text Box 14"/>
          <p:cNvSpPr txBox="1">
            <a:spLocks noChangeArrowheads="1"/>
          </p:cNvSpPr>
          <p:nvPr/>
        </p:nvSpPr>
        <p:spPr bwMode="auto">
          <a:xfrm>
            <a:off x="1847851" y="5805489"/>
            <a:ext cx="2663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Выбор за Вами!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5334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>
                <a:solidFill>
                  <a:srgbClr val="FF0000"/>
                </a:solidFill>
              </a:rPr>
              <a:t>Снижение выраженности стрессовых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реакций на травматическую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агрессию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4572000" y="1905000"/>
            <a:ext cx="1905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Кровообра-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щение</a:t>
            </a:r>
          </a:p>
          <a:p>
            <a:pPr algn="ctr" eaLnBrk="0" hangingPunct="0"/>
            <a:endParaRPr lang="ru-RU" sz="24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6172200" y="2590800"/>
            <a:ext cx="1981200" cy="17526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Дыхание</a:t>
            </a:r>
          </a:p>
          <a:p>
            <a:pPr algn="ctr" eaLnBrk="0" hangingPunct="0"/>
            <a:endParaRPr lang="ru-RU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876800" y="2971800"/>
            <a:ext cx="1752600" cy="17526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latin typeface="Times New Roman" pitchFamily="18" charset="0"/>
              </a:rPr>
              <a:t>     </a:t>
            </a:r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Регуля-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ция</a:t>
            </a:r>
          </a:p>
          <a:p>
            <a:pPr algn="ctr" eaLnBrk="0" hangingPunct="0"/>
            <a:endParaRPr lang="ru-RU" sz="240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3352800" y="2971800"/>
            <a:ext cx="2057400" cy="1828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Выделение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5791200" y="3886200"/>
            <a:ext cx="1905000" cy="1676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Имунная</a:t>
            </a:r>
          </a:p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4343400" y="4114800"/>
            <a:ext cx="1752600" cy="1752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Гемостаз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304800"/>
            <a:ext cx="8305800" cy="1371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 sz="3200">
                <a:solidFill>
                  <a:srgbClr val="FF0000"/>
                </a:solidFill>
              </a:rPr>
              <a:t>Снижение выраженности стрессовых </a:t>
            </a:r>
            <a:br>
              <a:rPr lang="ru-RU" sz="3200">
                <a:solidFill>
                  <a:srgbClr val="FF0000"/>
                </a:solidFill>
              </a:rPr>
            </a:br>
            <a:r>
              <a:rPr lang="ru-RU" sz="3200">
                <a:solidFill>
                  <a:srgbClr val="FF0000"/>
                </a:solidFill>
              </a:rPr>
              <a:t>реакций на травматическую </a:t>
            </a:r>
            <a:br>
              <a:rPr lang="ru-RU" sz="3200">
                <a:solidFill>
                  <a:srgbClr val="FF0000"/>
                </a:solidFill>
              </a:rPr>
            </a:br>
            <a:r>
              <a:rPr lang="ru-RU" sz="3200">
                <a:solidFill>
                  <a:srgbClr val="FF0000"/>
                </a:solidFill>
              </a:rPr>
              <a:t>агрессию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248400" y="3886200"/>
            <a:ext cx="3657600" cy="2286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Восстановление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соответствия между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ОЦК и емкостью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сосудистого русла,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уменьшение ЧСС,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повышение УИ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33600" y="1905000"/>
            <a:ext cx="2895600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Оптимизация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газообмена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33600" y="3810000"/>
            <a:ext cx="30480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Респираторная,</a:t>
            </a:r>
          </a:p>
          <a:p>
            <a:pPr algn="ctr" eaLnBrk="0" hangingPunct="0"/>
            <a:r>
              <a:rPr lang="ru-RU" sz="2400" b="1">
                <a:latin typeface="Times New Roman" pitchFamily="18" charset="0"/>
              </a:rPr>
              <a:t>трансфузионная,</a:t>
            </a:r>
          </a:p>
          <a:p>
            <a:pPr algn="ctr" eaLnBrk="0" hangingPunct="0"/>
            <a:r>
              <a:rPr lang="ru-RU" sz="2400" b="1">
                <a:latin typeface="Times New Roman" pitchFamily="18" charset="0"/>
              </a:rPr>
              <a:t>кардиотропная,</a:t>
            </a:r>
          </a:p>
          <a:p>
            <a:pPr algn="ctr" eaLnBrk="0" hangingPunct="0"/>
            <a:r>
              <a:rPr lang="ru-RU" sz="2400" b="1">
                <a:latin typeface="Times New Roman" pitchFamily="18" charset="0"/>
              </a:rPr>
              <a:t>гемореологическая</a:t>
            </a:r>
          </a:p>
          <a:p>
            <a:pPr algn="ctr" eaLnBrk="0" hangingPunct="0"/>
            <a:r>
              <a:rPr lang="ru-RU" sz="2400" b="1">
                <a:latin typeface="Times New Roman" pitchFamily="18" charset="0"/>
              </a:rPr>
              <a:t>терапия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590800" y="3581400"/>
            <a:ext cx="68580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400800" y="1905000"/>
            <a:ext cx="3505200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Оптимизация</a:t>
            </a:r>
          </a:p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кровогидрообращения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228600"/>
            <a:ext cx="7772400" cy="1447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ru-RU"/>
              <a:t>Повышение эффективности защитно-компенсаторных механизмов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505200"/>
            <a:ext cx="7772400" cy="3048000"/>
          </a:xfrm>
          <a:solidFill>
            <a:srgbClr val="FFFF66"/>
          </a:solidFill>
          <a:ln w="38100" cmpd="dbl"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>
                <a:solidFill>
                  <a:schemeClr val="bg2"/>
                </a:solidFill>
              </a:rPr>
              <a:t>усиление или устранение централизации,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>
                <a:solidFill>
                  <a:schemeClr val="bg2"/>
                </a:solidFill>
              </a:rPr>
              <a:t>обеспечение гипердинамического режима кровообращения,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>
                <a:solidFill>
                  <a:schemeClr val="bg2"/>
                </a:solidFill>
              </a:rPr>
              <a:t>усиление аутогемодилюции,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>
                <a:solidFill>
                  <a:schemeClr val="bg2"/>
                </a:solidFill>
              </a:rPr>
              <a:t>оптимизация газообмена и пр.</a:t>
            </a:r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828800" y="1981200"/>
            <a:ext cx="8534400" cy="1143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3200" b="1" i="1">
              <a:latin typeface="Times New Roman" pitchFamily="18" charset="0"/>
            </a:endParaRPr>
          </a:p>
          <a:p>
            <a:pPr algn="ctr" eaLnBrk="0" hangingPunct="0"/>
            <a:r>
              <a:rPr lang="ru-RU" sz="2800" b="1" i="1">
                <a:solidFill>
                  <a:schemeClr val="bg2"/>
                </a:solidFill>
                <a:latin typeface="Times New Roman" pitchFamily="18" charset="0"/>
              </a:rPr>
              <a:t>Цель:</a:t>
            </a:r>
            <a:r>
              <a:rPr lang="ru-RU" sz="280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получение функционально-полезного </a:t>
            </a:r>
          </a:p>
          <a:p>
            <a:pPr algn="ctr" eaLnBrk="0" hangingPunct="0"/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результата</a:t>
            </a:r>
            <a:r>
              <a:rPr lang="ru-RU" sz="3200">
                <a:latin typeface="Times New Roman" pitchFamily="18" charset="0"/>
              </a:rPr>
              <a:t> </a:t>
            </a:r>
          </a:p>
          <a:p>
            <a:pPr algn="ctr" eaLnBrk="0" hangingPunct="0"/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1905000"/>
            <a:ext cx="8534400" cy="990600"/>
          </a:xfrm>
          <a:solidFill>
            <a:srgbClr val="CCFFFF"/>
          </a:solidFill>
          <a:ln w="57150" cmpd="thinThick">
            <a:solidFill>
              <a:srgbClr val="FF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2800"/>
              <a:t>  </a:t>
            </a:r>
            <a:r>
              <a:rPr lang="ru-RU" sz="2800">
                <a:solidFill>
                  <a:schemeClr val="bg2"/>
                </a:solidFill>
              </a:rPr>
              <a:t>Анестезия = ИТ в интраоперационном периоде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05000" y="304800"/>
            <a:ext cx="8534400" cy="1447800"/>
          </a:xfrm>
          <a:prstGeom prst="rect">
            <a:avLst/>
          </a:prstGeom>
          <a:solidFill>
            <a:srgbClr val="CCFFFF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sz="2800" b="1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Анестезия = аналгезия,</a:t>
            </a:r>
          </a:p>
          <a:p>
            <a:pPr eaLnBrk="0" hangingPunct="0"/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                         нейро-вегетативная стабилизация,</a:t>
            </a:r>
          </a:p>
          <a:p>
            <a:pPr eaLnBrk="0" hangingPunct="0"/>
            <a:r>
              <a:rPr lang="ru-RU" sz="2800" b="1">
                <a:solidFill>
                  <a:schemeClr val="bg2"/>
                </a:solidFill>
                <a:latin typeface="Times New Roman" pitchFamily="18" charset="0"/>
              </a:rPr>
              <a:t>                         другие методы и средства ИТ</a:t>
            </a:r>
            <a:endParaRPr lang="en-US" sz="2800" b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62600" y="3048000"/>
            <a:ext cx="1676400" cy="5334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Операция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743200" y="3048000"/>
            <a:ext cx="28194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Предопер.период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239000" y="3048000"/>
            <a:ext cx="28956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П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/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о период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562600" y="3581400"/>
            <a:ext cx="1676400" cy="609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Анестезия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743200" y="4191000"/>
            <a:ext cx="4495800" cy="533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Анестезия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315200" y="3733800"/>
            <a:ext cx="914400" cy="10668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3200">
                <a:latin typeface="Times New Roman" pitchFamily="18" charset="0"/>
              </a:rPr>
              <a:t>???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15480" y="2415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Показания к использованию </a:t>
            </a:r>
            <a:br>
              <a:rPr lang="ru-RU" dirty="0"/>
            </a:br>
            <a:r>
              <a:rPr lang="ru-RU" dirty="0"/>
              <a:t>методов общей анестезии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09800" y="1752600"/>
            <a:ext cx="2667000" cy="1143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Общая анестезия</a:t>
            </a:r>
          </a:p>
          <a:p>
            <a:pPr algn="ctr"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с  ИВЛ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162800" y="1752600"/>
            <a:ext cx="2895600" cy="10668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Общая анестезия</a:t>
            </a:r>
          </a:p>
          <a:p>
            <a:pPr algn="ctr" eaLnBrk="0" hangingPunct="0">
              <a:lnSpc>
                <a:spcPct val="90000"/>
              </a:lnSpc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с ИВЛ +регионарная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828800" y="3810000"/>
            <a:ext cx="3657600" cy="2667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sz="2400">
              <a:latin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Неотложные, срочные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Полостные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Неполостные 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&gt; 1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,</a:t>
            </a: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ч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                 - на голове,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                 - неустойчивая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                   компенсация 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                   гемодинамики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495800" y="3048000"/>
            <a:ext cx="2819400" cy="5334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>
                <a:latin typeface="Times New Roman" pitchFamily="18" charset="0"/>
              </a:rPr>
              <a:t>Операции: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629400" y="3810000"/>
            <a:ext cx="3810000" cy="2667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400">
                <a:latin typeface="Times New Roman" pitchFamily="18" charset="0"/>
              </a:rPr>
              <a:t>  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Срочные, отсроченные, 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  плановые</a:t>
            </a:r>
          </a:p>
          <a:p>
            <a:pPr eaLnBrk="0" hangingPunct="0">
              <a:buFontTx/>
              <a:buChar char="-"/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на органах живота и таза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(кровотечение остановлено,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гемодинамика устойчивая)</a:t>
            </a:r>
          </a:p>
          <a:p>
            <a:pPr eaLnBrk="0" hangingPunct="0"/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- ПХО ран конечностей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133600" y="1524000"/>
            <a:ext cx="7696200" cy="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зрез">
  <a:themeElements>
    <a:clrScheme name="Разрез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Разрез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2395</TotalTime>
  <Words>1918</Words>
  <Application>Microsoft Macintosh PowerPoint</Application>
  <PresentationFormat>Широкоэкранный</PresentationFormat>
  <Paragraphs>376</Paragraphs>
  <Slides>44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Разрез</vt:lpstr>
      <vt:lpstr>Тема Office</vt:lpstr>
      <vt:lpstr>1_Тема Office</vt:lpstr>
      <vt:lpstr>Clip</vt:lpstr>
      <vt:lpstr>Современные представления о теории, сущности и механизмах наркоза. Ингаляционная и неингаляционная анестезия. (часть 2)</vt:lpstr>
      <vt:lpstr>Что такое идеальная анестезия?</vt:lpstr>
      <vt:lpstr> Задачи анестезии: - снижение до безопасного уровня интенсивности потока         ноцицепции из раны (от периферических рецепторов до      центр.структур мозга) на всем пути его следования, - снижение стрессовых гемодинамических, эндокринных и     метаболических реакций на травматическую        агрессию, -  поддержание защитно-компенсаторных механизмов</vt:lpstr>
      <vt:lpstr>Принцип многокомпонентности</vt:lpstr>
      <vt:lpstr>Снижение выраженности стрессовых  реакций на травматическую  агрессию</vt:lpstr>
      <vt:lpstr>Снижение выраженности стрессовых  реакций на травматическую  агрессию</vt:lpstr>
      <vt:lpstr>Повышение эффективности защитно-компенсаторных механизмов</vt:lpstr>
      <vt:lpstr>  Анестезия = ИТ в интраоперационном периоде</vt:lpstr>
      <vt:lpstr>Показания к использованию  методов общей анестезии</vt:lpstr>
      <vt:lpstr>Показания к использованию  методов анестезии без ИВЛ</vt:lpstr>
      <vt:lpstr>«Закрытый» контур и  низкопотоковая анестезия</vt:lpstr>
      <vt:lpstr>Технологии анестезии  (в зависимости от потока свежего газа)</vt:lpstr>
      <vt:lpstr>Преимущества анестезии с минимальным и низким потоком</vt:lpstr>
      <vt:lpstr>Требования к аппаратуре</vt:lpstr>
      <vt:lpstr>Пути достижения степени защиты от утечек</vt:lpstr>
      <vt:lpstr>Расход анестетика</vt:lpstr>
      <vt:lpstr>Презентация PowerPoint</vt:lpstr>
      <vt:lpstr>Накопление в контуре примесей посторонних газов</vt:lpstr>
      <vt:lpstr>Окись углерода (СО)</vt:lpstr>
      <vt:lpstr>Противопоказания к MFA и LFA (1)</vt:lpstr>
      <vt:lpstr>Примеси посторонних газов</vt:lpstr>
      <vt:lpstr>Клиническая физиология ингаляционной анестезии</vt:lpstr>
      <vt:lpstr>Презентация PowerPoint</vt:lpstr>
      <vt:lpstr>Презентация PowerPoint</vt:lpstr>
      <vt:lpstr>Презентация PowerPoint</vt:lpstr>
      <vt:lpstr>Гипнотическая и аналгетическая активность севофлурана (по значению концентрации в конце выдоха)</vt:lpstr>
      <vt:lpstr>Технологии низкопотоковой ингаляционной анестезии на основе севофлурана</vt:lpstr>
      <vt:lpstr>Методики низкопотоковой анестезии</vt:lpstr>
      <vt:lpstr>Премедикация</vt:lpstr>
      <vt:lpstr>Подготовка к индукции</vt:lpstr>
      <vt:lpstr>Методика индукции неингаляционными анестетиками </vt:lpstr>
      <vt:lpstr>Респираторная поддержка</vt:lpstr>
      <vt:lpstr>Методика индукции севофлюраном (хирургия)</vt:lpstr>
      <vt:lpstr>Презентация PowerPoint</vt:lpstr>
      <vt:lpstr>Презентация PowerPoint</vt:lpstr>
      <vt:lpstr>Презентация PowerPoint</vt:lpstr>
      <vt:lpstr>Первая общая анестезия десфлураном в г. Красноярске</vt:lpstr>
      <vt:lpstr>Методика анестезии (1)</vt:lpstr>
      <vt:lpstr>Методика анестезии (2)</vt:lpstr>
      <vt:lpstr>Презентация PowerPoint</vt:lpstr>
      <vt:lpstr>Презентация PowerPoint</vt:lpstr>
      <vt:lpstr>«Ниша» десфлурана</vt:lpstr>
      <vt:lpstr>Послеоперационное обезболивание и удовлетворенность анестезией</vt:lpstr>
      <vt:lpstr>Презентация PowerPoint</vt:lpstr>
    </vt:vector>
  </TitlesOfParts>
  <Company>КрайЗдрав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опыт применения севофлюрана в акушерской практике</dc:title>
  <dc:creator>Грицан</dc:creator>
  <cp:lastModifiedBy>Алексей Грицан</cp:lastModifiedBy>
  <cp:revision>243</cp:revision>
  <dcterms:created xsi:type="dcterms:W3CDTF">2005-06-26T05:42:56Z</dcterms:created>
  <dcterms:modified xsi:type="dcterms:W3CDTF">2022-09-09T01:35:09Z</dcterms:modified>
</cp:coreProperties>
</file>