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A634-14BB-4876-B3E0-7A6819E160D6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372B-A269-45CB-81A2-71280AF9A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B6B8ED-7C65-4A6C-8029-EBC7E64558DE}" type="slidenum">
              <a:rPr lang="ru-RU" smtClean="0">
                <a:latin typeface="Arial" charset="0"/>
              </a:rPr>
              <a:pPr eaLnBrk="1" hangingPunct="1"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EFB826-62A6-44D0-9692-F8B95436F7A3}" type="slidenum">
              <a:rPr lang="ru-RU" smtClean="0">
                <a:latin typeface="Arial" charset="0"/>
              </a:rPr>
              <a:pPr eaLnBrk="1" hangingPunct="1"/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Я по Ш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7CDF34-E962-4BC0-BC72-DE09217DAE84}" type="slidenum">
              <a:rPr lang="ru-RU" smtClean="0">
                <a:latin typeface="Arial" charset="0"/>
              </a:rPr>
              <a:pPr eaLnBrk="1" hangingPunct="1"/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0E7FDA4-A26D-45CF-B15E-D59D234E0587}" type="slidenum">
              <a:rPr lang="ru-RU" smtClean="0">
                <a:latin typeface="Arial" charset="0"/>
              </a:rPr>
              <a:pPr eaLnBrk="1" hangingPunct="1"/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http://ww2.lafayette.edu/~allanr/pigeon.jpeg + http://intropsych.mcmaster.ca/intropsych/1a3/Learn/lec4-1.htm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99A720-BC7C-488C-92BA-BC2723272238}" type="slidenum">
              <a:rPr lang="ru-RU" smtClean="0">
                <a:latin typeface="Arial" charset="0"/>
              </a:rPr>
              <a:pPr eaLnBrk="1" hangingPunct="1"/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C6C191A-EFE3-4AE5-B721-55A100104E01}" type="slidenum">
              <a:rPr lang="ru-RU" smtClean="0">
                <a:latin typeface="Arial" charset="0"/>
              </a:rPr>
              <a:pPr eaLnBrk="1" hangingPunct="1"/>
              <a:t>16</a:t>
            </a:fld>
            <a:endParaRPr lang="ru-RU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http://www.coedu.usf.edu/abatutorial/   +</a:t>
            </a:r>
          </a:p>
          <a:p>
            <a:r>
              <a:rPr lang="ru-RU" smtClean="0"/>
              <a:t>http://emilyagnes.tripod.com/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0D0A7F-CCF7-4E50-AA55-D71E6C86E033}" type="slidenum">
              <a:rPr lang="ru-RU" smtClean="0">
                <a:latin typeface="Arial" charset="0"/>
              </a:rPr>
              <a:pPr eaLnBrk="1" hangingPunct="1"/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1ED9B4-ADF3-403D-99D7-44CBAA2BDE49}" type="slidenum">
              <a:rPr lang="ru-RU" smtClean="0">
                <a:latin typeface="Arial" charset="0"/>
              </a:rPr>
              <a:pPr eaLnBrk="1" hangingPunct="1"/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90F799-136F-4E3A-93BC-0DB37EED4295}" type="slidenum">
              <a:rPr lang="ru-RU" smtClean="0">
                <a:latin typeface="Arial" charset="0"/>
              </a:rPr>
              <a:pPr eaLnBrk="1" hangingPunct="1"/>
              <a:t>19</a:t>
            </a:fld>
            <a:endParaRPr lang="ru-RU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27C658-4961-44BE-9456-788C3C67CF26}" type="slidenum">
              <a:rPr lang="ru-RU" smtClean="0">
                <a:latin typeface="Arial" charset="0"/>
              </a:rPr>
              <a:pPr eaLnBrk="1" hangingPunct="1"/>
              <a:t>20</a:t>
            </a:fld>
            <a:endParaRPr lang="ru-RU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E48D12-207E-4C64-9A9D-4CAB6A2BBBE3}" type="slidenum">
              <a:rPr lang="ru-RU" smtClean="0">
                <a:latin typeface="Arial" charset="0"/>
              </a:rPr>
              <a:pPr eaLnBrk="1" hangingPunct="1"/>
              <a:t>22</a:t>
            </a:fld>
            <a:endParaRPr lang="ru-RU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Bear, Connors, Paradiso, Fig 20.2</a:t>
            </a:r>
            <a:r>
              <a:rPr lang="ru-RU" smtClean="0"/>
              <a:t>3</a:t>
            </a:r>
            <a:endParaRPr 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85A9AE-9BBE-4515-9E58-CE3267166C97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Исходно по Батуеву с моими изменениями, упрощено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1E1296-0606-4C7B-9302-584C2FF97050}" type="slidenum">
              <a:rPr lang="ru-RU" smtClean="0">
                <a:latin typeface="Arial" charset="0"/>
              </a:rPr>
              <a:pPr eaLnBrk="1" hangingPunct="1"/>
              <a:t>23</a:t>
            </a:fld>
            <a:endParaRPr lang="ru-RU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FE17DA-55CC-4CE7-A9C3-FAA99727B1AB}" type="slidenum">
              <a:rPr lang="ru-RU" smtClean="0">
                <a:latin typeface="Arial" charset="0"/>
              </a:rPr>
              <a:pPr eaLnBrk="1" hangingPunct="1"/>
              <a:t>24</a:t>
            </a:fld>
            <a:endParaRPr lang="ru-RU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AF68B7C-E502-4552-A0BF-50F846431858}" type="slidenum">
              <a:rPr lang="ru-RU" smtClean="0">
                <a:latin typeface="Arial" charset="0"/>
              </a:rPr>
              <a:pPr eaLnBrk="1" hangingPunct="1"/>
              <a:t>25</a:t>
            </a:fld>
            <a:endParaRPr lang="ru-RU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12580EF-7BB2-4FF9-8AEB-B054DFE31559}" type="slidenum">
              <a:rPr lang="ru-RU" smtClean="0">
                <a:latin typeface="Arial" charset="0"/>
              </a:rPr>
              <a:pPr eaLnBrk="1" hangingPunct="1"/>
              <a:t>26</a:t>
            </a:fld>
            <a:endParaRPr lang="ru-RU" smtClean="0">
              <a:latin typeface="Arial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1D940FE-8D37-4FA8-B593-CD1152B576F1}" type="slidenum">
              <a:rPr lang="ru-RU" smtClean="0">
                <a:latin typeface="Arial" charset="0"/>
              </a:rPr>
              <a:pPr eaLnBrk="1" hangingPunct="1"/>
              <a:t>27</a:t>
            </a:fld>
            <a:endParaRPr lang="ru-RU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97C5921-7ADA-4B8E-910E-235F99D5862A}" type="slidenum">
              <a:rPr lang="ru-RU" smtClean="0">
                <a:latin typeface="Arial" charset="0"/>
              </a:rPr>
              <a:pPr eaLnBrk="1" hangingPunct="1"/>
              <a:t>28</a:t>
            </a:fld>
            <a:endParaRPr lang="ru-RU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CB5E6C-0D5D-400F-A356-529DA3FC06FC}" type="slidenum">
              <a:rPr lang="ru-RU" smtClean="0">
                <a:latin typeface="Arial" charset="0"/>
              </a:rPr>
              <a:pPr eaLnBrk="1" hangingPunct="1"/>
              <a:t>29</a:t>
            </a:fld>
            <a:endParaRPr lang="ru-RU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0A3EA7-99A5-4171-A0F7-DAAB34F24028}" type="slidenum">
              <a:rPr lang="ru-RU" smtClean="0">
                <a:latin typeface="Arial" charset="0"/>
              </a:rPr>
              <a:pPr eaLnBrk="1" hangingPunct="1"/>
              <a:t>30</a:t>
            </a:fld>
            <a:endParaRPr lang="ru-RU" smtClean="0">
              <a:latin typeface="Arial" charset="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37C8A8-B8E8-481E-AAAA-A76601C0F59F}" type="slidenum">
              <a:rPr lang="ru-RU" smtClean="0">
                <a:latin typeface="Arial" charset="0"/>
              </a:rPr>
              <a:pPr eaLnBrk="1" hangingPunct="1"/>
              <a:t>34</a:t>
            </a:fld>
            <a:endParaRPr lang="ru-RU" smtClean="0">
              <a:latin typeface="Arial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4006ED-90A6-4EDA-9410-AE794E554703}" type="slidenum">
              <a:rPr lang="ru-RU" smtClean="0">
                <a:latin typeface="Arial" charset="0"/>
              </a:rPr>
              <a:pPr eaLnBrk="1" hangingPunct="1"/>
              <a:t>35</a:t>
            </a:fld>
            <a:endParaRPr lang="ru-RU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2DABF2-C7CB-4B5A-A571-04B3E2B61953}" type="slidenum">
              <a:rPr lang="ru-RU" smtClean="0">
                <a:latin typeface="Arial" charset="0"/>
              </a:rPr>
              <a:pPr eaLnBrk="1" hangingPunct="1"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442054-4083-4180-AC95-6952CF5A8A0E}" type="slidenum">
              <a:rPr lang="ru-RU" smtClean="0">
                <a:latin typeface="Arial" charset="0"/>
              </a:rPr>
              <a:pPr eaLnBrk="1" hangingPunct="1"/>
              <a:t>37</a:t>
            </a:fld>
            <a:endParaRPr lang="ru-RU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C12558-3BA9-4527-AE1D-F7D7A2F07D3B}" type="slidenum">
              <a:rPr lang="ru-RU" smtClean="0">
                <a:latin typeface="Arial" charset="0"/>
              </a:rPr>
              <a:pPr eaLnBrk="1" hangingPunct="1"/>
              <a:t>38</a:t>
            </a:fld>
            <a:endParaRPr lang="ru-RU" smtClean="0">
              <a:latin typeface="Arial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AA33DD-D3BC-463E-AE26-6E55671545F2}" type="slidenum">
              <a:rPr lang="ru-RU" smtClean="0">
                <a:latin typeface="Arial" charset="0"/>
              </a:rPr>
              <a:pPr eaLnBrk="1" hangingPunct="1"/>
              <a:t>39</a:t>
            </a:fld>
            <a:endParaRPr lang="ru-RU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C4A0F02-C1AC-497F-9B8B-3C353C55CD02}" type="slidenum">
              <a:rPr lang="ru-RU" smtClean="0">
                <a:latin typeface="Arial" charset="0"/>
              </a:rPr>
              <a:pPr eaLnBrk="1" hangingPunct="1"/>
              <a:t>40</a:t>
            </a:fld>
            <a:endParaRPr lang="ru-RU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A1B6F9-66AD-4E0D-AACE-2201D163D3DC}" type="slidenum">
              <a:rPr lang="ru-RU" smtClean="0">
                <a:latin typeface="Arial" charset="0"/>
              </a:rPr>
              <a:pPr eaLnBrk="1" hangingPunct="1"/>
              <a:t>41</a:t>
            </a:fld>
            <a:endParaRPr lang="ru-RU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26B86A-3CDA-48FD-A07B-E312D88C3FC5}" type="slidenum">
              <a:rPr lang="ru-RU" smtClean="0">
                <a:latin typeface="Arial" charset="0"/>
              </a:rPr>
              <a:pPr eaLnBrk="1" hangingPunct="1"/>
              <a:t>42</a:t>
            </a:fld>
            <a:endParaRPr lang="ru-RU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79C17E-B596-4A70-8F42-2E7D7C23521A}" type="slidenum">
              <a:rPr lang="ru-RU" smtClean="0">
                <a:latin typeface="Arial" charset="0"/>
              </a:rPr>
              <a:pPr eaLnBrk="1" hangingPunct="1"/>
              <a:t>43</a:t>
            </a:fld>
            <a:endParaRPr lang="ru-RU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202D9B-D007-4A6C-ACBB-30992FFD9BA8}" type="slidenum">
              <a:rPr lang="ru-RU" smtClean="0">
                <a:latin typeface="Arial" charset="0"/>
              </a:rPr>
              <a:pPr eaLnBrk="1" hangingPunct="1"/>
              <a:t>44</a:t>
            </a:fld>
            <a:endParaRPr lang="ru-RU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4A7AA0-50E4-4794-AE51-082CD0ED1806}" type="slidenum">
              <a:rPr lang="ru-RU" smtClean="0">
                <a:latin typeface="Arial" charset="0"/>
              </a:rPr>
              <a:pPr eaLnBrk="1" hangingPunct="1"/>
              <a:t>45</a:t>
            </a:fld>
            <a:endParaRPr lang="ru-RU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122A8A4-8C0F-4D69-B9D7-8CAAF63C1951}" type="slidenum">
              <a:rPr lang="ru-RU" smtClean="0">
                <a:latin typeface="Arial" charset="0"/>
              </a:rPr>
              <a:pPr eaLnBrk="1" hangingPunct="1"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3666EBB-60AF-4203-84E9-7E5C19EC1E4C}" type="slidenum">
              <a:rPr lang="ru-RU" smtClean="0">
                <a:latin typeface="Arial" charset="0"/>
              </a:rPr>
              <a:pPr eaLnBrk="1" hangingPunct="1"/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E97E01-DA30-474F-B2CC-6B8DBA13543E}" type="slidenum">
              <a:rPr lang="ru-RU" smtClean="0">
                <a:latin typeface="Arial" charset="0"/>
              </a:rPr>
              <a:pPr eaLnBrk="1" hangingPunct="1"/>
              <a:t>7</a:t>
            </a:fld>
            <a:endParaRPr lang="ru-RU" smtClean="0">
              <a:latin typeface="Arial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429168-68BE-4F86-B006-A1C18F1ABF2C}" type="slidenum">
              <a:rPr lang="ru-RU" smtClean="0">
                <a:latin typeface="Arial" charset="0"/>
              </a:rPr>
              <a:pPr eaLnBrk="1" hangingPunct="1"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58CCE59-4A7B-4994-A9B2-5F035979D55C}" type="slidenum">
              <a:rPr lang="ru-RU" smtClean="0">
                <a:latin typeface="Arial" charset="0"/>
              </a:rPr>
              <a:pPr eaLnBrk="1" hangingPunct="1"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3765B2-87B2-4A2D-A88D-3EDF99E3578C}" type="slidenum">
              <a:rPr lang="ru-RU" smtClean="0">
                <a:latin typeface="Arial" charset="0"/>
              </a:rPr>
              <a:pPr eaLnBrk="1" hangingPunct="1"/>
              <a:t>10</a:t>
            </a:fld>
            <a:endParaRPr lang="ru-RU" smtClean="0">
              <a:latin typeface="Arial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8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3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5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6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0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7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9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9C77-EFDA-4749-BFA5-B7184F63FA61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9456-5BF8-4D17-9AFF-22ACFB336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31913" y="1557338"/>
            <a:ext cx="64008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5400">
              <a:solidFill>
                <a:schemeClr val="accent2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47813" y="1989138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929792" name="Rectangle 1024"/>
          <p:cNvSpPr>
            <a:spLocks noChangeArrowheads="1"/>
          </p:cNvSpPr>
          <p:nvPr/>
        </p:nvSpPr>
        <p:spPr bwMode="auto">
          <a:xfrm>
            <a:off x="1403350" y="46529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1" name="Rectangle 1027"/>
          <p:cNvSpPr>
            <a:spLocks noChangeArrowheads="1"/>
          </p:cNvSpPr>
          <p:nvPr/>
        </p:nvSpPr>
        <p:spPr bwMode="auto">
          <a:xfrm>
            <a:off x="179388" y="5492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chemeClr val="accent2"/>
                </a:solidFill>
              </a:rPr>
              <a:t>Физиология ВНД</a:t>
            </a:r>
          </a:p>
        </p:txBody>
      </p:sp>
      <p:sp>
        <p:nvSpPr>
          <p:cNvPr id="929796" name="Rectangle 1028"/>
          <p:cNvSpPr>
            <a:spLocks noChangeArrowheads="1"/>
          </p:cNvSpPr>
          <p:nvPr/>
        </p:nvSpPr>
        <p:spPr bwMode="auto">
          <a:xfrm>
            <a:off x="0" y="2492375"/>
            <a:ext cx="91440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ПРИОБРЕТЕННЫЕ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ПОВЕДЕНИЯ</a:t>
            </a:r>
            <a:r>
              <a:rPr lang="ru-RU" sz="4400" i="1">
                <a:solidFill>
                  <a:srgbClr val="000066"/>
                </a:solidFill>
              </a:rPr>
              <a:t> </a:t>
            </a:r>
            <a:r>
              <a:rPr lang="en-US" sz="4400" i="1">
                <a:solidFill>
                  <a:srgbClr val="000066"/>
                </a:solidFill>
              </a:rPr>
              <a:t>- 2</a:t>
            </a:r>
            <a:endParaRPr lang="ru-RU" sz="4400" i="1">
              <a:solidFill>
                <a:srgbClr val="000066"/>
              </a:solidFill>
            </a:endParaRPr>
          </a:p>
        </p:txBody>
      </p:sp>
      <p:sp>
        <p:nvSpPr>
          <p:cNvPr id="39943" name="Text Box 1029"/>
          <p:cNvSpPr txBox="1">
            <a:spLocks noChangeArrowheads="1"/>
          </p:cNvSpPr>
          <p:nvPr/>
        </p:nvSpPr>
        <p:spPr bwMode="auto">
          <a:xfrm>
            <a:off x="0" y="6056313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Лекция </a:t>
            </a:r>
            <a:r>
              <a:rPr lang="en-US" sz="2000"/>
              <a:t>9</a:t>
            </a:r>
            <a:endParaRPr lang="ru-RU" sz="2000"/>
          </a:p>
        </p:txBody>
      </p:sp>
      <p:sp>
        <p:nvSpPr>
          <p:cNvPr id="929798" name="Text Box 1030"/>
          <p:cNvSpPr txBox="1">
            <a:spLocks noChangeArrowheads="1"/>
          </p:cNvSpPr>
          <p:nvPr/>
        </p:nvSpPr>
        <p:spPr bwMode="auto">
          <a:xfrm>
            <a:off x="34925" y="472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Инструментальные рефлексы. Виды торможений.</a:t>
            </a:r>
          </a:p>
        </p:txBody>
      </p:sp>
    </p:spTree>
    <p:extLst>
      <p:ext uri="{BB962C8B-B14F-4D97-AF65-F5344CB8AC3E}">
        <p14:creationId xmlns:p14="http://schemas.microsoft.com/office/powerpoint/2010/main" val="320810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395288" y="377825"/>
            <a:ext cx="8351837" cy="5643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Другую форму инструментального обучения (возникающую не по принципу «проб и ошибок») открыли в 20-х гг. независимо от бихевиористов польские физиологи Ю.Конорский и С.Миллер, работавшие в то время в лаборатории И.П.Павлова. Они назвали эту форму </a:t>
            </a:r>
            <a:r>
              <a:rPr lang="ru-RU" sz="28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«условным рефлексом 2-го рода»,</a:t>
            </a:r>
            <a:r>
              <a:rPr lang="ru-RU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чтобы отличить от условных рефлексов, изученных в лаборатории И.П.Павлова ранее.</a:t>
            </a:r>
          </a:p>
          <a:p>
            <a:pPr>
              <a:defRPr/>
            </a:pPr>
            <a:endParaRPr lang="ru-RU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По Конорскому, </a:t>
            </a:r>
            <a:r>
              <a:rPr lang="ru-RU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инструментальные условные рефлексы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 - это рефлексы, в которых в ответ на данный раздражитель производится движение (поведение), выполняя которое животное либо обеспечивает себя привлекающим его безусловным раздражителем, либо избегает (отвергает)  раздражение.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0635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351837" cy="593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 i="1"/>
              <a:t>Американские ученые Е.Хилгар и Д.Маркес предложили термин «</a:t>
            </a:r>
            <a:r>
              <a:rPr lang="ru-RU" sz="2400" i="1">
                <a:solidFill>
                  <a:srgbClr val="FF0000"/>
                </a:solidFill>
              </a:rPr>
              <a:t>инструментальный условный рефлекс</a:t>
            </a:r>
            <a:r>
              <a:rPr lang="ru-RU" sz="2400" i="1"/>
              <a:t>». Этот термин указывает на то, что животное использует условно-рефлекторную реакцию как </a:t>
            </a:r>
            <a:r>
              <a:rPr lang="ru-RU" sz="2400" i="1">
                <a:solidFill>
                  <a:srgbClr val="0066FF"/>
                </a:solidFill>
              </a:rPr>
              <a:t>инструмент</a:t>
            </a:r>
            <a:r>
              <a:rPr lang="ru-RU" sz="2400" i="1"/>
              <a:t> для получения подкрепления.</a:t>
            </a:r>
          </a:p>
          <a:p>
            <a:pPr eaLnBrk="1" hangingPunct="1"/>
            <a:endParaRPr lang="ru-RU" sz="2400" i="1"/>
          </a:p>
          <a:p>
            <a:pPr eaLnBrk="1" hangingPunct="1"/>
            <a:r>
              <a:rPr lang="ru-RU" sz="2400" i="1"/>
              <a:t>В настоящее время в отечественной литературе данное явление чаще всего по-прежнему называют </a:t>
            </a:r>
            <a:r>
              <a:rPr lang="ru-RU" sz="2400" i="1">
                <a:solidFill>
                  <a:srgbClr val="0066FF"/>
                </a:solidFill>
              </a:rPr>
              <a:t>инструментальным условным рефлексом</a:t>
            </a:r>
            <a:r>
              <a:rPr lang="ru-RU" sz="2400" i="1"/>
              <a:t> или </a:t>
            </a:r>
            <a:r>
              <a:rPr lang="ru-RU" sz="2400" i="1">
                <a:solidFill>
                  <a:srgbClr val="0066FF"/>
                </a:solidFill>
              </a:rPr>
              <a:t>инструментальным обучением</a:t>
            </a:r>
            <a:r>
              <a:rPr lang="ru-RU" sz="2400" i="1"/>
              <a:t>.</a:t>
            </a:r>
          </a:p>
          <a:p>
            <a:pPr eaLnBrk="1" hangingPunct="1"/>
            <a:endParaRPr lang="ru-RU" sz="2400" i="1"/>
          </a:p>
          <a:p>
            <a:pPr eaLnBrk="1" hangingPunct="1"/>
            <a:r>
              <a:rPr lang="ru-RU" sz="2400" i="1"/>
              <a:t>В англоязычной литературе несколько позже закрепилось другой название – </a:t>
            </a:r>
            <a:r>
              <a:rPr lang="ru-RU" sz="2400" i="1">
                <a:solidFill>
                  <a:srgbClr val="FF0000"/>
                </a:solidFill>
              </a:rPr>
              <a:t>оперантное обучение</a:t>
            </a:r>
            <a:r>
              <a:rPr lang="ru-RU" sz="2400" i="1"/>
              <a:t> или оперантное обусловливание (англ. </a:t>
            </a:r>
            <a:r>
              <a:rPr lang="en-US" sz="2400" i="1"/>
              <a:t>operant conditioning)</a:t>
            </a:r>
            <a:r>
              <a:rPr lang="ru-RU" sz="24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2971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2447925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916238" y="6491288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Беррес Фредерик Скиннер</a:t>
            </a:r>
          </a:p>
        </p:txBody>
      </p:sp>
      <p:sp>
        <p:nvSpPr>
          <p:cNvPr id="1243143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8351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Пpинцип опеpантного обусловливания, </a:t>
            </a:r>
          </a:p>
        </p:txBody>
      </p:sp>
      <p:sp>
        <p:nvSpPr>
          <p:cNvPr id="1243144" name="Text Box 8"/>
          <p:cNvSpPr txBox="1">
            <a:spLocks noChangeArrowheads="1"/>
          </p:cNvSpPr>
          <p:nvPr/>
        </p:nvSpPr>
        <p:spPr bwMode="auto">
          <a:xfrm>
            <a:off x="323850" y="1797050"/>
            <a:ext cx="8640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Любое поведение опpеделяется своими последствиями. Если последствия пpиятны,  то поведение повтоpяется, если они не пpиятны - не повторяется; безразличным последствиям вообще не пpидается значения</a:t>
            </a:r>
            <a:r>
              <a:rPr lang="ru-RU"/>
              <a:t>. 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3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kinner_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7950"/>
            <a:ext cx="604837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61925" y="5805488"/>
            <a:ext cx="88201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</a:rPr>
              <a:t>Камера для исследования инструментального (оперантного) поведения (Камера Скиннера). Нажимая на рычажок, животное получает пищу, которая попадает в приемник из контейнера</a:t>
            </a:r>
          </a:p>
        </p:txBody>
      </p:sp>
    </p:spTree>
    <p:extLst>
      <p:ext uri="{BB962C8B-B14F-4D97-AF65-F5344CB8AC3E}">
        <p14:creationId xmlns:p14="http://schemas.microsoft.com/office/powerpoint/2010/main" val="22569213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90800" y="6165850"/>
            <a:ext cx="399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</a:rPr>
              <a:t>Камера Скиннера для голубей</a:t>
            </a:r>
          </a:p>
        </p:txBody>
      </p:sp>
      <p:pic>
        <p:nvPicPr>
          <p:cNvPr id="53251" name="Picture 3" descr="pigeo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98538"/>
            <a:ext cx="625792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learn2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1588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001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kinner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12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421063" y="6308725"/>
            <a:ext cx="2663825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Камера Скиннера</a:t>
            </a:r>
          </a:p>
        </p:txBody>
      </p:sp>
      <p:pic>
        <p:nvPicPr>
          <p:cNvPr id="54276" name="Picture 4" descr="ski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53988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142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by%20in%20box[1]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9561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084888" y="3429000"/>
            <a:ext cx="2663825" cy="3106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Скиннер создал вариант камеры для своей второй дочери Дебби, которую описал в статье «Baby in a Box» в журнале «The Ladies Home Journal» в 1945 </a:t>
            </a:r>
          </a:p>
        </p:txBody>
      </p:sp>
      <p:pic>
        <p:nvPicPr>
          <p:cNvPr id="55300" name="Picture 4" descr="skinner_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6250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22479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092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76375" y="1989138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0813" y="404813"/>
            <a:ext cx="89931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4400" i="1">
                <a:solidFill>
                  <a:srgbClr val="000066"/>
                </a:solidFill>
              </a:rPr>
              <a:t>Методики изучения инструментального условного рефлекса</a:t>
            </a:r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4787900" y="3763963"/>
            <a:ext cx="39957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локомоторную деятельность</a:t>
            </a:r>
          </a:p>
        </p:txBody>
      </p:sp>
      <p:sp>
        <p:nvSpPr>
          <p:cNvPr id="1161221" name="Rectangle 5"/>
          <p:cNvSpPr>
            <a:spLocks noChangeArrowheads="1"/>
          </p:cNvSpPr>
          <p:nvPr/>
        </p:nvSpPr>
        <p:spPr bwMode="auto">
          <a:xfrm>
            <a:off x="0" y="3716338"/>
            <a:ext cx="3924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манипуляторную деятельность</a:t>
            </a:r>
            <a:endParaRPr lang="ru-RU" sz="2400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 flipH="1">
            <a:off x="2339975" y="2205038"/>
            <a:ext cx="86360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5651500" y="2205038"/>
            <a:ext cx="7921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590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27088" y="5876925"/>
            <a:ext cx="748823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Пример экспериментальной установки для изучения условных пищедобывательных рефлексов</a:t>
            </a:r>
          </a:p>
        </p:txBody>
      </p:sp>
      <p:pic>
        <p:nvPicPr>
          <p:cNvPr id="57347" name="Picture 3" descr="безымянный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23938"/>
            <a:ext cx="5672138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326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манипуляторную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83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7088" y="5876925"/>
            <a:ext cx="748823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Пример экспериментальной установки для изучения условных пищедобывательных рефлексов</a:t>
            </a:r>
          </a:p>
        </p:txBody>
      </p:sp>
      <p:pic>
        <p:nvPicPr>
          <p:cNvPr id="58371" name="Picture 3" descr="безымянный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801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8820150" y="73025"/>
            <a:ext cx="215900" cy="33178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5317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манипуляторную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71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5387" name="Group 59"/>
          <p:cNvGraphicFramePr>
            <a:graphicFrameLocks noGrp="1"/>
          </p:cNvGraphicFramePr>
          <p:nvPr/>
        </p:nvGraphicFramePr>
        <p:xfrm>
          <a:off x="142875" y="981075"/>
          <a:ext cx="8856663" cy="5140371"/>
        </p:xfrm>
        <a:graphic>
          <a:graphicData uri="http://schemas.openxmlformats.org/drawingml/2006/table">
            <a:tbl>
              <a:tblPr/>
              <a:tblGrid>
                <a:gridCol w="3671888"/>
                <a:gridCol w="5184775"/>
              </a:tblGrid>
              <a:tr h="384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Категория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Основные формы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Неассоциативное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обучение (простые формы)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Привыкание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Сенситизация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Особые формы неассоциативного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обучения, тесно связанные с инстинктом и/или разумом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Запечатление (импринтинг)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5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Подражание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1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Ассоциативное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обучение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Классический условный рефлекс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9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Инструментальный условный рефлекс (обучение по типу проб и ошибок)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266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Когнитивное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обучение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Латентное обучение, когнитивные карты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Сенсорное (перцептивное) обучение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Инсайт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Рассудочная деятельность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Элементарное мышление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96" name="Text Box 44"/>
          <p:cNvSpPr txBox="1">
            <a:spLocks noChangeArrowheads="1"/>
          </p:cNvSpPr>
          <p:nvPr/>
        </p:nvSpPr>
        <p:spPr bwMode="auto">
          <a:xfrm>
            <a:off x="1547813" y="188913"/>
            <a:ext cx="5832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sz="2400" i="1"/>
              <a:t>Классификация форм научения</a:t>
            </a:r>
          </a:p>
        </p:txBody>
      </p:sp>
    </p:spTree>
    <p:extLst>
      <p:ext uri="{BB962C8B-B14F-4D97-AF65-F5344CB8AC3E}">
        <p14:creationId xmlns:p14="http://schemas.microsoft.com/office/powerpoint/2010/main" val="224929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804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27088" y="5876925"/>
            <a:ext cx="748823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Пример экспериментальной установки для изучения условных пищедобывательных рефлексов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8820150" y="73025"/>
            <a:ext cx="215900" cy="33178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7365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манипуляторную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825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2089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4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локомоторную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90638"/>
            <a:ext cx="889317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00113" y="5157788"/>
            <a:ext cx="7561262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000">
                <a:solidFill>
                  <a:srgbClr val="000000"/>
                </a:solidFill>
              </a:rPr>
              <a:t>Водный  лабиринт, или лабиринт Морриса</a:t>
            </a:r>
          </a:p>
          <a:p>
            <a:pPr algn="ctr"/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ru-RU" sz="2000">
                <a:solidFill>
                  <a:srgbClr val="000000"/>
                </a:solidFill>
              </a:rPr>
              <a:t>слева: до обучения, справа – после обучения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38021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локомоторную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67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water m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6475"/>
            <a:ext cx="835342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9388" y="6040438"/>
            <a:ext cx="8964612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000">
                <a:solidFill>
                  <a:srgbClr val="000000"/>
                </a:solidFill>
              </a:rPr>
              <a:t>Водный  лабиринт, или лабиринт Морриса </a:t>
            </a:r>
            <a:r>
              <a:rPr lang="en-US" sz="2000">
                <a:solidFill>
                  <a:srgbClr val="000000"/>
                </a:solidFill>
              </a:rPr>
              <a:t>(TSE Systems)</a:t>
            </a:r>
            <a:r>
              <a:rPr lang="ru-RU" sz="2000">
                <a:solidFill>
                  <a:srgbClr val="000000"/>
                </a:solidFill>
              </a:rPr>
              <a:t> : компьютерная система видеорегистрации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4006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Методики, оценивающие локомоторную деятельность</a:t>
            </a: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41338" y="5734050"/>
            <a:ext cx="79914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Обучение собак также осуществляется с помощью приемов инструментального обучения</a:t>
            </a:r>
          </a:p>
        </p:txBody>
      </p:sp>
      <p:pic>
        <p:nvPicPr>
          <p:cNvPr id="63491" name="Picture 3" descr="безымянный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04813"/>
            <a:ext cx="37687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безымянный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36725"/>
            <a:ext cx="44656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666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119812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92275" y="5876925"/>
            <a:ext cx="58324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2200">
                <a:solidFill>
                  <a:srgbClr val="000000"/>
                </a:solidFill>
              </a:rPr>
              <a:t>Цирковая дрессировка животных основана на методах инструментального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1092050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476375" y="1989138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1185795" name="Rectangle 3"/>
          <p:cNvSpPr>
            <a:spLocks noChangeArrowheads="1"/>
          </p:cNvSpPr>
          <p:nvPr/>
        </p:nvSpPr>
        <p:spPr bwMode="auto">
          <a:xfrm>
            <a:off x="1476375" y="2708275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0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инструментального условного рефлекса</a:t>
            </a:r>
          </a:p>
        </p:txBody>
      </p:sp>
    </p:spTree>
    <p:extLst>
      <p:ext uri="{BB962C8B-B14F-4D97-AF65-F5344CB8AC3E}">
        <p14:creationId xmlns:p14="http://schemas.microsoft.com/office/powerpoint/2010/main" val="8163665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991475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Подкрепление в </a:t>
            </a:r>
            <a:r>
              <a:rPr lang="ru-RU" sz="2400">
                <a:solidFill>
                  <a:srgbClr val="FF0000"/>
                </a:solidFill>
              </a:rPr>
              <a:t>классическом</a:t>
            </a:r>
            <a:r>
              <a:rPr lang="ru-RU" sz="2400"/>
              <a:t> условном рефлексе производится независимо от условного ответа, а в </a:t>
            </a:r>
            <a:r>
              <a:rPr lang="ru-RU" sz="2400">
                <a:solidFill>
                  <a:srgbClr val="FF0000"/>
                </a:solidFill>
              </a:rPr>
              <a:t>инструментальном</a:t>
            </a:r>
            <a:r>
              <a:rPr lang="ru-RU" sz="2400"/>
              <a:t> – лишь при условии правильного выполнения определенного действия.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27088" y="2349500"/>
            <a:ext cx="7993062" cy="337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Как классическое, так инструментальное условнорефлекторное обучение являются ассоциативными, т.е. эти формы обучения требуют совпадения во времени каких-либо событий, приводящего к их ассоциации.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В отличие от когнитивных форм обучения, при ассоциативном обучении «понимание» и «осознание» ситуации практически не играют никакой роли.</a:t>
            </a:r>
          </a:p>
        </p:txBody>
      </p:sp>
    </p:spTree>
    <p:extLst>
      <p:ext uri="{BB962C8B-B14F-4D97-AF65-F5344CB8AC3E}">
        <p14:creationId xmlns:p14="http://schemas.microsoft.com/office/powerpoint/2010/main" val="23482495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24862" cy="5695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Общие особенности классических и инструментальных условных рефлексов:</a:t>
            </a:r>
          </a:p>
          <a:p>
            <a:pPr>
              <a:lnSpc>
                <a:spcPct val="80000"/>
              </a:lnSpc>
              <a:defRPr/>
            </a:pPr>
            <a:endParaRPr lang="ru-RU" sz="44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/>
              <a:t>   1. Угасают при неподкреплении (угасательное торможение).</a:t>
            </a:r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/>
              <a:t>   2. Могут самопроизвольно восстанавливаться после угашения.</a:t>
            </a:r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/>
              <a:t>   3. К ним можно выработать дифференцировку. </a:t>
            </a:r>
          </a:p>
          <a:p>
            <a:pPr>
              <a:defRPr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9093701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964613" cy="681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sz="2800">
                <a:solidFill>
                  <a:srgbClr val="000066"/>
                </a:solidFill>
              </a:rPr>
              <a:t>Основные различия между классическими и инструментальным условными рефлексами</a:t>
            </a:r>
            <a:r>
              <a:rPr lang="ru-RU" sz="2400"/>
              <a:t>:</a:t>
            </a:r>
          </a:p>
          <a:p>
            <a:pPr eaLnBrk="1" hangingPunct="1">
              <a:lnSpc>
                <a:spcPct val="95000"/>
              </a:lnSpc>
            </a:pPr>
            <a:endParaRPr lang="ru-RU" sz="2400"/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1.</a:t>
            </a:r>
            <a:r>
              <a:rPr lang="ru-RU" sz="2400"/>
              <a:t> </a:t>
            </a:r>
            <a:r>
              <a:rPr lang="ru-RU" sz="2400" i="1"/>
              <a:t>Разная процедура выработки</a:t>
            </a:r>
            <a:r>
              <a:rPr lang="ru-RU" sz="2400"/>
              <a:t> — при формировании классического условного рефлекса один за другим предъявляют два раздражителя (стимула): индифферентный, который в результате сочетаний становится условным, и безусловный — сигнал - пища; при образовании инструментального условного рефлекса активность организма направлена на поиск стимул-объекта (например, пищи);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2.</a:t>
            </a:r>
            <a:r>
              <a:rPr lang="ru-RU" sz="2400"/>
              <a:t> </a:t>
            </a:r>
            <a:r>
              <a:rPr lang="ru-RU" sz="2400" i="1"/>
              <a:t>Разные эффекторные системы</a:t>
            </a:r>
            <a:r>
              <a:rPr lang="ru-RU" sz="2400"/>
              <a:t> — в классическом условном рефлексе это вегетативные системы организма (отделение слюны, желудочного сока, пота); в инструментальных условных рефлексах ими являются двигательные системы (движения лап, глаз и пр.); 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3.</a:t>
            </a:r>
            <a:r>
              <a:rPr lang="ru-RU" sz="2400"/>
              <a:t> </a:t>
            </a:r>
            <a:r>
              <a:rPr lang="ru-RU" sz="2400" i="1"/>
              <a:t>Разное количество сочетаний, необходимых для образования условного рефлекса</a:t>
            </a:r>
            <a:r>
              <a:rPr lang="ru-RU" sz="2400"/>
              <a:t> (для классического — сотни, для инструментального — десятки);  </a:t>
            </a:r>
          </a:p>
        </p:txBody>
      </p:sp>
    </p:spTree>
    <p:extLst>
      <p:ext uri="{BB962C8B-B14F-4D97-AF65-F5344CB8AC3E}">
        <p14:creationId xmlns:p14="http://schemas.microsoft.com/office/powerpoint/2010/main" val="14083776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7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77755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Классический условный рефлекс</a:t>
            </a:r>
          </a:p>
          <a:p>
            <a:pPr>
              <a:spcBef>
                <a:spcPct val="50000"/>
              </a:spcBef>
              <a:defRPr/>
            </a:pPr>
            <a:endParaRPr lang="ru-RU" sz="44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56880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516438"/>
            <a:ext cx="4889500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2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8964613" cy="565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4.</a:t>
            </a:r>
            <a:r>
              <a:rPr lang="ru-RU" sz="2400"/>
              <a:t> Условная реакция в классическом условном рефлексе всегда является </a:t>
            </a:r>
            <a:r>
              <a:rPr lang="ru-RU" sz="2400" i="1"/>
              <a:t>копией безусловной реакции</a:t>
            </a:r>
            <a:r>
              <a:rPr lang="ru-RU" sz="2400"/>
              <a:t> (есть исключения!); в инструментальном условном рефлексе она может быть любой;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5.</a:t>
            </a:r>
            <a:r>
              <a:rPr lang="ru-RU" sz="2400"/>
              <a:t> </a:t>
            </a:r>
            <a:r>
              <a:rPr lang="ru-RU" sz="2400" i="1"/>
              <a:t>Разная роль подкрепления</a:t>
            </a:r>
            <a:r>
              <a:rPr lang="ru-RU" sz="2400"/>
              <a:t>, например пищи, — малые порции пищи способствуют образованию инструментального рефлекса, а большие - классического;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</a:t>
            </a:r>
            <a:r>
              <a:rPr lang="ru-RU" sz="2400">
                <a:solidFill>
                  <a:srgbClr val="000066"/>
                </a:solidFill>
              </a:rPr>
              <a:t> 6</a:t>
            </a:r>
            <a:r>
              <a:rPr lang="ru-RU" sz="2400"/>
              <a:t>. Классический условный рефлекс формируется по принципу «ассоциация по смежности», инструментальный — по принципу «проб и ошибок».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7.</a:t>
            </a:r>
            <a:r>
              <a:rPr lang="ru-RU" sz="2400"/>
              <a:t> Инструментальный рефлекс </a:t>
            </a:r>
            <a:r>
              <a:rPr lang="ru-RU" sz="2400" i="1"/>
              <a:t>труднее угасает</a:t>
            </a:r>
            <a:r>
              <a:rPr lang="ru-RU" sz="2400"/>
              <a:t> при пропусках подкрепления. Наоборот, они вначале даже усиливают рефлекс;</a:t>
            </a:r>
          </a:p>
          <a:p>
            <a:pPr eaLnBrk="1" hangingPunct="1">
              <a:lnSpc>
                <a:spcPct val="95000"/>
              </a:lnSpc>
            </a:pPr>
            <a:r>
              <a:rPr lang="ru-RU" sz="2400"/>
              <a:t>   </a:t>
            </a:r>
            <a:r>
              <a:rPr lang="ru-RU" sz="2400">
                <a:solidFill>
                  <a:srgbClr val="000066"/>
                </a:solidFill>
              </a:rPr>
              <a:t>8.</a:t>
            </a:r>
            <a:r>
              <a:rPr lang="ru-RU" sz="2400"/>
              <a:t> При инструментальном рефлексе межстимульный интервал может быть меньше (реализации могут следовать чаще).</a:t>
            </a:r>
          </a:p>
        </p:txBody>
      </p:sp>
    </p:spTree>
    <p:extLst>
      <p:ext uri="{BB962C8B-B14F-4D97-AF65-F5344CB8AC3E}">
        <p14:creationId xmlns:p14="http://schemas.microsoft.com/office/powerpoint/2010/main" val="9416939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74168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i="1">
                <a:solidFill>
                  <a:srgbClr val="000066"/>
                </a:solidFill>
              </a:rPr>
              <a:t>	Таким образом, системы классических и инструментальных условных рефлексов, участвуя в сложной конструкции адаптивного поведения, значительно расширяют  приспособительные возможности живого организма, который начинает выступать в качестве активного фактора взаимодействия со средой.</a:t>
            </a:r>
          </a:p>
        </p:txBody>
      </p:sp>
    </p:spTree>
    <p:extLst>
      <p:ext uri="{BB962C8B-B14F-4D97-AF65-F5344CB8AC3E}">
        <p14:creationId xmlns:p14="http://schemas.microsoft.com/office/powerpoint/2010/main" val="175658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6" name="Rectangle 4"/>
          <p:cNvSpPr>
            <a:spLocks noChangeArrowheads="1"/>
          </p:cNvSpPr>
          <p:nvPr/>
        </p:nvSpPr>
        <p:spPr bwMode="auto">
          <a:xfrm>
            <a:off x="1476375" y="2420938"/>
            <a:ext cx="6264275" cy="17526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Торможение условных рефлексов</a:t>
            </a:r>
          </a:p>
        </p:txBody>
      </p:sp>
    </p:spTree>
    <p:extLst>
      <p:ext uri="{BB962C8B-B14F-4D97-AF65-F5344CB8AC3E}">
        <p14:creationId xmlns:p14="http://schemas.microsoft.com/office/powerpoint/2010/main" val="174730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05475"/>
            <a:ext cx="29146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9646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ь"/>
            </a:pPr>
            <a:r>
              <a:rPr lang="ru-RU" sz="2400">
                <a:solidFill>
                  <a:srgbClr val="000066"/>
                </a:solidFill>
              </a:rPr>
              <a:t>Процесс возбуждения</a:t>
            </a:r>
            <a:r>
              <a:rPr lang="ru-RU" sz="2400"/>
              <a:t> формируется при воздействии разного рода раздражителей и обеспечивает формирование и закрепление новых необходимых в сложившейся ситуации форм поведения. 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ь"/>
            </a:pPr>
            <a:r>
              <a:rPr lang="ru-RU" sz="2400">
                <a:solidFill>
                  <a:srgbClr val="000066"/>
                </a:solidFill>
              </a:rPr>
              <a:t>Процесс торможения</a:t>
            </a:r>
            <a:r>
              <a:rPr lang="ru-RU" sz="2400"/>
              <a:t> необходим для подавления ненужных реакций, избавления от «устаревших» условных рефлексов, обеспечивая адекватную реакцию на значимые в данный момент раздражители.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i="1">
                <a:solidFill>
                  <a:srgbClr val="000066"/>
                </a:solidFill>
              </a:rPr>
              <a:t>Эти оба процесса сосуществуют в структурах ЦНС при принципам отрицательной и положительной индукции.</a:t>
            </a:r>
          </a:p>
        </p:txBody>
      </p:sp>
      <p:sp>
        <p:nvSpPr>
          <p:cNvPr id="1253381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Нервные процессы:</a:t>
            </a:r>
          </a:p>
        </p:txBody>
      </p:sp>
    </p:spTree>
    <p:extLst>
      <p:ext uri="{BB962C8B-B14F-4D97-AF65-F5344CB8AC3E}">
        <p14:creationId xmlns:p14="http://schemas.microsoft.com/office/powerpoint/2010/main" val="3756318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748713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4400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Виды торможения по И.П.Павлову:</a:t>
            </a:r>
          </a:p>
          <a:p>
            <a:pPr algn="ctr">
              <a:defRPr/>
            </a:pPr>
            <a:endParaRPr lang="ru-RU" sz="2000" i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1.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 Внешнее</a:t>
            </a:r>
            <a:r>
              <a:rPr lang="ru-RU" sz="2400" smtClean="0">
                <a:latin typeface="Tahoma" pitchFamily="34" charset="0"/>
              </a:rPr>
              <a:t> (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безусловное</a:t>
            </a:r>
            <a:r>
              <a:rPr lang="ru-RU" sz="2400" smtClean="0">
                <a:latin typeface="Tahoma" pitchFamily="34" charset="0"/>
              </a:rPr>
              <a:t>) торможение.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постоянный тормоз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гаснущий тормоз</a:t>
            </a:r>
          </a:p>
          <a:p>
            <a:pPr>
              <a:defRPr/>
            </a:pPr>
            <a:endParaRPr lang="ru-RU" sz="2400" smtClean="0">
              <a:latin typeface="Tahoma" pitchFamily="34" charset="0"/>
            </a:endParaRP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2. 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Запредельное</a:t>
            </a:r>
            <a:r>
              <a:rPr lang="ru-RU" sz="2400" smtClean="0">
                <a:latin typeface="Tahoma" pitchFamily="34" charset="0"/>
              </a:rPr>
              <a:t> (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охранительное</a:t>
            </a:r>
            <a:r>
              <a:rPr lang="ru-RU" sz="2400" smtClean="0">
                <a:latin typeface="Tahoma" pitchFamily="34" charset="0"/>
              </a:rPr>
              <a:t>) торможение.</a:t>
            </a:r>
          </a:p>
          <a:p>
            <a:pPr>
              <a:defRPr/>
            </a:pPr>
            <a:endParaRPr lang="ru-RU" sz="2400" smtClean="0">
              <a:latin typeface="Tahoma" pitchFamily="34" charset="0"/>
            </a:endParaRP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3. 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Внутреннее</a:t>
            </a:r>
            <a:r>
              <a:rPr lang="ru-RU" sz="2400" smtClean="0">
                <a:latin typeface="Tahoma" pitchFamily="34" charset="0"/>
              </a:rPr>
              <a:t> (</a:t>
            </a:r>
            <a:r>
              <a:rPr lang="ru-RU" sz="2400" smtClean="0">
                <a:solidFill>
                  <a:srgbClr val="FF0000"/>
                </a:solidFill>
                <a:latin typeface="Tahoma" pitchFamily="34" charset="0"/>
              </a:rPr>
              <a:t>условное</a:t>
            </a:r>
            <a:r>
              <a:rPr lang="ru-RU" sz="2400" smtClean="0">
                <a:latin typeface="Tahoma" pitchFamily="34" charset="0"/>
              </a:rPr>
              <a:t>) торможение.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угасательное торможение (угашение)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дифференцировочное торможение (дифференцировка)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условный тормоз</a:t>
            </a:r>
          </a:p>
          <a:p>
            <a:pPr>
              <a:defRPr/>
            </a:pPr>
            <a:r>
              <a:rPr lang="ru-RU" sz="2400" smtClean="0">
                <a:latin typeface="Tahoma" pitchFamily="34" charset="0"/>
              </a:rPr>
              <a:t>   - торможение запаздывания</a:t>
            </a:r>
          </a:p>
        </p:txBody>
      </p:sp>
    </p:spTree>
    <p:extLst>
      <p:ext uri="{BB962C8B-B14F-4D97-AF65-F5344CB8AC3E}">
        <p14:creationId xmlns:p14="http://schemas.microsoft.com/office/powerpoint/2010/main" val="23376987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713788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- срочное подавление текущей условнорефлекторной деятельности </a:t>
            </a:r>
            <a:r>
              <a:rPr lang="ru-RU" sz="2400" u="sng"/>
              <a:t>при действии посторонних для нее раздражителей</a:t>
            </a:r>
            <a:r>
              <a:rPr lang="ru-RU" sz="2400"/>
              <a:t>, вызывающих ориентировочный или другой какой-либо безусловный рефлекс.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ь"/>
            </a:pPr>
            <a:r>
              <a:rPr lang="ru-RU" i="1"/>
              <a:t>свойственно всем отделам нервной системы;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ь"/>
            </a:pPr>
            <a:r>
              <a:rPr lang="ru-RU" i="1"/>
              <a:t>его не нужно вырабатывать (врожденное);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ь"/>
            </a:pPr>
            <a:r>
              <a:rPr lang="ru-RU" i="1"/>
              <a:t>оно появляется одновременно с началом ориентировочно-исследовательского рефлекса, вызванного посторонним новым раздражителем, и проявляется в ослаблении или угнетении других рефлексов. 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ь"/>
            </a:pPr>
            <a:r>
              <a:rPr lang="ru-RU" i="1"/>
              <a:t>Безусловное (врожденное) торможение УР называют внешним, так как причина его возникновения находится вне рефлекторной дуги тормозимого рефлекса. </a:t>
            </a:r>
            <a:endParaRPr lang="ru-RU" sz="2400" i="1"/>
          </a:p>
          <a:p>
            <a:pPr eaLnBrk="1" hangingPunct="1"/>
            <a:r>
              <a:rPr lang="ru-RU" sz="2400"/>
              <a:t>Если эффект внешнего торможения снижается или исчезает в результате привыкания, то такой вид торможения называют </a:t>
            </a:r>
            <a:r>
              <a:rPr lang="ru-RU" sz="2400">
                <a:solidFill>
                  <a:srgbClr val="FF0000"/>
                </a:solidFill>
              </a:rPr>
              <a:t>гаснущим тормозом</a:t>
            </a:r>
            <a:r>
              <a:rPr lang="ru-RU" sz="2400"/>
              <a:t>.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Постоянный тормоз</a:t>
            </a:r>
            <a:r>
              <a:rPr lang="ru-RU" sz="2400"/>
              <a:t> наблюдается в том случае, когда привыкание к постороннему раздражителю не возникает.</a:t>
            </a:r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281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Внешнее торможение</a:t>
            </a:r>
          </a:p>
        </p:txBody>
      </p:sp>
    </p:spTree>
    <p:extLst>
      <p:ext uri="{BB962C8B-B14F-4D97-AF65-F5344CB8AC3E}">
        <p14:creationId xmlns:p14="http://schemas.microsoft.com/office/powerpoint/2010/main" val="141309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4168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01" name="Text Box 5"/>
          <p:cNvSpPr txBox="1">
            <a:spLocks noChangeArrowheads="1"/>
          </p:cNvSpPr>
          <p:nvPr/>
        </p:nvSpPr>
        <p:spPr bwMode="auto">
          <a:xfrm>
            <a:off x="1692275" y="5589588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внешнего торможения условного рефлекса на команду "Сидеть".</a:t>
            </a:r>
          </a:p>
        </p:txBody>
      </p:sp>
      <p:sp>
        <p:nvSpPr>
          <p:cNvPr id="1232902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8281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Внешнее торможение</a:t>
            </a:r>
          </a:p>
        </p:txBody>
      </p:sp>
    </p:spTree>
    <p:extLst>
      <p:ext uri="{BB962C8B-B14F-4D97-AF65-F5344CB8AC3E}">
        <p14:creationId xmlns:p14="http://schemas.microsoft.com/office/powerpoint/2010/main" val="1290454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351837" cy="3257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rgbClr val="000066"/>
                </a:solidFill>
              </a:rPr>
              <a:t>Запредельное (охранительное) торможение</a:t>
            </a:r>
            <a:r>
              <a:rPr lang="ru-RU" sz="2400"/>
              <a:t> </a:t>
            </a:r>
          </a:p>
          <a:p>
            <a:pPr algn="ctr" eaLnBrk="1" hangingPunct="1"/>
            <a:endParaRPr lang="ru-RU" sz="2400"/>
          </a:p>
          <a:p>
            <a:pPr eaLnBrk="1" hangingPunct="1"/>
            <a:r>
              <a:rPr lang="ru-RU" sz="2400"/>
              <a:t>возникает при чрезмерной интенсивности раздражителей и </a:t>
            </a:r>
            <a:r>
              <a:rPr lang="ru-RU" sz="2400" u="sng"/>
              <a:t>носит защитный характер</a:t>
            </a:r>
            <a:r>
              <a:rPr lang="ru-RU" sz="2400"/>
              <a:t>. Этот вид торможения зависит от функционального состояния нервной системы, возраста, от типологических особенностей, состояния гормональной сферы и пр. 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590391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331913" y="6092825"/>
            <a:ext cx="6624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Сильные воздействия вызывают у меланхолика запредельное торможение.</a:t>
            </a:r>
          </a:p>
        </p:txBody>
      </p:sp>
    </p:spTree>
    <p:extLst>
      <p:ext uri="{BB962C8B-B14F-4D97-AF65-F5344CB8AC3E}">
        <p14:creationId xmlns:p14="http://schemas.microsoft.com/office/powerpoint/2010/main" val="109111933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351837" cy="350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000066"/>
                </a:solidFill>
              </a:rPr>
              <a:t>Внутреннее (условное) торможение</a:t>
            </a:r>
            <a:r>
              <a:rPr lang="ru-RU" sz="2400"/>
              <a:t> </a:t>
            </a:r>
          </a:p>
          <a:p>
            <a:pPr eaLnBrk="1" hangingPunct="1"/>
            <a:r>
              <a:rPr lang="ru-RU" sz="2400"/>
              <a:t>наблюдается в тех случаях, когда условный раздражитель перестает подкрепляться безусловным.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Такое торможение возникает не сразу, а развивается постепенно, вырабатывается по общим законам условного рефлекса.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2263" y="4149725"/>
            <a:ext cx="8713787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/>
              <a:t>И. П. Павлов считал, что такое выработанное </a:t>
            </a:r>
            <a:r>
              <a:rPr lang="ru-RU" sz="2000" u="sng"/>
              <a:t>торможение возникает внутри центральных нервных структур самих условных рефлексов</a:t>
            </a:r>
            <a:r>
              <a:rPr lang="ru-RU" sz="2000"/>
              <a:t>, а отсюда и его название — внутреннее.</a:t>
            </a:r>
          </a:p>
          <a:p>
            <a:pPr eaLnBrk="1" hangingPunct="1"/>
            <a:endParaRPr lang="ru-RU" sz="2000"/>
          </a:p>
          <a:p>
            <a:pPr eaLnBrk="1" hangingPunct="1"/>
            <a:r>
              <a:rPr lang="ru-RU" sz="2000"/>
              <a:t>Согласно современным представлениям, при угашении условного рефлекса (т.е. при предъявлении УС без БС) </a:t>
            </a:r>
            <a:r>
              <a:rPr lang="ru-RU" sz="2000" u="sng"/>
              <a:t>происходит выработка другого, нового условного рефлекса</a:t>
            </a:r>
            <a:r>
              <a:rPr lang="ru-RU" sz="2000"/>
              <a:t>, который тормозит исходную условную связь. При этом исходная связь остается невредимой</a:t>
            </a:r>
            <a:r>
              <a:rPr lang="ru-RU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355343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1438" y="115888"/>
            <a:ext cx="8964612" cy="669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sz="2400"/>
              <a:t>Основные характеристики </a:t>
            </a:r>
            <a:r>
              <a:rPr lang="ru-RU" sz="2400">
                <a:solidFill>
                  <a:srgbClr val="000066"/>
                </a:solidFill>
              </a:rPr>
              <a:t>условного торможения:</a:t>
            </a:r>
          </a:p>
          <a:p>
            <a:pPr algn="ctr" eaLnBrk="1" hangingPunct="1">
              <a:lnSpc>
                <a:spcPct val="95000"/>
              </a:lnSpc>
            </a:pPr>
            <a:endParaRPr lang="ru-RU" sz="2400">
              <a:solidFill>
                <a:srgbClr val="000066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1.</a:t>
            </a:r>
            <a:r>
              <a:rPr lang="ru-RU" sz="2400"/>
              <a:t> Развивается при неподкреплении раздражителей.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2.</a:t>
            </a:r>
            <a:r>
              <a:rPr lang="ru-RU" sz="2400"/>
              <a:t> Поддается тренировке, а значит выработка его при повторной процедуре облегчается. Однако заторможенный условный рефлекс может самопроизвольно восстанавливаться.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3.</a:t>
            </a:r>
            <a:r>
              <a:rPr lang="ru-RU" sz="2400"/>
              <a:t> Зависит от индивидуальных свойств нервной системы организма (особенно от возбудимости).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4.</a:t>
            </a:r>
            <a:r>
              <a:rPr lang="ru-RU" sz="2400"/>
              <a:t> Зависит от физиологической силы безусловного рефлекса, подкрепляющего положительный условный сигнал.</a:t>
            </a: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5.</a:t>
            </a:r>
            <a:r>
              <a:rPr lang="ru-RU" sz="2400"/>
              <a:t> Зависит от прочности ранее выработанного условного рефлекса. </a:t>
            </a:r>
          </a:p>
          <a:p>
            <a:pPr eaLnBrk="1" hangingPunct="1">
              <a:lnSpc>
                <a:spcPct val="95000"/>
              </a:lnSpc>
            </a:pPr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6.</a:t>
            </a:r>
            <a:r>
              <a:rPr lang="ru-RU" sz="2400"/>
              <a:t> Условное торможение способно взаимодействовать с безусловным, в этих случаях возникает явление растормаживания, или, в других случаях, в результате суммации условного и безусловного торможения их общий эффект может усиливаться.</a:t>
            </a:r>
          </a:p>
        </p:txBody>
      </p:sp>
    </p:spTree>
    <p:extLst>
      <p:ext uri="{BB962C8B-B14F-4D97-AF65-F5344CB8AC3E}">
        <p14:creationId xmlns:p14="http://schemas.microsoft.com/office/powerpoint/2010/main" val="21994498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76375" y="1989138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76375" y="2708275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i="1">
                <a:solidFill>
                  <a:srgbClr val="000066"/>
                </a:solidFill>
              </a:rPr>
              <a:t>Инструментальные условные рефлексы </a:t>
            </a:r>
          </a:p>
        </p:txBody>
      </p:sp>
    </p:spTree>
    <p:extLst>
      <p:ext uri="{BB962C8B-B14F-4D97-AF65-F5344CB8AC3E}">
        <p14:creationId xmlns:p14="http://schemas.microsoft.com/office/powerpoint/2010/main" val="109359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2"/>
          <p:cNvSpPr txBox="1">
            <a:spLocks noChangeArrowheads="1"/>
          </p:cNvSpPr>
          <p:nvPr/>
        </p:nvSpPr>
        <p:spPr bwMode="auto">
          <a:xfrm>
            <a:off x="107950" y="1866900"/>
            <a:ext cx="8856663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/>
              <a:t>И. П. Павлов подразделил </a:t>
            </a:r>
            <a:r>
              <a:rPr lang="ru-RU" sz="2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условное торможение</a:t>
            </a:r>
            <a:r>
              <a:rPr lang="ru-RU" sz="2400"/>
              <a:t> на четыре вида:</a:t>
            </a:r>
          </a:p>
          <a:p>
            <a:pPr>
              <a:defRPr/>
            </a:pPr>
            <a:r>
              <a:rPr lang="ru-RU" sz="2400"/>
              <a:t>   - угасательное торможение (угашение)</a:t>
            </a:r>
          </a:p>
          <a:p>
            <a:pPr>
              <a:defRPr/>
            </a:pPr>
            <a:r>
              <a:rPr lang="ru-RU" sz="2400"/>
              <a:t>   - дифференцировочное торможение (дифференцировка)</a:t>
            </a:r>
          </a:p>
          <a:p>
            <a:pPr>
              <a:defRPr/>
            </a:pPr>
            <a:r>
              <a:rPr lang="ru-RU" sz="2400"/>
              <a:t>   - условный тормоз</a:t>
            </a:r>
          </a:p>
          <a:p>
            <a:pPr>
              <a:defRPr/>
            </a:pPr>
            <a:r>
              <a:rPr lang="ru-RU" sz="2400"/>
              <a:t>   - торможение запаздывания</a:t>
            </a:r>
          </a:p>
        </p:txBody>
      </p:sp>
    </p:spTree>
    <p:extLst>
      <p:ext uri="{BB962C8B-B14F-4D97-AF65-F5344CB8AC3E}">
        <p14:creationId xmlns:p14="http://schemas.microsoft.com/office/powerpoint/2010/main" val="3942554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5900" y="404813"/>
            <a:ext cx="8928100" cy="4935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000066"/>
                </a:solidFill>
              </a:rPr>
              <a:t>Угасательное торможение</a:t>
            </a:r>
            <a:r>
              <a:rPr lang="ru-RU" sz="2400"/>
              <a:t> </a:t>
            </a:r>
          </a:p>
          <a:p>
            <a:pPr eaLnBrk="1" hangingPunct="1"/>
            <a:r>
              <a:rPr lang="ru-RU" sz="2400"/>
              <a:t>развивается при отсутствии подкрепления условного сигнала безусловным.</a:t>
            </a:r>
          </a:p>
          <a:p>
            <a:pPr eaLnBrk="1" hangingPunct="1"/>
            <a:r>
              <a:rPr lang="ru-RU" sz="2400"/>
              <a:t>Угасательное торможение часто называют </a:t>
            </a:r>
            <a:r>
              <a:rPr lang="ru-RU" sz="2400">
                <a:solidFill>
                  <a:srgbClr val="0066FF"/>
                </a:solidFill>
              </a:rPr>
              <a:t>угашением</a:t>
            </a:r>
            <a:r>
              <a:rPr lang="ru-RU" sz="2400"/>
              <a:t> (</a:t>
            </a:r>
            <a:r>
              <a:rPr lang="ru-RU" sz="2400" i="1"/>
              <a:t>англ. </a:t>
            </a:r>
            <a:r>
              <a:rPr lang="en-US" sz="2400" i="1"/>
              <a:t>extinction</a:t>
            </a:r>
            <a:r>
              <a:rPr lang="ru-RU" sz="2400"/>
              <a:t>).</a:t>
            </a:r>
          </a:p>
          <a:p>
            <a:pPr eaLnBrk="1" hangingPunct="1"/>
            <a:r>
              <a:rPr lang="ru-RU" sz="2400"/>
              <a:t>Угашенный рефлекс часто самопроизвольно восстанавливается (по истечении некоторого промежутка времени, в котором объекту не предъявляют никаких стимулов).</a:t>
            </a:r>
          </a:p>
          <a:p>
            <a:pPr eaLnBrk="1" hangingPunct="1"/>
            <a:r>
              <a:rPr lang="ru-RU"/>
              <a:t>Различают </a:t>
            </a:r>
            <a:r>
              <a:rPr lang="ru-RU" i="1"/>
              <a:t>хроническое угасание, </a:t>
            </a:r>
            <a:r>
              <a:rPr lang="ru-RU"/>
              <a:t>когда неподкрепляемый сигнал подается через определенные интервалы, и </a:t>
            </a:r>
            <a:r>
              <a:rPr lang="ru-RU" i="1"/>
              <a:t>острое угасание, </a:t>
            </a:r>
            <a:r>
              <a:rPr lang="ru-RU"/>
              <a:t>когда неподкрепляемый сигнал действует непрерывно до полного угасания условного рефлекса. Острое угасание происходит быстрее, но хроническое оказывается гораздо более прочным. 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29213"/>
            <a:ext cx="244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043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4925" y="620713"/>
            <a:ext cx="9036050" cy="556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Степень и скорость выработки </a:t>
            </a:r>
            <a:r>
              <a:rPr lang="ru-RU" sz="2400">
                <a:solidFill>
                  <a:srgbClr val="000066"/>
                </a:solidFill>
              </a:rPr>
              <a:t>угасательного торможения</a:t>
            </a:r>
            <a:r>
              <a:rPr lang="ru-RU" sz="2400"/>
              <a:t> зависят от: 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1.</a:t>
            </a:r>
            <a:r>
              <a:rPr lang="ru-RU" sz="2400"/>
              <a:t> прочности условного рефлекса (более прочно выработанные рефлексы угашаются медленнее); 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2.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физиологической силы подкрепляющего рефлекса (угасить пищевой условный рефлекс у голодной собаки значительно труднее, чем у сытой)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3.</a:t>
            </a:r>
            <a:r>
              <a:rPr lang="ru-RU" sz="2400"/>
              <a:t> частоты неподкрепления (при остром неподкреплении угасательное торможение развивается в течение минут и часов, при хроническом неподкреплении — в течение многодневных экспериментов). 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4.</a:t>
            </a:r>
            <a:r>
              <a:rPr lang="ru-RU" sz="2400"/>
              <a:t> характера подкрепления: оборонительные рефлексы, в особенности с болевым подкреплением, весьма устойчивы к угашению; </a:t>
            </a:r>
            <a:r>
              <a:rPr lang="ru-RU" sz="2400">
                <a:solidFill>
                  <a:srgbClr val="0066FF"/>
                </a:solidFill>
              </a:rPr>
              <a:t>пищевые условные рефлексы</a:t>
            </a:r>
            <a:r>
              <a:rPr lang="ru-RU" sz="2400"/>
              <a:t> угасают намного легче.</a:t>
            </a:r>
          </a:p>
        </p:txBody>
      </p:sp>
    </p:spTree>
    <p:extLst>
      <p:ext uri="{BB962C8B-B14F-4D97-AF65-F5344CB8AC3E}">
        <p14:creationId xmlns:p14="http://schemas.microsoft.com/office/powerpoint/2010/main" val="21011048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51837" cy="605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Дифференцировочное торможение</a:t>
            </a:r>
            <a:r>
              <a:rPr lang="ru-RU" sz="2400"/>
              <a:t> </a:t>
            </a:r>
          </a:p>
          <a:p>
            <a:pPr>
              <a:defRPr/>
            </a:pPr>
            <a:r>
              <a:rPr lang="ru-RU" sz="2400"/>
              <a:t>развивается при неподкреплении раздражителей, близких к подкрепляемому сигналу.</a:t>
            </a:r>
          </a:p>
          <a:p>
            <a:pPr>
              <a:defRPr/>
            </a:pPr>
            <a:r>
              <a:rPr lang="ru-RU" sz="2400"/>
              <a:t>Данный вид торможения лежит в основе качественной и количественной оценки раздражителя, а также в его биологической значимости для организма. </a:t>
            </a:r>
          </a:p>
          <a:p>
            <a:pPr>
              <a:defRPr/>
            </a:pPr>
            <a:endParaRPr lang="ru-RU" sz="2400" i="1">
              <a:solidFill>
                <a:srgbClr val="000066"/>
              </a:solidFill>
            </a:endParaRPr>
          </a:p>
          <a:p>
            <a:pPr>
              <a:defRPr/>
            </a:pPr>
            <a:r>
              <a:rPr lang="ru-RU" sz="2400" i="1">
                <a:solidFill>
                  <a:srgbClr val="000066"/>
                </a:solidFill>
              </a:rPr>
              <a:t>Дифференцировочное торможение</a:t>
            </a:r>
            <a:r>
              <a:rPr lang="ru-RU" sz="2400"/>
              <a:t> часто называют </a:t>
            </a:r>
            <a:r>
              <a:rPr lang="ru-RU" sz="2400" i="1">
                <a:solidFill>
                  <a:srgbClr val="000066"/>
                </a:solidFill>
              </a:rPr>
              <a:t>дифференцировкой (</a:t>
            </a:r>
            <a:r>
              <a:rPr lang="ru-RU" sz="2400" i="1"/>
              <a:t>англ. </a:t>
            </a:r>
            <a:r>
              <a:rPr lang="en-US" sz="2400" i="1"/>
              <a:t>discrimination</a:t>
            </a:r>
            <a:r>
              <a:rPr lang="ru-RU" sz="2400"/>
              <a:t>).</a:t>
            </a:r>
          </a:p>
          <a:p>
            <a:pPr>
              <a:defRPr/>
            </a:pPr>
            <a:r>
              <a:rPr lang="ru-RU" sz="2400"/>
              <a:t>Это торможение обеспечивает специализацию УР, жизненно важное различение, дифференцировку раздражителей по их сигнальному значению. </a:t>
            </a:r>
          </a:p>
          <a:p>
            <a:pPr>
              <a:defRPr/>
            </a:pPr>
            <a:r>
              <a:rPr lang="ru-RU" sz="2400"/>
              <a:t>Эта форма торможения лежит в основе многих форм обучения, связанных с выработкой тонких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65710802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351837" cy="410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Дифференцировочное торможение направляет формирование условного рефлекса от генерализации к специализации.</a:t>
            </a:r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ru-RU" sz="2400"/>
              <a:t>На стадии </a:t>
            </a:r>
            <a:r>
              <a:rPr lang="ru-RU" sz="2400">
                <a:solidFill>
                  <a:srgbClr val="000066"/>
                </a:solidFill>
              </a:rPr>
              <a:t>генерализации </a:t>
            </a:r>
            <a:r>
              <a:rPr lang="ru-RU" sz="2400"/>
              <a:t>можно вызвать условные реакции на различные новые стимулы, сходные с условным.</a:t>
            </a:r>
          </a:p>
          <a:p>
            <a:pPr eaLnBrk="1" hangingPunct="1"/>
            <a:endParaRPr lang="ru-RU" sz="2400"/>
          </a:p>
          <a:p>
            <a:pPr eaLnBrk="1" hangingPunct="1"/>
            <a:r>
              <a:rPr lang="ru-RU" sz="2400"/>
              <a:t>На стадии </a:t>
            </a:r>
            <a:r>
              <a:rPr lang="ru-RU" sz="2400">
                <a:solidFill>
                  <a:srgbClr val="000066"/>
                </a:solidFill>
              </a:rPr>
              <a:t>специализации </a:t>
            </a:r>
            <a:r>
              <a:rPr lang="ru-RU" sz="2400"/>
              <a:t>реакция возникает лишь на условный стимул, а все остальные стимулы игнорируются.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60286240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713788" cy="593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66"/>
                </a:solidFill>
              </a:rPr>
              <a:t>Основные свойства дифференцировочного торможения: </a:t>
            </a:r>
          </a:p>
          <a:p>
            <a:pPr eaLnBrk="1" hangingPunct="1"/>
            <a:endParaRPr lang="ru-RU" sz="2400">
              <a:solidFill>
                <a:srgbClr val="000066"/>
              </a:solidFill>
            </a:endParaRP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1.</a:t>
            </a:r>
            <a:r>
              <a:rPr lang="ru-RU" sz="2400"/>
              <a:t> Чем ближе дифференцируемые раздражители, тем труднее на один из них (неподкрепляемый) выработать дифференцировочное торможение;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2.</a:t>
            </a:r>
            <a:r>
              <a:rPr lang="ru-RU" sz="2400"/>
              <a:t> Степень торможения определяется силой возбуждения, развиваемого положительным (подкрепляемым) условным рефлексом. Как и в случае угасательного торможения, дифференцировочное торможение легче вырабатывается при пищевом подкреплении, чем при оборонительном, легче у накормленных животных, чем у голодных; 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3.</a:t>
            </a:r>
            <a:r>
              <a:rPr lang="ru-RU" sz="2400"/>
              <a:t> Выработка этого торможения происходит волнообразно; </a:t>
            </a:r>
          </a:p>
          <a:p>
            <a:pPr eaLnBrk="1" hangingPunct="1"/>
            <a:r>
              <a:rPr lang="ru-RU" sz="24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000066"/>
                </a:solidFill>
              </a:rPr>
              <a:t>4.</a:t>
            </a:r>
            <a:r>
              <a:rPr lang="ru-RU" sz="2400"/>
              <a:t> Дифференцировочное торможение тренируемо. </a:t>
            </a:r>
          </a:p>
        </p:txBody>
      </p:sp>
    </p:spTree>
    <p:extLst>
      <p:ext uri="{BB962C8B-B14F-4D97-AF65-F5344CB8AC3E}">
        <p14:creationId xmlns:p14="http://schemas.microsoft.com/office/powerpoint/2010/main" val="203345227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38"/>
            <a:ext cx="9144000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971550" y="5229225"/>
            <a:ext cx="75612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62330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700338" y="765175"/>
            <a:ext cx="6335712" cy="557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/>
              <a:t>И. П. Павлов называет Э.Торндайка своим предшественником: «Должен признать, что честь первого по времени вступления на новый путь должна быть предоставлена Edward L.Thorndike…, который на два-три года предупредил наши опыты и книга которого должна быть признана классической как по своему взгляду на всю предстоящую грандиозную задачу, так и по точности полученных результатов». </a:t>
            </a:r>
          </a:p>
          <a:p>
            <a:pPr eaLnBrk="1" hangingPunct="1"/>
            <a:endParaRPr lang="ru-RU" sz="2400"/>
          </a:p>
          <a:p>
            <a:pPr eaLnBrk="1" hangingPunct="1"/>
            <a:endParaRPr lang="ru-RU"/>
          </a:p>
          <a:p>
            <a:pPr eaLnBrk="1" hangingPunct="1"/>
            <a:r>
              <a:rPr lang="en-US"/>
              <a:t>[</a:t>
            </a:r>
            <a:r>
              <a:rPr lang="ru-RU"/>
              <a:t>из предисловия И.П.Павлова к его книге «Двадцатилетний опыт изучения высшей нервной деятельности (поведения) животных»</a:t>
            </a:r>
            <a:r>
              <a:rPr lang="en-US"/>
              <a:t>]</a:t>
            </a:r>
            <a:endParaRPr lang="ru-RU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8820150" y="73025"/>
            <a:ext cx="215900" cy="33178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 descr="thord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5415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4941888"/>
            <a:ext cx="27352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sz="1200">
                <a:solidFill>
                  <a:srgbClr val="000000"/>
                </a:solidFill>
              </a:rPr>
              <a:t>Эдвард Торндайк </a:t>
            </a:r>
          </a:p>
          <a:p>
            <a:pPr algn="ctr"/>
            <a:r>
              <a:rPr lang="ru-RU" sz="1200">
                <a:solidFill>
                  <a:srgbClr val="000000"/>
                </a:solidFill>
              </a:rPr>
              <a:t>1874—1949</a:t>
            </a:r>
          </a:p>
        </p:txBody>
      </p:sp>
    </p:spTree>
    <p:extLst>
      <p:ext uri="{BB962C8B-B14F-4D97-AF65-F5344CB8AC3E}">
        <p14:creationId xmlns:p14="http://schemas.microsoft.com/office/powerpoint/2010/main" val="19543544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79613" y="5665788"/>
            <a:ext cx="5472112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200">
                <a:solidFill>
                  <a:srgbClr val="000000"/>
                </a:solidFill>
              </a:rPr>
              <a:t>«Проблемная клетка» («проблемный ящик»)  Э.Торндайка (англ. </a:t>
            </a:r>
            <a:r>
              <a:rPr lang="en-US" sz="2200">
                <a:solidFill>
                  <a:srgbClr val="000000"/>
                </a:solidFill>
              </a:rPr>
              <a:t>puzzle-box</a:t>
            </a:r>
            <a:r>
              <a:rPr lang="ru-RU" sz="22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5059" name="Picture 3" descr="2-thorndike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6192838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8820150" y="73025"/>
            <a:ext cx="215900" cy="33178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431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Text Box 2"/>
          <p:cNvSpPr txBox="1">
            <a:spLocks noChangeArrowheads="1"/>
          </p:cNvSpPr>
          <p:nvPr/>
        </p:nvSpPr>
        <p:spPr bwMode="auto">
          <a:xfrm>
            <a:off x="5003800" y="4206875"/>
            <a:ext cx="3960813" cy="2436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«Проблемная клетка» Э.Торндайка: кошка нажимает на рычаг, который веревкой связан с запором клетки. Справа - кривая обучения в «проблемной клетке».</a:t>
            </a:r>
          </a:p>
        </p:txBody>
      </p:sp>
      <p:pic>
        <p:nvPicPr>
          <p:cNvPr id="46083" name="Picture 3" descr="безымянный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538"/>
            <a:ext cx="42846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безымянный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57513"/>
            <a:ext cx="4608513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837" name="Text Box 5"/>
          <p:cNvSpPr txBox="1">
            <a:spLocks noChangeArrowheads="1"/>
          </p:cNvSpPr>
          <p:nvPr/>
        </p:nvSpPr>
        <p:spPr bwMode="auto">
          <a:xfrm>
            <a:off x="612775" y="773113"/>
            <a:ext cx="3311525" cy="1766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Данный вид обучения получил название обучения по принципу </a:t>
            </a:r>
            <a:r>
              <a:rPr lang="ru-RU" sz="22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«проб и ошибок»</a:t>
            </a:r>
          </a:p>
        </p:txBody>
      </p:sp>
    </p:spTree>
    <p:extLst>
      <p:ext uri="{BB962C8B-B14F-4D97-AF65-F5344CB8AC3E}">
        <p14:creationId xmlns:p14="http://schemas.microsoft.com/office/powerpoint/2010/main" val="1377589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351837" cy="483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Э.Торндайк сформулировал ряд важных законов обучения: пользы, эффекта, упражнения и др. (1898 г. и позднее)</a:t>
            </a:r>
          </a:p>
          <a:p>
            <a:pPr>
              <a:defRPr/>
            </a:pPr>
            <a:endParaRPr lang="ru-RU" sz="24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 </a:t>
            </a:r>
            <a:r>
              <a:rPr lang="ru-RU" sz="2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закону эффекта</a:t>
            </a: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связь между ситуацией и реакцией организма со временем усиливается, если она вызывает удовлетворяющее животное состояние. И напротив, эта связь ослабляется, если вызывает неприятное для животного состояние. </a:t>
            </a:r>
          </a:p>
          <a:p>
            <a:pPr>
              <a:defRPr/>
            </a:pPr>
            <a:endParaRPr lang="ru-RU" sz="24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соответствии с </a:t>
            </a:r>
            <a:r>
              <a:rPr lang="ru-RU" sz="2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законом упражнений</a:t>
            </a: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связь между ситуацией и реакцией организма усиливается от повторения и ослабляется от неповторения.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8820150" y="73025"/>
            <a:ext cx="215900" cy="331788"/>
          </a:xfrm>
          <a:prstGeom prst="moon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940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476375" y="1989138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0" y="188913"/>
            <a:ext cx="88931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4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Инструментальный условный рефлекс</a:t>
            </a:r>
            <a:r>
              <a:rPr lang="ru-RU" sz="3200"/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200" i="1"/>
              <a:t>(оперантная форма научения)  (лат. operatio - действие)</a:t>
            </a:r>
            <a:r>
              <a:rPr lang="ru-RU" sz="3200"/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842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0066"/>
                </a:solidFill>
              </a:rPr>
              <a:t>- вид ассоциативного научения, который основан на активной целенаправленной деятельности животного. </a:t>
            </a:r>
          </a:p>
        </p:txBody>
      </p: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3228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497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Microsoft Office PowerPoint</Application>
  <PresentationFormat>Экран (4:3)</PresentationFormat>
  <Paragraphs>223</Paragraphs>
  <Slides>46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1</cp:revision>
  <dcterms:created xsi:type="dcterms:W3CDTF">2013-02-06T02:55:46Z</dcterms:created>
  <dcterms:modified xsi:type="dcterms:W3CDTF">2013-02-06T02:56:22Z</dcterms:modified>
</cp:coreProperties>
</file>