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8" r:id="rId3"/>
    <p:sldId id="299" r:id="rId4"/>
    <p:sldId id="267" r:id="rId5"/>
    <p:sldId id="268" r:id="rId6"/>
    <p:sldId id="270" r:id="rId7"/>
    <p:sldId id="285" r:id="rId8"/>
    <p:sldId id="257" r:id="rId9"/>
    <p:sldId id="301" r:id="rId10"/>
    <p:sldId id="271" r:id="rId11"/>
    <p:sldId id="286" r:id="rId12"/>
    <p:sldId id="287" r:id="rId13"/>
    <p:sldId id="302" r:id="rId14"/>
    <p:sldId id="272" r:id="rId15"/>
    <p:sldId id="281" r:id="rId16"/>
    <p:sldId id="282" r:id="rId17"/>
    <p:sldId id="290" r:id="rId18"/>
    <p:sldId id="258" r:id="rId19"/>
    <p:sldId id="293" r:id="rId20"/>
    <p:sldId id="292" r:id="rId21"/>
    <p:sldId id="284" r:id="rId22"/>
    <p:sldId id="294" r:id="rId23"/>
    <p:sldId id="295" r:id="rId24"/>
    <p:sldId id="303" r:id="rId25"/>
    <p:sldId id="296" r:id="rId26"/>
    <p:sldId id="297" r:id="rId27"/>
    <p:sldId id="291" r:id="rId28"/>
    <p:sldId id="304" r:id="rId29"/>
    <p:sldId id="276" r:id="rId30"/>
    <p:sldId id="278" r:id="rId31"/>
    <p:sldId id="280" r:id="rId32"/>
    <p:sldId id="300" r:id="rId33"/>
    <p:sldId id="279"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228B3-D91F-40BE-A0CD-25B8723AC079}" type="datetimeFigureOut">
              <a:rPr lang="ru-RU" smtClean="0"/>
              <a:t>10.11.2020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916B9-95B0-4B07-BB8D-316B3FFA3F55}" type="slidenum">
              <a:rPr lang="ru-RU" smtClean="0"/>
              <a:t>‹#›</a:t>
            </a:fld>
            <a:endParaRPr lang="ru-RU"/>
          </a:p>
        </p:txBody>
      </p:sp>
    </p:spTree>
    <p:extLst>
      <p:ext uri="{BB962C8B-B14F-4D97-AF65-F5344CB8AC3E}">
        <p14:creationId xmlns:p14="http://schemas.microsoft.com/office/powerpoint/2010/main" val="84386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Размножение - фундаментальная черта Жизни: все известные организмы являются результатом процесса воспроизводства. Размножение - это способность всех живых существ воспроизводить себе подобных. Различают два типа размножения: бесполое и половое.</a:t>
            </a:r>
          </a:p>
          <a:p>
            <a:endParaRPr lang="ru-RU" dirty="0"/>
          </a:p>
        </p:txBody>
      </p:sp>
      <p:sp>
        <p:nvSpPr>
          <p:cNvPr id="4" name="Номер слайда 3"/>
          <p:cNvSpPr>
            <a:spLocks noGrp="1"/>
          </p:cNvSpPr>
          <p:nvPr>
            <p:ph type="sldNum" sz="quarter" idx="10"/>
          </p:nvPr>
        </p:nvSpPr>
        <p:spPr/>
        <p:txBody>
          <a:bodyPr/>
          <a:lstStyle/>
          <a:p>
            <a:fld id="{BFF916B9-95B0-4B07-BB8D-316B3FFA3F55}" type="slidenum">
              <a:rPr lang="ru-RU" smtClean="0"/>
              <a:t>4</a:t>
            </a:fld>
            <a:endParaRPr lang="ru-RU"/>
          </a:p>
        </p:txBody>
      </p:sp>
    </p:spTree>
    <p:extLst>
      <p:ext uri="{BB962C8B-B14F-4D97-AF65-F5344CB8AC3E}">
        <p14:creationId xmlns:p14="http://schemas.microsoft.com/office/powerpoint/2010/main" val="240714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Бесполое размножение осуществляется отдельной клеткой или единственным родителем без образования гамет (таблица 18). Потомки возникают из одной или нескольких соматических клеток родительского организма путем митоза. В этом случае родители и потомки являются генетическими копиями.</a:t>
            </a:r>
          </a:p>
          <a:p>
            <a:r>
              <a:rPr lang="ru-RU" sz="1200" kern="1200" dirty="0" smtClean="0">
                <a:solidFill>
                  <a:schemeClr val="tx1"/>
                </a:solidFill>
                <a:effectLst/>
                <a:latin typeface="+mn-lt"/>
                <a:ea typeface="+mn-ea"/>
                <a:cs typeface="+mn-cs"/>
              </a:rPr>
              <a:t>Бесполое размножение широко распространено у прокариот, грибов и растений (рис. 42). Бесполое размножение усиливает стабилизирующий отбор, поддерживает приспособленность (приспособляемость) к факторам окружающей среды.</a:t>
            </a:r>
          </a:p>
          <a:p>
            <a:endParaRPr lang="ru-RU" dirty="0"/>
          </a:p>
        </p:txBody>
      </p:sp>
      <p:sp>
        <p:nvSpPr>
          <p:cNvPr id="4" name="Номер слайда 3"/>
          <p:cNvSpPr>
            <a:spLocks noGrp="1"/>
          </p:cNvSpPr>
          <p:nvPr>
            <p:ph type="sldNum" sz="quarter" idx="10"/>
          </p:nvPr>
        </p:nvSpPr>
        <p:spPr/>
        <p:txBody>
          <a:bodyPr/>
          <a:lstStyle/>
          <a:p>
            <a:fld id="{BFF916B9-95B0-4B07-BB8D-316B3FFA3F55}" type="slidenum">
              <a:rPr lang="ru-RU" smtClean="0"/>
              <a:t>5</a:t>
            </a:fld>
            <a:endParaRPr lang="ru-RU"/>
          </a:p>
        </p:txBody>
      </p:sp>
    </p:spTree>
    <p:extLst>
      <p:ext uri="{BB962C8B-B14F-4D97-AF65-F5344CB8AC3E}">
        <p14:creationId xmlns:p14="http://schemas.microsoft.com/office/powerpoint/2010/main" val="354979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0984" y="1196752"/>
            <a:ext cx="8237480" cy="1470025"/>
          </a:xfrm>
        </p:spPr>
        <p:txBody>
          <a:bodyPr/>
          <a:lstStyle/>
          <a:p>
            <a:r>
              <a:rPr lang="en-US" b="1" dirty="0">
                <a:solidFill>
                  <a:srgbClr val="FF0000"/>
                </a:solidFill>
              </a:rPr>
              <a:t>Topic: </a:t>
            </a:r>
            <a:r>
              <a:rPr lang="en-US" dirty="0" smtClean="0"/>
              <a:t>Reproduction </a:t>
            </a:r>
            <a:r>
              <a:rPr lang="en-US" dirty="0"/>
              <a:t>is the fundamental feature of l</a:t>
            </a:r>
            <a:r>
              <a:rPr lang="en-US" dirty="0" smtClean="0"/>
              <a:t>ife</a:t>
            </a:r>
            <a:endParaRPr lang="ru-RU" dirty="0"/>
          </a:p>
        </p:txBody>
      </p:sp>
      <p:sp>
        <p:nvSpPr>
          <p:cNvPr id="4" name="TextBox 3"/>
          <p:cNvSpPr txBox="1"/>
          <p:nvPr/>
        </p:nvSpPr>
        <p:spPr>
          <a:xfrm>
            <a:off x="5580112" y="4697849"/>
            <a:ext cx="3312368" cy="1323439"/>
          </a:xfrm>
          <a:prstGeom prst="rect">
            <a:avLst/>
          </a:prstGeom>
          <a:noFill/>
        </p:spPr>
        <p:txBody>
          <a:bodyPr wrap="square" rtlCol="0">
            <a:spAutoFit/>
          </a:bodyPr>
          <a:lstStyle/>
          <a:p>
            <a:r>
              <a:rPr lang="en-US" sz="2000" dirty="0"/>
              <a:t>Candidate of biological sciences, associate professor </a:t>
            </a:r>
          </a:p>
          <a:p>
            <a:r>
              <a:rPr lang="en-US" sz="2000" dirty="0" err="1"/>
              <a:t>Zubareva</a:t>
            </a:r>
            <a:r>
              <a:rPr lang="en-US" sz="2000" dirty="0"/>
              <a:t> Ekaterina</a:t>
            </a:r>
            <a:endParaRPr lang="ru-RU" sz="2000" dirty="0"/>
          </a:p>
          <a:p>
            <a:r>
              <a:rPr lang="en-US" sz="2000" dirty="0" err="1"/>
              <a:t>Vladislavovna</a:t>
            </a:r>
            <a:endParaRPr lang="ru-RU" sz="2000" dirty="0"/>
          </a:p>
        </p:txBody>
      </p:sp>
      <p:sp>
        <p:nvSpPr>
          <p:cNvPr id="5" name="TextBox 4"/>
          <p:cNvSpPr txBox="1"/>
          <p:nvPr/>
        </p:nvSpPr>
        <p:spPr>
          <a:xfrm>
            <a:off x="2244551" y="6025824"/>
            <a:ext cx="4320480" cy="369332"/>
          </a:xfrm>
          <a:prstGeom prst="rect">
            <a:avLst/>
          </a:prstGeom>
          <a:noFill/>
        </p:spPr>
        <p:txBody>
          <a:bodyPr wrap="square" rtlCol="0">
            <a:spAutoFit/>
          </a:bodyPr>
          <a:lstStyle/>
          <a:p>
            <a:pPr algn="ctr"/>
            <a:r>
              <a:rPr lang="en-US" dirty="0" smtClean="0"/>
              <a:t>Krasnoyarsk 2020</a:t>
            </a:r>
            <a:endParaRPr lang="ru-RU"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52936"/>
            <a:ext cx="23018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479" y="2818011"/>
            <a:ext cx="22066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1717" y="2818011"/>
            <a:ext cx="23177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одзаголовок 8"/>
          <p:cNvSpPr>
            <a:spLocks noGrp="1"/>
          </p:cNvSpPr>
          <p:nvPr>
            <p:ph type="subTitle" idx="1"/>
          </p:nvPr>
        </p:nvSpPr>
        <p:spPr>
          <a:xfrm>
            <a:off x="827584" y="260648"/>
            <a:ext cx="7848871" cy="864096"/>
          </a:xfrm>
        </p:spPr>
        <p:txBody>
          <a:bodyPr>
            <a:normAutofit fontScale="55000" lnSpcReduction="20000"/>
          </a:bodyPr>
          <a:lstStyle/>
          <a:p>
            <a:r>
              <a:rPr lang="en-US" dirty="0">
                <a:solidFill>
                  <a:schemeClr val="tx1"/>
                </a:solidFill>
              </a:rPr>
              <a:t>Krasnoyarsk State Medical University named after </a:t>
            </a:r>
          </a:p>
          <a:p>
            <a:r>
              <a:rPr lang="en-US" dirty="0">
                <a:solidFill>
                  <a:schemeClr val="tx1"/>
                </a:solidFill>
              </a:rPr>
              <a:t>professor V.F. </a:t>
            </a:r>
            <a:r>
              <a:rPr lang="en-US" dirty="0" err="1">
                <a:solidFill>
                  <a:schemeClr val="tx1"/>
                </a:solidFill>
              </a:rPr>
              <a:t>Voino-Yasenetsky</a:t>
            </a:r>
            <a:endParaRPr lang="ru-RU" dirty="0">
              <a:solidFill>
                <a:schemeClr val="tx1"/>
              </a:solidFill>
            </a:endParaRPr>
          </a:p>
          <a:p>
            <a:r>
              <a:rPr lang="en-US" dirty="0">
                <a:solidFill>
                  <a:schemeClr val="tx1"/>
                </a:solidFill>
              </a:rPr>
              <a:t>Department of Biology and Ecology</a:t>
            </a:r>
            <a:endParaRPr lang="ru-RU" dirty="0">
              <a:solidFill>
                <a:schemeClr val="tx1"/>
              </a:solidFill>
            </a:endParaRPr>
          </a:p>
          <a:p>
            <a:endParaRPr lang="ru-RU" dirty="0"/>
          </a:p>
        </p:txBody>
      </p:sp>
    </p:spTree>
    <p:extLst>
      <p:ext uri="{BB962C8B-B14F-4D97-AF65-F5344CB8AC3E}">
        <p14:creationId xmlns:p14="http://schemas.microsoft.com/office/powerpoint/2010/main" val="372624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7" descr="http://tepka.ru/biologia/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11" y="1268760"/>
            <a:ext cx="4518505" cy="334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p:cNvSpPr txBox="1">
            <a:spLocks noChangeArrowheads="1"/>
          </p:cNvSpPr>
          <p:nvPr/>
        </p:nvSpPr>
        <p:spPr bwMode="auto">
          <a:xfrm>
            <a:off x="899592" y="4797152"/>
            <a:ext cx="3095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t>Hydra</a:t>
            </a:r>
            <a:r>
              <a:rPr lang="ru-RU" b="1" dirty="0" smtClean="0"/>
              <a:t> </a:t>
            </a:r>
            <a:r>
              <a:rPr lang="en-US" b="1" dirty="0" smtClean="0"/>
              <a:t>fragmentation</a:t>
            </a:r>
            <a:endParaRPr lang="ru-RU" altLang="ru-RU" dirty="0"/>
          </a:p>
        </p:txBody>
      </p:sp>
      <p:sp>
        <p:nvSpPr>
          <p:cNvPr id="10246" name="AutoShape 9" descr="https://ds04.infourok.ru/uploads/ex/02ab/001119aa-3ffd4ffb/img7.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pic>
        <p:nvPicPr>
          <p:cNvPr id="1024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92357"/>
            <a:ext cx="3888432" cy="394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9"/>
          <p:cNvSpPr txBox="1">
            <a:spLocks noChangeArrowheads="1"/>
          </p:cNvSpPr>
          <p:nvPr/>
        </p:nvSpPr>
        <p:spPr bwMode="auto">
          <a:xfrm>
            <a:off x="5542368" y="4800054"/>
            <a:ext cx="2879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t>Flatworm fragmentation</a:t>
            </a:r>
            <a:endParaRPr lang="ru-RU" altLang="ru-RU" dirty="0"/>
          </a:p>
        </p:txBody>
      </p:sp>
      <p:sp>
        <p:nvSpPr>
          <p:cNvPr id="2" name="TextBox 1"/>
          <p:cNvSpPr txBox="1"/>
          <p:nvPr/>
        </p:nvSpPr>
        <p:spPr>
          <a:xfrm>
            <a:off x="1547664" y="260648"/>
            <a:ext cx="5112568" cy="646331"/>
          </a:xfrm>
          <a:prstGeom prst="rect">
            <a:avLst/>
          </a:prstGeom>
          <a:noFill/>
        </p:spPr>
        <p:txBody>
          <a:bodyPr wrap="square" rtlCol="0">
            <a:spAutoFit/>
          </a:bodyPr>
          <a:lstStyle/>
          <a:p>
            <a:pPr algn="ctr"/>
            <a:r>
              <a:rPr lang="en-US" sz="3600" b="1" dirty="0"/>
              <a:t>Fragmentation</a:t>
            </a:r>
            <a:endParaRPr lang="ru-RU" sz="3600" dirty="0"/>
          </a:p>
        </p:txBody>
      </p:sp>
    </p:spTree>
    <p:extLst>
      <p:ext uri="{BB962C8B-B14F-4D97-AF65-F5344CB8AC3E}">
        <p14:creationId xmlns:p14="http://schemas.microsoft.com/office/powerpoint/2010/main" val="563197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7848872" cy="830997"/>
          </a:xfrm>
          <a:prstGeom prst="rect">
            <a:avLst/>
          </a:prstGeom>
        </p:spPr>
        <p:txBody>
          <a:bodyPr wrap="square">
            <a:spAutoFit/>
          </a:bodyPr>
          <a:lstStyle/>
          <a:p>
            <a:r>
              <a:rPr lang="en-US" sz="2400" b="1" dirty="0" err="1" smtClean="0"/>
              <a:t>Polyembryony</a:t>
            </a:r>
            <a:r>
              <a:rPr lang="en-US" sz="2400" b="1" dirty="0"/>
              <a:t> </a:t>
            </a:r>
            <a:r>
              <a:rPr lang="en-US" sz="2400" b="1" dirty="0" smtClean="0"/>
              <a:t>- new </a:t>
            </a:r>
            <a:r>
              <a:rPr lang="en-US" sz="2400" b="1" dirty="0"/>
              <a:t>individuals emerge from the fragments of the split embryo (armadillo, monozygotic human twins</a:t>
            </a:r>
            <a:r>
              <a:rPr lang="en-US" sz="2400" b="1" dirty="0" smtClean="0"/>
              <a:t>)</a:t>
            </a:r>
            <a:r>
              <a:rPr lang="ru-RU" sz="2400" b="1" dirty="0" smtClean="0"/>
              <a:t>.</a:t>
            </a:r>
            <a:endParaRPr lang="ru-RU"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4783"/>
            <a:ext cx="6944756" cy="488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56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ytimg.com/vi/nop24v209QE/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8" y="692696"/>
            <a:ext cx="8960994"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2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89" y="1268760"/>
            <a:ext cx="8036003" cy="491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1560" y="260648"/>
            <a:ext cx="8082132" cy="769441"/>
          </a:xfrm>
          <a:prstGeom prst="rect">
            <a:avLst/>
          </a:prstGeom>
          <a:noFill/>
        </p:spPr>
        <p:txBody>
          <a:bodyPr wrap="square" rtlCol="0">
            <a:spAutoFit/>
          </a:bodyPr>
          <a:lstStyle/>
          <a:p>
            <a:pPr algn="just"/>
            <a:r>
              <a:rPr lang="en-US" sz="2400" b="1" dirty="0"/>
              <a:t>Sporulation. </a:t>
            </a:r>
            <a:r>
              <a:rPr lang="en-US" sz="2000" dirty="0"/>
              <a:t>The reproduction by spores. It is typical for plants (algae, mosses, ferns), protozoa (</a:t>
            </a:r>
            <a:r>
              <a:rPr lang="en-US" sz="2000" dirty="0" err="1"/>
              <a:t>Apicomplexa</a:t>
            </a:r>
            <a:r>
              <a:rPr lang="en-US" sz="2000" dirty="0"/>
              <a:t>) and fungi (</a:t>
            </a:r>
            <a:r>
              <a:rPr lang="en-US" sz="2000" dirty="0" err="1"/>
              <a:t>Penicillium</a:t>
            </a:r>
            <a:r>
              <a:rPr lang="en-US" sz="2000" dirty="0"/>
              <a:t>, mushrooms</a:t>
            </a:r>
            <a:r>
              <a:rPr lang="en-US" sz="2000" dirty="0" smtClean="0"/>
              <a:t>)</a:t>
            </a:r>
            <a:r>
              <a:rPr lang="ru-RU" sz="2000" dirty="0" smtClean="0"/>
              <a:t>.</a:t>
            </a:r>
            <a:endParaRPr lang="ru-RU" sz="2000" dirty="0"/>
          </a:p>
        </p:txBody>
      </p:sp>
    </p:spTree>
    <p:extLst>
      <p:ext uri="{BB962C8B-B14F-4D97-AF65-F5344CB8AC3E}">
        <p14:creationId xmlns:p14="http://schemas.microsoft.com/office/powerpoint/2010/main" val="161726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725418" y="165672"/>
            <a:ext cx="5472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sz="3200" b="1" dirty="0" smtClean="0">
                <a:solidFill>
                  <a:srgbClr val="C00000"/>
                </a:solidFill>
              </a:rPr>
              <a:t>Cloning</a:t>
            </a:r>
            <a:endParaRPr lang="ru-RU" altLang="ru-RU" sz="3200" b="1" dirty="0"/>
          </a:p>
        </p:txBody>
      </p:sp>
      <p:pic>
        <p:nvPicPr>
          <p:cNvPr id="4098" name="Picture 2" descr="http://cdn.thinglink.me/api/image/385232189828104193/1024/10/scaletowidth/0/0/1/1/false/true?wait=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727543"/>
            <a:ext cx="7488832" cy="56166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4176766" y="6344166"/>
            <a:ext cx="18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solidFill>
                  <a:srgbClr val="FF0000"/>
                </a:solidFill>
              </a:rPr>
              <a:t>Video “Cloning”</a:t>
            </a:r>
            <a:endParaRPr lang="ru-RU" altLang="ru-RU" dirty="0">
              <a:solidFill>
                <a:srgbClr val="FF0000"/>
              </a:solidFill>
            </a:endParaRPr>
          </a:p>
        </p:txBody>
      </p:sp>
    </p:spTree>
    <p:extLst>
      <p:ext uri="{BB962C8B-B14F-4D97-AF65-F5344CB8AC3E}">
        <p14:creationId xmlns:p14="http://schemas.microsoft.com/office/powerpoint/2010/main" val="185673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50825" y="0"/>
            <a:ext cx="8569325" cy="5816977"/>
          </a:xfrm>
          <a:prstGeom prst="rect">
            <a:avLst/>
          </a:prstGeom>
          <a:noFill/>
          <a:ln w="9525">
            <a:noFill/>
            <a:miter lim="800000"/>
            <a:headEnd/>
            <a:tailEnd/>
          </a:ln>
        </p:spPr>
        <p:txBody>
          <a:bodyPr>
            <a:spAutoFit/>
          </a:bodyPr>
          <a:lstStyle/>
          <a:p>
            <a:pPr>
              <a:defRPr/>
            </a:pPr>
            <a:r>
              <a:rPr lang="en-US" sz="3600" dirty="0">
                <a:solidFill>
                  <a:srgbClr val="FF0000"/>
                </a:solidFill>
              </a:rPr>
              <a:t>Sexual </a:t>
            </a:r>
            <a:r>
              <a:rPr lang="en-US" sz="3600" dirty="0" smtClean="0">
                <a:solidFill>
                  <a:srgbClr val="FF0000"/>
                </a:solidFill>
              </a:rPr>
              <a:t>reproduction</a:t>
            </a:r>
          </a:p>
          <a:p>
            <a:pPr algn="just">
              <a:defRPr/>
            </a:pPr>
            <a:r>
              <a:rPr lang="en-US" sz="2800" dirty="0"/>
              <a:t>Sexual reproduction is the type of reproduction, carried out by two individuals (parents) by fusion of two haploid sex cells (gametes). This type of reproduction is associated with the sexual process. </a:t>
            </a:r>
            <a:r>
              <a:rPr lang="en-US" sz="2800" dirty="0" err="1"/>
              <a:t>Newformed</a:t>
            </a:r>
            <a:r>
              <a:rPr lang="en-US" sz="2800" dirty="0"/>
              <a:t> organisms obtain traits from parents. They differ from each other genetically. That leads to new combinations of genetic material</a:t>
            </a:r>
            <a:r>
              <a:rPr lang="en-US" sz="2800" dirty="0" smtClean="0"/>
              <a:t>.</a:t>
            </a:r>
          </a:p>
          <a:p>
            <a:pPr>
              <a:defRPr/>
            </a:pPr>
            <a:endParaRPr lang="en-US" sz="2800" dirty="0" smtClean="0">
              <a:solidFill>
                <a:srgbClr val="FF0000"/>
              </a:solidFill>
            </a:endParaRPr>
          </a:p>
          <a:p>
            <a:pPr algn="just">
              <a:defRPr/>
            </a:pPr>
            <a:r>
              <a:rPr lang="en-US" sz="2800" dirty="0" smtClean="0">
                <a:solidFill>
                  <a:srgbClr val="FF0000"/>
                </a:solidFill>
              </a:rPr>
              <a:t>From </a:t>
            </a:r>
            <a:r>
              <a:rPr lang="en-US" sz="2800" dirty="0">
                <a:solidFill>
                  <a:srgbClr val="FF0000"/>
                </a:solidFill>
              </a:rPr>
              <a:t>the evolution viewpoint, sexual reproduction has an advantage, compared to asexual reproduction, because in this case, the new organism would be more ﬁtted to environmental conditions.</a:t>
            </a:r>
            <a:endParaRPr lang="ru-RU" sz="2800" dirty="0">
              <a:solidFill>
                <a:srgbClr val="FF0000"/>
              </a:solidFill>
            </a:endParaRPr>
          </a:p>
        </p:txBody>
      </p:sp>
    </p:spTree>
    <p:extLst>
      <p:ext uri="{BB962C8B-B14F-4D97-AF65-F5344CB8AC3E}">
        <p14:creationId xmlns:p14="http://schemas.microsoft.com/office/powerpoint/2010/main" val="553934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827088" y="188913"/>
            <a:ext cx="7058025" cy="830997"/>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US" sz="4800" dirty="0"/>
              <a:t>Reproduction</a:t>
            </a:r>
            <a:endParaRPr lang="ru-RU" sz="4800" b="1" dirty="0">
              <a:effectLst>
                <a:outerShdw blurRad="38100" dist="38100" dir="2700000" algn="tl">
                  <a:srgbClr val="C0C0C0"/>
                </a:outerShdw>
              </a:effectLst>
              <a:latin typeface="Tahoma" pitchFamily="34" charset="0"/>
            </a:endParaRPr>
          </a:p>
        </p:txBody>
      </p:sp>
      <p:sp>
        <p:nvSpPr>
          <p:cNvPr id="9219" name="TextBox 38"/>
          <p:cNvSpPr txBox="1">
            <a:spLocks noChangeArrowheads="1"/>
          </p:cNvSpPr>
          <p:nvPr/>
        </p:nvSpPr>
        <p:spPr bwMode="auto">
          <a:xfrm>
            <a:off x="5186299" y="1039849"/>
            <a:ext cx="180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2800" b="1" dirty="0" smtClean="0">
                <a:solidFill>
                  <a:srgbClr val="C00000"/>
                </a:solidFill>
              </a:rPr>
              <a:t>Sexual</a:t>
            </a:r>
            <a:endParaRPr lang="ru-RU" altLang="ru-RU" sz="2800" b="1" dirty="0">
              <a:solidFill>
                <a:srgbClr val="C00000"/>
              </a:solidFill>
            </a:endParaRPr>
          </a:p>
        </p:txBody>
      </p:sp>
      <p:sp>
        <p:nvSpPr>
          <p:cNvPr id="9220" name="TextBox 38"/>
          <p:cNvSpPr txBox="1">
            <a:spLocks noChangeArrowheads="1"/>
          </p:cNvSpPr>
          <p:nvPr/>
        </p:nvSpPr>
        <p:spPr bwMode="auto">
          <a:xfrm>
            <a:off x="1440656" y="1125537"/>
            <a:ext cx="2087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2800" b="1" dirty="0" err="1" smtClean="0"/>
              <a:t>Asexsual</a:t>
            </a:r>
            <a:endParaRPr lang="ru-RU" altLang="ru-RU" sz="2800" b="1" dirty="0"/>
          </a:p>
        </p:txBody>
      </p:sp>
      <p:sp>
        <p:nvSpPr>
          <p:cNvPr id="9221" name="TextBox 4"/>
          <p:cNvSpPr txBox="1">
            <a:spLocks noChangeArrowheads="1"/>
          </p:cNvSpPr>
          <p:nvPr/>
        </p:nvSpPr>
        <p:spPr bwMode="auto">
          <a:xfrm>
            <a:off x="863353" y="1949450"/>
            <a:ext cx="144145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a:t>1. </a:t>
            </a:r>
            <a:r>
              <a:rPr lang="en-US" altLang="ru-RU" dirty="0" smtClean="0"/>
              <a:t>Division</a:t>
            </a:r>
            <a:endParaRPr lang="ru-RU" altLang="ru-RU" dirty="0"/>
          </a:p>
        </p:txBody>
      </p:sp>
      <p:sp>
        <p:nvSpPr>
          <p:cNvPr id="9222" name="TextBox 5"/>
          <p:cNvSpPr txBox="1">
            <a:spLocks noChangeArrowheads="1"/>
          </p:cNvSpPr>
          <p:nvPr/>
        </p:nvSpPr>
        <p:spPr bwMode="auto">
          <a:xfrm>
            <a:off x="540543" y="4555044"/>
            <a:ext cx="176426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t>5</a:t>
            </a:r>
            <a:r>
              <a:rPr lang="ru-RU" altLang="ru-RU" dirty="0" smtClean="0"/>
              <a:t>. </a:t>
            </a:r>
            <a:r>
              <a:rPr lang="en-US" altLang="ru-RU" dirty="0" smtClean="0"/>
              <a:t>Vegetative</a:t>
            </a:r>
            <a:endParaRPr lang="ru-RU" altLang="ru-RU" dirty="0"/>
          </a:p>
        </p:txBody>
      </p:sp>
      <p:sp>
        <p:nvSpPr>
          <p:cNvPr id="9223" name="TextBox 6"/>
          <p:cNvSpPr txBox="1">
            <a:spLocks noChangeArrowheads="1"/>
          </p:cNvSpPr>
          <p:nvPr/>
        </p:nvSpPr>
        <p:spPr bwMode="auto">
          <a:xfrm>
            <a:off x="250825" y="2708275"/>
            <a:ext cx="223361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a:t>2. </a:t>
            </a:r>
            <a:r>
              <a:rPr lang="en-US" altLang="ru-RU" dirty="0" smtClean="0"/>
              <a:t>Fragmentation</a:t>
            </a:r>
            <a:endParaRPr lang="ru-RU" altLang="ru-RU" dirty="0"/>
          </a:p>
        </p:txBody>
      </p:sp>
      <p:sp>
        <p:nvSpPr>
          <p:cNvPr id="9224" name="TextBox 7"/>
          <p:cNvSpPr txBox="1">
            <a:spLocks noChangeArrowheads="1"/>
          </p:cNvSpPr>
          <p:nvPr/>
        </p:nvSpPr>
        <p:spPr bwMode="auto">
          <a:xfrm>
            <a:off x="522174" y="5260975"/>
            <a:ext cx="1836963"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t>6</a:t>
            </a:r>
            <a:r>
              <a:rPr lang="ru-RU" altLang="ru-RU" dirty="0" smtClean="0"/>
              <a:t>. </a:t>
            </a:r>
            <a:r>
              <a:rPr lang="en-US" altLang="ru-RU" dirty="0" smtClean="0"/>
              <a:t>Sporulation</a:t>
            </a:r>
            <a:endParaRPr lang="ru-RU" altLang="ru-RU" dirty="0"/>
          </a:p>
        </p:txBody>
      </p:sp>
      <p:sp>
        <p:nvSpPr>
          <p:cNvPr id="9225" name="TextBox 8"/>
          <p:cNvSpPr txBox="1">
            <a:spLocks noChangeArrowheads="1"/>
          </p:cNvSpPr>
          <p:nvPr/>
        </p:nvSpPr>
        <p:spPr bwMode="auto">
          <a:xfrm>
            <a:off x="540543" y="3316288"/>
            <a:ext cx="18002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smtClean="0"/>
              <a:t>3</a:t>
            </a:r>
            <a:r>
              <a:rPr lang="en-US" altLang="ru-RU" dirty="0" smtClean="0"/>
              <a:t> Budding</a:t>
            </a:r>
            <a:endParaRPr lang="ru-RU" altLang="ru-RU" dirty="0"/>
          </a:p>
        </p:txBody>
      </p:sp>
      <p:cxnSp>
        <p:nvCxnSpPr>
          <p:cNvPr id="11" name="Прямая соединительная линия 10"/>
          <p:cNvCxnSpPr/>
          <p:nvPr/>
        </p:nvCxnSpPr>
        <p:spPr>
          <a:xfrm flipH="1">
            <a:off x="4211638" y="981075"/>
            <a:ext cx="0" cy="4524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348038" y="1412875"/>
            <a:ext cx="1728787"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28" name="TextBox 13"/>
          <p:cNvSpPr txBox="1">
            <a:spLocks noChangeArrowheads="1"/>
          </p:cNvSpPr>
          <p:nvPr/>
        </p:nvSpPr>
        <p:spPr bwMode="auto">
          <a:xfrm>
            <a:off x="6588125" y="1773238"/>
            <a:ext cx="2376363" cy="646331"/>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a:t>With the formation of gametes</a:t>
            </a:r>
            <a:endParaRPr lang="ru-RU" altLang="ru-RU" dirty="0"/>
          </a:p>
        </p:txBody>
      </p:sp>
      <p:sp>
        <p:nvSpPr>
          <p:cNvPr id="9229" name="TextBox 14"/>
          <p:cNvSpPr txBox="1">
            <a:spLocks noChangeArrowheads="1"/>
          </p:cNvSpPr>
          <p:nvPr/>
        </p:nvSpPr>
        <p:spPr bwMode="auto">
          <a:xfrm>
            <a:off x="3924300" y="1773238"/>
            <a:ext cx="2016125" cy="646112"/>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dirty="0"/>
              <a:t>No gamete formation</a:t>
            </a:r>
            <a:endParaRPr lang="ru-RU" altLang="ru-RU" dirty="0"/>
          </a:p>
        </p:txBody>
      </p:sp>
      <p:sp>
        <p:nvSpPr>
          <p:cNvPr id="9230" name="TextBox 18"/>
          <p:cNvSpPr txBox="1">
            <a:spLocks noChangeArrowheads="1"/>
          </p:cNvSpPr>
          <p:nvPr/>
        </p:nvSpPr>
        <p:spPr bwMode="auto">
          <a:xfrm>
            <a:off x="7383273" y="2866673"/>
            <a:ext cx="136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dirty="0"/>
              <a:t>With fertilization</a:t>
            </a:r>
            <a:endParaRPr lang="ru-RU" altLang="ru-RU" dirty="0"/>
          </a:p>
        </p:txBody>
      </p:sp>
      <p:sp>
        <p:nvSpPr>
          <p:cNvPr id="9231" name="TextBox 19"/>
          <p:cNvSpPr txBox="1">
            <a:spLocks noChangeArrowheads="1"/>
          </p:cNvSpPr>
          <p:nvPr/>
        </p:nvSpPr>
        <p:spPr bwMode="auto">
          <a:xfrm>
            <a:off x="5651500" y="2889140"/>
            <a:ext cx="165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dirty="0"/>
              <a:t>No </a:t>
            </a:r>
            <a:endParaRPr lang="ru-RU" altLang="ru-RU" dirty="0" smtClean="0"/>
          </a:p>
          <a:p>
            <a:pPr algn="ctr" eaLnBrk="1" hangingPunct="1"/>
            <a:r>
              <a:rPr lang="en-US" altLang="ru-RU" dirty="0" smtClean="0"/>
              <a:t>fertilization</a:t>
            </a:r>
            <a:endParaRPr lang="ru-RU" altLang="ru-RU" dirty="0"/>
          </a:p>
        </p:txBody>
      </p:sp>
      <p:sp>
        <p:nvSpPr>
          <p:cNvPr id="9232" name="TextBox 20"/>
          <p:cNvSpPr txBox="1">
            <a:spLocks noChangeArrowheads="1"/>
          </p:cNvSpPr>
          <p:nvPr/>
        </p:nvSpPr>
        <p:spPr bwMode="auto">
          <a:xfrm>
            <a:off x="701004" y="5857104"/>
            <a:ext cx="133325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t>7</a:t>
            </a:r>
            <a:r>
              <a:rPr lang="ru-RU" altLang="ru-RU" dirty="0" smtClean="0"/>
              <a:t>. </a:t>
            </a:r>
            <a:r>
              <a:rPr lang="en-US" altLang="ru-RU" dirty="0" smtClean="0"/>
              <a:t>Cloning</a:t>
            </a:r>
            <a:endParaRPr lang="ru-RU" altLang="ru-RU" dirty="0"/>
          </a:p>
        </p:txBody>
      </p:sp>
      <p:cxnSp>
        <p:nvCxnSpPr>
          <p:cNvPr id="22" name="Прямая соединительная линия 21"/>
          <p:cNvCxnSpPr/>
          <p:nvPr/>
        </p:nvCxnSpPr>
        <p:spPr>
          <a:xfrm>
            <a:off x="3203575" y="1484313"/>
            <a:ext cx="80963" cy="4536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2411413" y="2133600"/>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a:off x="2762250" y="4149725"/>
            <a:ext cx="4413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a:off x="2484438" y="2924175"/>
            <a:ext cx="71913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2411413" y="3500438"/>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2484438" y="4724400"/>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2484438" y="5445125"/>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3995738" y="2708275"/>
            <a:ext cx="1368425" cy="649288"/>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41" name="TextBox 39"/>
          <p:cNvSpPr txBox="1">
            <a:spLocks noChangeArrowheads="1"/>
          </p:cNvSpPr>
          <p:nvPr/>
        </p:nvSpPr>
        <p:spPr bwMode="auto">
          <a:xfrm>
            <a:off x="3995738" y="2852738"/>
            <a:ext cx="1512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600" b="1" dirty="0" smtClean="0">
                <a:solidFill>
                  <a:srgbClr val="C00000"/>
                </a:solidFill>
              </a:rPr>
              <a:t>Conjugation</a:t>
            </a:r>
            <a:endParaRPr lang="ru-RU" altLang="ru-RU" sz="1600" b="1" dirty="0">
              <a:solidFill>
                <a:srgbClr val="C00000"/>
              </a:solidFill>
            </a:endParaRPr>
          </a:p>
        </p:txBody>
      </p:sp>
      <p:sp>
        <p:nvSpPr>
          <p:cNvPr id="9242" name="TextBox 40"/>
          <p:cNvSpPr txBox="1">
            <a:spLocks noChangeArrowheads="1"/>
          </p:cNvSpPr>
          <p:nvPr/>
        </p:nvSpPr>
        <p:spPr bwMode="auto">
          <a:xfrm>
            <a:off x="7380288" y="4076700"/>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sz="1600" b="1" dirty="0" smtClean="0">
                <a:solidFill>
                  <a:srgbClr val="990000"/>
                </a:solidFill>
              </a:rPr>
              <a:t>Copulation</a:t>
            </a:r>
            <a:endParaRPr lang="ru-RU" altLang="ru-RU" sz="1600" b="1" dirty="0">
              <a:solidFill>
                <a:srgbClr val="990000"/>
              </a:solidFill>
            </a:endParaRPr>
          </a:p>
        </p:txBody>
      </p:sp>
      <p:sp>
        <p:nvSpPr>
          <p:cNvPr id="9243" name="TextBox 41"/>
          <p:cNvSpPr txBox="1">
            <a:spLocks noChangeArrowheads="1"/>
          </p:cNvSpPr>
          <p:nvPr/>
        </p:nvSpPr>
        <p:spPr bwMode="auto">
          <a:xfrm>
            <a:off x="5364163" y="4076700"/>
            <a:ext cx="1871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600" b="1" dirty="0" smtClean="0">
                <a:solidFill>
                  <a:srgbClr val="990000"/>
                </a:solidFill>
              </a:rPr>
              <a:t>Parthenogenesis</a:t>
            </a:r>
            <a:endParaRPr lang="ru-RU" altLang="ru-RU" sz="1600" b="1" dirty="0">
              <a:solidFill>
                <a:srgbClr val="990000"/>
              </a:solidFill>
            </a:endParaRPr>
          </a:p>
        </p:txBody>
      </p:sp>
      <p:sp>
        <p:nvSpPr>
          <p:cNvPr id="9244" name="Text Box 44"/>
          <p:cNvSpPr txBox="1">
            <a:spLocks noChangeArrowheads="1"/>
          </p:cNvSpPr>
          <p:nvPr/>
        </p:nvSpPr>
        <p:spPr bwMode="auto">
          <a:xfrm rot="-5400000">
            <a:off x="6889750" y="5432425"/>
            <a:ext cx="1584325" cy="31432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smtClean="0">
                <a:solidFill>
                  <a:srgbClr val="800000"/>
                </a:solidFill>
                <a:latin typeface="Tahoma" pitchFamily="34" charset="0"/>
              </a:rPr>
              <a:t>Isogamy</a:t>
            </a:r>
            <a:endParaRPr lang="ru-RU" altLang="ru-RU" sz="1400" b="1" dirty="0">
              <a:solidFill>
                <a:srgbClr val="800000"/>
              </a:solidFill>
              <a:latin typeface="Tahoma" pitchFamily="34" charset="0"/>
            </a:endParaRPr>
          </a:p>
        </p:txBody>
      </p:sp>
      <p:sp>
        <p:nvSpPr>
          <p:cNvPr id="9245" name="Text Box 45"/>
          <p:cNvSpPr txBox="1">
            <a:spLocks noChangeArrowheads="1"/>
          </p:cNvSpPr>
          <p:nvPr/>
        </p:nvSpPr>
        <p:spPr bwMode="auto">
          <a:xfrm rot="-5400000">
            <a:off x="7650956" y="5455802"/>
            <a:ext cx="1592263" cy="31432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err="1" smtClean="0">
                <a:solidFill>
                  <a:srgbClr val="800000"/>
                </a:solidFill>
                <a:latin typeface="Tahoma" pitchFamily="34" charset="0"/>
              </a:rPr>
              <a:t>Oogamy</a:t>
            </a:r>
            <a:endParaRPr lang="ru-RU" altLang="ru-RU" sz="1400" b="1" dirty="0">
              <a:solidFill>
                <a:srgbClr val="800000"/>
              </a:solidFill>
              <a:latin typeface="Tahoma" pitchFamily="34" charset="0"/>
            </a:endParaRPr>
          </a:p>
        </p:txBody>
      </p:sp>
      <p:sp>
        <p:nvSpPr>
          <p:cNvPr id="9246" name="Text Box 46"/>
          <p:cNvSpPr txBox="1">
            <a:spLocks noChangeArrowheads="1"/>
          </p:cNvSpPr>
          <p:nvPr/>
        </p:nvSpPr>
        <p:spPr bwMode="auto">
          <a:xfrm rot="-5400000">
            <a:off x="5225256" y="5439569"/>
            <a:ext cx="1592263" cy="30797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err="1" smtClean="0">
                <a:solidFill>
                  <a:srgbClr val="800000"/>
                </a:solidFill>
                <a:latin typeface="Tahoma" pitchFamily="34" charset="0"/>
              </a:rPr>
              <a:t>Ginogenesis</a:t>
            </a:r>
            <a:endParaRPr lang="ru-RU" altLang="ru-RU" sz="1400" b="1" dirty="0">
              <a:solidFill>
                <a:srgbClr val="800000"/>
              </a:solidFill>
              <a:latin typeface="Tahoma" pitchFamily="34" charset="0"/>
            </a:endParaRPr>
          </a:p>
        </p:txBody>
      </p:sp>
      <p:sp>
        <p:nvSpPr>
          <p:cNvPr id="9247" name="Text Box 43"/>
          <p:cNvSpPr txBox="1">
            <a:spLocks noChangeArrowheads="1"/>
          </p:cNvSpPr>
          <p:nvPr/>
        </p:nvSpPr>
        <p:spPr bwMode="auto">
          <a:xfrm rot="-5400000">
            <a:off x="5877719" y="5436394"/>
            <a:ext cx="1592263" cy="31432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err="1" smtClean="0">
                <a:solidFill>
                  <a:srgbClr val="990000"/>
                </a:solidFill>
                <a:latin typeface="Tahoma" pitchFamily="34" charset="0"/>
              </a:rPr>
              <a:t>Androgenesis</a:t>
            </a:r>
            <a:endParaRPr lang="ru-RU" altLang="ru-RU" sz="1400" b="1" dirty="0">
              <a:solidFill>
                <a:srgbClr val="990000"/>
              </a:solidFill>
              <a:latin typeface="Tahoma" pitchFamily="34" charset="0"/>
            </a:endParaRPr>
          </a:p>
        </p:txBody>
      </p:sp>
      <p:sp>
        <p:nvSpPr>
          <p:cNvPr id="47" name="Овал 46"/>
          <p:cNvSpPr/>
          <p:nvPr/>
        </p:nvSpPr>
        <p:spPr>
          <a:xfrm>
            <a:off x="5795963" y="2781300"/>
            <a:ext cx="1439862" cy="1008063"/>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8" name="Овал 47"/>
          <p:cNvSpPr/>
          <p:nvPr/>
        </p:nvSpPr>
        <p:spPr>
          <a:xfrm>
            <a:off x="7308850" y="2708275"/>
            <a:ext cx="1439863" cy="1008063"/>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51" name="Прямая соединительная линия 50"/>
          <p:cNvCxnSpPr/>
          <p:nvPr/>
        </p:nvCxnSpPr>
        <p:spPr>
          <a:xfrm flipH="1">
            <a:off x="6300788" y="1484313"/>
            <a:ext cx="0" cy="5762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5940425" y="2060575"/>
            <a:ext cx="655638" cy="793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4716463" y="2420938"/>
            <a:ext cx="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flipH="1">
            <a:off x="6804025" y="2420938"/>
            <a:ext cx="43180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7380288" y="2420938"/>
            <a:ext cx="43180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a:off x="6443663" y="3789363"/>
            <a:ext cx="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8101013" y="3789363"/>
            <a:ext cx="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a:off x="6011863" y="4365625"/>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a:off x="6659563" y="4365625"/>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a:off x="7740650" y="4365625"/>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a:off x="8388350" y="4365625"/>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H="1">
            <a:off x="2492376" y="6021288"/>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8"/>
          <p:cNvSpPr txBox="1">
            <a:spLocks noChangeArrowheads="1"/>
          </p:cNvSpPr>
          <p:nvPr/>
        </p:nvSpPr>
        <p:spPr bwMode="auto">
          <a:xfrm>
            <a:off x="358773" y="3965575"/>
            <a:ext cx="2269332"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t>4. </a:t>
            </a:r>
            <a:r>
              <a:rPr lang="en-US" altLang="ru-RU" dirty="0" err="1" smtClean="0"/>
              <a:t>Polyembryony</a:t>
            </a:r>
            <a:endParaRPr lang="ru-RU" altLang="ru-RU" dirty="0"/>
          </a:p>
        </p:txBody>
      </p:sp>
      <p:sp>
        <p:nvSpPr>
          <p:cNvPr id="50" name="Text Box 44"/>
          <p:cNvSpPr txBox="1">
            <a:spLocks noChangeArrowheads="1"/>
          </p:cNvSpPr>
          <p:nvPr/>
        </p:nvSpPr>
        <p:spPr bwMode="auto">
          <a:xfrm rot="-5400000">
            <a:off x="7272337" y="5473296"/>
            <a:ext cx="1584325" cy="31432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err="1" smtClean="0">
                <a:solidFill>
                  <a:srgbClr val="800000"/>
                </a:solidFill>
                <a:latin typeface="Tahoma" pitchFamily="34" charset="0"/>
              </a:rPr>
              <a:t>Heterogamy</a:t>
            </a:r>
            <a:endParaRPr lang="ru-RU" altLang="ru-RU" sz="1400" b="1" dirty="0">
              <a:solidFill>
                <a:srgbClr val="800000"/>
              </a:solidFill>
              <a:latin typeface="Tahoma" pitchFamily="34" charset="0"/>
            </a:endParaRPr>
          </a:p>
        </p:txBody>
      </p:sp>
      <p:cxnSp>
        <p:nvCxnSpPr>
          <p:cNvPr id="52" name="Прямая со стрелкой 51"/>
          <p:cNvCxnSpPr/>
          <p:nvPr/>
        </p:nvCxnSpPr>
        <p:spPr>
          <a:xfrm>
            <a:off x="8038846" y="4391341"/>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Стрелка вправо 2"/>
          <p:cNvSpPr/>
          <p:nvPr/>
        </p:nvSpPr>
        <p:spPr>
          <a:xfrm rot="10800000">
            <a:off x="6590501" y="1196826"/>
            <a:ext cx="1218600" cy="33107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419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0"/>
            <a:ext cx="8136904" cy="830997"/>
          </a:xfrm>
          <a:prstGeom prst="rect">
            <a:avLst/>
          </a:prstGeom>
        </p:spPr>
        <p:txBody>
          <a:bodyPr wrap="square">
            <a:spAutoFit/>
          </a:bodyPr>
          <a:lstStyle/>
          <a:p>
            <a:r>
              <a:rPr lang="en-US" sz="2400" dirty="0">
                <a:solidFill>
                  <a:srgbClr val="C00000"/>
                </a:solidFill>
              </a:rPr>
              <a:t>Depending on the gamete’s structure, there are several types of sexual </a:t>
            </a:r>
            <a:r>
              <a:rPr lang="en-US" sz="2400" dirty="0" smtClean="0">
                <a:solidFill>
                  <a:srgbClr val="C00000"/>
                </a:solidFill>
              </a:rPr>
              <a:t>reproduction:</a:t>
            </a:r>
            <a:endParaRPr lang="ru-RU" sz="2400" dirty="0">
              <a:solidFill>
                <a:srgbClr val="C00000"/>
              </a:solidFill>
            </a:endParaRPr>
          </a:p>
        </p:txBody>
      </p:sp>
      <p:sp>
        <p:nvSpPr>
          <p:cNvPr id="3" name="Прямоугольник 2"/>
          <p:cNvSpPr/>
          <p:nvPr/>
        </p:nvSpPr>
        <p:spPr>
          <a:xfrm>
            <a:off x="539552" y="1177352"/>
            <a:ext cx="5112568" cy="5355312"/>
          </a:xfrm>
          <a:prstGeom prst="rect">
            <a:avLst/>
          </a:prstGeom>
        </p:spPr>
        <p:txBody>
          <a:bodyPr wrap="square">
            <a:spAutoFit/>
          </a:bodyPr>
          <a:lstStyle/>
          <a:p>
            <a:r>
              <a:rPr lang="en-US" dirty="0"/>
              <a:t>Isogamy (from Greek </a:t>
            </a:r>
            <a:r>
              <a:rPr lang="en-US" dirty="0" err="1"/>
              <a:t>iso</a:t>
            </a:r>
            <a:r>
              <a:rPr lang="en-US" dirty="0"/>
              <a:t> — equal and </a:t>
            </a:r>
            <a:r>
              <a:rPr lang="en-US" dirty="0" err="1"/>
              <a:t>gamos</a:t>
            </a:r>
            <a:r>
              <a:rPr lang="en-US" dirty="0"/>
              <a:t> — marriage) in sizes and mobile gametes fuse. A primitive type of sexual reproduction when two equal Typical for </a:t>
            </a:r>
            <a:r>
              <a:rPr lang="en-US" dirty="0" err="1"/>
              <a:t>Chlorophyceae</a:t>
            </a:r>
            <a:r>
              <a:rPr lang="en-US" dirty="0"/>
              <a:t>, green algae and </a:t>
            </a:r>
            <a:r>
              <a:rPr lang="en-US" dirty="0" err="1"/>
              <a:t>Chytridiomycota</a:t>
            </a:r>
            <a:r>
              <a:rPr lang="en-US" dirty="0"/>
              <a:t>.</a:t>
            </a:r>
            <a:endParaRPr lang="ru-RU" dirty="0"/>
          </a:p>
          <a:p>
            <a:r>
              <a:rPr lang="en-US" dirty="0"/>
              <a:t> </a:t>
            </a:r>
            <a:endParaRPr lang="ru-RU" dirty="0"/>
          </a:p>
          <a:p>
            <a:r>
              <a:rPr lang="en-US" dirty="0" err="1"/>
              <a:t>Heterogamy</a:t>
            </a:r>
            <a:r>
              <a:rPr lang="en-US" dirty="0"/>
              <a:t> (from Greek </a:t>
            </a:r>
            <a:r>
              <a:rPr lang="en-US" dirty="0" err="1"/>
              <a:t>heteros</a:t>
            </a:r>
            <a:r>
              <a:rPr lang="en-US" dirty="0"/>
              <a:t> —different and </a:t>
            </a:r>
            <a:r>
              <a:rPr lang="en-US" dirty="0" err="1"/>
              <a:t>gamos</a:t>
            </a:r>
            <a:r>
              <a:rPr lang="en-US" dirty="0"/>
              <a:t> —marriage). A primitive type of the sexual process when two unequal in sizes, mobile </a:t>
            </a:r>
            <a:r>
              <a:rPr lang="ru-RU" dirty="0"/>
              <a:t>ﬂ</a:t>
            </a:r>
            <a:r>
              <a:rPr lang="en-US" dirty="0" err="1"/>
              <a:t>agellated</a:t>
            </a:r>
            <a:r>
              <a:rPr lang="en-US" dirty="0"/>
              <a:t> cells fuse. The type of reproduction of green algae and </a:t>
            </a:r>
            <a:r>
              <a:rPr lang="en-US" dirty="0" err="1"/>
              <a:t>Chytridiomycota</a:t>
            </a:r>
            <a:endParaRPr lang="ru-RU" dirty="0"/>
          </a:p>
          <a:p>
            <a:r>
              <a:rPr lang="en-US" dirty="0"/>
              <a:t> </a:t>
            </a:r>
            <a:endParaRPr lang="ru-RU" dirty="0"/>
          </a:p>
          <a:p>
            <a:r>
              <a:rPr lang="en-US" dirty="0" err="1"/>
              <a:t>Oogamy</a:t>
            </a:r>
            <a:r>
              <a:rPr lang="en-US" dirty="0"/>
              <a:t> (from Greek </a:t>
            </a:r>
            <a:r>
              <a:rPr lang="en-US" dirty="0" err="1"/>
              <a:t>oon</a:t>
            </a:r>
            <a:r>
              <a:rPr lang="en-US" dirty="0"/>
              <a:t> — egg and </a:t>
            </a:r>
            <a:r>
              <a:rPr lang="en-US" dirty="0" err="1"/>
              <a:t>gamos</a:t>
            </a:r>
            <a:r>
              <a:rPr lang="en-US" dirty="0"/>
              <a:t> —marriage). The most common form sexual reproduction. Female gametes (ova) are large and immobile. Male gametes, sperms, are small and mobile. </a:t>
            </a:r>
            <a:r>
              <a:rPr lang="en-US" dirty="0" err="1"/>
              <a:t>Oogamy</a:t>
            </a:r>
            <a:r>
              <a:rPr lang="en-US" dirty="0"/>
              <a:t> is typical for multicellular animals, fungi, algae, higher plants.</a:t>
            </a:r>
            <a:endParaRPr lang="ru-RU" dirty="0"/>
          </a:p>
          <a:p>
            <a:r>
              <a:rPr lang="en-US" dirty="0"/>
              <a:t> </a:t>
            </a:r>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764704"/>
            <a:ext cx="2781300"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28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653136"/>
            <a:ext cx="8424936" cy="1938992"/>
          </a:xfrm>
          <a:prstGeom prst="rect">
            <a:avLst/>
          </a:prstGeom>
        </p:spPr>
        <p:txBody>
          <a:bodyPr wrap="square">
            <a:spAutoFit/>
          </a:bodyPr>
          <a:lstStyle/>
          <a:p>
            <a:pPr algn="just"/>
            <a:r>
              <a:rPr lang="en-US" sz="2400" b="1" dirty="0"/>
              <a:t>Conjugation </a:t>
            </a:r>
            <a:r>
              <a:rPr lang="en-US" sz="2400" dirty="0"/>
              <a:t>(from Latin The process of two individuals’ joining with the genetic </a:t>
            </a:r>
            <a:r>
              <a:rPr lang="en-US" sz="2400" dirty="0" err="1"/>
              <a:t>coniugatio</a:t>
            </a:r>
            <a:r>
              <a:rPr lang="en-US" sz="2400" dirty="0"/>
              <a:t> — joining)material exchange. New organisms that genetically differ from parental forms appear (</a:t>
            </a:r>
            <a:r>
              <a:rPr lang="en-US" sz="2400" dirty="0" err="1"/>
              <a:t>infusoria</a:t>
            </a:r>
            <a:r>
              <a:rPr lang="en-US" sz="2400" dirty="0"/>
              <a:t>, bacteria). There is no population increase because of conjugation.</a:t>
            </a:r>
            <a:endParaRPr lang="ru-RU"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3"/>
            <a:ext cx="7704856" cy="4117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007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mages.slideplayer.com/32/10034000/slides/slide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41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Заголовок 1"/>
          <p:cNvSpPr>
            <a:spLocks noGrp="1"/>
          </p:cNvSpPr>
          <p:nvPr>
            <p:ph type="title"/>
          </p:nvPr>
        </p:nvSpPr>
        <p:spPr>
          <a:xfrm>
            <a:off x="755576" y="116632"/>
            <a:ext cx="7931224" cy="936104"/>
          </a:xfrm>
        </p:spPr>
        <p:txBody>
          <a:bodyPr>
            <a:noAutofit/>
          </a:bodyPr>
          <a:lstStyle/>
          <a:p>
            <a:r>
              <a:rPr lang="en-US" sz="3600" b="1" dirty="0">
                <a:effectLst/>
                <a:latin typeface="Times New Roman" panose="02020603050405020304" pitchFamily="18" charset="0"/>
                <a:cs typeface="Times New Roman" panose="02020603050405020304" pitchFamily="18" charset="0"/>
              </a:rPr>
              <a:t>Lecture plan:</a:t>
            </a:r>
            <a:endParaRPr lang="ru-RU" sz="3600" b="1" dirty="0">
              <a:effectLst/>
              <a:latin typeface="Times New Roman" panose="02020603050405020304" pitchFamily="18" charset="0"/>
              <a:cs typeface="Times New Roman" panose="02020603050405020304" pitchFamily="18" charset="0"/>
            </a:endParaRPr>
          </a:p>
        </p:txBody>
      </p:sp>
      <p:sp>
        <p:nvSpPr>
          <p:cNvPr id="1048596" name="Объект 2"/>
          <p:cNvSpPr>
            <a:spLocks noGrp="1"/>
          </p:cNvSpPr>
          <p:nvPr>
            <p:ph idx="1"/>
          </p:nvPr>
        </p:nvSpPr>
        <p:spPr>
          <a:xfrm>
            <a:off x="683568" y="1196752"/>
            <a:ext cx="8280920" cy="3528392"/>
          </a:xfrm>
        </p:spPr>
        <p:txBody>
          <a:bodyPr>
            <a:normAutofit/>
          </a:bodyPr>
          <a:lstStyle/>
          <a:p>
            <a:r>
              <a:rPr lang="en-US" b="1" dirty="0"/>
              <a:t>1. The concept of "reproduction", types, characteristics.</a:t>
            </a:r>
            <a:endParaRPr lang="ru-RU" dirty="0"/>
          </a:p>
          <a:p>
            <a:r>
              <a:rPr lang="en-US" b="1" dirty="0"/>
              <a:t>2. Meiosis, cytological and cytogenetic characteristics.</a:t>
            </a:r>
            <a:endParaRPr lang="ru-RU" dirty="0"/>
          </a:p>
          <a:p>
            <a:r>
              <a:rPr lang="ru-RU" b="1" dirty="0"/>
              <a:t>3. </a:t>
            </a:r>
            <a:r>
              <a:rPr lang="ru-RU" b="1" dirty="0" err="1"/>
              <a:t>Gametogenesis</a:t>
            </a:r>
            <a:r>
              <a:rPr lang="ru-RU" b="1" dirty="0"/>
              <a:t>.</a:t>
            </a:r>
            <a:endParaRPr lang="ru-RU" dirty="0"/>
          </a:p>
          <a:p>
            <a:r>
              <a:rPr lang="en-US" b="1" dirty="0"/>
              <a:t>4. The structure of the sex cells</a:t>
            </a:r>
            <a:r>
              <a:rPr lang="en-US" b="1" dirty="0" smtClean="0"/>
              <a:t>.</a:t>
            </a:r>
            <a:endParaRPr lang="ru-RU" dirty="0"/>
          </a:p>
        </p:txBody>
      </p:sp>
    </p:spTree>
    <p:extLst>
      <p:ext uri="{BB962C8B-B14F-4D97-AF65-F5344CB8AC3E}">
        <p14:creationId xmlns:p14="http://schemas.microsoft.com/office/powerpoint/2010/main" val="422869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827088" y="188913"/>
            <a:ext cx="7058025" cy="830997"/>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US" sz="4800" dirty="0"/>
              <a:t>Reproduction</a:t>
            </a:r>
            <a:endParaRPr lang="ru-RU" sz="4800" b="1" dirty="0">
              <a:effectLst>
                <a:outerShdw blurRad="38100" dist="38100" dir="2700000" algn="tl">
                  <a:srgbClr val="C0C0C0"/>
                </a:outerShdw>
              </a:effectLst>
              <a:latin typeface="Tahoma" pitchFamily="34" charset="0"/>
            </a:endParaRPr>
          </a:p>
        </p:txBody>
      </p:sp>
      <p:sp>
        <p:nvSpPr>
          <p:cNvPr id="9219" name="TextBox 38"/>
          <p:cNvSpPr txBox="1">
            <a:spLocks noChangeArrowheads="1"/>
          </p:cNvSpPr>
          <p:nvPr/>
        </p:nvSpPr>
        <p:spPr bwMode="auto">
          <a:xfrm>
            <a:off x="5186299" y="1039849"/>
            <a:ext cx="180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2800" b="1" dirty="0" smtClean="0">
                <a:solidFill>
                  <a:srgbClr val="C00000"/>
                </a:solidFill>
              </a:rPr>
              <a:t>Sexual</a:t>
            </a:r>
            <a:endParaRPr lang="ru-RU" altLang="ru-RU" sz="2800" b="1" dirty="0">
              <a:solidFill>
                <a:srgbClr val="C00000"/>
              </a:solidFill>
            </a:endParaRPr>
          </a:p>
        </p:txBody>
      </p:sp>
      <p:sp>
        <p:nvSpPr>
          <p:cNvPr id="9220" name="TextBox 38"/>
          <p:cNvSpPr txBox="1">
            <a:spLocks noChangeArrowheads="1"/>
          </p:cNvSpPr>
          <p:nvPr/>
        </p:nvSpPr>
        <p:spPr bwMode="auto">
          <a:xfrm>
            <a:off x="1440656" y="1125537"/>
            <a:ext cx="2087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2800" b="1" dirty="0" err="1" smtClean="0"/>
              <a:t>Asexsual</a:t>
            </a:r>
            <a:endParaRPr lang="ru-RU" altLang="ru-RU" sz="2800" b="1" dirty="0"/>
          </a:p>
        </p:txBody>
      </p:sp>
      <p:sp>
        <p:nvSpPr>
          <p:cNvPr id="9221" name="TextBox 4"/>
          <p:cNvSpPr txBox="1">
            <a:spLocks noChangeArrowheads="1"/>
          </p:cNvSpPr>
          <p:nvPr/>
        </p:nvSpPr>
        <p:spPr bwMode="auto">
          <a:xfrm>
            <a:off x="863353" y="1949450"/>
            <a:ext cx="144145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a:t>1. </a:t>
            </a:r>
            <a:r>
              <a:rPr lang="en-US" altLang="ru-RU" dirty="0" smtClean="0"/>
              <a:t>Division</a:t>
            </a:r>
            <a:endParaRPr lang="ru-RU" altLang="ru-RU" dirty="0"/>
          </a:p>
        </p:txBody>
      </p:sp>
      <p:sp>
        <p:nvSpPr>
          <p:cNvPr id="9222" name="TextBox 5"/>
          <p:cNvSpPr txBox="1">
            <a:spLocks noChangeArrowheads="1"/>
          </p:cNvSpPr>
          <p:nvPr/>
        </p:nvSpPr>
        <p:spPr bwMode="auto">
          <a:xfrm>
            <a:off x="540543" y="4555044"/>
            <a:ext cx="176426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t>5</a:t>
            </a:r>
            <a:r>
              <a:rPr lang="ru-RU" altLang="ru-RU" dirty="0" smtClean="0"/>
              <a:t>. </a:t>
            </a:r>
            <a:r>
              <a:rPr lang="en-US" altLang="ru-RU" dirty="0" smtClean="0"/>
              <a:t>Vegetative</a:t>
            </a:r>
            <a:endParaRPr lang="ru-RU" altLang="ru-RU" dirty="0"/>
          </a:p>
        </p:txBody>
      </p:sp>
      <p:sp>
        <p:nvSpPr>
          <p:cNvPr id="9223" name="TextBox 6"/>
          <p:cNvSpPr txBox="1">
            <a:spLocks noChangeArrowheads="1"/>
          </p:cNvSpPr>
          <p:nvPr/>
        </p:nvSpPr>
        <p:spPr bwMode="auto">
          <a:xfrm>
            <a:off x="250825" y="2708275"/>
            <a:ext cx="223361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a:t>2. </a:t>
            </a:r>
            <a:r>
              <a:rPr lang="en-US" altLang="ru-RU" dirty="0" smtClean="0"/>
              <a:t>Fragmentation</a:t>
            </a:r>
            <a:endParaRPr lang="ru-RU" altLang="ru-RU" dirty="0"/>
          </a:p>
        </p:txBody>
      </p:sp>
      <p:sp>
        <p:nvSpPr>
          <p:cNvPr id="9224" name="TextBox 7"/>
          <p:cNvSpPr txBox="1">
            <a:spLocks noChangeArrowheads="1"/>
          </p:cNvSpPr>
          <p:nvPr/>
        </p:nvSpPr>
        <p:spPr bwMode="auto">
          <a:xfrm>
            <a:off x="522174" y="5260975"/>
            <a:ext cx="1836963"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t>6</a:t>
            </a:r>
            <a:r>
              <a:rPr lang="ru-RU" altLang="ru-RU" dirty="0" smtClean="0"/>
              <a:t>. </a:t>
            </a:r>
            <a:r>
              <a:rPr lang="en-US" altLang="ru-RU" dirty="0" smtClean="0"/>
              <a:t>Sporulation</a:t>
            </a:r>
            <a:endParaRPr lang="ru-RU" altLang="ru-RU" dirty="0"/>
          </a:p>
        </p:txBody>
      </p:sp>
      <p:sp>
        <p:nvSpPr>
          <p:cNvPr id="9225" name="TextBox 8"/>
          <p:cNvSpPr txBox="1">
            <a:spLocks noChangeArrowheads="1"/>
          </p:cNvSpPr>
          <p:nvPr/>
        </p:nvSpPr>
        <p:spPr bwMode="auto">
          <a:xfrm>
            <a:off x="540543" y="3316288"/>
            <a:ext cx="18002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smtClean="0"/>
              <a:t>3</a:t>
            </a:r>
            <a:r>
              <a:rPr lang="en-US" altLang="ru-RU" dirty="0" smtClean="0"/>
              <a:t> Budding</a:t>
            </a:r>
            <a:endParaRPr lang="ru-RU" altLang="ru-RU" dirty="0"/>
          </a:p>
        </p:txBody>
      </p:sp>
      <p:cxnSp>
        <p:nvCxnSpPr>
          <p:cNvPr id="11" name="Прямая соединительная линия 10"/>
          <p:cNvCxnSpPr/>
          <p:nvPr/>
        </p:nvCxnSpPr>
        <p:spPr>
          <a:xfrm flipH="1">
            <a:off x="4211638" y="981075"/>
            <a:ext cx="0" cy="4524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348038" y="1412875"/>
            <a:ext cx="1728787"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28" name="TextBox 13"/>
          <p:cNvSpPr txBox="1">
            <a:spLocks noChangeArrowheads="1"/>
          </p:cNvSpPr>
          <p:nvPr/>
        </p:nvSpPr>
        <p:spPr bwMode="auto">
          <a:xfrm>
            <a:off x="6588125" y="1773238"/>
            <a:ext cx="2376363" cy="646331"/>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a:t>With the formation of gametes</a:t>
            </a:r>
            <a:endParaRPr lang="ru-RU" altLang="ru-RU" dirty="0"/>
          </a:p>
        </p:txBody>
      </p:sp>
      <p:sp>
        <p:nvSpPr>
          <p:cNvPr id="9229" name="TextBox 14"/>
          <p:cNvSpPr txBox="1">
            <a:spLocks noChangeArrowheads="1"/>
          </p:cNvSpPr>
          <p:nvPr/>
        </p:nvSpPr>
        <p:spPr bwMode="auto">
          <a:xfrm>
            <a:off x="3924300" y="1773238"/>
            <a:ext cx="2016125" cy="646112"/>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dirty="0"/>
              <a:t>No gamete formation</a:t>
            </a:r>
            <a:endParaRPr lang="ru-RU" altLang="ru-RU" dirty="0"/>
          </a:p>
        </p:txBody>
      </p:sp>
      <p:sp>
        <p:nvSpPr>
          <p:cNvPr id="9230" name="TextBox 18"/>
          <p:cNvSpPr txBox="1">
            <a:spLocks noChangeArrowheads="1"/>
          </p:cNvSpPr>
          <p:nvPr/>
        </p:nvSpPr>
        <p:spPr bwMode="auto">
          <a:xfrm>
            <a:off x="7383273" y="2866673"/>
            <a:ext cx="136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dirty="0"/>
              <a:t>With fertilization</a:t>
            </a:r>
            <a:endParaRPr lang="ru-RU" altLang="ru-RU" dirty="0"/>
          </a:p>
        </p:txBody>
      </p:sp>
      <p:sp>
        <p:nvSpPr>
          <p:cNvPr id="9231" name="TextBox 19"/>
          <p:cNvSpPr txBox="1">
            <a:spLocks noChangeArrowheads="1"/>
          </p:cNvSpPr>
          <p:nvPr/>
        </p:nvSpPr>
        <p:spPr bwMode="auto">
          <a:xfrm>
            <a:off x="5651500" y="2889140"/>
            <a:ext cx="165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dirty="0"/>
              <a:t>No </a:t>
            </a:r>
            <a:endParaRPr lang="ru-RU" altLang="ru-RU" dirty="0" smtClean="0"/>
          </a:p>
          <a:p>
            <a:pPr algn="ctr" eaLnBrk="1" hangingPunct="1"/>
            <a:r>
              <a:rPr lang="en-US" altLang="ru-RU" dirty="0" smtClean="0"/>
              <a:t>fertilization</a:t>
            </a:r>
            <a:endParaRPr lang="ru-RU" altLang="ru-RU" dirty="0"/>
          </a:p>
        </p:txBody>
      </p:sp>
      <p:sp>
        <p:nvSpPr>
          <p:cNvPr id="9232" name="TextBox 20"/>
          <p:cNvSpPr txBox="1">
            <a:spLocks noChangeArrowheads="1"/>
          </p:cNvSpPr>
          <p:nvPr/>
        </p:nvSpPr>
        <p:spPr bwMode="auto">
          <a:xfrm>
            <a:off x="701004" y="5857104"/>
            <a:ext cx="133325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t>7</a:t>
            </a:r>
            <a:r>
              <a:rPr lang="ru-RU" altLang="ru-RU" dirty="0" smtClean="0"/>
              <a:t>. </a:t>
            </a:r>
            <a:r>
              <a:rPr lang="en-US" altLang="ru-RU" dirty="0" smtClean="0"/>
              <a:t>Cloning</a:t>
            </a:r>
            <a:endParaRPr lang="ru-RU" altLang="ru-RU" dirty="0"/>
          </a:p>
        </p:txBody>
      </p:sp>
      <p:cxnSp>
        <p:nvCxnSpPr>
          <p:cNvPr id="22" name="Прямая соединительная линия 21"/>
          <p:cNvCxnSpPr/>
          <p:nvPr/>
        </p:nvCxnSpPr>
        <p:spPr>
          <a:xfrm>
            <a:off x="3203575" y="1484313"/>
            <a:ext cx="80963" cy="4536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2411413" y="2133600"/>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a:off x="2762250" y="4149725"/>
            <a:ext cx="4413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a:off x="2484438" y="2924175"/>
            <a:ext cx="71913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2411413" y="3500438"/>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2484438" y="4724400"/>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2484438" y="5445125"/>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3995738" y="2708275"/>
            <a:ext cx="1368425" cy="649288"/>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41" name="TextBox 39"/>
          <p:cNvSpPr txBox="1">
            <a:spLocks noChangeArrowheads="1"/>
          </p:cNvSpPr>
          <p:nvPr/>
        </p:nvSpPr>
        <p:spPr bwMode="auto">
          <a:xfrm>
            <a:off x="3995738" y="2852738"/>
            <a:ext cx="1512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600" b="1" dirty="0" smtClean="0">
                <a:solidFill>
                  <a:srgbClr val="C00000"/>
                </a:solidFill>
              </a:rPr>
              <a:t>Conjugation</a:t>
            </a:r>
            <a:endParaRPr lang="ru-RU" altLang="ru-RU" sz="1600" b="1" dirty="0">
              <a:solidFill>
                <a:srgbClr val="C00000"/>
              </a:solidFill>
            </a:endParaRPr>
          </a:p>
        </p:txBody>
      </p:sp>
      <p:sp>
        <p:nvSpPr>
          <p:cNvPr id="9242" name="TextBox 40"/>
          <p:cNvSpPr txBox="1">
            <a:spLocks noChangeArrowheads="1"/>
          </p:cNvSpPr>
          <p:nvPr/>
        </p:nvSpPr>
        <p:spPr bwMode="auto">
          <a:xfrm>
            <a:off x="7380288" y="4076700"/>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sz="1600" b="1" dirty="0" smtClean="0">
                <a:solidFill>
                  <a:srgbClr val="990000"/>
                </a:solidFill>
              </a:rPr>
              <a:t>Copulation</a:t>
            </a:r>
            <a:endParaRPr lang="ru-RU" altLang="ru-RU" sz="1600" b="1" dirty="0">
              <a:solidFill>
                <a:srgbClr val="990000"/>
              </a:solidFill>
            </a:endParaRPr>
          </a:p>
        </p:txBody>
      </p:sp>
      <p:sp>
        <p:nvSpPr>
          <p:cNvPr id="9243" name="TextBox 41"/>
          <p:cNvSpPr txBox="1">
            <a:spLocks noChangeArrowheads="1"/>
          </p:cNvSpPr>
          <p:nvPr/>
        </p:nvSpPr>
        <p:spPr bwMode="auto">
          <a:xfrm>
            <a:off x="5364163" y="4076700"/>
            <a:ext cx="1871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600" b="1" dirty="0" smtClean="0">
                <a:solidFill>
                  <a:srgbClr val="990000"/>
                </a:solidFill>
              </a:rPr>
              <a:t>Parthenogenesis</a:t>
            </a:r>
            <a:endParaRPr lang="ru-RU" altLang="ru-RU" sz="1600" b="1" dirty="0">
              <a:solidFill>
                <a:srgbClr val="990000"/>
              </a:solidFill>
            </a:endParaRPr>
          </a:p>
        </p:txBody>
      </p:sp>
      <p:sp>
        <p:nvSpPr>
          <p:cNvPr id="9244" name="Text Box 44"/>
          <p:cNvSpPr txBox="1">
            <a:spLocks noChangeArrowheads="1"/>
          </p:cNvSpPr>
          <p:nvPr/>
        </p:nvSpPr>
        <p:spPr bwMode="auto">
          <a:xfrm rot="-5400000">
            <a:off x="6889750" y="5432425"/>
            <a:ext cx="1584325" cy="31432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smtClean="0">
                <a:solidFill>
                  <a:srgbClr val="800000"/>
                </a:solidFill>
                <a:latin typeface="Tahoma" pitchFamily="34" charset="0"/>
              </a:rPr>
              <a:t>Isogamy</a:t>
            </a:r>
            <a:endParaRPr lang="ru-RU" altLang="ru-RU" sz="1400" b="1" dirty="0">
              <a:solidFill>
                <a:srgbClr val="800000"/>
              </a:solidFill>
              <a:latin typeface="Tahoma" pitchFamily="34" charset="0"/>
            </a:endParaRPr>
          </a:p>
        </p:txBody>
      </p:sp>
      <p:sp>
        <p:nvSpPr>
          <p:cNvPr id="9245" name="Text Box 45"/>
          <p:cNvSpPr txBox="1">
            <a:spLocks noChangeArrowheads="1"/>
          </p:cNvSpPr>
          <p:nvPr/>
        </p:nvSpPr>
        <p:spPr bwMode="auto">
          <a:xfrm rot="-5400000">
            <a:off x="7650956" y="5455802"/>
            <a:ext cx="1592263" cy="31432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err="1" smtClean="0">
                <a:solidFill>
                  <a:srgbClr val="800000"/>
                </a:solidFill>
                <a:latin typeface="Tahoma" pitchFamily="34" charset="0"/>
              </a:rPr>
              <a:t>Oogamy</a:t>
            </a:r>
            <a:endParaRPr lang="ru-RU" altLang="ru-RU" sz="1400" b="1" dirty="0">
              <a:solidFill>
                <a:srgbClr val="800000"/>
              </a:solidFill>
              <a:latin typeface="Tahoma" pitchFamily="34" charset="0"/>
            </a:endParaRPr>
          </a:p>
        </p:txBody>
      </p:sp>
      <p:sp>
        <p:nvSpPr>
          <p:cNvPr id="9246" name="Text Box 46"/>
          <p:cNvSpPr txBox="1">
            <a:spLocks noChangeArrowheads="1"/>
          </p:cNvSpPr>
          <p:nvPr/>
        </p:nvSpPr>
        <p:spPr bwMode="auto">
          <a:xfrm rot="-5400000">
            <a:off x="5225256" y="5439569"/>
            <a:ext cx="1592263" cy="30797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err="1" smtClean="0">
                <a:solidFill>
                  <a:srgbClr val="800000"/>
                </a:solidFill>
                <a:latin typeface="Tahoma" pitchFamily="34" charset="0"/>
              </a:rPr>
              <a:t>Ginogenesis</a:t>
            </a:r>
            <a:endParaRPr lang="ru-RU" altLang="ru-RU" sz="1400" b="1" dirty="0">
              <a:solidFill>
                <a:srgbClr val="800000"/>
              </a:solidFill>
              <a:latin typeface="Tahoma" pitchFamily="34" charset="0"/>
            </a:endParaRPr>
          </a:p>
        </p:txBody>
      </p:sp>
      <p:sp>
        <p:nvSpPr>
          <p:cNvPr id="9247" name="Text Box 43"/>
          <p:cNvSpPr txBox="1">
            <a:spLocks noChangeArrowheads="1"/>
          </p:cNvSpPr>
          <p:nvPr/>
        </p:nvSpPr>
        <p:spPr bwMode="auto">
          <a:xfrm rot="-5400000">
            <a:off x="5877719" y="5436394"/>
            <a:ext cx="1592263" cy="31432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err="1" smtClean="0">
                <a:solidFill>
                  <a:srgbClr val="990000"/>
                </a:solidFill>
                <a:latin typeface="Tahoma" pitchFamily="34" charset="0"/>
              </a:rPr>
              <a:t>Androgenesis</a:t>
            </a:r>
            <a:endParaRPr lang="ru-RU" altLang="ru-RU" sz="1400" b="1" dirty="0">
              <a:solidFill>
                <a:srgbClr val="990000"/>
              </a:solidFill>
              <a:latin typeface="Tahoma" pitchFamily="34" charset="0"/>
            </a:endParaRPr>
          </a:p>
        </p:txBody>
      </p:sp>
      <p:sp>
        <p:nvSpPr>
          <p:cNvPr id="47" name="Овал 46"/>
          <p:cNvSpPr/>
          <p:nvPr/>
        </p:nvSpPr>
        <p:spPr>
          <a:xfrm>
            <a:off x="5795963" y="2781300"/>
            <a:ext cx="1439862" cy="1008063"/>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8" name="Овал 47"/>
          <p:cNvSpPr/>
          <p:nvPr/>
        </p:nvSpPr>
        <p:spPr>
          <a:xfrm>
            <a:off x="7308850" y="2708275"/>
            <a:ext cx="1439863" cy="1008063"/>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51" name="Прямая соединительная линия 50"/>
          <p:cNvCxnSpPr/>
          <p:nvPr/>
        </p:nvCxnSpPr>
        <p:spPr>
          <a:xfrm flipH="1">
            <a:off x="6300788" y="1484313"/>
            <a:ext cx="0" cy="5762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5940425" y="2060575"/>
            <a:ext cx="655638" cy="793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4716463" y="2420938"/>
            <a:ext cx="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flipH="1">
            <a:off x="6804025" y="2420938"/>
            <a:ext cx="43180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7380288" y="2420938"/>
            <a:ext cx="43180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a:off x="6443663" y="3789363"/>
            <a:ext cx="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8101013" y="3789363"/>
            <a:ext cx="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a:off x="6011863" y="4365625"/>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a:off x="6659563" y="4365625"/>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a:off x="7740650" y="4365625"/>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a:off x="8388350" y="4365625"/>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H="1">
            <a:off x="2492376" y="6021288"/>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8"/>
          <p:cNvSpPr txBox="1">
            <a:spLocks noChangeArrowheads="1"/>
          </p:cNvSpPr>
          <p:nvPr/>
        </p:nvSpPr>
        <p:spPr bwMode="auto">
          <a:xfrm>
            <a:off x="358773" y="3965575"/>
            <a:ext cx="2269332"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t>4. </a:t>
            </a:r>
            <a:r>
              <a:rPr lang="en-US" altLang="ru-RU" dirty="0" err="1" smtClean="0"/>
              <a:t>Polyembryony</a:t>
            </a:r>
            <a:endParaRPr lang="ru-RU" altLang="ru-RU" dirty="0"/>
          </a:p>
        </p:txBody>
      </p:sp>
      <p:sp>
        <p:nvSpPr>
          <p:cNvPr id="50" name="Text Box 44"/>
          <p:cNvSpPr txBox="1">
            <a:spLocks noChangeArrowheads="1"/>
          </p:cNvSpPr>
          <p:nvPr/>
        </p:nvSpPr>
        <p:spPr bwMode="auto">
          <a:xfrm rot="-5400000">
            <a:off x="7272337" y="5473296"/>
            <a:ext cx="1584325" cy="31432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err="1" smtClean="0">
                <a:solidFill>
                  <a:srgbClr val="800000"/>
                </a:solidFill>
                <a:latin typeface="Tahoma" pitchFamily="34" charset="0"/>
              </a:rPr>
              <a:t>Heterogamy</a:t>
            </a:r>
            <a:endParaRPr lang="ru-RU" altLang="ru-RU" sz="1400" b="1" dirty="0">
              <a:solidFill>
                <a:srgbClr val="800000"/>
              </a:solidFill>
              <a:latin typeface="Tahoma" pitchFamily="34" charset="0"/>
            </a:endParaRPr>
          </a:p>
        </p:txBody>
      </p:sp>
      <p:cxnSp>
        <p:nvCxnSpPr>
          <p:cNvPr id="52" name="Прямая со стрелкой 51"/>
          <p:cNvCxnSpPr/>
          <p:nvPr/>
        </p:nvCxnSpPr>
        <p:spPr>
          <a:xfrm>
            <a:off x="8038846" y="4391341"/>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Стрелка влево 2"/>
          <p:cNvSpPr/>
          <p:nvPr/>
        </p:nvSpPr>
        <p:spPr>
          <a:xfrm>
            <a:off x="6876256" y="5857104"/>
            <a:ext cx="507017" cy="3082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4930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78098"/>
          </a:xfrm>
        </p:spPr>
        <p:txBody>
          <a:bodyPr/>
          <a:lstStyle/>
          <a:p>
            <a:r>
              <a:rPr lang="en-US" dirty="0"/>
              <a:t>Gametogenesis</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05864"/>
            <a:ext cx="6355011"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Стрелка вправо 4"/>
          <p:cNvSpPr/>
          <p:nvPr/>
        </p:nvSpPr>
        <p:spPr>
          <a:xfrm>
            <a:off x="323528" y="980728"/>
            <a:ext cx="936104" cy="43204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09243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png;base64,iVBORw0KGgoAAAANSUhEUgAAAiMAAANWCAYAAAAssox3AAAgAElEQVR4XuydB1iObRvH/2kpSSUVGSVFkr03ycoqJFEZiSghKRVFJCMkGdl7vfZeEWWTERlZbU1Jpf0d1/V8lccMkXFex/Ee78dz39f43ff7Pf/nus7zf4oUFBQUgBoRIAJEgAgQASJABMqIgAiJkTIiT8MSASJABIgAESACnACJEXoR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T4ESACBABIkAEiACJEXoHiAARIAJEgAgQgTIlQGKkTPH/PoPfvHEDIy0sUF9HB+UlJfnEhpubo5u+/mcn+eDBA0yzt8cCb2/Ur19f6Lpnz55h4oQJmOXhASlp6c9ed/DAARzYtw9LfHwgJy//Q0C+NJ8f6phuJgJEgAgQgZ9KgMTIT8X753TOxIjbjBlY5ueH2rVrl2ji7969Q/iTJ6ijqYny5ct/VozoNGjw2etKU4x8aT4lWhBdRASIABEgAmVCgMRImWD//Qb9HjHypVW8vzPSrHnzz15ammLk96NKMyICRIAIEIGSECAxUhJK/8A1nxMj7O8958xBm7ZtcevWLbx+/RrGxsYwMTXF/dDQot0UdXV1nDl9Gmv8/SEmKsqPXEJu3cLyFSs4vcJdFxUVFaz198fZs2chLycHMXFx5OXmYuq0aXB3c8PkKVPQtl07pCQnY8rkyTAZOhRPHj/GvXv3ICUlxcds2aoVv+a/PXvw6tUrmFtYYLCxMW6HhAiNw+YScPYsv8/RyQlNmjb9B54kLZEIEAEi8OcRIDHy5z2znzLjT8WMMIGQlZUF40GDsNDbGwMMDREXFwcHe3sYDxmC6tWrF335p799C/eZMzF7zhwed3L40CG4Ojtjw6ZNRWLEZ/lyXAwMRGhoKGa6u0NMTAzz581DxMuX8F6yBJs2bUJGejqmOTnh7p07mO/lxWNJ9u/di8uXL/M5iJYrx0VK1WrV4D5rFkJCQrBowQJ+HRMwhaLn2dOn2LxpE5YuWwZZWVmIABAVE/sp7KhTIkAEiAAR+DECJEZ+jN9fc/eXdkbejyUpKCjAMh8fJCcloWfv3pg7ezaPMzl/7hyPC5nh5sZ3It4/pincGZm3YAFWr1wJPT09GA4cyNm9f0zzMiIC8z09MX/hQhw6eBDZOTmYaGeHlX5+XAS5zpzJ75kzezbYDovNxImfHIfNh4kWx2nToK2tjVGjR6N6jRoQEWGS5Oe2nJwcvnuUk53Nd32YEPownubnzoB6JwJEgAj8eQRIjPx5z+ynzPhbxcjbtDSeaeMxaxYXIydPnEBkRMQXxYinlxcXMgYGBp8UI2znYrqjIz9OuXb1Ksbb2KBRo0ZYvmzZN4sRFoTLAlrPBQRg8aJFcHJ2hl63bj/MjgmNiIgIvIqLQ2RkJNgODDsqSklMwpuU13iXmQm5irKQEBNHbl4eUt+mQVFRETpNGqJN+/bo0bPnD8/hSx1s3riRH029y8rCg/v3oaWlBRkZGTRs3BgTbGwg+f9MqW+dBGUqfSsxup4IEIFvIUBi5Fto/cXXfkmMsGMadozSf8AAxMbGwmnaNB6nIS8vX3QskpiYiLkeHvCcN++zxzRLfX1x+tQpPA0P/+iYpjC1d/euXfzYhcWFzJ03D5UqVfouMVKzZk1+NMN2V5hgYhk/bIfkWxtbFxNGN67fQGjoPSQnJ0NZWZn/I6+gALFyosjPyUNGWhoS4+Lw/PlzqMkrQa9WAxhoNuHDxaalIPRVBC4lv0R4chxGjB/LWf7MVtIA4s/NgQksFgPUvUcPVKlShQu7z2VO/cx1UN9EgAj8GwRIjPwbz/mrq/xUzAj7Nc0CV6fY2aFxkyZISkoCO6YZYmICQ0ND3L59u0iM1KpZE8ePH+cBrOyXODseYQGszq6ufOzCox4FBQWsW7OGB7BWq1aNi4RHYWFFPiNst2GSrS2GDB3K41JY+56dESZ42Fzy8/JQt1492Ds4gI1dkpaens5FE9tVYTsCTZs2g46uLrTra0NVtfpXu2DrPnPsGOKfRcC6QWc0rqpedE9YQhQ23A+CajMduLgJjp1+RvtRMVLa2VU/Y43UJxEgAn8PARIjf8+z/Ckr+dVfSpcvXYL/6tXwmj8fyioqP2VNn+v0YVgYj1U5dvQo2rRrh9Zt2qBFy1bfPYdLwUFYuXQZbFv3Qrdq9YT68b54ECL1a2DmXI/v7v9LN35KjLAjJiYEr1+/jszMTC72WBZSbm4uF26FmUcjRo7kmUpsR4gFI/fu3RvMK6ZQUJYTEcGihQsRGxOD2hoacHZx4btE1IgAESAC30uAxMj3kvtH7vtVYiQ/Px+XgoN5Bs3YcePQp2/fX0b41s2b2LVzJ548foJu3bujS9euqCQnVyrjP378CB7OrnBvMwBNqgmbyble2INWxn0w1NS0VMZ6v5MPxUh2dja8Fy7ku0OWY8YgOSWFZzux1Om8vLyPMo/e3/Vi8TeF78FiHx/s2bULMhUr8uBi1q+EhMQvCQ4udUjUIREgAr8NARIjv82j+LcnwrJQtmzezH+Bt2zZ8pd8uYWFhWHThg149uw5DPr2gX73Hj/lIVy+FIz/VqzDGoMxQv1HpiZi/IkN2Hv8SImPkEo6wQ/FyMsXLzDR1hbiYmL8GC2/oAAvnj/nuyN9+/X7KPOICbT3s6jeF6VsB2m5ry8XUYZGRrw/akSACBCBHyFAYuRH6NG9fySBtDdvsIbFrZw5A0Ojgejdp89PX4fP7LnQyZaGkU5robFW3gmAUpdmsBgxolTn8KEYiY6OxqSJE+Hg6MjF3oftw8wjOTm5z4oRtlPC4oeYkLtx4wb3f1FVVS3V+VNnRIAI/FsESIz8W8/7n1/t0SNHsHLFCnTo2BGDjIdwT5Rf0cLu3sOmeYuxop+V0HB3X73ElpQHWOnvX6rT+NwxDRMdjtOnQ1pamseKsIyjAuCjzCOWXj3T1ZWbxmloaBQd07A0biY82NEMG4MVSmTFEBvo6pbq/KkzIkAE/i0CJEb+ref9z642KTERS5cu5UGXpsPNUE9b+5ezGG04GP59rSAvVXys8S43G6bHV+PUuYBSnc/nAljXr12LwMBAnjLNjlemOzvj4cOHH2UeMbGxcP58njHFjmM0NTX5TsnCxYtx7MgRXL16lbvzspgTVh6A3G1L9fFRZ0TgnyNAYuSfe+S/94JZOu2B/fsxZepU1KpVq1Qmy758mXdJN/3uGPz/dOFS6fgbO3EdZwNr7U7QVhJOD+6/fymOnjqB8r9ol+Ybp02XEwEiQAR+OgESIz8dMQ3wrQSY8dma1au5IOnVu/e33i50PdsJYEczo63Gcq+UsmweNpMxrHYLId8RNp8+e71x+lwAxCUkynJ6NDYRIAJEoMwIkBgpM/Q08JcIhN67B+9Fi3gsgv3Uqd8Mi5mzzXJzQ0rKa4wbP77UUnW/eSLv3eA8ahxsGndDvSrFwZ6vszJgc2knDhw+/CNdl/jeHdu384KCzGqfGhEgAkTgdyFAYuR3eRI0j48IMO8RJkhYKikTJMyAqyQt5f8eGqyy7yhL4XTaktz/s64ZPWAQVvW1QmXpikVD3E6NwX8pj3ig6M9szPCMsWQ1hRhLVjiQGhEgAkTgdyFAYuR3eRI0j88SYMcsrNid9YQJGDR48BdJsQBVJ0dHNG3eHIONBXbyv0OLf/UKs8dPwuZBE4Wms+XZdYg1VMMYK+Esm9KcMzOTY0KkZ69eP3Wc0pwz9UUEiMC/RYDEyL/1vP/Y1TKDLvaFyoq2sViSTxltxcTEYOqUKejYqTP6/eRCdN8KMuDgETw5cREOHYUL5Nld2YMJTlPRtGnTb+2yRNevXbMGx48e5czatW9fonvoIiJABIjAryZAYuRXE6fxfogA8wg5f+4cP2pglX0LGzPhmmxnh7bt26Nf/59bEfd7FrBwihO6Vq6NLrWL/ThevEnE7HsnsHvv3u/p8ov3REVF8d2kChUqcCHCKixTIwJEgAj8rgRIjPyuT4bm9VkCgefP810So4EDwYq6MfOuiTY2qKddH4OMjX87cixeY6LZCOw0noLyYuJF81sXcR3S2rUwZuzYUp3zqZMnuRCxGDnyp9S9KdXJUmdEgAgQAWa8WMDSDqgRgT+MQEJCAv/CZUXe2CusULkyLEaO+i1XsX/tJqTdDYdNm+I05dz8PBgfWo5127agRikGky5dsgSsrgzbOWrUuPFvyYMmRQSIABH4kACJEXon/mgC48eNw+XLl+EyYybatmv3XWthTqLJSUncUTQ9I4OLA1lZ2e/q61M3jTUZhlntjKClWK3o4z0vbiFWuTycXVy+aRwWCJuQmIjU16/x9u1bPmcmyOJiY3HixAlu1c7q3LDYGsUqVVCxYnHmzjcNRBcTASJABH4hARIjvxA2DVW6BK5euQLPuXNhbjECO7ZvQ7PmLfjRREnb82fPcPTIQdy9cxs52dmQriCF3JxcXq8mMzML9XUaoGHjpujcpct3VxE+vu8Aws8Ew6WDUdG02K7IsKMrsWTVCmjVrSs0XRaoGxkZiefPn+PBgweIfPESiQkJRcJDUkICUpLlISUhCQkRUUiUE8Wb9DS8THwFnerqUFOuhozcbLzOTEfim9cQERNFDdXqUK+rCS3tetDW1oZ2/folRUTXEQEiQAR+CQESI78EMw1S2gSYB8nwoaYYbDIErVq3ASsAt2b1KryKi8OYseNQS03toyGjo6L4cQ4TG69excHNxQlDh+rDyEgPkpLFsRzsxtjYBNy+/QjnA+/iwYNnMDYxhV43/W9exrihw+Dauj/qKxX7emx+cgXpagpcON25fRuhoaG4f/8+Hj54wM3ZWLBpFcUq3A5fRbUaKlSQQfny5SEmJsaPpHJyc/Au8x1ev07hdWKYWKldSx1v37zhQka9sjLqyqlAR6Ea/9/Zubl4kRKPp5kpeJQci9jUZDRt1Bitu3XmGTaKiorfvC66gQgQASJQmgRIjJQmTerrlxFgWTXx8QkfBX+ePnkS+j16CM2Dubnu2bUFr1OSER+fBDOL0Xj+/AnqairA3LzPV+ccGhqOpUt3oq52EwwzM//q9YUX/LdxC1Ku34d9+/5F95x/HgqP4P2oU7cuXqekoI6WFnR0GkBTSwvqtWvzarglaffu3uXiq2mz5hgxqjhWhom058+fIfzxEzy6dQf3Qu+hsmQFtFZSR7ta9aChoILUd+kIiXmOGymRuBzxCLqNG0PfoBd69OxZkqHpGiJABIhAqRMgMVLqSKnDn02AVaQdO2YMWDn7SpXkvjhcWloa3FydMHJET/To0RZRUa8wcuQs5OTk4uDBxahUSQbbtx9DUtJr5OTkIT4+GYqKcujevS0aNtQs6jsj4x0sLNwxdvykEjnBxsfHw3bkaKztNxbp2VkIjAjDxejHgIwU2nbsgOYtWnx0RPP+Qti8mVhh/87ISEdWVjaPDREBcO3aVVy/ehWDjIegS9euqPyVnQ3mYHvjYjCuBgVDXqw89GvqoKdWE4iKlAOLXr8QEYZz8eF4nBiN/oMHwWjQIEoF/tkvMfVPBIiAEAESI/RC/HEEPGbNRhVlpRL5iZw6eQL3717FwoXFtVgWL96Ca9ceYefOOXztDg6L0aZ9D7Ru0xF7du1C2IN7yMhIg4S4CAwNO8PAoAO/bsvW44iMyhbaifgcPO9Zc5D7Ig5vy+XhTX422nbpjDadOqLmB5WIWVbQk8ePERUZiejoKMTGxPIjJDFRUS4yKlWqxL1C2DGN6P+PadixDEtnzs7OBvNXYanDLHC1Rs2a0NCog3ra2qijWSyk3p8jy7Q5f+wE7t+5i361m8BQpxVkJMrzS16+TsCxuDAcvXcVJuZmGD58OGQoAPaP+++DJkwE/kQCJEb+xKf2D8/5aXg47CZOxKo1a1GuXLmvkljg5QmjAS3RsWNxxd516w5g69aTOHduJb9/584TuHY9AlMdpwv1d/FCIGKiHsHWZgDExESxZcsRnDp9G/MXLfnquD06d0Yvve7oZNATTT5wV71+7SpCbt0COz5igkJLS4sLCHV1ddSsWRPVVFW5AClpY31EvHyJ8PBwHn9y9/YdJKck84Delq1aoknTZh91xcTP8f/2g63RpG5rmDQqdmeNT0/F3hchCHh6D6PGj8Pg39C7paRs6DoiQAT+DAIkRv6M50Sz/D+BhfPnQ0q6Aj9K+FrLyMjAhHFjcPKEcBG63btPY8PGY5g7ZyyaNq2HY8cuYtu2s1i4xFeoy4Xz56F6tfKwtxfEicyY4QcNrebo3qPYL+RTcxDJzUNcUiKUlZWLPn786BECz59DcFAQ6tWrh3YdOqBlixY8ToQ1QazHcy4qYqKjERsXB7Zrwo5qWAovC9DNy80FREQgIS4B6QrSkJOT4ym8TLyoqanx3ZBCzxJWoycoKAhnTp9BYmICt8jvpq8PeQUFoSlHRUVi/9YdeHo/DCO026GjenExwvCkOGx9fBkZ0qIYP3UKr6BMjQgQASLwMwiQGPkZVKnPn0IgOTkZA/r1w5r1G0rkn8GOP/yWeWP3bk+h+WzbdgK79wRgou1A6Om1QkJCCsaM8cQK//VF17EdFSVFUVhY9IWqqjKys3NgZOSAqY6uX4z1+HDh169dw4ljx5CcnASDvn3Ro0cPLlIyMzNx7epV3A4JwZ07d8B2fFSrV+fCgn2uqFgFCpUVICtbCRVkKkBSsjw/uilAAXKyc/j9b96k8mMalkEUHR2NF8+e8biSps2aoVXr1ujYqRPPHGJC6PDhwzh04AC6de8Ogz59oVK1qtBU2U7NDv91UBeXxdgmepCTKt6ZOfkkBGtDL8DYYjhGWlr+lGdLnRIBIvBvEyAx8m8//z9q9Vs3b8bzFy8wekzJKtxevHABt26cx3yvCULrXOqzExcu3MaYMX3Rq2c7pKa+hekwV6xZvwWvXr2Cr483dLSrFu2IsJtdZ6yGTMVqMB8xokTM7oeGYv/e/7gpmcnQodDv3p3fd+b0aZw+fRqXgoLQpFkzHgzLMmk0NbV46u6PNmaKxo5/bofcwvXr16Gvr4+evXujefPmPLZkz+7d2L5tG3r26s2t85lYeb/t3LARAcdPYkITfXRQ0y76KCH9DVbeCUCegjQc58yCkpLSj06V7icCRIAIFBEgMUIvwx9DYNjQobAaZ82/vEvS9u/dC5GCBIwfP1jock/PDQgMvAkfH3vUq6fOM2jGjvWC4cAh2Ld3F0yGdIWJSXGa64gRboiJSYa2Tn0oVq4CHd2GaN2mzSenwHYstm7exHc8LMeMgUGfPnjz5g3+27MHB/bv5/4nbdu15zsXLCj1R1tmZgZyc/MgLi7+UX8sEyc46CICA85BUqo8Bg0ahO49eoDtMG1Ytx7nAgJgMmwYuurpCU2DeZ+s9fFF5yoaGNmki9BnO+5cxNHo+3CZNwctWrT40enT/USACBABToDECL0IfwSBGzduYMXy5Zgzz6vE892wzh/168nD0LCr0D2GhvbIys7BsaOCWJKHD59j8uSlECkngo4dGsLJ6eMaN6dOXYaMjBSioxNw4QILEE2HlbUN39EobCwwdcO6ddyxdcKECTz7ZeOGDdi6ZQu6dOkC/R49P8qmKfFiAH4kw3xUzt+8y+3g3yQlAGISEBUVBfJywBJ1lZSUUb+OGj9K0m3YqCiGhB0XnTx+jO/UMLO1jh074u6dO1ju68uN1kZZWgqlSbM4lVXeSyAW+xqO7fpD8r0Cf8EvH2Lh1SOY7Dqdiy1qRIAIEIEfJUBi5EcJ0v2/hAALXJVXqIze3/Dlt2zJAnTTa4Bu3VoJzfFi0AMkJ71C//6CX/3r1x/EihV7YGraE1OmDC/Reo4dC8Ly5f/BbfZcnlK7c/s2BF28CIdp09CmbVucPXMGq1asRL362hhgaISq1Yrr0pRogPcuSk9Px4H9+7Bt9z5kKtREfJX6SNfujDzpSpAP3ozqUVeQLyaJLPnqiK+kARHFmqj5JhyiL+9CRb4i+nXrjK7d9LiT69Url8F2jJi767jx43lK8OpVq3D0yFGMtR73UebN5nXr8OjCVbi0M4RKxWJPlyeJMZh35TCMLM1hYmr6rUsq8fUsaPf48ePYvGkTz55itv3TXVy4T8uPNtbnjevX4enlBRkZmU92l5OTg8Xe3vyzKfb23OHWc84cpCQnw27KFC7qqBEBIvDjBEiM/DhD6uEXEDDo1Que8xfw7JGSNnfXabCxMUTDhl8+1unc2Qrt2jfF3DnjSto1v2737jM4G3AXspVYhkoBXFxdISkpyasJP3z4EKbDzX6oci4LRt2/by8OBl5DjKwawuv1Rq5MsXV7tUsb4NxKDGZmfXmK8NOnUdh68DLO33yO8BYWeFddF+VjHqB2ZDDEH12GYb8+MB5oyL1LDu7fjz27dsJu8mT0HzCAC6m5c+bwLCUW4Pp+Y4GvZ3ftg1uHgVCTL44ViUtLgcflg9AbagRzC4tvYlfSi1lwr4e7O7wWLkSdOnX4zg4L5GW7Tj/aEhMTeYFEduwnIsLs5D7dIiMi+Acs6HeBlxekK1TARDs7wY4UNSJABEqFAImRUsFInfxMAlcuX+bHHTNnzf6mYWysR2GFnyNUVD5fe2XW7HU4cvgcTp70g4JCpY/6DwoKwcmTl3Dr1iNkZGSibl11jBs3EI0bCwrcmZo6Q6GyKpavWAFm0T7P0xMNGzWC+YiSF+z71KIuBJ7H2i07kFRZE4+qtkRmzcYfXVbvyAz4O/ZBhw5NhT5j8TATnFbhWZfJyKzZiH8m9jYJao+OQ+HJRYyxGIbeBn3w7OlTbFy/HhoateHk7Mx/9bvNmMGDaj+0vT914gQOrNsMjy5DoP6eIEnKSIPb1YPoPsQQpsNLtqv0LQ/x6JEj2LVzJ5YuWwaFD9KSv6Wf0riWpVlPtrPDACMjLuCoEQEiUHoESIyUHkvq6ScRWLJ4Mf812rdfcY2X94cKOHMGJ08cRvrbDHTR08fAwcb8Y5NBA3D+/JpPmqNdvx4KX9//oFZbGzHRL2Fh3k3oS519vn//eUREJsCgzwA0a9GaZ56cCziD61fOwdt7EiQkxHH58h1s2XIO/Q0H8u17axsb7unxvS0pMZGnLl9/FovbOoPxTlWHmZAAnzB4q391NeYP1ECfPp0+Gi44+DZGz9iKx0YLUSBWXO9GIikCje7uQMtqMrC1seEp0hvWrQX79T/TzY3Hjzg7OUGxihJGjxkj1C9zsz28YRu8ug5F1YryRZ/Fv02Fy5V9MLEaVepf0lFRUZgyaRKaNm3K41oKs3gKj2+2b92K3Lw8aGpqYtKUKdw+33X6dNTW0ACzwc/KzoaZuTlf36XgYCgpK8PZxYUfrS1ftgxxcXGYOm0aFi1YAHYkk5qaioiICJ4WzXY/2NHQnNmzeTFBtlPFMpFY+rWuri4/5mKOvSxriQUuGw8Zwg3imChloq5R48Y8O2vh/3fK/FevRtqbN9xZd4KNDRethXNwnTmTByC//+ewsDA+r6x379CiVSvYTZpUKkHP3/tu0n1E4GcSIDHyM+lS36VCYMjgwZgy1YF/gXzYmInYjq0b4OZmCXl5WXh5bYJ2gxa8+Nyu7WuwerULv6WgQARXrtxGfn4Bduw4g5cvYyCnUAUyFaS5BwjbJTAy6o60tDeIiUlEOVFJdOzUFd17Gnw0ppPDJJgN7wZ9fUFGTe/etsjKLsAMN/dv8iD5FJxBwyyQWLcrntbRh8yjQChFXYdoUiTyK8gjvlZbvGWxIhUExmUa19djgUE1XnX4U81u5npsjFfFm8bCQaYi+blQv7sfDVLuws1lOuQZHnwAACAASURBVFRUVHDsyGHuh+Lh6Ym6devCwd6ex+gwAfB+O3zwIC4dOIaFXYZCWlyy6KPnya/geGEXXDw9eCXg0mxMkPj6+OBCYCCPTxljZcWFxd7//oPH3LmQl5PDqpUr8TY9HYZGRphiZ4dhZmZcHLBUZiYS/VatQpMmTeDu5gZ1NTWMt7GBn6+vkBhhxnIz3d2RmZGBKZMn8/tZ8UAmRhij4WZmRTsjvXr3hvfChXy3hmVNJaekwNXZmadxy8rKwnjQIC5yRlta4tHDh3CfOROz58zhu05sHatXrsQCb28c2LePz+FDMcKOz2a5uUFPT4/vxLBjOHYESI0I/K0ESIz8rU/2L1kXK4rn6OAAn+V+n1yRs+M0jLXqjTZtBO6giYmvMcTECf0HDEZ83EPMmSPwGBkx0g1paTn8V2nEixdo2VIXHTo04Ec4BQUFuHfvCU6fvoonTyKhqVkHRoNN0LxFy4/GZL+Ap06yQ+3aVeDtPYV/Pn/+BuTkVcIoS+GdhG95BOfPBWChnz8edrSFaEYqNO7vQ7umGhg/rCvq16+Nly9jsWJbAFhWz/NGxkjT0YfqvQNwb5IFS0ujTw51+/YjDHbdg/A+syAZ9xgqzy9ANiYUSE9BXl4BxGXlUFlMBKtWLOf282wO2zZvxvyFC6Fdvz7sbG1Ru04dmAwVDlBlfi9xN0Ixu42h0LjXo8Ix/+YxrN60gacwl3Zj5m3THR25edzLFy+4IGEBuKwlJSdDsXJlTJo8GS7Ozpjl4YFmzZvj5o0bfJeCFVWsXbu20M7DWn9/ITHCBIfNxInc7bZQgFhaWX1SjDRu3BgTbW0hLibGg1/zCwrw4vlzLmBYAPMMV1f4+vlBQ0MD69etQ/iTJ5jh5sZ311hq9aSJE3mcDdu9+ZQYYUG6O3fswLEjR/gOFUu/Lo1U8NJ+JtQfESgtAiRGSosk9fNTCLBfvw/uP8Boq08bnY0YbopDhxahfPniX407dpzAzl3nYDy4E4YNE1i3DzV1wYSJDti6aT26dNbBkCE9Pjtf9oW/ceMR1KipAVOzEUJBs/PmzkFtdXUcPXIAJ0748Zo1d+8+xvwFu7Bw8dLvYsB+KS9a4Y97XaehQvglNH17F0vcLaCr+3Gxu2fPorDueCh2hQOv03NgUy0K7u7Wnx23fnNzJNXpBI03YRhp0g299ZpCVVWJHzlcvBiCKU6+aKrbELPnClxqLwYGYsumjVjs48OdYK3HjkWPXr2g312Y1xJPL1R9nQurJsK7Mgcf3cDFd7FYtanYzfa7oHzmJnaMERMTA8ny5bkdPjtKeT/4lInXiRMm/HQxwrJ5mKBwcHREy5bCovVDAfQ9YoTtlLCdEOasy9bMdkbcZs3iwcfUiMDfSIDEyN/4VP+iNc1wcUHDxk0+u/Vva20Fa+v+6NattdCqdXUHYf36WWjRQgd5efno3mM8bCba4/jRPfBf7Vx0bVTUK6SnZ0JTs+ZHsSUbNhzGzl2nYDV2Atq0awf2S5olXcyYORNjRpvBZEgXbifP2shRc9HfaAhathROI/7ao2AGY87uHgjr4YK88hXR8twcBJ9Y/MXbMjLewdltNQ7vO4XBg/Xh5TXps9c3bmuJYQM7w8H+08GlW/ZdxGLvLXB1sOe/6FljLrHs2Ib9smeurVaWlnCZMZMfMRQ2ltUy3cYOQ2s1gZ5GQ6Hxl9w+BdlGmrCzF+wc/UhjuwjlREQgJy/PzeNmu7ujQYMG3DqfHXUUZtmw2j6skjE70vkVYqTwmIbtojhOnw5paWk+PsvJuX37ttBuDIshYTs6M9zduXA5fOgQdm7fzo9pmHDZvWsXFi9ZAilpab4+tgPiMmMGfx+ZILl27RpYajsL4i3cCfoRpnQvEfgdCZAY+R2fCs2piED/Pn3gMc+LBxB+qm3euBHKSgUYOaLfZ6nduhWGNWuPo3oNNdRWk8bQoQJ31RUrduG//86ivFR5ZL3LQuvWujAw6IC2bQUZKKzdvBkGjznrULNWHR5L4L92LS5fvgxnx6nQ0VGDn58gJsVhmh/attdHq9afdmb91ORSUlJgPXkabuqaIEO9BcRTotDk7FxcPSNc2O/De9nuiJ/fToSGhqN6dWXo6mrxnZ6qVT+fNVTYx/HjQbhx4z4mO42FjDiQkvIGev2noYZaHaxcNK9oKOZF8vjRQ/j4+uL0qVNgwZfzF3kLHRWwIwbP6a5Y0WsUqskWF+DLzsvFhDObMG76VHTq/P3BvGwyJ/7vMcK+6JkA6tO3L4YNHw5JCYki/xHmPsuO2kaOGgWNOnV+iRhh2TRMqK1fuxaBgYF8x4Id10x3dkZ8fLyQGGFzO3/uHNauWcODZNlxEAt+rV+/Pj+yYbEnzO+EFU1k/bD1sOOiZUuX8krM7H6rsWN5ocMvpSDT/20QgT+ZAImRP/np/eVzZ3EBU+3tPxsvwpbPfnVuWLsCO3fO/SwNZmjGYjoCzp7BQKOOMDfvg5s3H8DVdQVWrtkECQkJ/kV3KfgijhzaDy2t6hhvPRDKypV5n9HR8bCxmYeu3frA0NAQYywteVDh1UtnsH69O79m1ap9yM6txOu9lLTN816Kw69l8LJJ8T21r6xFnfRweDgMga5uHUhJfdoy3szMGRYW/cF2du7ceYTMzHewtR0KHZ06fHiBYNkFb2/7oumMHeuBxy9e4U2+BI5sdubiJSnpNfSGzEZ+QTms956Lau+Zs63yY+nO8jxLZenixUhMSsJ4G1uh5R3YvQdPzl2BR0fhKsosfsTv4QVs3beHYh1K+kLQdUTgHyZAYuQffvi/+9LZr+ILgRdgY2f3xalOsh0PF2czNGr0aXMz4yHTMd7GHps2rIXD1MGoX18DkZFxmOrgiyXLVn3U9+4dzE31LKZNs0DLlg3457GxibC3X4p3WQXo0bMXj6MYM2o4Tp9ayT/38dmGx+EpcJnhViKszIp96mwv3B+2ml8vkpeD8lGhkHp5E5Wi70E8NQbNh5hj2/SeePPmLTfYysnJRaVKMggJeYhFizbB1dWKB7eytnv3ScTEJPAA3uTkVD5ftlvCauxs2XIYK/+7imTpqqiQ/BzdGlfH/PmCox3/XRfgsfc+MkUksLhfE/7ru7CxuJLp06bBzNyMZ5VYmJmhd5++6PCB66jHVEd0rFAdfes1F1r7yrvnIN6gFiZNLRZEJYJDFxEBIvDPESAx8s898j9nwT5LlkBaRuYjR9APV8AyDiJe3MPs2R8HuV67Fgp//6OY7bkAM12nY9QIfX4Mc/r0ZWzechLzF/l+Esi1K1ewxNsLrq6WRSm8jx+/xLBhzli4xAdaWnUx2XYcFiywQa1aVREeHgE3t/VYuOTT/b0/CNuqn+m/C/sTJZFVtS6UQvZBPiEMNeuoo3VLHTSsLovWLetDWro8XF2XIyEhhQuM3Nx8aGio8q16HR0N2NgMFZr7o0cvuAipUEGKx8qw5rd6H5b6H0R5SUlUVZaHzche6NdPcHSSnZ2D1v1cENZsJDQS78GuVfWPWIc9uM+9LrZs28YzWGa5u2PJMl+har9Pw8Mx28EJ6/uOhbxUsa16Zk42LE+uxZyl3tBtKBxX8ue8hTRTIkAEfgUBEiO/gjKN8V0Exo+zhuHAgdBpINidKGypqa+5P0N0VATUNTR5OqXpkMHYsH4m6tQp9iJh7qnzF2yG+YgxaNe+A+Z6zILZsI5o3boh0tIyMGjQNGzYsuOzcztz5jRW+i6Fp6cNunQRZEwcPXoBe/dfwRzP+Vi80BN9DJqhc+fmvHKufvfx2LhlBz/z/1JjNuzrQmJxr+VoNDg5G5OMW2KYYXuhjCB2/969Z3jKsaPjyKLjGhbvERERBykpSbRt25jvlLD24kUM1NSK699cvnwXPuuO405UGlrXV4a1SRceX1KtmsBOn8UhGI/3wZnM6khtaYwmBxyw2M2Rm4d92Pbs3oXXyck8m4PVaWG1ckaPERZ+2/zXIvvBS9i1EmQvFbZjj2/hckESlqxe8V3vAN1EBIjAv0GAxMi/8Zz/yFV279YNfqtWcw+MwsaCAz3cZ6JL58bo2LERNm46jvoNWiEjPQ05Wa9g//+sEV/fHTh27ArMR45Gp86Cgngs+6JJoyoYMEDw53btRmKF/7rP1ruZO3s2NLU0cfDAHqzxZ0KnBr+PHdc0bNIO1y5fRm5uKjp0aILY2GScPXsVC7x9eerpyeMHUVFWAcOGm6OirKwQf4sx4xDY0hY5lWug3o7xuH1qESQlhQUMi/nYtu0YT02uXbs6v3/58h3YuPEQP35JTX3Ls4AaNaqLK1fu4NWrZJiZ9UG7do2x92AgVm84hudNTJBXURH9My5iu29xrMf16/cxdf5u3JOqxw3RWt9Yg96NNDBi1MfVigsn7uQwFSNGjuQZN8zQi5nQ1a1Xr2hdLPXUxmIk3NsYol4VgfdHYZt8bhuGTZnAqxl/qrEsGZZRwszDqBEBIvBvEiAx8m8+999+1TxF08YGy1cKx3T4r1oFFSVxjBsnqA1y+HAgdu4KwAx3T1hbjcLBA4shK1uBB3BOmrwEq9ZsLFrr7p07IFvxHUaNFGTeDB7sBOeZc7ifxoeNeX+cDziLVf7+PHMmIyMBS5dO45eFhIRhwcIdMB8xmqfA1lRTRxVFJShWqYKmzZrBw30aenargcjoVITcSYWH58Ki7mOiozF22kzcGriE/51y8Ab0VXoNK5POaNFCsAPEfE5YBhDbvZg+fTT/u02bDiMk5AFmzBiLypWLq+eyHZHXr9MgIyOFQRYegLQssms3R7haV+TIV4d4SjTaXV2C7Sun4HjgPRw+cRURSRl4UqsrauSnQDLkOEaZmfICeV9qIbducf+Rnbt38yJ7p0+fgfOMGUK3HD96FGHHzsO9vbAJW/DLh9ibFAb/rZs/GoL5yLCMlJ69e3O3UpYiS40IEIF/jwCJkX/vmf8RK2Y277t374bj9GJPkOysLIyzssSe3XNRsWLxbom39xZcuvSA72K0bqVetPMx3GwmGjVuza3BWWPVZ3Nz4mAzYTD/s5nZTEywm4aaNWt9xGSK3UReMr5mrVowHjgQdTTVMMxUr8hXxMrKE/2NhqFJU+EidSxFc+3qpTi0T+D8OtlhDzp0NkbrNoKUX2Y7bz13GUL7eBSNKXv7KFRvbEPQKVYMrhIuXrzFA2LHjx+CmjVVEBLyCOvX78fevYt5HMmH7dixIMz2PYiHqh2Q2nzgBx8XoH/4RoTfvoMkZR28E5dBrfwUiD+/BUODHjDo26/ElZCXL/OBlqYm30EZPXIUd0ItXFfhoHYjLTG5YTc0VBFm6hC0G8Y2Y9Cla1d+6fVr17Bu7Vpunc4s5+u9t8vyvS/oh3VeStrP995X0v7pOiJABL5OgMTI1xnRFWVAYMe2bYiMisJw8+LS9MxSe4Wv9yfTeBct2ooLF++gtroyli6dyme8dt1BvEkrz+uZsHbk0CFkpkfDzk6QSjtihDusxttD7QPr8pMnjiPs/n0sWLQI8728IC4hAXX1Wjh/9hB8fAS7Izt3nMSj8FSMGSvsfpqQkAA3V0fs2GwOKSkJrPI/j/xy9XgqMGtMUPUbbIIHQ5YhT0rgpin14iZ6Jp7EvrUORaRZpeBr1+7x4xhFRXkMHKgHTc3iL/hbtx7iwp0I7Dt8EWkS8ghXaYW39YQ9PcplZ0Ii4Rn/Rz3lMRAZivoNGqB7hzZo374DLz74LY0dPzlMnoS9Bw7wlOqNGzZirpeXUBenjh7Dg6MBmNlBWBRdeBGG45kv4eIxi4uQ0Lt3uQjR7979i1Ngxz/Hjh7l9vKstsyX2veKiu+971vY0bVEgAh8mQCJEXpDfksCC7y8oFK1Grq992XFdh0Czx2C96JPO44yQbJx436cOrWKB2oGBt7EgYPX4ODkytfIgl5RkMg9RFgbPtwVEyc7o3oNQSxIYZtkawNnV1fIVqyI8dbWWLnan9uPW40ejjX+M7g/x/Pn0XB0XIGlyz9ODXZysMdgI230NagP15mHoNO4R1HcChtj+bpNOB4agbutrJAvIYWawWsw20AVFibFabWFc2FxISxTh6XtHrsYhojEt3ge9gSZFRSRpFgP2VXUkaneAqLpyfyfqlHXUUkMEHv1FLnJcahRuw5a6GhCR1sbmlpaSE9/i/hXr5CYmIiE+HjuahqXmIz0d9lIf5eF3HcZkJKUhIK8HLQ0avMsGFZ9trBt2rAeFaSlMXHSJFiPG4euet0+cscdZ2oGj3ZG0FBQEeI6YM8iZOTn8tiQDwvwfe4lfJ2SUlScjhmNkRj5Lf9zpUkRgR8mQGLkhxFSBz+DAIsX6dOvHxroFqeEnj1zGpEv78B5+kg+ZJ8+dlBXrwpfX6eiKTx+HAstrar8z6wyr5PTanj7LOd/3r51C5SrFMDMTFCJ18hoKtznLBRyd2XF4m5evw7vJUt4tVfZSnJF8RR+yxaiWdNaaNhQC/HxSXBw8MHaDZtRSa44hoP1eyHwPJZ6L8BQky44dfoOfPz8P4qFYPEXuw4eQ4ZmW1RXqojYs/tQUUEB8hXLIzcvH2/T3yH9zRuISFVEgYwc4nMkIZbxGqLKapCWlIBUbjpE018jPy0J4iIFqFK5MlSVFZGTnYMOnTpCWroCHj9+hJvXbyItIwN5ue+QnpaG/AJATFIS7zLfoUoNVaQkJAHlRCFSrhyvaJydkYF8kXIQla4IkfIVIJGRiiFG/WA6TGAnz11jx1jiv/37wUrcb9m0qaiuTeFD+G/bdmTcegKb5oJdj6AXYdgcch4F5USg1qIh5i0qjqH50rvDjOjYrsX2bdtQTVUVurq63N9loZdXUeG79+vAsBRv9meFypURGRkJMVFR2NrZ8aOkWzdvCrmifnhfYbE6Zu++bs0aXL9+HawoIsvUGmxszK3e1/j7I+DsWZ7W7Ojk9NER3c/474D6JAL/CgESI//Kk/7D1jnIyAgz3NxRRUmpaOaHDx1EdmYUbG1N+N8ZD3FCZUVVZGUmFTmhvr/Mp08jMXMm8/5Yhri4WHgvmIcK0uA1PxISXiMiIpZ/cTGXUykpaZSXksbjh4+h36MHVJSUsHvPHqzdsLHIQZSNv2/PTh6oyuzpFRWVMNpqHB9y966dCL4QgBat2mO4uTluh4Tg+bNnPC2ZpfqyLCDmblqjZnHqMQtmDQm5hZfPXyA8Kgav094iNzsbeTk5yM/Pg6SUNMQly0NUTAyqKsrIS09Dw4a6vGy9vIIC/7eEpCTepqXh4cOHiI6KxP3wF3j6+AHyszJRv7EO1Goooa5GNcjISKNVK10e3Mt8SJiJ2tfaobO34e6+AtnlpGBnPoTHiLDGLPgryshggq0NRlpYYPCQIWjcpDh2JikpCXajx2CR3jDsvBuE+LepMGvSCdpKNWByYBmOnT3DrdNL0j7cGfmwCN2HooIZ5TEhqVW3LrexX7pkCXyWLeM7QO9X7/2UGJnm5AQ/X1/Ole3eJKekwNXZGSZDh/LCgps3beL1YVicC6tBw54LNSJABEqHAImR0uFIvZQiAfZ//J07dsSu//YK9bp/738QF02CldUg/kt1yJDpMDWzxOGDByBTAZg40QRaWsVxFQcOBGD3nmDk5eUgPT0NSlVkYWjYlafKVqkiD+kKUnwngTmbsuJzb96k49mzSMTGpvB02RcvY3iF3vo6umjYuNlnjbvYr+5lS7ywYY0F/NddgKiEBiytxvK5s5okK5cvQft29XD9xnNMmz4TDXR1f4jWs2dP8eD+fdy5dx+3791HfgV5pEvKIa5qQ9SMDEKnBlVh0q9NUXbOjwzGGDrveYjyUWGY5TgZzZq34MLKfpIdDh89irNnzuD8ufOwnyaIpWGNmbrZWo5BQnQsxrXqgYENiuv1zL91HM0H9cbXjlwK+/pWMVK4w8GKzbG6L6yy7hATE14P5mtixHzECDjY20NcTIyLpfyCArx4/pzvjvTt1w+O06ZBW1sbo0aP5kd7VCfmR94supcICBMgMUJvxG9HgAVK2k6YAN8VAqv1wraPi5FkjLUSxHy0bDkMHTq2RAVpKQQEXIaEhBhmzbJGhw6CX+kdO42Gmlp1GBl2wYAB31ew7dy567hw4SZevIxH1rsC9OhlwGMk3g/+XLViBQpywuExaxAyMrLQw2AxNm/bg7Nnz2LX9o3wmjMAzZqpw8p6C/R7mqJdhw7fxPzly5d4cD8UN+6EIuRuKN6JlUe6akPEVK6LrKr1kCctOCaqeWEFrJpVgIu9KQICruHS5TtIiE+Gj48jr6/DbOWZ4GLradCgDm7ffoS6ddXw7l0WxMRE+W4Jq3PTsqUuevVqD1HRcrzf5l1tEdbCEh1eHMF6X0FF4RW+vmig24B/0Rv06gWPuZ6oWq0aP8bYtWMHlFWUIRqdDO/u5kJrZWm+J95FltgErTTEiLmFBeTl5b8qRlgci6ODAxwcHXl13Q8bO8I5FxCAxYsWwcnZGXrdun3Tc6SLiQAR+DwBEiP0dvx2BO7cucO3y9095gjNjafmZsfCxkaQDaOvPxaHD/uifHkJ/mdmEnb6zBVUVVHEvHkTkZaWLpQCXNjZq1dJ3Db97dsM7uUhLS3FfTpycvLQoIHGZ3k8ePAU9vY+sJ00FY3fy+w4d/Ysgi8ewoplQ/i9JsP9YW3jDJ/FXujcsSYm2nSHu8cRpLwWg6PL7BLxPnn8OAKDLiE8IgqZ5SSRplwPMZXr4V21esirUFwht1zmG0i/uAH1F+cgn5WIwBOCir/M7t7aei7KNe8JibeJyHv7mseL5OXmIj/zLfJkKgPpqXhXVRt5MgrIl6wA5OdBOj0B8siAfT9tjBjRn/fVpactLup7QvfmZswa1hPNW7RE2IMHWL92Dbbt2IHlvr5gvjAsniQ/Lx9Dhg5FfR0djDAaDH8DSyhKC5u+Ge1dgp2HD/DjkK+11NRU2E+eDAMDA+7G++zZMx7QOnXaNLRr1w67du7Eti1beAwJixlhxzRLfX2hoaEB5hXDjO4WeHuDZeV86T62o1J4TMNEh+P06TzOh+3AsSOZAlY/iGVD5eTAY9Ys1NHU5Dsk1IgAESgdAiRGSocj9VKKBNiOwqmTJ2E3eYpQr+wLOi7mPqb/P4B14kQvzJljy+MgWDt06Dz341BRqQI/P+eiX/bsM1ZX5tixi7hw4RbfCWAxImrq6vwrhlW8TYh/xQMWMzOzoKwsj4YNNTFu3GDIyVUsmkN8fApcXFeheYsO6Ntf8EXNWlpaGkZbDMOh/baQEBeFQf9lmOE+FxcDNmPQwKbwXnoO1WvWxyhLqy9WsH3w4D62bt+Fl0lvkJgnhhjV5niros0zZj5sUi9DUP15INi/G+moY+xIA+6+Wtj27TuL6a5+yKvTHKpy5ZGfFIN6unUhKwFUqSgOlVpquH73GWIT3qCcoipCHscgpm5PvKveAJJxjzFJ8jK8pgtSolevP4hZFzOQWSCBDvnPsWrRPP73Lk5OvIge2w05eOAAHJyc0E2/OFXXz3M+GmZJw+CDAnpeVw6jjbkRDPr0+epbw8Ti/n37sHbNGjRv3hxTpk7F8WPHuFGakrIyFx0s5XvOvHlcjNy7dw+SkpJg8TiVFRUxwcYGDRs14iKM+dZ87r73A1jZNYGBgahUqRI/rpnu7MxjclgAa35eHneetXdwKJGY+uoC6QIiQAQ4ARIj9CL8dgT27N6N8PBwWIwUtie/eCEQN66ewcKFgtTewYOnwtraGDt3nkRcXAIvKGdvb45Bg4pTZB88eIYdO47j/v2n6Nu3I168eIXIqNeY6ugMufeyYBbN90LPXr2gpaWF4aamaNu+LR4/eoAGOrUwebI5UlPT4Oa+BvIKVeHk7FLEjAWpRrx8ieo1VOA1dxa0tGpCRrYWZGQqIPJlKJ4+i4OZxSh07iIw+/qwRUZEIOjiBZy+EoL4zFy8klBEYuMByFYsjn2RiH8K6efXIYssyCc+hLxYHqoqykBdSYbXrZGVFQ4GZRV8V67cDR0dVrdHH7VqVuPF/L7U9h26iKVrDuNe5RZI0+2FZsGLEbjdie86sZiazkauuK1lBI2rG3Fi3y7eldfcuQgODsLo0aNx69YtnnX0fiArM667snUfZnUSmMwVttPhd3BbOhOzFs3/7d49mhARIAJlQ4DESNlwp1G/QIBZvufk5vFt+ffbndu3sWGdH3bvEhhtsWMIFv8gJS0F7Xq1MG3aSOjqCgq9sS/QFSt28XoxrJZLQQGwa9dptGrdDmYjRgsVs2Pb8ubDTHH67FkcOXwY90Pvw8raGlevXsXd2zdw+uQp/mt7mPkI9OxVXAjuUnAQfJcugqZmDVSuUhvtO3TgwZvNW7SAmJgYmD26StWqn0wBvXL5Eo4fP4EkKWXcT81FTIXq3C9EJCcTYm9TIP46Gmpvw6FZVRbvnt1DlYqS6NuzNY/50NSsifbtPzYAu3v3MbZsOcKL9tnaDi2qaVPSl43tEFk7rsahFCVWSQ8TmojDw14gJPw3HMaC/fcgkpmByQP1ceXyZV4z6O7dOwg4fx4H9u/H/fsPMG78+KLh3r59i3HDzHDIpDi4lX2YkP4GEwO24PC5MyWdGl1HBIjAX06AxMhf/oD/xOUx19Nq1VShpy9sAsbMuiZYj0Fw0Aa+LPbr/9y5azzmw919HNTUBAXaWKVbT891vPgcq+PC6tSwDJ3ExDcYYDQA+t0NoKxSbMh1+dIlXA4OwqLFi2Fna4uu3fTR4r0AxqjISJQTFeWpue+3SbbWsJvQCvXrq2K+92VMnDzzq7hZdsb6TZvxOCENMVmiSBWvCLmEh5AWLYC0hCi3e1dUlENjTRXo1lfnlXYbN6772X6Zdfz+g+dx/uojiIgA1uY9YGkpXBum8OZF24Kw3mc9xMXFkJ4vBqUqcujargEGdm+KJk0ERe/y8vIx2GIWDrR2g+7eyZgxoU/RTlOn/tPxPDoJCgUZcHFx4YG8i+bPR89eLb6tKgAAIABJREFUPflRCEvzXbdxk9BcXW0nw7J2SzRUURP6+7En18N9+eJPVgn+KkS6gAgQgb+OAImRv+6R/vkLcnZyQsvWbdCyVauPFjPKwgw+SyfxLBDmgmpp6c5ruAwcKMhsYHVa3N1X8i919gXLjma0tTW4ayrLKGGF9Y4cCYJqjVro0kWfZ7as9feHrm4D9OzZE30MDLBl+44S+XBMmWiFrRvNcPzEHeze9xTzFwmK332uXbl0Ce7zFyFVoz3kM6KhW1MWJv3awqCrcH2bz93PjqGCgm7xuBfmzJqLclx45YtKIAeiyMorwIwJfTF8+KdjMSIi4nDmzBVkZWXjbngcLgeHIEFSGQq5KXC0Lr6PXeO39hBu9VmA1hfmYZe/A68W7O29CWkVVVFdqTJ2+wsCZc8HBOD+/VDM9fTEOCsr9Dc0EnJs3bp2HeTDkzC0kXAG0dLrx9HAuBcGGBr++S8srYAIEIEfJkBi5IcRUgelTcBm/HgMGDgQ9evrfNT1siWLkZIcgdWrhSvGsgvZEcXhI8HQ1W0O5aoq2LZlE0xN+8JqTB8hTwh2jLFkyRYkJKTxCrzi4qLo0dMAEhLlcfXqNXjO/3osA8scWeQ1AxvWmGK660HoNNRH127dkMhq08xwhXrt2ujTtx/qaWvzNTwMC8OU6a6I0OiC2s/OwNl+KIyMvp4aynZ1WBXfQ0cuQKSiAqrJiqNzx6Zo1EiLx4EwUaKiosjHYMX1zpy5iqFDe8LUtPg46UvP58iRC1i86iBeJaRgnc8ktG4tcLxlf79h+ylExKfBakgnHpPTs2c7mM7YA0kFFUzUa8jXxwzXxo2xxOmAAGzbuhVRUdG8kF5hu3rlCi5u2oPZHYWrAh97dBNPVcQxfZZbab8+1B8RIAJ/IAESI3/gQ/vbp2xhZgbrCTa8Yu6Hbd5cdzx8EMoDVdmXI2ssRdfSchaSU9Lh4TkfNWoIXE5jY2Oxf+9e3LxxBYMH9+T27Mxt9f3G4izYjgOr/3L3bjiePYuGmJg4aqmpo2q1GqhVS427nbKsDdlKgsJ2rCUlJmL6tInYsMYcq9aGwHzUVB6HMtvNFW1aVkTK6xw8e5ELJxd3fv0ou2m4JNcUqrf34PgOd6ipFR/5sODakJCHiI5+BUdHwRf50i3nsWnFJojKKeNtTgHKJUdjnZ8D2rRp9MXHz/o6ciQQjRvX4/V5ypVjRz8S3EekatUqPJblU81khAcu3YuAzZC2PPaGtQMHzuFIQAjq1lDgMSrMLn7Y/FOQVGuAUTXyYWYhKGLo4e4GM3Nznr3iNmMmFvv4FA3BauC42NhhR38boWGfJMbANzwI63fv+NtfZ1ofESACJSBAYqQEkOiSX0tgkKEhZs72EKoZw2bAgiaPHt4N+ymm8PBYzWNEKleuhMTEFB43kpaWiZiYFBgOMkHbdu2LJv3s6VOcOnEC586dQe9endCgQQ307ft5EzQmTi5dus13HR6EvUD8q1QkJb/hdXLGWgu+VFnK6dDBAzBoUEe8SpDABFtb7r0RFLgPrk6dsXpNACKiK2Li5MlgBf5mrNmFJ9r9YPjmNLb5CbKBmN/JUEtPREbEIltUCi015LFihQt3h2XHSUvWHcfVuiYQyclC3/xb2LFUuELw+08lPz+f29wXNpaivHjxZrAUX1ExUeSJSSP9dQrEJcT5P/1MDWE+0giK5Qt4ui/z02jeeQIy67aDVNgFGJv2wfjhemAxKWwHJjDoDjbuC8bDJuaQl5VB/1en4TJTECPDChDmZGfBbvJk9O/bF+6zPYRicqxMh8O3qxmqVCj2G8nNz0P/3Ytw7soloXn/2jeNRiMCROB3IUBi5Hd5EjSPIgK9evTAMr8VPFvj/TbbzQVDjDugS5cWCA6+DVvbedDXb4Pu3dtCT0/gmOnrux03b4VDTk4FXbp2RYv34k5YzZSLgefxNi0ZLDNHr1traNdT/epuA+t367aTCA2NxcTJ9kVTYpk3rPItq2rbtFkzhIU9wH87VmLl8qFwcDqIpi17oVPnzli6zBerUqshs7ouWgTOw6VjixAcJ4LcrCwc9l0ObW11GBh0hIpKZaH1MvdXq1VXEN5lCjRPeWJI6+rwmDZU6Jq9e89gx5GryErPgKlhewwZ0hPlyjF7LkFjMSWvXiUiOzsPwcEhqFdPDVlZuahWTRG9ewvHcfQ1m4PTdcy4xZf0k0tQeBYM2SpKKMh4g5TMfLzW7obUZgMgG/cAJq+OwW2WwMCNpWGvXb0Km7duhdvMmdDUqouuenpFc5jj5ILBleuhRfU6QnMfe2o9PFb4oHbt2vT2EwEi8I8TIDHyj78Av+PyWV2arTt2Cv1ijo6OhudsF+zf782n7Oa2EmISVXAp6CKGDu0Bc3PhGAn7qUsRHh4LewdH7pb5YXv08CHOBZwFM1JjWTe1a9eArKwUunRpzlNnWRbL+4ZnlmM8McjYnGeNfK6x/oLO74Obax9YjN6I9Zt38liVYWOsEdzGDjly1aBzygMzTZrA2LjHV9GzHZ/OI5fhvsEclMtKR41rm6H+7iWcrHqhR4+2Rfd7e2/GhvMvIKZYFRViH2CEaQ+MMe/51f7fvyAs7DmMxy7C/SF+KBAV5x+xHRmJ5Aj+v/MlZZAjJ/Aqaf14P/op58NipOA4h7XRIyywdds2XLx4ETdv3IS1TfGxzMZV/qgelQ4jndZCc5pz9RB6jjNH5y5dvmmudDERIAJ/HwESI3/fM/2jV8Rsu3vo62PbToGxVmFjxyyx0aFF7qsDBkzBHK8lyMnOxuaN65GWlogRFr3Qvn1xZsrx40Hw89sH5xnu/3dbFUbDDMfsJ0/ilubMVvzxo0dQrV4dL188w7vMdOTl5UJJSR5Vqyog+NJ9rNu4hXdwKTgYwUEXudCwtLKCnJw8/3t2XPHk0UXodW2Mw0fD4Tbbg/uO9DEajNCRm/k1FUPPoFXMCZzYM+erGTsxMQnoNn4twnoWpwzLPDwP5chrkH0Tga5tdLBotiXvt9fwOQhU7ctt3qsFr4WWkhSmDOuAhg21iir1Fq6eea5kZWXxdOe0tAywHZiFfvvxuMVIpNft+NX3p+1WC/j4Lkc1VUEqNWssxbdf/36oUaMGXJydsdhHkG3D2qmTJxB9NAh2bQyE+l5/7wIUujbFcDO2G0ONCBCBf5kAiZF/+en/hmtn1uqDjYywfrPgi7+wrfVfDR1tuaIUXj29cdi0bRffPbl39y7PnImLjYKMjCT69OkIQ0M9yMvLYv/+ABw8dAWz5ngVGZ2F3LqFI4cP4uXzp1BQkIFMRXket9HfaCD69O1bNCYLgL1yKRjvsrKgXU8bjZsKhM4UO2uMHd0ML18mIuhKEpxdZ6O8lBT/bJr9JF4tduSoMTxtmJWuN7W0RohJcdE/hcC1UH4WiKpa2lAun4fta5w+ehLsGGrPiRvYFy2DGB0DlI+8x3cp5FIjIJseB7HsdJ6yvGW1wFCMZb+4/vcQd1pP4H+WDr8MxcjrkE15gSqKckh69gTytdSRGh0FGSVlpCfGQ1pBERqd9HHkegTSNdshq+rn/UxYnxWeBKN28BoY9+sNVlTu/XZg315ulDbexgbdu3WDr98KVJQVxIiw53PQdw0WdBXYyxe2449v4VlNKTg6O/+GbyJNiQgQgV9JgMTIr6RNY32VAMu+YOZZq9euE7p2ifd8GPRqhM6dW/C/NzScCs/5S7Bzx1aEP3kAg95toKqqxH/pX758hwdeDh9uwGNKdu48jQKRSmjZqg2CLpzDjetXMHHiUHTvLjg2SEpKxfTpyxARkQBrm4lo0fJjf5PCybCdm1HmJgg4NZX/1ZJl5/AmXQFjxgqCS9nxDxNImlpa/M/s+n6Dh+KehcCorbCxY5dKN/6DZY0ULPAUCAjWjp0IxgLfvXidK46E9BzIy8lCSVYCipJ5qKFUCa2a1YWRkd5HWTEpKW/QdsBMPBzq92nGBQUQe5uEPOlKRccwX30Y/7+gfHQo6j49DS2RNxg7ZhS0P5FyfffOHRw9fAi+fn6YaGODXgYGaNRY4BIbHx+P2Xb22Nyv2J2V/X1IzHPsfRuOpatWlHQqdB0RIAJ/KQESI3/pg/1Tl8V2IyZYW2P5ylVCS1i8yAt9DZqiU6dm/O+nTl2CtxnloFhZAnM8Ps4yYRkxu3adQFDQbcTGJvACeDoN6qJrl+YwMuqCChWk0K2bFc6c8S8a58qVu/CctxF6evoYbDL8swhnuzlBS0MSUyb14JV+Tc3XwmLURB7E+qlmMtoaV9rYIEehhtDHmkHLsXCwFvr374JbiSKoIAbIZiZg0aJNPKiVZfN0794G2tpfD/Ccv/kClm0JQMzAuT/86MXSEsDq4VRLfoxK0XehJFcRxgb66N7j83EozPrdxnocTp05wysuo1w5GBoV2/kbG/TF0WFOEBUpzviJfpMM95Cj2HFw3w/PmTogAkTgzyZAYuTPfn5/3ewjIyN5yfilvsuF1rZy+XK0blUdBgaCDJCjRy9g9uw1OPI/9r4DnOv1/f+VvZWtvZS0tNMeWkp7aKiQkaSNjIhCsneFhEIqlDSotLSH0KbM7CJ7/q/n+Rz0icY5v3O+/1PnfV+Xq3M+n2e+nvd1ve/Pc9/36xXjTkthiX3+XEGZVzk5Odn6En6MLytMmr/U0LDE/QfJuHzJB126SNOPiRPj63sKSUlpUJm3CLNV2pKHPXr4EFGnj0NtmTxmKA/G9Rsv4Ox2Az5H2KnQm+c5FngUbm8akD9iOdu6SLhmwwDgwB4WX8fPGhHCI7TtxFmJe5COl6lvUCmrgOwBKqjurNBmmA6NDUBDHTgrS6mTQG5lOGor0aGmEpw15RCo/gSRqmLwfc5Hh+Ic8PJwY5C8HJSGDsTAQYMogdvP2NbNBjjo5ERvh67EX8GW7a2qy/rq6+A0SQ3SQh1bhqptqMfyKHfE3775M8MzbRgEGAR+YwQYZ+Q3PtxfcWtEu2W3iQmcXFuJs8g+IsLDwcf7Gbo6LPpwW1s/kAqQ4GDWTQAJy2zb5kSrYJYsmYZly2ZSxdlvWUBADEJCzkFBQQGfyz9i2dJpNNek2QgJ2cGDQRg3YQZVo/3aUpKTcdjHFSpzBkBz3TiY7olFl26KWLSkbVuiqbN2gx5ezbdBrTiLkI0Yb/4bLEASVPvxQm2ZcruEZAUFJXj16j2S0wpwLTEFRcWfUMsngjJBWWTXC4E4GjxF78HbuS8EqorAU/oBXHXV4OHiRIemRnBxcqK88AO4uLkgLtMVtZWfacm0kKAgRIWF0ElEGBJinSAhKQEZGVl07doVHTuxnLs/ay5OjlBRUaFJrHssLODo4toyhPmWbdDrrQQFKfbboWVR7gg7FwXRLwjl/uy8THsGAQaBXx8Bxhn59c/wt9oBISgzNzNje5GRDT64fx8JV87CxWUb3e/x47GIi7uLwEAW14W5hQ8GD52EAQoKOBkWgsRbtzBWaRCGDulHidGIim9ubgGSk98j9flbTJg4lZagOjo74fbt2wg9fgyDB8lhzhwlKCuzckb09Owwf9EqKA5rXzuGkJydCAlCZxkeFH+sxgCFUViyjKVy+7VdjI3FIf+jkBqtjALJAXhew4dqAXFw1FRCKjkakrlPwcPNBQEhAepIkJuMosISNHDyooOACGo5BcFZVwEezg5AdSUkZbugQ101ZKQk0VBdgZEjR0FSShJVlVUYPIRF6d6xU0fw8PD+sGrn73qATp0Mh5CQENauW4epkycjLOJUCw2/o5UNZvJ1wYQeLHr8ZtOJOwpbH3f07MkupPd3rYkZh0GAQeDXQIBxRn6Nc/rPrDLj/XsY7doFF3cPtj1XVVVh3ZqVuHTRk+Z7hIVdwNGj0bh0iZVbEhAQhfxCwn2hTf//06dPOGi3D1JS/LQ9KbG9dTsF23bswvDhI6gKr+4GLQQeO4aEhAS8fPkSkpJSOBt9GoMH9Yam5nxs3+GGQ36BtJT36pVYVJRXY62GFgYMYA+F5GRnIykpCXPmzEGHL1hQvz40Ujqc/CwJmZmZtOLm/YdCCImIoDAnC3x8fLTah9C18/HyQpDQ1jc1oW/fvpSOXkxMDELCwpCRkYGYuHgbQri/8oA0NTaisKgI/KQSqKmJssrSvz8YZsl6hYWF6WekjJkk5pL1kXWS9X6pfEzmv33rFlKTn8HK2hpqy5djxy4jWipN7IiHJ/oXNWGe/Ei2pRrdDIfOHmMoDmMluzLGIMAg8N9EgHFG/pvn/q/dNU1g1dsIT1/2BFayYE83ZygOlaGEYaRqZvbsjYiOdoWERCekpLyFhqYlunTtgcb6epBXagfUYdiwfhAWFqTtC4vqYG65t2XvK5ctw5WEazgWGIiKikosXb4cZaWl8PH2wuOH9zFl2nRs3LQZluZGWLVcAfX1tTge/gLaupt/Oo/iR0A3v+h/1O7r7ysrK5H/4QN1foijRv6/qqqS3oxU0n8raRVLBw5OlFdWoryC1Yb+VVWiurKKVvpIde+Fj4X5aOrQgSLW+gfUVVWAT0gYnMQ9aWxAU10tGupqICIiCkkpKfTu2R36m1rJzdLevkVggD/8jx7Fzu3bMXnKVIwYxap+Cg85DsHkbKxSZOcx2Xc3GiqbNDBp8uQ/CwHTnkGAQeA3QoBxRn6jw/wdtlJaWgq1Zcvgf4xFEvalpaakwM35AM6edaEJqa6uIRAREYKm5kLaLCQkBqGhFzFixABMmjSc6tUQKykpw9Wr93Hv3nNs32UMpXHjUF1VBZ0NWoi/ehUuzs5UBG+OSispF+HG6N+/P3h4ebFh/UqEhmyAqAg/Tp5OxrXrObCwsqYMrlGnT6C6uhb95RWweKlau+RqP3MuRBuG7J38lZV+ov8mPU2CUMdOKPr4CSUfS/GJfleK8s8kEZULHHwC6MAniCYeATRy86OOmw91XPyo5eJHNRcfqhuAav5OaOLhp9838vCz/zd3q2igwNu7EEi/C6mqD+DgFwI4OFHBL45CMTlU9J+MJg72pGCyJ/nbPlCR7oAdRiyuk4qKCmzeqIeLcXFwcXKCsIgoVObNo9+dP3cOpQlPoDdyBhscLg8uYPjq+Zj7R7ufwYppwyDAIPD7IcA4I7/fmf7SOyKCb5MnTED46fbLPQMDAlBXkwdLS12awLp1qwMCAvZSjhFiRKvFwyMUhoarKB/Hl3b/wQs4Op6Aq4c3Pn78iN1Gu3A2Jgb7bGzQu0/fb9KS+3h5oLz0LVwcV9Dhtu44g0FDp+DC+Ujst54DaSlRxF99jcN+12FpbYfeffp88wzI7UFhYSHepafj3bt0ZGTn4mNpGaqqq8FBOEBIfgivCCp4hFFRU4sq8V5o4BdBI79I6798Imjiaj85l6OmHJxVn9HAJ4RGPuGfehZEkmLRO+UUVGeMQt+e0hgxQqElx+ZiwlM8zanGW75eKO3UE5V9ldjGnHzHBWoThmL+ApZDuGH9eoSeDAfJkUl/9w7rNFgqxAnXruH12SvYOZqdhfXwwzh0mT8JK9TUfmqtTCMGAQaB3xMBxhn5Pc/1l97VPBUVmsAq8geD59eb0dfVgagIF/T0luLduxzcuPEITk47aW4IMRKyIbckYmKiGDlyIKZNY4noEZs8RRv+gSH4XFYG2302iDh9GuamZhg2YgS9MWnPSCjFeo8xxitJY+0aJbxNy8f6DUfBxdkBCfHGLV3OnnuMS1dyYbbHtuUz4vQkPXmC5ORneJCUitKaBpRz8KJarAcqKypQIyOHzwNnoJGXXRSQo/ozHYN+/gU3x7cOtkN9LWRv+6Fj+l0IiYqiuuwTaqTlkN9JDuUDpqJeVKbdrqSf3DEtXD/nABkZiXbbPHv2GtduPUN45HXkSQxEzkBV1EqwEk65S7Iw7pYLQvwP0TwcE6NdMLewAMmjiT0fi207WeRw9+/dxe3jkbBUYjktzRby5Dp4Jw+GxgatX/qZZRbPIMAg8H9DgHFG/m/4Mb3/AQTWqatDT38TerRTYUHo1bU110NLUxVPn76k3CIvX75H586S1CHp3r31pRsffxd79x6iYRtXVyOkpqbB4WAo7Bxc6MvS2fEgQsPDYWxkhHHjJ2DU6Fan5ettEWZYB3sb9OstjD3mKvAPfIjTZ+5g7ZpRUFveKgCnMt8NBxy9IC4hgeioSJyMPo9yYVnk9xyHQu6OkH0WCZFPGejXtxtGKQ2Db0g88sauheDzKxAS5AdPTiqEuTugtrIC6NABjQIdUSIpj4+9lFDVXfGbaPdKcMcmpU7Ytnl5i8BgcvJbHPKLxK2Hr1HUdSTyxqqjgV+UbQzCyiofaYTk2+w5Oo8fv8Dw4eyVL6RjePglWLucRMY4HVT0m0DHGnPVFibqizB6zBg42Nth+fLlNPHVzdUV1vtZjhlhaI3xPQr7SazbpWY7lZKISsXu0Dfc/A88ScyQDAIMAr8KAowz8quc1H9onbt27MAkkvw4kr3ygkDw+NEjxF+OhqvLFooIISkjeSJR0TdQXVWJnbvWYfGiaWxo2dsHUFE4clNSXSOMFavWgJCrubs4U5E8o507MXHylHbn+xp2Lw93VFfmoKioClIy3ZGc9BBDB0vigN1K2lRLNxgLl2jhzZvXOHXrKR6M2QiuTx8gez8EPfhqsHLeaMyfPxUyMuK0vcKw1RCVlMSIIb2xcPYY6kz169ejZdry8j+E7HzOIltiILIVVKn675dG2FKnJPng0mm7dp8S4rDtNvfG1ZQCZAxXQ2UfdvXc3pG7Ybp8GLS0WBwub99mYvGK3egoI4P5U4dCV3cphIUFWsZ+/jwNK3Uc8HrKNlR3HYxeL2OxQaYC6zW1cNjXByNHjsSw4cOxZfNmuHuxqN5JZU6Ioztcp7Ez2557+QB5fTpimzEr74QxBgEGgf8mAowz8t8893/1rknyo4hoR6pv8rXdv3sXdxPjYG/fqnNiYOCAVep6tHw37EQQMjPewdpaj+Y+NNvBg4E4E3kNru7e6Na9O7Kzs+Dq5IQTYWEwITcjEyZi5B+VHz8C59PHj3jy5DHVsHnz+jVOhR9DQUEuunWTRVUVBzYabIPelu1IVvOGdNIZ9Ct4gB0686Cq2rZi5Pr1h5g8ua3T1d4aPHzPwD/iJtIGLka5QqvDJfTyOjaLv4KthUZLt4iIOCxbxp4sSuay9orBY/6B+KTUKlrHWVGCIVE7ceKIMeTlWWyrm7YcRFxyIeo790eXivdQ7COJMYp9qN4PMZKbsyviDd5NMQRv/lvMTTsJD0d7hB4/DikpSSxesgSL5s9HYMhx2p6Q2flY28Nn5nq2rV168wRvZbhhbGnxI9iZ7xkEGAR+YwQYZ+Q3PtxfdWsnw8LwNi0d6zVZyY9fGvmFHRToiwB/85aPd+xwho6+CQ0NELuRkIAAPy+MHj0I+/a1lp6uXGmChUvUMXHSJJASYgc7W4RHRMDc1JSWoI4Zy56c+T38SNnsh9xc6oywymqrMHToUCgMGoSbN67D/cYrlNQ0YEG3Wjjt1QI/P2/LcJmZH6g4X7duMpCQaKVHT0vLwocPxaisrAKpruHl5aFU90OGsET3iL18+Q6OgQk4XyaFvCGs/AuBdw+xpOIqgjybCeHOY79zOPoPH4qx8jIw2r6aRHyo5eUVwcoxDJdfV+D99K1o4hUCV0UJRJ5EQ0UgCz7OWyEkxMq90d3ujjPvucBTmI7S0csgG2MHfl4uGhIzMtKg4zxSWIWqXiOhGGGImJPHcS46GvV1tdi0eTOmTJqEoOMnKDcJCYs5mVrCbw672u+VtGd41rEeFvttftXHlVk3gwCDwN+AAOOM/A0gMkP8vQgkJiYi7MQJmJi1OhzNM5BqGw31lTh50h6dOrEk6t3cjqOjWF/MmMXSkYkID0VO1gvw8nLRF7q5OYsILTExCQFHL8J6vwNIDoiluRkio6NhbWWF/gMUqJPyPQs+FojUlCRkZWaiY0dBdO0qjp49JCjt/J17eTDbs4fSmlvZOuDih1rM7lyHwy6GbEO6uATj1q0nkJQUA0kMJSJ4RE+npKQUQ4f2Q1lFLc5dTESDeA9wiIhhYG9JdGksgZnxupb9krbbjD1w75Mg0oevRoOQOPoGrEPMSVvIyXWnJGVDlDYga6Aqur2/gemK3ZCRnknFAiUlO1LelQ/5Jcgs+Iza6hqaeMrHzQFeHi5MGT8YW7ashrh4R7x/n0s1gJKfv4eohARkO/FTFlvi5C1dOgMWVofh/qEbyobNx5ATujh17Aju3b2H7MwMmJiagiQiH3R2oZjk5+Vh/04TBM7VZcPj+rtUPBCogNWB9kNMf++TxYzGIMAg8G9FgHFG/q0n8x9eV05ODgz09eHle6hdFA77eqNHN0FoaLA4LC5cuIWz5+7Dwmo/bt64gaDAwwg6tpe+ULdtO4hhw+Sxdq0qbTtHxRCOLp6URXTLJn1cuHwZBx0cICUtgxkzZ34T9fT0dOwxNcL2rdOgPG0g+Pi4W9p6et/Es9RyWNmwft0vU9dAffVnxJyybxHxI5+TF3ts7C14eZnSduT2g1T+EJ4SwpeioMAKkVy8eBs7dnvhzQo3Ws4re90Xvcvfwt5KC+PGtSaxhoVdhPOhcygS7QlZnmp4my3H0KH96RgDh69G1949ob5QCfPmTca1aw8wdeoolJZ+xoMHqXQ+onlTVlZOb2lKS8ups0NuYl6+TIeFhS5692axp37LEhIeQs/3Dl5N2Q7FKCP42e9BRsZ7PHn0CDb792P50qXUoSSssaSc2WrrDgTPY1dYvvn+Oe5wl8LayeE//MQzW2cQYBBgnBHmGfhXIjBrxgx4+vi2S3uemZEBU+OdiIg4QHVniE2YoIk1azWoxoyHh1FLaMPTMxz37j9DcBBLUG/VKjNs22UBWVlZrFq+DDdu34aPtzdlMm3mymgPEEIJHxMdgkA/9ZavSSlvxJln4OLuBGNTM1qKXFxcDHX1tdi8cVFLQmhzB3NzT8ycqYRJk0ZUXo9BAAAgAElEQVT8EHMbp1A4vumERl4hdH97GYJVJfDzNcWQfuzJq1VV1bh27SFNeu3blyVCR5weG8cwOO3Twfjx367A+XoRJNE3MzOPVh89f54OJ6cd310nSWRV3+KFx0s8MPS8BbzMtlAa/mtX4uHo7Ix1a9ZAb5MBrYoqLiqCxZbtCGnjjLxAImcJbFwcf4gJ04BBgEHg90WAcUZ+37P9pXdGWFinTleG6oIF7e4jPDQUhQVpsN3P+qXt43OSsqxu2qSGKVNYCaHh4Rfh7R2BBQumYPt2lhOhPGMjvHz8ICwiAg31NTgdFYXoqCjk5eVh5Wr2So8vJyaMqEcO+aK6Mh98vEBFZSM4uUQg108eK1auAmGHJQykvHy82GNtg9gzB9huRchYmzfbU7ZYclPzI7O0D0Lo5WSMkJPELl3Vdstsvx7j0aPnyMrKg7vPGXwqq8DjO0e/O01ZWQVERNj5TSwtvWkYh4xlaroBVvsDwMkvTG9xPhYVYcHcidhq0CoGOHfNflzto4Y+j07A13wzzZ05GxkJDy8vaGtpYc3adZDr1w/FxUUwN9yO4+3cjCRyfYKN88EfQcJ8zyDAIPAbI8A4I7/x4f7KW3NzcQGfgABU57fvjJC92VhZYML4/nj27BXNvzAz00avXl1AODLOn7+Jt2+zsHmzGhYsmEqhuHMnCUf8LmCfHevFt8VgE5xdXUGo3+/dvQtd/U0/hIyoBxPdlyGKiujYkZV8euvmDRz190e/fl2Qn1eOlIwcRIdYoE8f1k1Fs8XEXMeRI2cwZ84Eqgzcs2cXcBGF3q+MJLhqaO/HMMV+cDzAnnPydduCgmKkp+cgJuYGkpPfYNCgvrTcuazsMwwMVmHChPYF6KzsgxH3NAdKYwbBRm9GS4Jtfn4R/Pwicfv2U9jZbYG7VzhuvatCgewQcH8uhPjra7h0wbuFz8XGPhAHM7uhW/o1BNqaUYcs7MRx+B4+DH09PSxZtpwqKRcVFWLPlh1tbkZozghfOawO2v8Qe6YBgwCDwO+LAOOM/L5n+0vvLPb8edy6dRsGht9+Gefn52OTrjZ69pSGra0hcnLyaXIoSbwkiZzbt69lw0BT0xr77N1aPrOyMIe+gQFqqqtxPCSk3YTZ5sZEVI6Hpy0Fe0lxMQIDfLF6eS907SYOdY0gfKzjQh03DywM5mPW1GEtGjlkrIcPnyMl5Q3N21iyRJmNHbZ5roULt4KDixtnTrXeFhw9GoUFC6ZBTEwEJInX3z8SJ09eBjc3F01+NTBY2VJ2S5wub+9w5OYW4tJlX3BxtnV4tPVscbJJEeIf0+GoNqANdT5htiWOHXXatjvj4ptKvJltDqkXl6Bc8wghR1h5L/7+UTgY/Ry8ZfkI9/NGQUE+ggMDccTfH5s3bYLqwoUYNGgwCvLzYbPDCMfm6rGdydW0ZCSJ1sLCdt8v/bwyi2cQYBD4vyHAOCP/N/yY3v8QAqRk1srSklZjfMuI/snF2EgEBOxBUtJrWFn5wNhEE8rTx7TpsnevL5o6iEBHr5Xp093VBdOnT0efvn1peS+hoG9785APF0cHvEt/Q8Mu05RVsGhJK4voXss9GDdaGOvUx+No0A3EXfmAynogrocqBNLvQ/JTGrjKC9GhAweGDBuIADdD6kAQ/Rwynpra7JYpSYjFySkICdcf4chhC4waNYh+t0FnHx6lvMMWnflYv34B7Oz8cf9+CuTle9LEUwsLHcjKSrIt3dr6EHXMjIzWQ1mZneSMNExMfApDu9NIGbkBcrF74bJfp912zYNu2eGMK+nVSO8/D0M+PoS71mhaVdPUBCiO0wQ3Fx/Ong5HWtpbHAsIgF9AAAwNDDBv/gIMGjyYlkEfMDFHwBxWZVOzXX7zFK+kOLB7r+U/9CQxwzIIMAj8CggwzsivcEr/0TVOmTgRgcEhVDn3ayNCcya7tuH48f2QlpbAypXG9MU7duwQ2rSmphb79x9BdXUdUlLfYezYcVivpUM5L5rtREgwpKWlsWTpUsyfOxdBJ0LbzENKjPm4s6CvOxHv3hXC0ycBYpIDoKGlQ+nkG+oK4XLwD5E4vRDMnrsapyNO4vWQpXjccSjI25qzqhQctVWQTI6B4zxprFw5h1a3nD2bABeXXXROW1s/XL/+CPL9e2LgIDno6CxuWYu7+wmaZzJx4nB6o0JKmbm5OdGnT/eWsmXSmAgHkjJjcqNBnB3Sj1dICHbWeu0Srlna+CM8+TPyhXpA/uNTaC4cjXEj5TFwYPtCf6QSyP3kbbx7kgQrE3W6D2JjlQ3RqZM4/L3cQYQAgwKPtrkZyczMhMceGxyaxc4dE/PyIXJ6CmOHqcl/9Clnts0gwCBAEGCcEeY5+NciQBIgV61RR3/5tgmf3p6eGNBfFKtXq9BwBbkpcHTcTvdCmEbT0rLx+nUG+Pj4kJKaASsbO4iJibHtNT7uMiXj2m1qigWqqthnZw9xcRZNe7MF+Pmhb8+yFv2Z+voGrFrrB71NJrC1scRRv7Xo1lUM584/QV6hKKbPWIJnz55hn6sPnk3fhTqx1rwRvpwUTEgOQFzUATq8iYkbJTGrrq7BpEnDsXTpTDYq+PYORl9/P968yaDVQkSLp9kIt8isJabgaKzHxShWeGffvsMIPZ0AwnempzUfBgZtlXGt9vkj7NlnvFdYgM7p19Hv83PoqM/E4sXK7T4XqalvaZLsmDFDaCkwodkfrqSJaTPnYJfhJkr7Hno8BIeOHGHLGSFOir+dEzyV2UNnZ1LvomyQLAy2bf3XPofMwhgEGAT+eQQYZ+Sfx5iZ4S8iQPg/xCUkMXsO6xf4l0YIyww3q2LwYDkYG7ti3rxJ9OaAaLmsWWNKK0FIGIFYYOA53Ln7Cnv22qJDMxUpQCtgIk+fgrevL81vICGFwUNYNyvNdiH2PM5EBOF8NEsLh1hA4G2UlMlS+vn4yzGIinKFts5+bNy0nVaOELt86RKO+AegfqoG7ku3qgH3T3DG+lGdYLKDVblDnBEODo4fOiHNc4eEnEdc3B3Y2m5Bly6toRmSQ7L/7BuIdBTFpgkS0NZeQkM4pPyWhFIIsZqiIouD5Gsj+SXBMY/wZOwm1InIQCnaEO5OW3+qgsfVKwLeYbdgpquOGTNn4XlqKqLOnIantzd0NmzAavW1FBPy+Sn3Q3CcwtLwabYTSTfAMU4eG3TZydDaXSjzIYMAg8BviwDjjPy2R/vrbywqMhJPnyZBR4896ZHsjJT2VlXmwXT3WqxZsxsODtvQubMUTV7V1LSCoqICnJ1bf207HAxCRSUXdDe25owQjZldO7bj/IULcHZ0RMdOYpitwmJx/dIc7OxQXPgGBw8sg4y0KGIvvsHNOx+xectWvH3zhvKLSElLt+lHnJ3w0BNI/1yPZz2VUdxzLNDUiM63jqDXx+dYrqqEsSP6U8ZU4lQRh4EYIUH7+LEUFRXVtAJIVFQI8+dP+eaB5uQUYIXOQSR3U0a9sCTGp53E2RN7wUdqkL9jRECPlPESIyGY4xFXkJZdgl7dJOHhYNBCVX/qVDz2WB/GrXuhEOPnRH5+Ma3YsfOMxKMiTnBmPcdhd2f06tULT588QfzlS7RKaf3atdDdqE95Rp48foS4gBPYN34p24r8H8ZDUmUcVq1Z/es/sMwOGAQYBP4yAowz8pehYzr+3QiUFBXRcl4BAZZC7LmzZxEWGtpuEish0bLdZwVdnXmwswvA+fOetEw2NTUNRsYe6N2nPz6W5MHXxxhCQqzx1mvsxfyFKzFWqVWDRkdLE4FBQZS59dmzZGh/4xf68ZBg5GQmo6TkMzIy8rDDyPSnhfUSb99C5MUrePnmLerklPBaegSauHjAn/EEMmXpEJCUAVKuQ0hSGp8L8uhaG7n5Uc8viipuIXQoK8aWZaNguHFJG8ivXr0H76A43GnohtzxLN0XmccRGFBwD5pLx0NRUZ4yqTY7OrW1dZR51WRvAKo5eDF/vBylfydGblKIdk3//j1b5iEl0+qa1sjpMw283JwQq85HU+5bcEt3wzuxIajuOghzsmPhZWdF+9y7ewcP7t2Drb09CFeM0W5TyMjKgmDw6FQszEazmHCbzePeBSisVMGChay8G8YYBBgE/psIMM7If/Pc/x27bmpCQ2YhGjILUJ9RCJOIQ1A3245Ro0e3rG/a5Ck4cvQo+PlZ4m1fWtLTp3A8YIuamkrcunWMfkXCElu2HIRcfwV079ELL1Ie4tixvfS7uLh7NLfDxNSsZZj91tZQX6sOQSEhELVgkjfyLSMlwKmpqZCQkED3Hj3+NIa5OTm4cycRt+7cw/vcfDR0H4z3neRRJtUPdR07g7skC/Ui0tRR+dI4K0shff84xDLuYtni6RjYW4qW7cbdfYOcziPwulYE5QNaVXxJX5Kfwp+RhC6f34LjUz5Q/RkcnFw0TFUr1hVZncegTkgCvV/FYLAML1apjsG0aWMgKMhPnZKnT1/CL/w6HqeXIENhPir6TWh3v4Mu22H7gkmY9UcoLeHaVaSnpcHcwgKqc+figKMT5WMh+TmZlxKxdcQstnHs75zFVN3VmK7cfo7KnwaZ6cAgwCDwSyLAOCO/5LH9uouuq6+n+QPv4+9gOpcs0NDYshnPexcgt1gZS1Ysb/mM5HKozFPFUMX2ac1v37wJe1trPHoURvsQwjCSQyIn1wNZWUUgNwFz5oylHBxEh0VNzRx+gcEt4wf4HYG0lBQ26OhggpISwk+foTkcP2PXrl5FdlYWhg0fTstX/4wR3o3k5GS8eJ6KBykv8fFTGTike6K8YzfkCsiiWkQW9aLSaBDo1DIsd0k2BN4/BNenXDQIS6KRVxBlQ9qGldpbR4f6WnRoakQjNysU9KVJXnKFGEcV+PJeUdG8Jk5ulErJo1B2GCp7jaTztGcd74ZhNlc2zHZsgdgfib+xMTGoqCjHlq1bMW3KFAQcC6L8LNGRkai5+wIbFFkEdM1mfjMCq3ZvxegvHNA/gyPTlkGAQeD3QIBxRn6Pc/zX7oIQdNXU1qKmpoaW25Lqi/v37uLmsVPYO5E97HD2xX3kdhXETstWtV5fHx+aKEqYPL9l6quW43yMGy1rJdUuyso6iI8/jPT0bBB+ka5dpXHgACt/ZMIELYSEnWwhMLuTeBsP79+H3YED0NLQwJp169G/f/uJnl/Ov2+vGcpKi6AyWw4hJx7ioIsPOnVqdRz+7IGQ/JX379+BlMCSCp83mbnIzs1DaVkpGgXF0CDYCXX8oqjlE0U1rwiqeYTQyCeERh4BNPEK0LAOcTSauHjpzUoTJxfQ4eecKrrWpiZw1NeAo7KUOi0ctRXgqCZ/ZeCsKkMDnzCkX1+FIFcHdCjJhYR4J4wargiV6VPRV06uZbsR4WE0h2bV6tVQmTULwaEsJ/F4UBDEXxZg+eDxbNAYXgmGsbPdT2H+ZzFl2jMIMAj8Oggwzsivc1a/zEoJWylxPGpqa+jNxNdGwhX2RqYInMeemJr04T1OfEiCV0hgSxeSy3Eq4hSMTVmMn+2ZmfEu7NixlFKhEyPlr+rqqlBSGgJ1dXNMmDAUurrLaKKosvImBJ0Ia6mqIWqyFqa7cTYmBq7OzhAQEsI81fnfxTo6KhLCfB+wZhXrtuaA4wV0khiFefO/3+/rQcntCHE2aqpr6NoIlXrnLl1oOXJjfT2ERESoE/expAREGyc3JxvkZqn8cznKy8tRWlGJz+SvvAIVVVWoqapGbW0N6mprUF9XhyZ0QAcOToCDA00sf4Mm0NK/xgZwcHCCk4uLKhiTP8LnwsvLC34+Pgjw80NQUADCQoIQFRaG0pjRSElOpuGpTmJikJKSok7H10ZumhQUFDBhwgToaGvD+9Bh2sTXzR1DPnFhdj92evq1533hcyKI8r0wxiDAIPDfRYBxRv67Z/837rwWFy9cxgCFIVQorrGRvPW+b+qLliB00WYIcLdWfJRVV0Iz9jAu3rre0pmo4K5ZtQr+gayckPZsv40Nusjy0HJeYqdPx8PLKxxTp43B5Uu3YWCwAitWzKb8GLuMfODs5sk2zGZ9fTi7utDKmAuxsdi+y+i7i3d1OgiF/g1Yv3YSbRdx+j5epwtDQ0vru/3ev3tHb4VuP0rC27R0VHEJgkNQFB14eIEOHdBY+RkcpPS4rpoQAKGprhrkboPkeRCuEDTWUweCOBNNjQ1oaqinn3Nxc4OLmxfcvDzg4eWjf7x8/ODj5wc/Px86CglATEgQ4iKClP1VWFgEoh1FISEugS7d2PVzfnRuP/re1ckRc1RU0LlzZ+zftx/2B1mcJwcs90JVoCfGdmeVPjeb6smDuHzzOnWGGGMQYBD47yLAOCP/3bP/yzsnv+KzsrLw6uVTzJiuQPhOYWHhhUFDJmPi5Mk/NS6Rk9fuNQaDpLuztdc85wvHY0fQvXvr52rLl2Pbjp3o9sVnzZ2IaJ2+nhYa6msRHn4Q4uKi9Kt58zYjO7uQ8necPMkiGbt06Q6uXnuNLdtZ5GjN5u3pQXMWxo8fjzWrVsP/2LcdH9LHzGQbtDUVMW4sKzyxd/9FdO81DrNmt1K7fw2C3+HDuJhwE6VyE5EuOQQN/CLgzX2JDg11NCxSNnTuT+FGGnGVF6FeSAIc1Z/RI/EIOualooG/I4o79kKptAJqJXuBgzg0tZWU+ZWD/FtTAa7aCgjWV4C3thy81WXgrigBZ301unXpAvk+PdGnTx9KMNe7T/sMrD+zQEtzc2w23ExvbkJDQ7HbjBVyMzXcis19J6C/JEvvhlhpdSV0444i5lr8zwzNtGEQYBD4jRFgnJHf+HD/zq3l5uaiuLgEnbt0piEY8ivf3fUgwkJt6DSRkVeQ9CwPOhu/rzLbvCZ/bx/0zK3BooHsOjJ2NyMxWW81Zs5qrbogGjXk1/56DY02WzoXfQbFhWmQkRHD27eZVDCPGFHtjYi4DMMt6zB8GCt8Y2MTgC7dB7UhUbt29QplDt1rbQ2Ndeuwdr1Gu6yvzZPfvhmDTsIfoDxtIB48TMeevbHw8PFrKUn+epH7HJzx6BPwYPh6NHFwQeRxNLo/P4sp05VoaKSqogIPHr1CcfeR+FjPjXohcXQtewtejkZkQAJVPYehRqovdT56XrCFUGUh6kUkUcXbEVtn9ISOxjwQtV0iwhd4JhHvq3nxVmERqrsM/OEj0KG+Btwfc8FfkgnZsncQKXgFwfpKTBgzipZAKw5rX/X3WwNv1t8ITy8v3Lt3D0+ePKE8I8T01NfCbfJqSAq2hnbSS/Lh/OoaAiPCf7hOpgGDAIPA740A44z83uf7t+3ubHQ0EhMTYbh1W8uYuhs0cMjXiJKNkRDIZkNHeB86+lNzJly9iudRcTBRYs+zOJ1yBx/7iGGrWatWSeSZM3j69GnLi+3LCawsTKCjrYKRIwfCxMQdvXp1hq4ui1iL3NZ07y4LbW2WzsuzlEJUVQu0uWEpKiyEqbExYi7EwtfbG7V19Vi6/NsJs5cvXcTF86cwZ9ZQ+B+Nw/ZdZhg9pq04H5nzyePH2HcoGHdnscqLRZJioVR6ByHumyEh0ZrwSpJtIyOvIvF5HkYP7IIRQ/rQqp7nb3Jw+Hg80keqo2vaNaxR6gxzk3X49OkzsrPzaZ5MXV09Db8026VLibB0DEdG3xnIG7rom+dBeE64ygrASW5IqsvRREJF/CI0WbVTUxWk8lMg1FCFVfNnY64qOz/ItwZVW7oE127cALkJqqmtoziSm7QVqvNxYdVuNgbce1mvcbEuBwc93X/qmWEaMQgwCPy+CDDOyO97tn/rzq4nJMDbywsu7h4t43q6u2PUCFksWsTiuFi/3gprNfUhLz/gh3NnZ2fDwdisTRLr84IsHE6/C7+TJ1rGePXqFaytrNolP9PWVEdIsDXVSQkMjEZ4+GVoaMzH8uWzUFJSii1bDtD1deokilOn78BsD8sp+NpMjHZh165dNEHUy8MDNrZ2390DcaaysjIxeMhQVFdXI+7SeUhKyUBP34Ct31F/f3jlCuLDQBWQW4hBoXqICbVG9+4ybcYnlUacnJxtPk9JeQsL3yvgKvuAiCAWuRgxwoLq7n4cRUWfKHX7zJlK6NGjM/2uuLgU28x8EV/XGx9GrWIbk6cwHZLPL6FLwVOMHTsU44f2QOfOktTB+fixDHeeZSIx8QkKBsxCSdfh6JsWD/HiNGivUcO07/CBFBQUwMbKEqcjI2G5Zw/kByhg8pQpIEnClobbETKfdUvSbOdePEBu347YYfz9HJ0fPkxMAwYBBoFfHgHGGfnlj/B/t4EZ06bB69BhCAkJ0UkTb9/G3duX4ejICo34+0eh5BMnVquv/6lF6axaA49payApyMrzaLYFJx1x9splCAq28lsoT5tGKzOa525uu1FbA0eOmEJKSgxJSa+w3zYQFeUVWLduLnVI3r3Lgbm5J4qLy6CtZwilca06MV/OGXriOIQEBaGrp4d5KirYZ2vXLsU76fPg/n0UFRVi4MBBNDfCxsoUey3n4+atdHBwd4GGVutL19jaHqeFxqCq5wjwfniFBdlhCPdvWxlEqo7s7PwxceIIlJR8wuzZ41uYY8mclZXV9IaBkJJ9beRWKjz8EhULJHwqzdTxZEy1DXaI6zQd5QNYdPIScW7o15CL5TMVsWzhFHTuLNHuWRHiM1PbYETlCiF3vCZ4P7yEQsppDJQRxS59bUhIturiNA+Q/CwJ58+dg7unJ9WlUVu1GvIDBlBemQgXHzhNZ6d893uWAKkZo2kZMGMMAgwC/20EGGfkv33+f2r3Bvr6mKs6v4WAjJTwrl+jhthYdwgI8LNoxk284HUo4KfGdbbZj8kckpjam50wzOzWKazYoY9x41s5KQwNDDBrjgolGPvSHA/sg8qcYVBWHks/3rXLDTKycrieEA8VFSXo6S0D0WBxczuBO3dSsXLNOkyb3pbtk+SM+B85jODjx+Fgb09JvAjZ2td2Je4y/A77YM7sUcj5UIsZM1XwqfgB1q4ehtKyKixe5o3g0NMt3cysbBAmNg3VXQeDp/AdJj71Qfzp/W3GvXnzMUh4hZQg29oeoWW4RK9m/foFEBRsS1RGBjhz5grlUZkyZSTc3IwpK+vOnU4YNWogVq6cAxkZCUqPv3KjE9JHroXcu3iM6c4P0x2raPiqPasnpcPllbS6hYSJZi01xUPFDajqxhIQFH10BkNzE2G7xwS9evVmG+LSxQsoLCiAkbEx5s6ZQ2+yCPsquUV6FRmHXePYQ3L77p/DbL21mDLl27o7P/UgMY0YBBgEfnkEGGfklz/C/90GPD09UfrpEzS0WCW0xNxdHKE0tjcWLGBV0RgaOmD6zEUYNZrlHHzPYs/HIO/KA2wdxV6FEpaaiOpBXWGwrVUp97DvIVRUVWKFGrvq662bN3H96jl4eRnTqYgK7rbtztiyzRixMVHo2kUIRkasmxryYiaCeUOGjsLK1evaLM1w0ybY2duBlBMH+PvDymYfW5ucnBz4ejpAV3sURo/sjUXLj0JBYTA+fUyDl9sK2nbydAcEh54CFxcrh+PAAQf4cY1AZa9R9P9H3HLE7kUDsWQJu0NE1n3lyj3qgBDxOuJYkLATCZ8Qx2LsWHY14eaFbd3hjEvXnmDVoomwsNChH+/Z4wVeXh5s2LAY0tLi0DZ0RerLDJhtWYy5cyey7Sk09CKc3EJRW1ODuppa+p0APw/NQQkK2o8L8Q9g+ZQfpcNbtWOEXlzDqIzLCPB0aSGPI/0C/PzQr58cTT4mFVCEfZVYWFAwBFNzsVqRVQrdbPpXg7DHxYGNNO1HzwzzPYMAg8DviQDjjPye5/qP7Op8TAzi4+Oxy7g1uZSELGJjInDIl/UZ+XV/9txdmO1p++v/60VlZGTAxcwSAXPZ5eOfF2TDNz0RASdDW7qQkNDxkOMw27Onzd4O2ltDTk4K+huX0e/i4+/B2vowps+Yg08fS9C9Gz+2bVOn35Fwh5GRKwYMHIlFS1gORLOFBAWho6gIVQleOH8+TM0t0PUPHg7CJGu+2xhzZ3fGsiVjEBn9FGei07BqzRqcCveD/6HVuHX7FQKCUrDPzqllzKDAo/DN5kOGAqt0ly8nFUOeHIWl/lyoqLDrvURFXUVS0mvIykrixo2HePLkJfbu1Ud8/F2sXTsf48YNZVvvmzcZmK/rhsxR6hiUFoutS4ZTx4XY3LkGOHx4D7p0kUJISAz8A6Jx7eqRNthlZuYhIeEBxMRE0KdPN3z+XAlpaTGalEwcEnt7fzik8OHjBPbQ26CHx7BOoSNWrWHhSsxmrxU0NDXBw80NTw9PWO9nPQOuNraYxCGJKb0Hsc0/P8IRFxKuUqI1xhgEGAT+2wgwzsh/+/z/1O4/fPgAPR0d+Bxmf6lt32KA3SarMXQoi9BKU9MKi5etw/ARI384vr76OhyYsAxdRMTZ2q6IdEPgmQhI/pGb8OnTJyxfshSBISFtxqyuqqIKvoqKvWCwieWQxMbeQlTUdVRWNaKurhYLF4zHypWsGxiS+LlunSW27dyNgYNaX5BpaWnwcHXByVOn4OXpSdljV6xk3cT4enuhtOQ13JxZDszqdUexeJkGzUHZY26Krp158fjxK2hsMMSYsa23QncSE2EffhEPJ+9sWTdvwVvIXbbHUVcDWgX0pVVV1YCfn5c6ImvWmCI19QyCg8/BysqX3nIkJrJuG4iR9Y2apItk9QB0vuoB3SndYLGZdYNBwjfZ2Xk4cqQ14fWHh9FOA00DR8S+a0RljxGo7DOG0tIT4/6Ui0k3HBAU2BqS09bUQFBwMK5fv04VkIlTR8xITx87Bymjr3hraCinrAR7nsQgPDryryyL6cMgwCDwmyHAOCO/2YH+09tZMG8erG3tWpwEMh9hLX3z6hHs7ViJm1ev3kfA0Vg4OLVW3nxrXT5OLlAo44KqPLvjYp94FuM0lkJlbisZ2Co1NRhs2YKePXu1GY5UtLg5O4KPrwk7d6yEpG+CfrkAACAASURBVCTrpUluG2JiEvH8+WucOGGPnj1Z1SbBwbHIzq3Huq+4S8xMjLFRXx9iYmLYtXMnvHwP0fYbNNbhsPcydO0ihvCIhwiLeAY3T18ajiFaMs+SkmifMUpKbda2bK0WHo3RQ41sq+YN//uH6HM/EL27iEFYSICGSQoKP6LwQz5GjZDH3ev3MGOGEjw8THD2bALu3n3WwqHy5QTTVtvjVZMkVKTK4eWgDx4eFpMpKfedP98Qzs47MWBAb7x8+R79+/dgK61tHicvr4iGhUREBNG3LzsJ3Y17z/E29RVy8kupU5S1xK6Fv2RC9DZ4HrSDpJQUzRWx2mOByOho2NvaQUZWFjP/IIFbNX8hTi/bDl6uVpbVxMxXuMpZBHsnx3/6kWXGZxBgEPgFEGCckV/gkP5NSzTetQujxyq1qUrZulkfu3aq0eRJYvv2B4CPX4btGr+9fZCcj/vhZ2E1nsUF0myX3zxFEl8l9rqw6MSJ2ey1Br8A/3fHPBkWhvPnIqGltQhqajNa+jo6BkFCQpQmhBJLSHiIi5efs/GmkM8vxJ5HZkYGJUDbsnkzJk2eAqXx43Hm1CnExpyh+jEDBvSHpvbmlhDOj87n+rVrcA0Kx5MJW1DXqZWBlJT68ua9IYIxVOCuQUAUfVNOw23NIPTv3xNnzsRTJ4GEbkjeS3OSbvN8Hh5h8LzwAnwfs3HtvDPExNirkggLbUyMB+7dS0Zo6AW4urKX0JIbIuv9/kjKLkdxZSM4Ct7Bw9EQU6aw8lu+tuvXH8JgXzhSFxyg61WK3Q2XPcaUt+XunTt4cO8uFRwkxHHrNbUg168fddQOGpsjYB57KC70xR00juhNq5cYYxBgEGAQYJwR5hn4UwjY7d+PV69fw9aeRbHebETQ7mLsGRwNsKAfEc6KxUt2Yb/dQfTo2fObc5DSWJ3Va3B2xS5wfKEyW1JZDu0LR3Dp9o2WvmGhYXj58gV09DZ+d83v0tMReToCjx89gJ7eYlrie/lyIh48eA4zM1by7fnzNxAckgBnNze2saqqqqC1fh1OEaK1J08QFRkJUwtWngrhyyDVIX9FR4U4Ob6H/VAyZB4y5KajQVCs3T30SnCHw6pBWDp/Io4ejYaAAB8lNhs4kJ2i/e3bLKw19kcmd2foKfJSIjRil68nISfrA3p2Ead7dHTcgbCwS7h+/QF8fFrVkMnt1UHfs0gSGIhKTkEolD7FnBHdYbG7bVl2QUEJLZ0mpm/kjeDaoSiXn4KR4Rtx7JAXxST0eAi9LVNbuRLKU6fiRPhJcHBygqgi3w8+A4tJLCK6ZrN7FIup65dDeUarw/inHkSmMYMAg8BvhQDjjPxWx/nPb+bhw4c47OvbptKEzOzh6gi5vp2gqcnKWwgKisXL18UwMNz63YXZGO3GEnH5NiJqu66ewDrzHRj7Rw5G0tOncHN1wz67bxOSvX37Flfi4lBQkE+dhuysDIgI80FJaSDKysqxaxfrZevpGYq4uAcYPnIctHXZf7X7HT5E1XM3bNiAFcuWQU9/03fp4YuKiqiyLrkJ+J7lffiAM+fO48KlONT1GIq0LmNaqmya+/G/f4RuTyOwaYEi9LUXgouLRYJ2504S1q3fg9SU0zSx9PnzNGgauqJbrx6wM17eEl5ZvdMPd16XQI6jEHJdxeDpuZu23bLFAXFxrJCT7kZb3MuqQmYnBfQue4GpQ7phvdo0NocnJ6cAUVHXkPQiE8K8HWBkpEFzVtzcjsPhfi0KB6pg/F0PHPfzoWPu3WMBHV1dStrm6eEB6/229POwo8cg+DKvTSWN1mV/OPh6ftdR/eefZmYGBgEGgX8LAowz8m85iV9kHeTmYM6sWfSX79dWXFQEfb0NCA+zpyWpRL1XRcUQ1vsPfDekERMdjYJrD7F1jArbkKdS7qCouzB2WrFuW8gtykJVVQSdaK2y+bJD4q1b8HBzhrbOMvTr1xUvX2bi3NkEoAMPOqAaCxdOxapVrGqTjRv3QV1dFSEhFzFyzBTMntM6d8b797DdZ4Nz58/jZHg4vSEx2NK+Q3XtyhX4HfZEQ0Mj5qnOxZp1rPLa7xnJb7l18wbOJyRSQrDqbkOQJzUQNZ3lUdepK3gK0iH5LBp9+Gsgxd+Ij6WVyC0qRzUnH3x2zMasWSz+FaIRRHJEiKovMRKKMTuXiXeTDCCUGo/O8a4wN9WCuvo8WFr6gPDCvH6dgefviyAiKgL5vrLYqKnKVjb8/n0ufP2icO3lJ2RKDUVBf2WMSTsD7WH80NBYiLCwi9h/Ohn5YgOg1a0Bm3U0UVdXhzUr1XDl2jWEh4WB6Bipr2M5fbYmZlgo1g9ju7U6akQgTzv+KGKvMgJ5P3pWmO8ZBP4rCDDOyH/lpP/GfWquX0/F5Pr1b03IbB4+NCQQPNzl2LyZVYXi5RWBqhohWgL7LcvLy4PF5m0IX8wuspdTVgyjGycRffVyS9dlS5bA2NSMStR/aaTaZruhPuztDaCoyL4uB4cghIbF4ligNYYMYb0UlZV1EBHhiA8fimBufgievn5s4zkfPAilcUpYuGgRLfM1MTNHr15tE2eJNs7aVYMxTLEz9uyNhvzAKZir2srJ8SPYS0tL8ezpU9x6nIzk1OcozMtFg3QflHCLomzQTAAd0MgnjDqxruDLSYFq9R04bJrZkojbPP6DBynQ3OqJ1yqWqBVnJaGK3j2BFcKZOOSxAzY2h2mJL6nU0ddfAR0d9rAJaR8bexPOx64iVXQo8oazqpI6NNZj8KktOHvUiFLNX7x4G/ohLyBa/B4uplvpM0BurM6fOwtPb29s37qNUsCP+kOrR2u5GnxnaUJcQLgFCqJJE9uQCyd39hDZj7BivmcQYBD4fRFgnJHf92z/sZ05OzpCSEQE81TZGTXJhCUlJdhuuBFnz7qCj4+H/hK3sAyAi5vnd9djsXU71nYdjhFd2HMjtl8JwQZLY4wePZr2NzEywuixYzFWiZ3W/dTJMDQ1FGDLlh9TixO202PHzsLPj1X2qqtnjwWLV0FRsVWhltxYHDnki/CICBwPCcHz58+xaXNbRWIdTXU4HlgA+f6d8Sw5E85ut2Hr8OMqom+BQW5/blxPQGp6Nh6lvEBRWQU+dBuFyj5jUSvZCx3vhmNy0wuMkZfGtGljKG/K3YcvEXruDt6O06O0883GWfERg85sg5P1Bnh4nMCoUYORlpYFLy9T6pQ02/Hj53H14TvczyjHm8HLUCMr3/Kd/N1DUFfghqkRi0/k4dtizDGLxFjOIhxyZSUXh504jk4dO0JDSwvTJk/GIf8ASuWfnZUFRxOSvMqepBqYfAOCEwbR9owxCDAIMAjQHz5NRPCCMQaBP4HA5UuXKPnZ1u072u110M4KqqpjMG0ay4FQVd0OGzsHSElJf3OWc1HRKLz5GFtHsrOxEhXfvC6CMLaxpH39jhzB58/lLfwfzQPu27sH69dNx+jRLN6QDRv2QklpCK2e4eTkYJuXUKbX1TXBzY3F/XHkSBTKKwXajOlgb4fJkydjwcKFWLJoEQy3bUP//q0vatL3RHAwsjMewNVZDcXF5dDQDoavXzDbfBfOn6fhGC5uLpqL0q9fPwz9wvH5HvSZmZmIuXoTV68loIRXHNm9J4GrLB/ChW/QSYATdRw8yBXug4p+E9Ag0LHNUL1u+UBTvhHm5qzw0Y4dThAVFUK/fj1w6UYy3heU4QO3DLK7jkFFn9ayZJ6CNPR6dgqLFQRga81yJkgIR1XdBk0y/WG0cCKUZ5CbG8DU2Ag7du5ETU0NDvn6Yu8+FtlZfFwc0mISsGvsPLZ17boRBi2znRg5qv2qnT/xKDJNGQQYBH4TBBhn5Dc5yP/lNh49eABvb+9vKtuej4lGRdl7bN3KCs1oaOyF4vDxWLaCnfH0yzVTTRN9A5xeso1tK4UVpdC7dBQXbybQ3AiiHhwVGYVdJq0ssKSDpbkJDDcvpHTq1dW1UFbWxoIFU/HgQSplIu3YkRUmyM7Ox5o15hAT74gzp1m/7Eno4catdzAwbKWfJ5+/eP4cPp4eOBUZicgzZ+jcRrvZRe7KyspgZrwNUyd3w6BB3RB+6i0srFoTbAnl/aGoeKQOXAz+9AfolJcC/qqPEOLjxeoVyzBh4sRvCvJ9fab37t6Ff+RFpGXlIqe/Mj4PmgX8kS/yrfPn/piDEfF7ceeKF21C+EeGj1ZHmXgfNFRVQFBCElwNteAQEAaHgBCaqqvAX14AMZ4GaK1SxtKlrdUu2ltdcaZAHAM+PcfJwMN0PJIobGFqSvNriKozUT1etpx1zp4HnTCskg9z+rXqCdXU12HxKWfE37oBbh6e/+Vjy8zFIMAg8C9GgHFG/sWH829eGsmjsLK2afdFeiriJHg4P0NPj5U7sd/2KHr0VPyu/DxtZ2qOuUK9MKmXAtvWLW+fwWxddcyYORNZWVnYamgID29WFUezHfLxxNDBUli8eDr9yMTEDWPGDEJJyWdKrU5KU1VVp8DP7zQyMwto4ufly960LaGwT7iRhs3tJKkSRlbC0rpGXR2a6zUwV1WVjWMlIjwclRUVyM/PQfnnUixYrIYRI1sJ3LZa2OCs7BwIvL2DGSKF0F2qhPS8MsReSERuXjEqyyowbNgwjFEchIWL2blWvnX+RNTPOzwaKc9fIHuACj4PnvXdR6VzghdMpohjs94S2u7Nm0xKAU/EDXv16kKTb0nYpqGhgf43qZrp06cr25h2jsEIelwG3sZ6bFUZ10JodvniReRkZ8HMwgLqq1djg64u5ORYeTkb166Dw3h2dl2SLxJTlQEXXxb2jDEIMAgwCBAEGGeEeQ7+EgLmpqYYPFQREyexi5+RwQhpmJe7A4KDrenYJAxCkliX/vGL+VsTEnXXx5EXYTVuEVuTa+kpuN5YAEdvVi6Gu5sbJk6eAmnp1rDPg/v3EHM2HEcOm9E2jx+/wM6dzggO3gc1NTMICnJj2DB5TJw4HHJyPWgyKhdXA217LCgWBYVNWK2+ts3SSN7DbiMjnDx9Cq9evoSHuzucXFmJl/fv3cO5qEAMkO+C9PfVMLdkF9YjbZasWou7S9whF6iFp9eIunGrAm9iYhIsDhxHapMsZDtUQqi6BItVZmHchAno9ocmzvcO5+2bN/AKicCL99lIHzCPhmraM46qMvS9bIcNcxWxy+DnHJ7mcdLTs2HnfgpXPnCjoPNwKBfdhLdTK8fMAVtbLFy0EH369MEWQ8MWxtr379/BzcIG/irabEvyeRKPLrPHYdXqH+f2/KUHk+nEIMAg8EsiwDgjv+Sx/f9fNCnhJJweXyr4Nq/q8+fP2LpZFxdiWc5DVFQCniQVQHfj98nKiHy95oqVODJHC5KC7GyiK8964fCJIMh27gzdDdpYtlINCgrsui5WFruxaOFYzJnDeimfOBGLa9ceYNascbC09IW+/nJs2tQ2VGSy2weKwydQttX27ERIMBrq62G8ezds9u6FiKgolq1Qg6PDAYiJVsB892wsW+kLEzN7ur5me/P6NXbsscGjpe7ofXI77p82h7g4e14H0aJZauCFxMaeqJAbhz7vEtC5Kg+9xQWxSGUWFIe1JtV+69SfPH6MwJORSCssxeu+M1HRv62DyFH9GTJ3gyFdmIK+0kJYOG8Cvf0g4SsJiU4g2Avw85PiHRQXf8KrV+9x7moSbtxJQcbABajsPRoK58zhbG2BAQqsmyuSbKurpYmLcXE4feoUiLaPljYrNyU64hQ+302F/khWXkmzaV30w35vN/Tt2/f//0PMrIBBgEHgX4MA44z8a47i11pIakoKHA44wM7Bod2FW5huh7OTIURFheHjcxJ377+D3YH22345gJ+XN2Q/VGHlQPZqGb/k6xAY1R86+htBWGA7d+1GwzZf2o2EBPh6e8LX1wLy8qwwg69vBC1Z/fjxMw1BJCT4tei3NPedOdMA9gedqZ5Ke0Ze1FsNDGBqbobu3btj9cqVsLS2gYSkJOz2WWD5Enn4H72D3ea26NK1NbyRnpaG7fYeeDDHGh3vhmFNz0p4WLWq3F64cAu3bj2hDkHw2Xt4rWyCGum+4KivgeDLG+iZlQiR+nIoT5kElWmTfkg/T5ySE5Hn8CIjBxl9puGj/DQ0cbfexJC9cZXmgTf/DURKsyDxORONNVUQqCqGiGwXcHBwoCTjHap4RFDVqRsKpQejQm48mji5MfKKLTSmj2YLJcVfvoy0tLeUOl9XWxsLFi1ucZ6stu3Eys5DMaprq9PxuigXzi+uISTy1K/1sDOrZRBgEPjHEWCckX8c4t93AlLG6Xc0EHzkF/VXtnzJAty6yVJ0vXTpNq7fbJsg2h4yJB/C3doWQV+Vg777mI/dt08h5mo8LbXNzs5uIdb62iEJCQ7CggWTob2BVcVBXvgBAVEgFOokufXq1cMQEhKg3xGHICIiEfu+orf/em2E7v7ShVgEBAYi6swZXLx4CXv27kXys2c4GRaCzl16YOOmTWzdXr54gZ1uR/Fkpjk4y0vQN+4A3IwXYda0EYiLu4PDh09TPhbCdnoi9CIel/Ihd6UzHYO7JAtc5cX0vwVzn0M68z5kpCQwa9I4KE9UYgtRfb1WEk46ee4ibt++jWK5SSjqOxG1kr3/8oM4+Z4HpvQSb1HhbR5o314rrFBTQ6/evWGgrw/fIyyulpLiYuzQ1qPieF9a4NMEcI/uB10Ddpz+8sKYjgwCDAK/DQKMM/LbHOX/fiNaGhqYMWtWm/AGYRjV0VqL+DhWkimlFU8ubkO7/q0V25iYYr5oH0zsyZ7Iuu/eWYxfvQgiIiKIjo7GTiPjdocgVTCRZ07jU8kHHD1qSenTid2+/ZTybeTmFkNZeTRmzx4HF9dwqK/ThuKw1oqPb63LzcWZluVqbdgAE2NjeguyZCmLHKw9S09Pg66NO56r2tCv+bKeoVe8I04HmlFHZPnymVBSGtrSdbe5F4JuZVGKeLmMq5Dp3Qfv0rPwTlGN5oOQ/h0zHkE8+xE6y0hj+rhRmDB6JHUG2rPi4mJEXojD+bhr+MgljLweY1HZZwwa+NlDYN9aP7lFmfQsEBP7d2ujB0QE8Gz2WuFsTAwC/P2Rn5+PdRqadKgL0WeRfeUediixl/QSrSFLdyfIDxjwv39YmRkZBBgE/tUIMM7Iv/p4/t2LO3H8ON69e9cmb4QkfVpbmiImxpVuwMkpCE2QwCr11hDF93Z2++ZNXDkeAcfJLBbXZnuY/RZHsx5ht40VDdXYObQq+rY3Hql0CfA7DB2dJWy5IkStNibmBoKDz0FUVAxGuy1+SiOFvNx3btuKg05O9GZivbo6tu3chUGDB7e7nbLSUqzU1sdTtdbKH8E3ieh+0xsSfMCNG0fb9Pt/7F0HOJbfG77LyoooUSJKpVKU0tTQ3mnvkGiSEZJRZKaM0kDSkkraIioaGkI0RVZUVsnKqv91zvdHX/Rracj7XJfL5XvPe85z7vPW+3zPuB9Tyz04f/4aLl/0QJs2rfDo0XNorHLGwz4aNGRChDs3Fe0fnoXo2+cozXlN0jzQvWdPTJ84nuoiIlK3CV9szD0cvxSJ6KibKGzbDfkd+qBUWqnehn28ZQXonXEV5TeDsGzpIkydxp5QTHQ4cugQrcZZuWoV7d+zcs2amioaS31DzG/fG/0l5Wr2d/9lKnxSbmPfiaN/90PNaMcgwCDwRxBgjJE/Avu/sSip5thgZgZXD3Z21dTUVDjabcLpU1vpRj08/NFWoieGqNafIFofGka6K7G661D0Emfv+Gt68wRGL5gJH28f7PZmp3Cvb55LISHw8fKEjEw76OrOYvNEkFJWf/8Q7NkTiMUaWpg4afJXD+bqlSsIvRiM/QcOUOI3rz17YOfoBN56QlVksoVaOrg+SB8VrdrXzN36kgdG8aTD/wirmdznsmLlFvDztaAdd4lERNyDlddl3FDQQosXCej+4Ch0Fo2lnCqkJDcqIR1nzkTgddZrvC+rQkeZjhiqrIhevRWh0KsX2/Rkz3du3cLZa7fxJC4GHIIiaN66PUq5+MH3sQIti16iMCsNw4cPw6QpU9G+fa3en06krbEUO3fvRlZmJnx8fGDz/8Z4pJLK0cQcB6eyh2K237sIuQmqmMtU0Xz1GWMGMAg0RQQYY6QpnnoD7nmW+gwYmZiggxSrHwoR0mjO3tYKZ86w8h9cXQ+hi/wgKCp9O+MmMSLiToXC5rPW8zfSniAg5yGS01Phf/zbEiH37/NC1otE5OW9QYcO4tDXX4B27cRq9M3IeAVLSy/0UlSpw8JaH1R7dnlCUFAQRsbGtNSXsKSuM2SxuX4unrv34kA2PzJ61ho6XPkv0D3YEtpz1SAhIYr8/AK8fp1Hm/jJyEjiw4cPWLx4I7S11TFsGIuzxMBgK0IymqOqtAhnty+h5cmfS0RENEztj+C5UHcItRGHyKuH+JCdBvkunTBrhjr69K3lP6m+NzkpCS+zslBcUgxubm60bSsO+e7yaNaMnbX207UIt0hi4lPY2dvDxHg99caojWaRox3y3AO+57lY2ndkzS1F5e8x+6QbTocEo1WrVg349DFTMQgwCPwrCDDGyL9ykn9oH86OjhASboVJU2r71JBvyxtMDBEaymL9JMZIL6Xh6CZfmx/xLeoaaOtgtfwwKEqwN6gzv34C93Mz4LXPl/ZA+S8JD7tEjaPwsFCo9O9GW9zfvp2A6dNHYtKkYZCWZlXQFBWVQFPTBguXLINyPxaN/ZeEeBcI98jceXMxafJkGOjro4OUdL2GDEnI3eDoiqhJLG4OnleJ6Bjmgq6y4mjVvIx2NybU7CkpWQi7fAcrdGZi4cKJuHUrHvv3n4Gr63ra44fIlKX2eP48Ew8iWZ6oO3ce0ORcXd2ZNGRCpLT0PbSMduPGGwGkq66gibMimXGQSLmOllXFmDNejZK2kRLksvfvkZaWRvM9CgvfobKiklLWCwq2RJs2bSjXCb+AQB0YDPX1qCEm3KoV9NaswV4fVqIy6SyhNWsuXEctgqSQaM19xxPv4LUEH0ytWN2XGWEQYBBgEPgcAcYYYZ6Jn0IgMjISJDfDbGPti4Z00F27UgdhYSyWzZ07j6KDdC8o9x/6XWtdCQ/HtYDT2DqCPXckNus5razZ5eUNUdHal97nk291tAUXZyWU+8nj1cs8hIRcg5ycFBYsmIQ7dxJw+vQVbNmyBsrKLL6SS5du4ey5GJiaf/2lmZT0DOampti9Zw/tN7NCR4caZCPVRtXZo421NW60VkFCu8EQig6ErnwlHAzrko9NnWeBzIyXOLrfEp07S1Ej7sOHj5g6dTgiI2Pw7FkazobexRFfSxqiIR4Ua+tdSE5+AQEBXroXwhlCRN/SFyHPipE4YDk+8LAMNv5nN9Au7iS48tIh3V4cxcVF6NxZGu3bi0FUhJ8m+lZUVKCgoBCZmXkghGckSbeP8gD0768CKWlpXLkcjrt37sDVzQ0Odnbg4ydkdrNZ+J0+h8fBV7BxGHtHYI2LXti03Rnde7DzwnzXw8AMZhBgEPinEWCMkX/6eH/95ojhMW7MGPgfOw4entpOsGbrjWC3RYu+6PbvP41z527B3MrmP0tS69N2k5EJxrbsiDFyimyX1U+5wcHNFeLi4vVu8sb164i8chYeHuvZrp84cQnu7kewYcMyvHtXjMDAMAQEsPhP8vILsHTJJuzx8fsm4CKuXMGpoJPYvXcv9S6sWbkSa9cZsNHBk4nux8XBaeceXB3vCIHHVzC14jYOedZtMjhnqQ3ii/igN0qK5reUl1dg+vR1NISzbJk6ODk54ObuD6nu3XD+KKtChwgZZ2fH4k8h+6qWbW7+OBBwGdwCAqgsLkTrtq0h2a4N+ijIoHf3jhgyRIn2+/kvIeRnZ87ewPlzETTnJ/7+fVhYWlLcNZYuxa69XjXeKaNlOlghrwqldrXVPcFJcbjH/Q4Ortu/CVNmEIMAg0DTRIAxRprmuTforkmYYojqMAwYWNv19dCBA+DiLMI6fRbj6YEDZ7FjRwCUlHpDY9kK+i37W+ThgwRst7aF35SV4OWqbay2+MIemDvasTGefjofq619BTSW1k1Kffz4OczM3OkLfs+eE/DwMEXHju1QWFiMOXM3wNv30LeoRsccO3oUz5OT4L5jB6Ju3oS5mRnMLa1qWEqrJ/Jwc0VEiRCiuqqjR8AqBO4mHYDZk3O1VjriOOdAOMi/wsoVLG/D+fORuH8/scbICA2Ngr6RK1p2kIGG+kBoa0ymZGVESKKrypC+aMFRqz4J2+TkvkU7iTbUmPkZ8dwVCF/fIJhvtMTDhw9pCGf2nLl0ysgrV3HtcCAc1eazLaEdug9GW6zRt2/fn1mauZdBgEHgH0eAMUb+8QP+Hds7cfw47t+/jxWrVtcsR7hG1huuxQrdaVBTU6GfE8Kx7dsP4srVWIwZM+GbS30P7t6LkidpMFap5a1YfGE3LLY6fdHTcuHcOeS8ToSZ2ZJ6IUhKSseqVfYQFRWCsfFS2rcmN/ctlmnbwnMPe8ktR34xbibGQ2VArbH16aQkoZV4GKw3bUJ4WBicnZxgusEcXbp2rRlWUFCAlWv0cLuPJjgLc6GSdx3HPdfWdBMmAzdYeMK9uA+6RbohKupgDT/Kp2sRL8hQVU08UtGBTGEiujV7DU9H3ZrwjJaeK/Lz3yHooOV/Hj2hoY+PTwQxzFJTs5CdXQDyGSdnc6qTpKQY+vfvwVZ9RCZMT38FbW1bVFZ+hI/fAZr0SsR4+QpoyQ1kK+c9nRSDhy1KYbeNVVXFCIMAgwCDwJcQYIwR5tn4aQRINYaWpiZlY/1UHj18ABtrC2zerFtTFUKukwTSzZu9sXCxFoaNGPFN61sarccwAUlM78qqyJlzygPOe3ZCWLj+6gxCxW6zyQIhF1n9cYj47g8DP98HSjZGJCrqPlas2ELDNMRLQbrZ2m7ZD3snViO8ajnotx/+fgdgucUWAway09RX+0fJQAAAIABJREFUj3FxdqKhC+P16xFy8SJct22DkYkpm4ck+u5d2G1zR8yoDRB4FA5tqXzMmTESffqwSMC8vU/CKIoDfdODoa01DXPnjqsXm82b9+DQrVd4NsUWrW4exsqeVbBdz8qriY19gvk6ThCVkMCc6aoY3EuK5pYUF5fSpNgyDl7EJiTT35VZKRg2bBjkunSHqGhrtOBtgarKKrx7V4DMzExEXg2HrKwYDNYtQKtWLWt0IaGtiyGx2GTrQD8LOXMW8ecvw2Y4y5tDpKSiDJoXvWlzQ4bk7Jse8QYZdP1GGk0kHjqE3evWIJMzkzAI/EIEGGPkF4LblKbWXb4cU6dPR29F9sZuhC59p8d2jBiuiDVr5oKTk8WG+vhxCqytvbHBYjPaiNWW2X4Js5Tnz+Fq74iJYl0ws+cgTPR3xIHAY+D6JHTz+b3btzqjUych6OrMoJfs7X1w5Egw9u61qPONn1wnTfXOX4iFgbEZ21R5ubnQX7YczZs1g5b+mi821HPYYouOMjIwMDSkHpIttrYwMDJGn09CFMEXzsPv5AVEDTWA4INL6JkVgchLrOoYYqRpWBzGcLmWeJDwDO7uplBUrPWuVCsVEnIT1jZeyBWSQcc2AmgryIFDHno1Og8Zb4i47nPB/ToRQoVZ4ONujlIOXpRUfESpmBzKxDqhW4w/VkwZjslTp/7nY3r0yBFcjyR5NsaQlGR1Sc7Ozoee/ja4uO5CaWkp1i7RhPVgdciL1fbl2f3kGri6S0FPX78p/TP47Xt98jQH16+ngRghMbFZGKXWCdu2TvjtejALMgj8LAKMMfKzCDL3UwT8jxzBs2fPsGy5Th1EysvLsd9nD4oKs2Fnt6qmUZ2dnS9a8Elg7vxvayefmpKCgEOHkfjkCVBRCZ9j/83m6eHmhvBLwTh/fgdlMyWirm5EeT2CglzYvu2Ta9bWu8En2AELFy2uswc9TW0skFGGT8JVTFu6COMn1P0Pn3wjdbTbQhvarTcxoTkkFubmlKF2hJpazZynTwXh0JlQ3B20Gj3C7HDhsAUkJNrQ60ZG2xAVFQcbm9XYaLETc+ZNQF/FLti19yTmzFTDlCks4rigoMu0p83kyaqQlq7tFEyuzdS0x7kOc1AmUdeQIdd7XPPAzK4idSje63uUSZn2qhW66KUgCy+v2tDPyJE62OvjhwAvX3Cn5mCFyjiUVVYgv7QIj16nY39qNA6fOAY+PlYPIEYaBoHc3BLcjX6BezFZuBeTieTkfLaJD/jOhKJi/Q0fG0YDZhYGgV+DAGOM/Bpcm9ysWVlZWFZPqOZTIPbu3gEerjKYmS2lH5eVlWPqVEPYObp8sWNufUDm5OTQl9zXOEYsNqyHhDg/Xr3Khbe3NZ2KNMtbvdqBhkbs7GpzXMg1TU1LCLVqB2MT8zrL7tq6HT0LuaAgLgXbW2egPHYk5s5nT9asvmmbszMEBARgvXkTSLM8aysrmm8yZ15tiTIhDnP39kOBmBx0h7WH8RpWOay/fzBOnboMX18bDFZbgYwOg9Ge+z1ysl5hoGgZAo9/mQKfhGOIx2mhth0eTHVGpRDLk/GptPNfh8WDFbDmGz0WVhs3YvSY0Xjy5CFkpPmxaNEkGu6x3eKLFav04e20DasHjsWRhGt49joLYq1a4U1ZMd6XV2Lw4MGYOn0GBg8Z0uT+PfyqDefllcBjZxROBj2qs8S0qd2x2brW6P1VOjDzMgj8CgQYY+RXoNpE5yQEWMNHqkFlwIAvIrDeUA+LFo7C2LGs3Asj4+1oKdQey5avaHDUlmtpIOCoDWUvnTRJFZMnD6NrHDlyAXZ2Pti4UZstL2PYME1UVFRht/d+tG7dmk2f8EuXkHw+AkYqE/GurAT2d8+jpYwkVhmxd6atvmnv7l14k58P682baXLrFhsbfPwIaOvqUFIxInGxsdjs7Iqq0rfYu2M9TaIlkp7+EquMd+Jui+54PbA2AXdwoA5mTxqItXq1niTiHSHhpTPhscjOL8Kb8uZ4pTAZ2bKq7Hh+/ICOYa5Y3EsMOitWfhPWO93d0UqkFSU4I+R2l8ODERy8E0nJGXB08MPjR0mQk5FED0U5jB8/BD16dKqZt6ysAoQR9tChi+jTdxD0DerH6ZsUYQbVQWCL3VUEHE9g+zzoxAJ06lS3LxEDH4NAY0CAMUYawyk1Eh3PnjmD69euQc+gLodG9RZIqa73HncEBLCSH9+8eYcVKxygNmYyJk5i7/L6s9u2ttiIlSsmgIeHC56ex2BgsJj2qCGirb0J8fHP0K2bLKZPH46iolJcvx6DznKy4OBsjTnz2L0eGenp2L5xE7zH1/J4uEeH4El5PlabrIekZG2+RLXex476s0I1lpaUMn3v7t0IDg7GUk0t9OvPYnklPC0bLDchPfkJFs4bCxGRljhyPhrJPNJI76WOypa13o1WNw6i09OzmDVzFAoKimjCbWraK7ziaoOcETp4375nvZA1Ly9Bt8gdmKskDS1t7W+C1WfvXpSVl8F2yxaa/7LDw4MaaJMmKmHqVFbSMTGCRoz4b4r/qqoPsLTcA0mp7lix8tuMoG9SsAkPio7OhO6q0ygvr6pBYc5sBZibfXvvpyYMH7P1vxQBxhj5Sw+mMapFkhknjB0Lz71eEBL6cpv63TtdoaTYnlKyE7l6NRrePhfg5MJexfKzGNjZ2qCNKCesrJbT8Me9e49qms8R1lISlikrq0Rl1Uco9OwIW9s1lIFUf50bPPf41Fl+8cxZ8JuoC6EWtXkQxxJuYtf9cBibmGKI6mfeCML9cfUqdu/cQT0D09XVcfPGDbhu306b2C1YuBA8LVrQdQL8j8DL1w9v2vVCgeIUlErVT53f4bwtZnXhoF4ekitSUvIeZrZ+iBftj7Sedbvrcuelocdtb6h2Fsd6U/bE3C/h6+lBKpA+wtbODveio6G/di2sNtuAi4sLFuamsKHVUey8IaTkmJzjw4fJIF2RC4tKsc3FgJYnv3tXhOnqxjhx8jTTm+YnH2piiGhqn6yZRb5bGzx+koOwEA2IidWl7v/J5ZjbGQR+GwKMMfLboG4aCxGKcBFRUdrx9UtSVFQEEyM9rDdeiIEDWV1lV6/eCsU+gzGhAb0jxDjSWrIQ+/dbU1Kz9eu3o3fvrliwgJV8um9fEJ49y8CNG/fRubMk9u3bRD/X0XXEpCmz6zCpWq83xcK2CujzCcMoGT/vlAd4WgujT5++WKqlVWfbKSnP4b1nD2RlZWFgZEQrinbu2EENlVlz5mLk/5NbMzNfYLvXASS8yEWygjpKO7B33CUTk14zXS5YY+/mhZRBlUhKSibs3I4j+jXwqOcclIuymhbyJ92E7E1v6C3XrDfh9nNFSTmv99496NypE4xNTBBz7x7WGxlh1dq1NRwrvt7eCD4TBDkZKXSUkgAXJycy0l/hVsJDDBg0EGqjxtISZzdXZ+zwMELbtiy6fmPjHVCfuYj2xWHkxxD43BDx852JFy8KcDMqHfZbWOXqjDAINFYEGGOksZ7cX6o3pT53cITz9v+m/ybhi+Bzx+HtvZHu5N69J3BzPwkHZ5cG3ZmLkwO6dRWlHXBJrxUTE1c4OupDVpYVVpk3zwSDByviwIHzMDXVgLq6Go4cuYjklJI6IY39Xl5on1qIGT3Zyc/sb5/FkCUzKfHbg4QELFy8BL161/Vs+Pn64s7tW1izdi01QEjOiLeXF8rKyzFl6rQa44eEunYfPIoc/nZI7DoB5WK1uRhE5xYZ8ZC/sQNbLZdg5EhWuIcQlp08GY5dB0NR+L4SKC9D65a8KCsuBicHB0REW0FKShpyXbtT3Tp16syGM8mJ2b/PBzq6upg9dy6uXLkCkryqb2hUw6x749o1+Li4wX7UfFR9+ICsd/lIynuJoKR72LDZms3gGTVCFUFBWyEoyOqLY0SMkRkLMWjw4AY936Yy2eeGyKmTCyArI0KNERERPvDxcTUVKJh9/qMIMMbIP3qwf3Jby5ctw5Rp09n4NerTZ4PJOqxdM6OG9GvkSF147z+IFv8PXTTEHl6+fAk7m43w3GlCv6X7+AThwYMkbN9uTKcn9OpBQeGUSn3mzFHYvHkVNVqsN+2HgzO7QXU5PBxJp8NhNJCdYv7IgxtoNqALtJcvp/kVHm7u1EtASparGUqr90IMkMMHD6JTJ1lo6+jQzrhhly7h0MFDlHRszJixGPB/78H5c2fhd+wU8lrJILXTSLyXrM0JaZH5CN1u74XJstGY+38St+o1SOkyqarp0KEtpKRYZZ55eW/x5EkqoqMf4ubNBMrSqtRHCZJSsrTihxgsK1etogRlxGgKDAzE6rV6NNeFyNUrV+DnugObRsxGz7Ysz8u11EdwuHsem+3tMGx4bb4CYd/V1V6M/futao5w0qR12OPti/bt2zfEsTapOfLySzBCrTZseCVcC6IiTMl0k3oImsBmGWOkCRzy797iubNn6UvZ+Cs5Cgf9/CDZnhML5rOYRhcutIDTNlan34YU77070V6CB1parJyKKVP0sG7dwprky7VrHREaehOLF0+mPWDevy/DjBmm8PI9wKZG0rNn8LVzgccYdor5a6mPcaPFO9g6sZJyi4uLscvTE6RZ36w5czB8BCs35lMJPH4cJ44F0HLfRYsXQ1BQkGJ2MjAQubm5UB0+HIOHDIWYmBhCQy7C/2wo/fxj6w6oaCEEcHDgQ2E+Wr55DhVFWTjarQYPT23vnq/hR5oERkbeg4/PKbRuI4Htrh7Iy8+Hu6sryisqoK1DKOZZFUVnjp9ASEAgzFVnoFsbljFx/Pk9nH4eC0ubzXWMTmtLC5SX5VFOGSKXL0fj3Pl72Obq/jW1mOv1IDBg8G6UlFTQKzF3V1HKfkYYBP41BBhj5F870b9kPzPV1bFGTx9yXbp8UaPL4WGIvXcN+FiB+fPHIzj4Jnr2Hor+Kg2bV0BYYA8f8IKvryU4OJrD1fUwYmMfw8/Plup29+5DuLsfxsGDdvRv0rfGwsIHLm4sZtRqITkougsWIWgWe7VQyptsbE28Cr8Af7bxMTEx8Nqzl342TV0dCr3Yc0Dy8vIQFBiIyIirmD1nDmbOnEnzbR48eICLwcEgoRPC6KrUty9691YEBycnCPV+YWEhqqqqaEIpNxcXoqPvIuLqZUyZPBzy8lK0UzIJjxDeEcKx8uHDR4iJiUBOTppWFn0uu/ecxNkz1/D27TssWrIUU6ZNo0NIMi8Jy7x+nATjwVMhLiiM3OJ32PPkGt634sV68w2QkGAn2CIGmNt2J3h6rq/pl7N06WZoaK1g8578JY/pX6+G3rrzuHL1OdWTKd3964+LUfAnEGCMkZ8Aj7n1ywgcCwhANKnE+I8y31u3bsHK3Axr186DtvYMnDlzFWHh8TA1ZyWSNqSsWakD5b6dKJdH585SsLLyxMSJQzF/PiuZVVfXFn37ymPevPGws9sP8XZdMHM2q+Pwp6I9bwF2qi1Ga/7aXi2EeXTu2Z24dC2iXpUvnD8Pv/37ac7GxMmT2RrokRuIgUFo4klPmwkTJtAxvf5vuFy/fh1RN26A9LV5X1aGzp3lINVRGhLiEmgj1gZCQsLg4+fHq5cvER8fj8wXaXj96hWKigpRWVkJHm5uStle8O4tPn74iJUr56Oi4j2UlXtAXl6mRt9Dhy/g3Lko2DtuoxU+sTEx8Nu1G8oCEljZn+W5upj+AD4xlzF76SJoaGrW2WtOdjaWa2vC2GgeBg1SpNetrfeAl08MJmas3CBGvh2Bg4fj4Lz1GgtHKzWoT+v+7TczIxkEGhkCjDHSyA6sMak7e+ZM6u7v0bMu/wXxVmx32YrmzZvBdbseunSRpmRfOjp28PE70mDbLHz3DocO+iE87BLku0nTqpq4uCfo3l0WMTFPKFU8kZiYx1i50p6yug4fORJa2rr16rBRzwA6Miro8f+8iepBc0/vgN/JYxAVZVWP1Ceku7H/4cPoKCuLsePGoacCu6eEeDyIntciImiuyciRIzFUVRWynVgJrCT/5cmTJyBNADMyMqjRkZ+fT8NClRUVlFyNh4cHgi1b0hAL8VpISUujs5wcunfvTj0lxGAJPn8a0XfvoEdPWdhtWVNDz+/hEYAXmSUQ5OTFvahb0Ok1AkM6yuPB63QcTY9FlWALLNBcCtKrpz5OGCuLjWgvwYvlOizPyt27D2C7xY+GgKr30GAH+49PFBaeDAOjC3SX6tO7w9qSYVb9x4+8yW+PMUaa/CPw6wA4f+4cSP6IhTW7pyMyIgKeHu7QNzTEi4wXqCjLhqEhiyrd3n4f2nVQwOgx9Xes/V5tLTdugFJvaaxYMYMaPkQINwcp6w0Pvw19/UU1nBlz5m7EGn0jyMqyV698uqbrFnuoojWGy7IbWKsvH4SZiz26dq2/H8ync5wKCkLgiRNo0YIXw0eOoDklxJD4VB49eog7t25Tng9OTg706dOHVsGQ+WVkZeuM/xIuxMBJTkrC48ePERsbSz0sXbt1Q//+KnjxIhWvX6bAw2N9zXxqI5dDUbADNqiqIzn/Nc5kJuDJm1dYrK2FKVOnwtjICMSQJEaSoZFRTbLxxYvBOB7gBx9vC6oKofrX0LTBcp01GP6NnZm/92z/1fEPH2Zj3sIAuj3CqErCM4wwCPzrCDDGyL9+wn94f4QiXqlPX4wZxzIuSJO44PMXsM7QkL4Uybd8200WuHiREG0BkZEx8NgRCLcdu39a87t37iAsNAge7kZ15iLf2g0Nt2HUKBVYWrKa+zk4HkYbsU4YP3HiF9f22+uF9ulFUO/BTnlvERWEOQYraspgv0X5a5GR1Fgj5dCDh6pSDo7uPXrUuTUtLRWPHj5EUuIzEM4SwgfSrl07tGkjhlathGmfHk4uLto6vrysjOaUEI/Jq1evUFZWBmlpaeqZ6NK1K/XGkGTZatm7ywN8vOVYv57VL+jUsXAE+YZCWEQUr94XYsa8OTSfhQgJNzk5OuLCxYvw8fbGragoypvCx8sLO1tLLF8+FUOH9qFjHR0Pgl+wPVavWfMtUDBj/o8AqZxZvfYsiEFCJMB/LgixGSMMAv86Aowx8q+f8B/e3+NHj7Bm1SpsdXVD8PlzePL4CfWItG1bS3Nub7sZs2YOhKoq60W2fLkdpkyf/9XS4K9tjYRERIQroKHBKsUNDAxDKxERjBzBWkdHxwbZ2fkICmKV8AYEXELS82Jo1ENcVr3WqcBAVN58DE1ldrf51nvBGLhInYZfvldIzkhYWBhI6XBBQQH69lVGL8XeUFDoBW4enjrTkeRVEqIhCbAkDEVyQkh+SLPmzcDNxU1DTULCwmjdpg1EROrvVUJKjKPCryAiMgKc3M2xy2sjunbtSBNjhwzRgJm5JfWEVAtZb8nixejfvz/tzky8Iu/evYOjgwNKit9hwwZN2p+mGudLYfHYvbcui+33YtPUxpPQDAnRELG2HAn16XWN06aGCbPfpoEAY4w0jXP+o7s8sH8/9u/fj169elND5HPujb27diEv7wU83FnN1E6fvoqbUc+gZ2D6U3p77dkNxV6taS+Vly9zsHixJcTatsHhQ5vpvCdOXMLWrQdw69ZB+ndQ0GXExef8ZyO5sEuhyDh/DXoqrMTXavGMDUPnaSOhPmPGT+mckpJC+9ncuX2bMqB2lZeHnFwXyMjKQFq6I9pLSn5ziOZTRVJTUpD4+DES7sUiLv4+WnK3QAtwoIIDyHqTixmzR8LQcDG9xcJyD4aqTsSYsWNrpjA3M6OelSVLl+LK5ctw2bqVekzIGIcttuDl/QADg/mUDn7btiNwdfdk8kS+80k4d/4pNmwMpXcxvWa+EzxmeKNHgDFGGv0R/t0bIN/eN1lZISkpCePGj6+3QoXsYOVyLWzduppWuhQVlVDDwWyjDX35/qgcOXQIwi1LsWyZOp3CxnYf4uKSMUN9cE0Vzadz79x5FA8f52KjZS1Z1+dr37x+HbEB52A2iJ3ufl/sFbQep4L5Cxouvk9Ka0l+BgnRPH36lGKY+eIFxCUkINq6Ne3zQrwgpPqFlPg25+DA+9L31FuSn5+HvJxc5OTmIDcnl1bV8HBxo21bMZrQ2rlb15rkVuINsdxohMOHWKXOx4+HIjOrCvoGrPDWyRMncDUiAu60Zw1LiKeEGCQcHBw0VHP+7Fn4HzmI4uISuHnsrEOl/6Nn2FTuI03vFi05TvvMyHRsBUL1LizM6lvECINAU0CAMUaawin/oT0mJiZSQ2T0mDGYOHEiNJYuxcrVa6CoxOqp8qns8/bG8+QH2OfDSoAkCaYvX5VBYxmLOOtHhDSli74dBgeH1fR2a+tduB+fjmlTBmPJ0rodgknvmnv3ErH/kD99ydYnpAol0u84rAezDJxqORB3FQIjlbB4KSv34lcJCcdkZWUhOzsb+Xl5NFRSUlKC8vJyWi1D9CYMtiQvhFT2kD4xHaSk6nijPtdv/Bg1HD1qByEhAdy58wABAdfh4uqB1NRULF20CN6+vujcmZ1Cnsyxf98+BJ08CUNjY7ouySlRU1PDilU/fm6/Cru/eV6ffffg5nGTqmizaRSmTpH/m9VldGMQaHAEGGOkwSFlJiQIREVFYZOlJVatWYPJU6ZQUCIiIuC2fTscnJ0hIFCbREmuvcnPh84yTZw+vQ2iokLIyHiF1asdYWPnQnMffkTIy9rUeB3OnWPlhJCuvfb2ByjD6JnT7D1wCgqKMHnyGgxVVUEHqR41xF+frxsbcw9h3kdgM3Qm26WDCdfAN6wXDWM0RlmyaB6sLJfSnj2JiWlwcjoKb98DMFy3DioqKrRfzZfk9u3b2ObsjBEjR2Lh4sVwcnCgCbQ7PBueTbcxYvs1nTMyCqhXJP9NKdRGdsJ2F/YQ4NfuZ64zCPwLCDDGyL9win/ZHkiFiIebG6w2barTGG23pyeSk59jnVHdChdfH2/kZKfBdbs+3REJmxS8a4alWit/eIebLM0xb+5QDB/ej86xcqUTXmcXYNHCUZg2bUTNvF5egSAU6WPHDoLtloPY9hn7avXAmOhoXPHxxyZVdmPE90EkREb2xYKFC39Y1z9544xpU6CvPxtDhypRY8TR6ShGqo1B/P37cHR2/qpqpIKHhG2IAcjLywuxtm1pkisjX0fAzv4qjh5LoDTvfvtmQkGhNrn763czIxgE/g0EGGPk3zjHv2YXhGk0JDiYGiKkdLc+0V+7ltLET5/B/kJ/mJAA+y02OHPGBQICfLh/PxEbNuzAgkValIjsR8TXxwfZr5Lh5saicD9zJhJ+fiHIzn4FF5d16N+/J65fj4WZmTv8/GyoZ2DOXHPoG5hCumPHOkuSctY7B09i41D2MM2u+MuQnTQMM2ay7+lHdP4T95AwzeHDNhAREaJkZXv2BuNBwkMEBgV9V96OmYkJSLKs/7Fjf2IbjW7NT7vxai/rhzWr2EvGG92GGIUZBH4QAcYY+UHgmNvqIrDNxQUpz59TQ6S6yVp9OBH+Cy0NDZo/otSHVWZbLXt2eaI5imBlpUU/cnLyRVJyNqxtnH4Y8gB/L0yaoAw5OSn6rX/TZj/Mnjsfvj57wcXFgWbNmtN8iw1mi2kHYVvbfZCWUYTa6NF11rxyORzJpy7DYCB7zolT9AUMXTqL5sc0Njl+7BhioiNgZ7eCVuocOhSMlNRikMaAJIF4rZ4eTZr9mhB2WF1t7S/ml3zt/qZ4fa3+OVyNSEEXudbw850Bfv5vb3bYFPFi9vzvIsAYI//u2f62nZGqD2srK3BxclJD5HM20foUuXbtGpwdHWHn6MTGhUGavrk4OsDbeyM1HohYWu7EixfvYOuw9Yf2tH2rPcaO6YVRowagoqISY8asxOGAQMrNQTrhkiRPF6ctmDxJGcOHK8Pb+zSKS/lpx93P5XRQEMquP8Ay5VFsl0yvHcNSc0MoKyv/kI5/8iZzUyMoKEhg7lwWRwrheVmmo0c5RQ74+YFUJa3R06N5IFfCw6nHy8TMrI7Ky5cto/lB1TlC1QOSkvIgJiaAli3rcqb8yX3/6bU/LeV1sBuDCeO/zt77p3Vm1mcQ+FUIMMbIr0K2icxLGrSRihnCHEpeWN8jvvv2US4Ns42sCppqcXfdjncFr+G505h+lJz8AnZ2PlDuPwxTp38/j8ehA36QbNe8ppx3pJou9vkdZqswWbJgNvbts0KHDuLw9g5CyfuWmDl7dp3t+O3ei/YviuswsGqH+MB+zw50rCe08z2Y/Imx06dMgIWFJvUKxcc/w65dp7Frr2+NKqSLsKmxMcrKSjF16hCcPXsdikr9sGHjRggJCdFx27dto+yv9RkpWtoncTc6k46TlBSChLgAxo/rgmHDZNCmNf+f2PJfsea8BQF4+Cgb48bKwcnh+8ny/opNMEowCDQQAowx0kBANsVpHj54QA2RadOnY/4PJm5u3LABAoIt65TEbndxgmxHYdpThghhSl23zgUj1CZhwqS6Zbn/hf9BPx90lGqBOXPGobKyCmpquvA/frLmliOHfVFVngcTEw36maXlbnRXGALVYcPqTOtitRmjWrTH0I7sHVQnBTjhYsSVml4tjeV5IBwm6431ce6sK1X51KnLuHnzOZxcWBVIRIqLijBtymQEBNhBRITVrXjIEE0cPR4ISUlJ2m34yOHD8PH1BScnZ52tf2qMfH5xmKoMhg6RxsCBUuggyTJsmoJcDEnEetMQulX/Q3PQo4dYU9g2s0cGgS8iwBgjzMPxQwiQZnfEEFlvavpDFOjVi5aWlGCZlhbtBzNSrTb0QfgzrMxNoKU1AWPGDKLD09NfYd26bZiqPhej6snn+NJGrDcaQ1t7Mvr164GnT1NpzsjW7e50+MULZxB+6QL27DGnSbPv35dj4iQ9uO/YTanjPxfj5Stg1Gs05ERrcyiyCvNhcec0As6f+SEs/+RNAUePIutFAtatm0/VMDR0gZS0AvTWratRKy01FRtM1+HwYRYp2rFjIdi2/SjhoVhAAAAgAElEQVQirl1D9uvX0NLUxFYXF9rIrz4h/VZevSzCy1eF9Ofhg9eIiExBcUkF2/AF83pj/vzeTcIoWbXmLK5dT8XoUZ3h4jz+Tz4CzNoMAn8FAowx8lccQ+NSgpBckUZp1ps2Qbkfq2T2Z4R0lNVZtgybbLewVeA8efwYm6zMsX2bAQ0hEHn2LA0rVzpi7Trjb2L5jLx6FSHBJ+Hry2JV3bX7OB49zsWw4SNwOyoCb99kw9JSm4ZniOzeHYisl+XQXcUiSvtc5k2eihOzDMDLVZtoeD3tMSKqsmG/g+VdaEyy2WojVFSkaUkzkRkzjHH0+GlwcXHVbOOA3z7kZifCwGAR/czMzBOFRR9pvg0nBwcmTZmCufNYXZe/R67fSEP1T3r6W3qrsDAvFszvDWKYCAj8m8mcd+6+wLLlQXS/hFOEcIswwiDQ1BFgjJGm/gT8wP5J4unMWbNoK/uGEuLq99q7F7b2DmjZkhUKIEJKaXftcMW2beugoCBHP4uKioed3T4s0VyOQYOHflGFSyHncPjQQbhsZd1bVfUBkyatRuvWopCSaks9JZ9yjYSF3cJOz5Owd9rOpkP1AsRD4GGxGXsnaLOt6RMdBuFRyliiyQrzNCbR0liE9cZzaZO8tLSX0NW1R3BoeM0WCH/IrBlT4eZqSMecPBmOU6eicOCwP0gSMqm40dDU/OktHz5yH4eOxCEz8x2di1CiE6Nk9iyFn577b5vAwioMp888Ri8FcRw6MOtvU4/Rh0HgjyDAGCN/BHZm0foQ8PHyQkxsLMwtLNkuX78WiV07PbDFdgUGDWKFAqKjH8LN/Sj69FHBnPlLasYT0q34+zGIuBKKFi2aY+3a+ejUidXfxtMzAIWFJTW5IZ8ucu5cJNzdA2BqboVu8vVTcYcGByP9XCQMhrAYZavFIOIIdC1Nf7rL8J94KqZMHAc/Pyu0atUSDx4kYYvdQfgHnKhRZaOZMaSlBaGtzcrd0dNzgUR7OZjWU03zs/rn55dSg4QYJqWlrBCOxtK+WKfH8tr8C0Iqi2bO8ceHDx9hul4V8+fVH9r6F/bK7IFB4HsQYIyR70GLGfvLEbC2tAQHJye0tJezrRVzLxo73d0wb/5YLF7EirE/f/4CAQEhuHTpDkRERVBUVARuLg4oKXWFmlp/qKr2rZmDdOQluQ5eXlY0N6RaCO/IkSOhSH7+GjorVv9np1lXa1sM5GiN0Z1rXyBv3xdD66I3QiKv/nJsfsUCY0eNQEjIDjp1UlI6DAzccOb8Rfq3/ZbNKCrMwpYta+jfV6/exdGjkdjtte9XqFIz57OkPHh538XFkGf0s3+pg+12txvw3R8DMTF+BB6bDyEhphneL32YmMkbDQKMMdJojqppKEq4P1avXIlevRUxTZ2d5ZSQpfnt80JZWSE0lk6AigrLhf/4cQo1MAQF+SAszN7zhlzfsycIAcdCaEdbpT49ISjASxvKpaZmovR9BdRGjcP0GV8vGV6iPhNeE7XRmq82jHT+6T08FW0GSzubRnlAM6ZNhp+fZY2BtmqVE3r0VMSN69fRq1dHmJjUhmC0te2waKkOVFVVf8terTaFI+jUI7rWlMndYLu5loTuzLknmDKpfobf36LcDyxCPD/EK5KbWwyNJX2wTn/wD8zC3MIg8G8iwBgjf9G5fvz4EZ47duDt27e0SqU6ifD+/fuwsbaGk4sLZBsgT2OHuzvIi32jpeUXS1GrKivh5+eH06dOoWfPnpRTgrSr/x1CuEv01q7FxMlT6q2aibh6BcHnSJJlM4wdq4JBg3pBUpK9n8ebN+9w5UoMAgMvQ6KdNDSWadOeKYlPnyInOxvcPNyQ7CAFGRmZb9rS7Vu3EL7PHw4j2BvGGd84hgX6KzFk6JdzV75pgT80yEBvNebNG4p+/XpSDV68eI0rV+5CXFwUo0cPrNHKxMQV78u44Obxe5vfObtcw8FDcVSPyZO6YYvNaDx+koN1hhdw8XxteO4Pwfddy/odjIXLtuv0nuMB89C1S+vvup8ZzCDwLyPAGCN/2elev3YNbq6ucHV3R/v27al2+3x88Dw5+T+Nh+/ZxrcYIw8SEmC+YQMt2SR9ZH63JCYmwlBfHwsWL4bqsOH1Lh8bE4M7t28i/n4cKirKIN5WlPJcvH1biLy8AvRR7ofhI9TQW1Hxp9V3NrfCEB5xjJWrnevB63R4PLuGwydrcyx+eqHfPAEp7X3yKAZWVvW/2Ek5tZfXGZS+bwYLS2sICQv/Zg2B0EtJMFofTNedML4L4u6/QlbWO8THssJHjUWIVyQxMRcTxnWBg/3YxqI2oyeDwG9BgDFGfgvM377I69evsU5PDytXraLftkk1A2k+RnqeTJ027dsn+o+R32KMEI/IqZMnsd3NDcKtWjXIut87CWH+NDEywoJFi7/aKI9QlZPk1cqqSrQUbIl2/zfkvnfN+sYTQ9BpgwWOTGN/+W2+ewYDZ03G9M/CSQ2x5u+cY4WODuTlJTFpogr4+VuAeJWSkjJw585j3L7zAAsWLsHiJX/OC5GcnI/D/nE4EfiQDZY7t1agBU9dkrXfid23rpWa+gZTph+iw3e4T4bq0LpNGL91LmYcg8C/iABjjPxlp0r6vDg5OEBYWBgrV6/G06dPsdnKCrb29mjerBlt004MlrKyMmgvX47x48ejrLyclsVeDg+noQgTU1O2BnTkRb3dxQWEbZMYFqWlpTTcQ8I0b968gburK0jZakVlJZZpa0OiXTuYm5khKzOTVpaQ0s0ePXvWGUcMJBJWSkhIQPPmzdGjRw8sXLwYpCrm7t27dJ3Zc+Zg1uzZSIiPh5WFBdXr2bNnqKyooNTh/fr3p11etzo742VWFk0g3WBuXkM49vjRI2wwM8OESZMx8TuZVxvqaLfZbIFCGS9m9KgNW0SmPMKJnEfYd/RwQy3zx+Z5//49PbM7d26htKQIwq2E0bGjLBSVlDFSTe2PssqS6hNX95uIvJZaB59zpxdBSur3e2p+9KBIh97zF57CyvLHOlD/6LrMfQwCjQEBxhj5C0+JeCUuhYbC3tER586eBaFdJ4YDaURXWVUFHh4efJpHQr65k4ZmJLRDODqaAbQihUh5eTlcnJ1p/slafX0QZlNiaLRp04b+bbt5M83LIM3NkpOTscHUFNabN+NZYmKNZ6RZ8+awMDevd9zlsDAcCwiAo7MzLW3dtnUrbXxHjJr8N29A6N4JIRbRS2PJEnjs3Imhqqr0HsIt4ujkRA0pAUFB2h2W6MvNzc3WbC89LQ2WFhbo3qMnNXZ+p5Cy4nM+h+A5tpZDJK+kEGsvH4S5vS36q6j8TnWa5FqkDNbRKRL+AfFs+/fxmo5+yqyybUYYBBgEGjcCjDHyF57f8+fPsdHMDMampgg8fpzSbBMPA2lzfz8uDuFhYYiOjqaeDl8/P7Ru3Rom69dDXl4emlpakOzQoeZlnpmZCf21a2FsYkK7sBKpDtNMnjoVa1aupN6IFjw81DNCWE8tra3puOowTUpqKmVIrW9cRno6srKyYGFlRanB165ZQ40mAQEBfPj4kXo9iO4DBw2inhH3nTupV+ZedHTN32TNHR4emDd/Pg15kHs/l5KSEtjZ2tLyXU3t5XTPv1oIduZ662A1aDp6S9S61U2vHoXylDFYukzrV6vAzP8JAocOx2HrtuuUo4OIne0YTJrY8J1uKyqqUFRUTn8Ki8ro7w9VHykjLOuHh/5u0aJxhIiYh4hBoDEgwBgjf+EpFRcX0xc1MSqI8UHCFiSJlHgTiCFCXvzEg7B21SpssrGhtOjE1X7l8mXqmTDdsAFqo1h9Xkj4hRgI5hYWdYwRUs5qZ2NDq3Q6dWKnpP40Z+TFixdUn/rGfZp/kpeXV8fwqYb3U+Pjc2OE/E3u9fP1pUaWs4tLTfLu58fjt38/jvr7Y4mGxhcTWxviSElF0xYzc4xvLYdp3Vnej4qqStjePgPJvj2xzsykIZZh5vhOBG5GpcPO/irSMwqgv3YQNDVquWS+Z6qsl4UgIaDqn2fJecjNLaGGR1lZ5TdNxcnZnBolhCukc2dRyHUSpb87dxaBrEzdvkbfNCkziEGgiSLAGCN/6cGTCpotNjaYMXMmDZsQXgziGRAUFMQ6Q0PcuX0bBvr62OHpSatFSGimvKICNps2obOcHPWQECFGCgnFkByU+sI0ZDwp3SVhFRLaIUYOqUg5e+YMW5iGhFvqG0dyRqrLhEneCAkJkTVJPggfHx8IbwjRLS4u7oueEVI1REIzxCO03tCQGlg9Fb5MA05CVGRd4kGZPmPmfxKV/cjxZma+gKutPYYJSWF+bxanxvP813CLuwRFtaFYs07/R6Zl7mkgBF69LoLtlito374lzEzqdlaubxlixJA+OI8eZVMD5F1h2TdrQwwODo7mKCoqQ1UVyyvzNeHi4oAcMVDkRDFksDT94ef/N3vtfA0L5jqDwLcgwBgj34LSHxhDSmu1tbSo4UHCHERiY2Ph7OBADQaSWBoXG0tf3CRBleRdfKiqoo3mDI2Nad5Gtbx8+RKu27bhyZMn6NChA71GQj7VCazEu0FCJXz8/JCSloaxsTEiIiLYqmnIHPWNO3TwIBtnCfEo7PP2pvcLCQlRg8FswwZkZ2fXa4w4b9uGC+fO4fbt2zQpl+SXzJ49uybn5b+gP37sGIinREmpD8aOH98gRgnJEfH22InFXQdhWndWWOtowg0cfHgd+qbrG33lzB94lH/Zkttcb8DgC8RhObnFuPFJI76SzzoEE6VatuRh82i0aydYE4Kh4Rh+VkimGbGm/y9kHhrCKWaFb8hPTk4xNXCId4X8zs4urnfPAwd0wGBimAyShqws4zn5ZQ8GM3GjRIAxRhrlsTFKVyNADJgTx44hMDAQ7dq1w+AhQ6EycOB3V4A8ffIE5wKOIyclAzq9RoCfuwVuZDxFaFoC+vTvB801K9FBSooB/i9GgBgKJ089REhoEu7ff1lH08GDpNGvX3vqsejcSRQSEnXZehtie2/elCIpOQ/PkvIRF5dFPTLEaPlUSBhn5EhZqE/vAcn2tYy+DbE+MweDQGNEgDFGGuOpMTrXiwApbQ4NDQUhjlNUUqJeIpIL0769JERERWmoq1qKigqRkZ6BhLj7uBERgfycHLTjEYSwkDBS32RDUEgIQ0YMw9gpk9Cpc2cG8b8YgSdPcxAU9AgnTz1iy/cg/V9IeIQYIeQ3Ly9XvbsgJeyvXr9Gbk4O3uTno+BdAYqLCvH+fQkqKsqpF5F4Rzg4uMDD0wJ8fPwQEBSioU9RUVGIiYnRcngSQv2S3LqdwfLU3EwD4U35VMaM7kyNkkEDGWP3L37MGNV+MQKMMfKLAWam//0IEH4TkjAbHx9P6d+J0ZGTm0NLoolBQvNiODjQuk0b+iKRkpKCjKws9aaQkmfpjh3pb0b+bgQuhSXhZNAj3LiZVqNoq1a8UJ/eHSOGyaJXL3G2DZDngpTJk3Bl0rNHSHmehLS0FxATE4a4uBDatOaHiDAvWgpxU/I33hZcILkfJBeKtGqoqvqAsrIKlJSWo7CwDG8LypCXV4Ls7HfIevkG3Nw86NhRBp3kuqFLl26Q794d0tLSdUBMSXlDjZKgoIdI+sQwke/WBtOn94D6tO7g5q41nP/uU2C0YxBoGAQYY6RhcGRmaQQIkPJg8i2XJMuSH0YaJwKEHt7N4yYyMgpqNtC7lzj1Lkyf1p1tUySv6u6dO4i5F0UJBHv0kIJ8VzHIdW4DWZk2kJJuDS7Ohnnx5+YVIjU1F0nJr5GYmIdHj7NQVv4RSkrK6NtvAFRUVKgB/KlERKZQg+rK1ec1H5NE11kze34xH6ZxnhqjNYPAfyPAGCPME8IgwCDQqBCorPyAgUP20JDM5IndMH16dyj3ZfVxIkKaGkZcDcf1axEQFxdEf+UO6NtHCr17S1MW498pL1++RWxcKu7ey8TtO8mQ7dQZqsNGY/iIEdQrVy3PU95QTwlppkfkgO9MKCpK/E5VmbUYBP4oAowx8kfhZxZnEGAQ+BEETMxCEHwxERPGd4WD3Ri8yMhAcPAFhF48izateTFMVQZDh3RDO4nvp4snIRlSxlv6vhwV5ZWo+vCR5oxwcnKAh4cL/Hzc9PePyK3bSYi4lowrVx9DUakvxo2fQg0TIoeP3IejcyQ6SArh/NnfyzT8I3th7mEQaEgEGGOkIdFk5mIQYBD4LQiEhD6DsclFcHM3xzi1VMTG3MWEcT0wdnRPdO7c9qs6vH1bQsMpqWk5SM94g6ysQrzOfof8vELkvymk+UV8fLzg5+dj5YzgI6oqq2j5Ock9IdJKWACtWwtCXKIlOrRvCWkpUcjKikFWptbj8SVFCItsaFgCLoY8wctXJZgybTYuXW6BmNiXWLJICYYGQ766B2YAg8C/hABjjPxLp8nshUGgiSBw5fJVrDOOx4cPzTBX/S1MDOUpMdmXJDPrDWJiUxF3PxMPHmbh7dtSyMh2hKRkR0i0k4JY27Y0n+PK5XBEhoRBmJsX2YVv0LevMsbPnI5u3eRrpiZNHwP8/ZGRkQE5OTkMGDQI+Xm5yMpMRXpaCnJzcyHfrT1695KAYm9pKPeV+c9Tefw4E/7HHuNUMGsND7cxGKba8DT3TeTRYLbZSBFgjJFGenCM2gwCTRGBW1FROHzQB+Xlb/C+YjBi47kwaRwf7Kxb1YGDvOSv3XiK6zdTaeWLgkJvdJPvjaRnz5CVlo6evXthsrp6DSdNRkY6TPTXwVl1LrbevoSC8jIMkGgPmUF9MHreTDp/UtIz2kV77ISJ6CzXBbejbqL8/XsYmdS2BygpLkZiYiI1bNJSnyE/NwcDVDpjyBBZDBvaDby8dZOnjxwrgsO2AggKVIC72XHMX7gECxctoV24GWEQaAoIMMZIUzhlZo8MAo0cAdJR2tdnF9LTnmLRfGWMHqWAi5dKsd4iH3y8zRB1uR3N68jNLcTF0HiEXnqK8koO9Os/BH2V+6NL16549PAB9nl4okUF0JVfFBzcXLiWnwrXXbtoWIYQ3x3ZtgOj2nXDpsRUFBflw0BOBm8FuaBtbUoR3GRliQ7SHaEycFANou4uztA3MKSlvERIOwRHW1tU5hagpKgI77maQ7KzDJo3q0BsTCzURpJwkjw1UKpl2apc3LlXhsXzBLBg9kccPnobEZHJWKqpS1tCMMIg8K8jwBgj//oJM/tjEGjkCHjt2Y3jxw5Bc+kgzJ09oGY35eUfMVDtJSoqPkJvxQdkvriPqxGP0Vd5AMQlJKHcrx9tMFktG0xMoMYnia3XL6K0bW/MbcWB/IpCjNKYh/4qKiCtDFYsWQrPsRpwiApBaWUFFvfoB/eEcBwICKChmdi4WCxaqkm5aqrLwy9dvABZGVlMmTaNLhVyMRgPL0ZguFhnbLtzGZ1E2qK8+Xv0G6+GMWPHUVK+6xGhKC9/h6mTFTBwoCImqOfQe/fvboM+iizPyZMnWdjndwuFRZxYrrsWSn36NPKTZNRnEPgyAowxwjwdDAIMAn8lAqREd+cOF3TrIoTlWkNpsujnorkiHdGxHBASzMKiBTIgXRlDT5+DCFcLCPEL4lVFMRzdXOltS+bNg90AdegEH0ZlK1ksERdC1Js0rDJdT9l6iZw7cwahAYFY1FsVaaVvcfrhbWjq6lJ21hPHj0FDWwcx0XdxN+omJNtJQm3CBKSnpeJlVibsHZ3oHIcO+KF1ylukvHyBbRzdoZBxCdNlOoNXsTNmarCqZHJychAXG4PHD+/jRtRbFBQpQUK8OUJO1S3nJZ6ePV7XoTZ6Mlav0fsrz4pRikHgZxFgjJGfRZC5n0GAQaDBEfDc6YHLl85i9cphGD6sNnm0eqF7MSk4ePguklNFkJYpD15eTmhrcCE08BREmwvidmYKNBX64VlJPgbNmYqhqqrw9PCA8KsiDGkji1eFbyDUgh+7U27B2d2Ndqom8jw5GbeibuJZYiJtvDhkqCqyX7/Gnt270LO3IuUGibkcid1qixGV/hT2N05jxORJSIiLhZOzM/gEBHAtMgKXj57ErI59cIWvG4rjA9FfWgbxfO+xdt06HAs4ivOBQeDl4kYLAX7klQ5FTi43+HieQleLEwvnDwEnJ3syblHRe+zcfRWPn7yFnoEZlJSUGhxzZkIGgT+JAGOM/En0mbUZBBgE2BB4/vw5tjraoJ14c+ivVYOAQAu26xkv8uHjewNx97Mg36MPZDt1heeeIlRVfURH8Ucw7iGHtRcPIbHLLIzJuwGFtm3ReeIwjBozhoZW3LZuRUJ0DFryC+B9sw/QWb0a/fr3h6+PD6IuX0FVWQVatuDD2/fF6CjXGVb2dnBxckJ5ZQWmTJ+BEwFHMaBZK/QRlUInUXFEpDyEX2YsePj4aF6K1rJlVF8XBwe8T38NBUExpFQW4UVpAZavW0uNHgtDYzgMmwuP2Jv4UMWBhDwVeo+JcU88fhiCB/HR0Fo6EJMn1TU4LoU9wHb3cCxYpI0FCxcyTw+DwD+DAGOM/DNHyWyEQaBxIxB26RIc7DZhhc5QzJjer85mDh66jr0+19FXeSByM7PAU1oJRanOOJ8siqxcfoiLvcPKbh+RlvMSIanPMFdeCWfS46FrYoTuPXog5t49PIyLQ0pSMsDFCX0jI7Rs2RL79+3D+8QM6HQdAvdbwUgsKMAqpcE48uQW5Ib2R2hoCMwsrdGsWTPs3bYdo0Rk4P3gHiQFWuLANC1MDHCCkYUlzgadxGo9PeTkZMPLzQPNSstRUFwEPhFhaK7QpTkfRIcwv6NQatkODrG3wc2vgo9FkuDhKsfp0wvonh8/eoQTxw6Ci6OEYiHfrR0bFoTV1XlbGFoKS8PM3Jom3zLCINDYEWCMkcZ+goz+DAL/AAK++/Yh5MJxmJmMRe9e7N1rHzx8AfcdV9GylSQUlfrDd9ceDBGTxbnkRxggKQdOThlcyRAHD09z8FT6YWH3QZAUEkVcaQ5yOCsxT2MpDnp5I/t5GhSE20FRQgZpRfm4lZcGdY2FOB4QACuFcYhJewb71Fd43koBai8vwXHkdCw7txddeylg/uIlFGUna2uMby+Pzfm8kCxKwSYFBbjcPo/VJia4EnYJo0aPwsmDRzBPqg9Gde5F7zn7JBqHk+9Ae+0aiIuLw9LAGK6jFmJl8BG8rRyCqo9iEORNwfHA9TUn+e7dO1y8cAEXzgVi3uy+0FiqWueUPXaGIzY+HxaWW2ijR0YYBBozAowx0phPj9GdQeAfQMDR3havsh7CYsN4iIgIsO3o0JEb8Dt4B0s0dTBSbRT2eXuhY1oxQlMTcZqrE2ReRMBIZSycY8Tw8SOgu7wTcl/fwfuyMrQVF4f6jJmwttiIIUJS4Cutwta7Efjw8QMMlYch/W0uXgk3x7uSYqztOAhZhfkwvR4KCEuhbwvAsO8Q6IcfgnS3Lpi7cBHVy9HKCpMle8IqnwsdSjJhLt8FZzISMFNnGc6eDiL5sxArbYaN/ScjIP4GdsReh2RLEczrpoiAtFiYbbbGlcuXkX33AcZIKcMkkpWrMm0KF3R1WdU4Af5HcO74STTn5IB8124orioFD3cpjPTVKMPrpxJ0KhrevrdgtdkB/fv3/weeBmYLTRUBxhhpqifP7JtB4A8jUFVVBYsNxuDjLcBGs4ls2hQUlMDBOQRFJbzQ1F6Ftm1ZFO9nTp1Cxs0Y9BNsh8NP7sN30mJYRwXhbq4c3rwVhgBPBkR47kG6kwz0zExB+szoamrirLoBnCNPwaVZFxCrxQCJGN+lD/ZnxUFp8AA8Do2E7ZCZiHuZivSCHIyQVYD5zUB07KuAl69eYcbsuXT9Xc5bsUhGGXa3wtGsWXNsGzkV7vfDMU1zCe7HxeLpo4cY3bIjFioOw7gj23Gv+1LwZ8fDSYITKaVvIDVyAAYPGYID+32REF+JrJxOEBbmwtEjLEOEJM66WNtgo8pkmiAryieIgKS7UBw8ENciL2G90ThMGNebDStC7Ga16Sw2bNyEUaNH/+FTZZZnEPgxBBhj5MdwY+5iEGAQ+AkESH8XMxN9yEg1g96aMWwzxSdkwNb+AuS69EGXbvJQ6KUAcfHakldLAyO0KeeAvLA4slGGE/ciodhpIm4+FwNX8yqsU3oFQR5eHEyJhpv3XqxduQK2vScioyAXdjdDUVxVhS1Dx+PWy+doraqIaeozaN7I9dAwTJZSgLCgEPwf3kBbORksXrIULs5OWL5qDbi4uHA68ASUyvnxtrAAXM05oamshtEHbLHJZSuOHjqANm3aAGk5sFCZAu1z+3GXuwP48xNh1XcgLqUkoLlMW9yPjkG/rj1xM7E9SivaYPSo9jA0YJGonT19GkU3EvCxvBJeBRzgyX2CCRJtUdqxNabPnIG9nq4YPLAdVq1Q+wyzdJhbnoHuSgNMnDTpJ06GuZVB4M8gwBgjfwZ3ZlUGgSaLADFE1huuQfduLbBCZyQbDqR5nM2W8xg1ZgLuX78FvuZcaMHHC+FOHWBgZEzHEm/HpdBQvHyZhbdv3iInKRWOA+ZAzT+TXi/njoOtUnsEp9yHwrgREBAUwM0zF6GnoEYrYIgQr4P7g8uwd3OFiIgI/ezJ48e4GByMpNh45L/JR2sBYfQZOgghEeFYqr0ckpIdaOlviP8xHJikS+8hVTdzAt2wYNkyXDx/Fpu3bMFqTW34q69BK14B+N+/BgnBVhgu2xOTDtkDnBzwHKcBfh4RTD7xks7RtcMj6Jssonkf1yIjcfNIEPq1kYZLQhz4K4swT74PPvSXw4xZsyi7q6eHC7g5C7DJcjK4uDhq8EtMfAnTjaegobUGk6dMabLPF7PxxokAY4w0znNjtGYQaJQIkNCMof5KdJXjqmOIBBy/Bf+A+5gyfQ4C9h9Ad/42uJebg/k9+uFu7nNM09FAX2Vltn3fi76L8z6HsFV1LsYdjcG7CjFwcL2E9f/YOwvoKrKsbT8x4u5GBAshCdjNHjsAACAASURBVAR3d3cN7tI4wd2dxt3dG5cEggQJhAghJMTd3f1fVekOMN3zz/RMfz00XXst1sq9t+rIc4p19z1n73c3UCSxOJekypqMGjOG27du8uDqTxTk5KGhqkoOJYybNpWoyEiCPgaQl5GFuU1VAn38qIEa5z8FoC5TQi1DA56F+tOlS1f0jIyo36AhP504RZUSZcbXbceNj29wyYwgl2KaNGmKvoEBT5+4kRETT48a9dEukiO+OAev5EjC05MYaF2P3tXrM+n2C3xTK1NJroBJdnF4yWYyb/lSUdV15qhxDLauh6yMDMVlpdyJ8adVv56itoif33u0tXXwfveW8NB3rFnVC/0vxOCCguNxXnCViVPm0LlLl7/kMyIN+u9JQHJG/p7rLs1aIvA/IbBw/iyM9PN+dTRz7MRTHrlFM2vuYi5fukT1QiW23btOcM2hdEx8jG1lE2w7txaL2vm98SQhKRFtQ33GT5zEhGHDWdtiAN5JCux+V4SiXCnHuyoz+e4R1m7bSpWqn2vAREZEEB0dTdNmzThz6iTxPgEUJKUTV1yGoZYyH5OiGFu9GVvfeyKbl0q3WnUotTbCzNycoOBgOnfrTmxMDG537pIan4CsYiW6DujPsUMHadqwETkxiRhqaOObEIFDg3rk5eahpa2NlZUV7g9dGaBjI4qdjbufRFmZPmXy0RxoY8RmjztMXuyMnZ29GDciSM8nxcZham5G3YYNMTYxYcvadTQyq8rHxGgsalRDRVODkCBPNqztg7m5bsV6CgUCZztfYuHi1bRs1ep/ss5SpxKB30tAckZ+LzHpeomAROA/IrBx/WqKCsJ/Fax66IgbrzySmbtgOZqammKMRnP0cAkL5773Q5xb9uZpUiilcjLI5RfjoG2KnWFl7oT7oFmlMibVrTl3/CQDqzfl0AcrcWwGyi9xmtCJjp06ia+FL3hBsCwsMIjC/ALsG9YjKzWdJnL6bH3vhZyGMb3VZXiaHEpjixo4qhkRn5fF1cA3rNuxjYjwcO7evo1llSq0aNWa1JQU0tPSsK5aVWz77q0bKOcV08ywCif839Gzui2qdaoxbPSoClaHDxzAOjYfR6OaDLmZIb4vU/qQk927sNHzDkOnTiQiIoKUlBRRF0VwmH6xbSvX0FBGh7ScTG6HBWKtpkaKpjx16tXj1cuHbN7QD0sLvYrr33qGMm/BFXbuOYi9vf1/tF7STRKBP5OA5Iz8mbSlviQCf1MCgsLpex8Xtm0e8BWBo8ef8OhJDP36D6NBo0bIysoiHL1sXr2WaY7tMVDVxDM9mstez5ndrAfxackcDwqkKCeFF2OXcsLvGamW2rRt147Ht+9y74mQqquHYx1V1q/rWtHXwnnzaKRqxJm3r1BXVqOqmQHReem00qhMUUEB4dlZqGkqY1TfThyD71tPSmWgUbOmYqyIcDzk9sgVN7cnDBgy9Ks5XDhzSnRM9IvkScwqwCstFUddXfJlczHSN8CoshntOnUiIyODm4dP0ta8L5tep6GmUMK2NjKUlpUx9+EptLW0aWZVE0s5de7FB2DXvBFOP+ubzJ40mVk2rZl67ywfrXvRIeU5nes4YtW9FTFR0dy7c5HtmwdgaqpdMbYHD99z6Ogb9u4/Kh4fSSYR+JYJSM7It7w60tgkAt8BASHY9Mih7ezdNRQdbdWKGZ2/8JLzl/zQUtQgKS4BPW0dqjZ0ZOz48aIKqcvde+RlZ6OqrUWw93uOdBjDyBvHua9ZF/n8DNYblKChpk6woQLjJ04U23VxjWDLVg+UlGTo3jkFDU1NBg4azIQRIznbeSJNr51BKT+F3hbW5FQzIDsrm9TAMJTUVNCwNGXe/AViO4J0/OWLF3G7dx8FZKlpa0uTTu24dvUaQ37WHPllIkcPHsDY2Ahvj7e0tbBFobiMfHlwC/KliXEV3qckoqSpxOS5s7l75zZvXmmTmqNBA6N87ExieRETJDpZy5r0pknlGiTnZIrBr+PuHab3aCfatG3Hru3bsc9U4H18NPdD3jOudjOKNJRoOX6oqKdy88ZPuD+9xc5tg9DSUqlgfPL0c9755LBj54Hv4EmSpvA9E5Ccke95daW5SQT+xwRCQkKYMHaE+Kvd4Qtl1Xv3fdm17xlKZUpUllEhoaCQTpY1cE0KZuDEsdStV69i5CnJyUwdN44bA+byMNiHjR6PWdZnLqa50RwKdKfdkH6idodg4eGxTJriLv5tp+mLqW4+8tYmyMjLoh6XhZGMMml52dyOfM/sxYtEiXahUq+QJSMcEQ0bMUKsH3PqxHGSfD7xJiScvMJcHPQNyNBQwMjElJ59+n5F9dihA/TrPwCFSgo8efyYmLAIlNXVSAyJIDA2EmQV2DhgLPeTP5Ean8WnmPKxNmucjm1NLTE7yP/hM7a0HcopLzcOe79AV1mZYfaNuZscxLIN68VA2w3LVzDevhVF8rJ4J4STqSbP6o0bK8YixJmEBr9k1/ZyTZRfbM3626hr2jJj1pz/8dMgdS8R+OcEJGdEejokAhKB/zMCkyeMokM7E/r2/pwF4+Udzqy5F6lTtxHWRUocf+ZCkGUX2mZ4YV/ZlBqdWtKuffuvxnRakHP3/cRkhzYYqmmJn92J/sDNOH82bN2Kr48PtevU4cypUzy5U0JkhioliimMNI/laXoE2/bu5vTR4zx68AAVFVUGjx5B5y5duXL5EmeOHKO6jhGV1XXRrlWFzk6D2PXjDhoWqrPh6U+oGdfCycyYAKV8CstKGTZytFinRnAiBDt19IioL+Lp/hJjczN6DehHy1atWfDDDJrqWPAhIhiv1GiM1XUwU22Ma7Qu8nIFrFlVizqOjri6PCT43nPm1etM61Nb8a4zBeNkH+aoZfOxIIV2g/uK1YM/+Pnh/vw5MjKIQbmCIq1gvr4+xETHYG1tzRM3F+SIZemiz1ojRUXFjJt0mqFOU+jUufP/2VpLDUsE/hsCkjPy39CT7pUISAT+KYE9u3eSnuzL4oWfYzdSUrIYP/k0Q4dPxP3Zc9pXMuFhgB+Pw/1xH72YpW9uUKNlQxQVlYiNjRF3KYaPLA8CvXDmDI/u3EO2pAxFBQUUtNSxrVMbv7fvyEhNpaFdHeKLc5FLMuRZuD5QwPBaYURpy7Jg0WJRht3/gx/qauqMGD2atLQ0Zo6bQAczW46GhmAuV0KjqlWp2bU1aalphDx6SSN9S1FL5E1GDG0H9Oan69cwMjYlNCSIMRMnk5GWxtVLFzCvpE5dTVNexobzPiGEmc7O4tHO/Xt3KS0tIz4uDuv0Mo75qVMmY4JiWQCt2ysza85c3J8/w+PqHZY36Mn4e+cJLFZAPjOapY3bcjXkHc36ljsWqakp1LCpKVYZ/sWuXb3Ck1v3qG1qxWP/d7Tp3InQsEBaNtNn5PAWFdcJQnLzFlzl2MlzmJh8XXhPeoQlAt8CAckZ+RZWQRqDROA7I/Dq5Uu2bl7B8cOjUFX9XFV27vzLmFs2YsCgQTx/9oyT+w8wu05HDNQ08UyNZt+ru6hVUqKesTUOhhYklOYRXJxJr4H9sbd3QNApiYmOFncmAgICcLt6k4yMAoKTotnZeSj7wl6Sk1lAZEp5Fo2B6ivGTevJyydPCPH1x1JVB3lVJdKUZZg6axYLZszkRv851N45i442DUkozmSS8xzs7O05d+oULx65kZGdRbuunRk5egw7tm4hKChIzHgZMWYcPl6eBH8KooteVY77viK5VI52+nooVzFmyZo1Fat65/Ztgh684W5QLfG9poaB2HSuiqqKKjk5OVy7cIENLQdhrqWHV2woqgpKaCmrssj9Crp6Olhr6GOhrsfjTz5Utbdl4uyZIotRAwZxtNsE1r24R1xWOqYaqqhUMSU41J95s9vSvFn1ijGcPuOOX0AJGzbt+M6eNmk63wMByRn5HlZRmoNE4BsjMHxoP8aNrkerljYVIxMyZ/w+FjN81ASys7OpUqUKL9zduX/7NrlZ2aRnZ2GjZUhHwxosfnobecpY1LQTHolh5BmoM2fJoq9meWDfPgwiMjjs/YocPVsm6SvhXZbG7EULmTvvHolJytSvp0671gr43XnMlVePKVUzopelNR/Solj343Zu3bxBnJc/9XQrixV+4ylg/oplX/Vz5dIl8gvyGeY0nKKiItEJ2LJpIx26dOXRg4cUFuQjl5yJnowqH1MTsdDUwLipAz5+fiTGxtG+c2d69OrFjKk7iU2uTiW5QpRlLmJVpQqWcmpklxQQlpYkSszXNquCjZYRmijwIOYjkdmpDLRwZFidlsRmpoq7NLfCfMgzUKPHgH5sX7mWSXatmeP5lih1a5ZoZCJjooNNu+Yc3LeV44dHo6PzOWh4xuyLtGk/iN59+nxjT4w0nL87AckZ+bs/AdL8JQJ/MIED+/eRmvSOhc6fFUA934WxbOVtBg8dzb1rPxEdE01tO3vsGjWge8+elJaWMrR/f671mcneV3fZWGJJmbwSo/N9GVenOT+GPGPt9m3iSJ8/fUrzli15/MiVB6cv0smsFlkFucSU5VNspk1GTALe/oVklTRCUaGU/n3zifXyx6hEgXMBXoywa8CbvAS2798ntuf2+BEhwcGoq6uLsRj16jf47EAdPsTL+64kZqQxf/myCu2PQwf2ExsbS2JCopj988TtMX6v3yJEkWhra1OGDE20zMjOzSGlrBBlS2OiUurg7ZNC/boqdGyvys3jp6mtacLBNy60tKyJjLEOnXr1EEXZcnKyqWxhyZG9e7k90JknYR9Y6nYNBVV9ulS2JKc0F5OmdXjm8ogljl3Y8vIhYTlZjLd15ITfc87f/InzZ8+SmuzDmhW9KuYTEBjLzDmXOHP+Krq6n4XS/uBHQGpOIvC7CUjOyO9GJt0gEZAI/DMCwhHGtMljOHdqPDo6ahWXjRxzDHvHVrjeuI21ujFFJaU46htxMfgNm3b+iImpKZPHjePHJgPwjAllg/sdyuQqMbdha1KK88mpboiBoSHnjhxDvkwGeWVF5i5bwvv3vjy+dZeElCQaN25CclISNVHnTGAwZWXlX8KtW+SRn+6PRk4pFkqavEmPplnPzhgaGKKjq1v+T0dHlHFfumgR1pZWTJ8zG8e69RjWpy9RCfGY6BjRumt7Jk2ZUjGndWvWUFxcxLIVK8V4lOCgIDHwVt9An7FDhjHMtimrPgahkuyPtVEVEgrKK/OuXdMSNZU09q7ZgJmqAY9yZalRlkWVKsb8sHJJRfvJycnMmzKVK31msufVXbYXGJKsXYP2H4+wtGUPfvz0jPZdu/D87gO6GFQnuTiPp+Efady1A0OGDRPbWbZ4Lr26WdKje92Kdg8cekR6liHzFy6VHmSJwDdDQHJGvpmlkAYiEfjrE1i0YA517OQZOKBRxWQOHn5MRLQSmZm52GZX4oi/L4HGzRlaFkFuWQYjZkyhlp29+Es+7u17FtbtSk5hAcm5mWL8yMR7R1i0ZhWr5i8iKT2VYmRobVWTau2b4TRihNiPUHxPWVmZqePH09fQli3erygrbgSy5tSsAZs398Ht8WMS4uOxsraiabPmLJ4xi4DAADr36SXKym/bsAEfDz905GWwaOjA5B9+YOKIUYRGRdKkiiNGta2YNXduxbxKiotFwTJB0M33yQtMtXQwbujAqNFjcJ4yjWbqZlwK9KWliTmfiozwizFDU7MSwwaVIScnx/OHrjTTsRADadMpIllNls5du/LssRvK6qr07NWb9cuWs6e1E95x4ax4fhcZJQ0GVrbATFOXBzmRrNu6RQyAFYr8qampi0GzDrVrV4xRUIddt3rxV85hcXEpg50OsWTZBjGbRzKJwLdAQHJGvoVVkMYgEfgOCAjxHwf3b+L44ZEVs/kUFM/U6efYsfsgKxcvZmbVFux8+5iQlHjGOLbkcfxHpix0Fmu/UFbG+XNneXjjNg6Vq6CuosqbiE8MGDaURo0bM2/6DOprmPAsIZYqhto079WVqlWr4ePtTWZmBp27duORy0MS3n1EKb+EzDIrnkYboK4uz/y5Zly9eBEFBQV69u0rxqw8PXeVB75vsDA04fT1KyycPpOQ+DwyEoOwsqjM/hPHObxvn3ifvak11Vo2ZNjwEbg8fICZmZm4cyKIs+1Ys56P4SHUNbHCunkDps+cyVM3N3Zv24aFgYnoQKHei/iEShjqpdDKOJGE3EwyKELTUB9FJSVRNM3Wzp5NK1bRv2o9UQslUq0MM0sL1KMzGF+rJQFJQlXiMmz0zVj86DzF5jpMmfYD2j9XHf7yERJiW1wfPiQzK5P42Fg01VNZ6Pw5q+nWbS8ePUlm24/lR1WSSQT+1wQkZ+R/vQJS/xKB74TA1Elj6NPLivZtyzNGBHNeeIVqNVvTrXsPLl+6yIdH7kyu1RoFWTleJodxM9yHOg3q4+/lQ0FBAY1atqBb9+6EhYWJr6tWq1aRivrg/j3OHDyCpqIKulUtxF/1V06dwVBRFZkyMLO2ps2QPuJxia/HW/JL5PD6UL5L0L2LPAHPLlMip4S2vjptunXhxbXbPA8Np4a2Br3HjUA4FnG9dA1tRXVSZQtZum4txsbG7Ny6DbmyMtp37ybGhtyIzqehXBpr1m/gkasrF/cdxj8uigbW1dl66qjYn+CMPH/+DCMjYxo3bcXsud7i+zX03uOgXsTt6EhqqSqjUt2chSuWi59dunABXn/ifngAUSXyVFcppWXv7rz38qY0IwdLTT1RGTYqJZGEklwoKUVeRhZNXR2GjxtbsSOSmJDA+mUrqKaqi5GmDhe9n6OsXon1q3tS19GyYm3GTz7FiFGzaNGy5XfyBErT+CsTkJyRv/LqSWOXCHwjBIQjkAvn9rBv1+e6Lc+eB3Lo2DuGOo3D4/UrlJSUiQwJITU2gVLKyC0uoiQ3n8G1mkBhCSaa2tz49I5cQ3VWfpEWK0wxMTERAwMD0WHIysrEysqaiSNH0dXQhn1RCcinh9Ozmi3K9aozfOTnnZllK57j4RGHtVUh+hlPcI+LwkxDlX6jR/DT+Qui/oeZvhF9Rg+nU5cubF2zltevXtGmS2eGDR+OhoZGBeFnT56w4+xVXg3eRv09Q/np8gXCQkNZNccZDUUVTGpVZ/7SJZw/ewYfl2fYaRhyM9yX3oOXcPxkKCoqstTQfIhKmRIuIX50sbZBo3plcWdIsIsXzpPj8ZGfPgWKqq1zHRsRaKooBsh6e3khOBnyCvJ4vfWkMDSOmfU7iQJwQnDr3g9uLFi5QgzAPXbkMGrByRhUUiU4JQ5FFWU+lmWhqp7P7h2f1Vkfuflz5VoIe/Yf+0aeImkYf2cCkjPyd159ae4SgT+IwNTJY+jf25o2rW0///KedAqrqvV57vKIZsZVKSorwTMxEqcJY8UYD69Hz5hfsx29zu+kyNAe/cwwrg2cytRHpxg1Zzo1bMrTgs+dOY2n+yvMzM0YMXGCGGwqpNfOmjqVdY49GH3jKHpqWljpaVG/bxdRmVQ4MhIydGLi1Dh2PBg1NTm0ZC4TFB1BbXNrWvXviYWFBbcvXkFNS5P+w4ZiYVm+a5Cbm4uKyuf6Lr9MSEgl3lpUhRz7dtTZ0Z9Tx46IY3nh/pzwsHDqN2xA9eo1mDh8BBmFKsREeuNQw5YChY5Ex8hRvVopcvludDK1ITklhZSSfLL1VbG1syMpKRHzyhacP36CuibWovMVnpvGknVrRAejUqVK4jAEfZMfRo/lQr8ZxGal8TjUDxX5SlRSUcJfIY/ZixcyY8JE5tu1Z8zN4yQr6NBCRx1ZlTJU9FQYNrgmbb9Yo4lTTjN89Gya/yyn/wc9DlIzEoHfTUByRn43MukGiYBE4EsCHq9fc2Dveo4cLA8mFczF1Y9T5/xJS0iniqIerokpWMgVMdSuIX56oKSkhHWOPFVQZZrrNd5XH0It/+Nc7z+F6Q+OM3fdKqyrVGHbls1E+3wkKDEZByMjLJvWFYNNhVoyQnDmjTPn6WRlT76iLG9jQlmycR3hYWHs3bad4tx8qjnU5/FLC3FMPbrJ43b/GMYGhkyYMV0UNvsti4yMRM+0MhmJceIxzS8mSMTvknOg0NCKdi6bOLx/ryi+JgSg7tm5EzePd4wc2IeLZ86SmZNNoyq2ZFZSIDy2rdiEsowLC5ePwcfLSxQ6MzExJT0hidyIODLT0vBJiKR7vz5oa+uITodQKViY453rP6GoqMjQ0aNQU1PjzsETbGo9hOUu57knawJ5GUwyUsEtJpDRc2dw6dx5Rhg4cODdU6Ly82lbuQrvU8PoN8KJZ4+vcfjA8Io5CZV977sksHXHXumhlgj8TwlIzsj/FL/UuUTgr09g8cI5NK6v/FX66LhJp6hs6UhheDyZKbncTclEIyee+Y3a8lI5G0fHury794g1DXpxxvsp9yKC6GxRDTvDyhwIfsGGvbvE2i8/TJhIFVktrvm/QldRCYf69dDX0sHznSfVq1enWfs2REfHICsrS/sOHdDT1xePNC7vPshTfy+aVrcnXaUz4RGldO9WhWlTP6e4/hZ54dhl5fpNxOQWMa57OwYN+Xzs5Pn2LYsWLwF1bX4YMUTURxHs5InjHAjMJNauIyPCrqOrpEBKQCiyepq8/1hEdmFD5GSLqG7ylO0H91d0W1xczJhBgxlcvRF7/d+jKVNMUXEWKzaux7aWHe88PTm9ax+dTWoSmZHMy7RIuvTuSYjba9a2GMDo64e4r1EX3bI8JqtmI6uhgnKdqmKa9PYNGxhbuw0KZeCREom8iZ64a7J8yTyGDbKhdauaFeMQMmuWrthCrVqfY33++k+lNIO/GgHJGfmrrZg0XonAN0QgIiKCH6aM5sbVaRWjcn/xiSPHfeg3cDjn9h1iim0rXkQEYKKhTXJpPnnVjMS4jhULF2Iho0YvMzsstQ0ISY1no8dtuo0YQpt27UhIiOep2xNe336AhZIWgXkpFMmUoVkoy6vIACa37E5JLXOchn/ekREGIQSwbl62go8Rocxo2p1n+RoEhBqho6PE2dM9vqIn6IO0aVu+cyHYqs3bOV9kQr6FPRNi7rD8H1Rfx4wcybTp06n1xa5Kt4HD8J58gkrxIfR+f4bt61aJRe3KSktxnv+AUhkLdJRj6DPQWJTBF3Y9Xr5wp7CgENdbt+lt6sB2f19WdZuIq981Ri2cjaGhIVcuXYTXQZz08yBWTp1OuioY1K1JwDsfTneZiGuIL8d8X2Koos6k+m04E+rBMOcZGBoZExDwkYf37xPg9wFTi8osWlKuKSIcX7m5nGf3j0Mq5nz23Aui4jQl3ZFv6P/V33EokjPyd1x1ac4SgT+IwP59e6H4I5MmtKlocd78yzg26E7rtm05cuggAc9eU1PLmOi8dDIUYfHKlaLQmJAtI0ite718RXxsHBpamnTt15dq1avx2PURAT6+WFlZUbNObTGGwtjEmOMHDrG7+0yGXN5Dc0MdTJvXZcTPhfSOHj6Mz+s3NGzelLyCAl7cuY++rhkqpoa8fFtNHN+6tS2p62jI1cuXOOYRhEZsAIsXzse2Vi0xOHb4+Mn4Tj+PUsR7xic/YufWTV+RWrZkiZjF06dvXzGzxdfXl8nzl+E57jDKIZ6MSnRlyaKF4j05OUX0G3Bd/LtB3VRWr5koqsfu2boNhTIZjPT0xbEpZReiK69MXlEhn3KSGDxiuMgnMiKCMJeX5KZn4h4fQwuzysjUMEWxkiJZnyIYbF1f3EkSbN/rewTJ5dF1YD/SUlPFmBo7B3sqVy4/ovrSZs+YyMJ5bajtUH5vekYuvfru5vY9F/EYSDKJwP+CgOSM/C+oS31KBL4TAn17dWHrpt5YWQpVciE0NJGZc6+w79BJ8bgkPT2duLhYiouKiY+PpyA/n8KiQgIDAtDR1qGyhQUdO3eifoPySrRC/IXz9BnoUomXIf60t62LSSMHxo6fIH4uxG0Ee3hjpKCKX3oci9euFh0JwSYMcyI7JR2FSgp0G9gffRNjUlNSRAn3vftDePM2nh7dqzB1Sl0mzpzL/WZTsQ98yFRHU4aPGklQYCCjps/lzdjD2Ae74lQpFucFC75aqQXOzlhZWzNx0iTx/YSEBPoNHcGLEfuo93gXE5rUpNvPxzcPXcLZuu0N6uoK7N/THF09PX4YOx4HJT1OeT/F3sSCdoP6oqauLhb/KykpxvPla2ppGeMRHkCX/n0JCwgkPiIKQ2VN/JIiGTZqFErKyiLHV25PCA0LE9N7i0tKyC7Kx86htqg7EhoSTHFRkThGPT09sQ87O3ssraxEJycx7hVLFpZXAxZs9brb1HLoSt9+/b6TJ1Oaxl+NgOSM/NVWTBqvROAbISBs+Z87vZNdOwZVjGjPPlei49UJDAgUBcaEX/jCDoLwt6BWKjgftes4olCpEjnZ2cRER3L+9BkGDRkiHmG8fPEC94s/ERAVx1s5faboyZOoU4n23bry+NYd3vu9R19Pnybt29KsWTPRGRAyc5q3aMHAnj1JTElBUaES1haWLFy1oiJD5s7dUHbu8kRXV5kzp7rTpU9/fKdfEHdApiY9YMu2beJOTb9BQwiW1UI9N5Xti+eI7f5iUVFRbN+6VSwy17JVq4r3T544wZGjx+nftzdTpk0jNzeP7JwcVq5y58XLGDp3smLmjPqiozVqyBDycvPpWsORkJIsdh09XNHOhXNnwTcC79hYPiXHoadaiW5DB4paK6mpqbx47EZubBJJWelUta9F38GDCAkJ4dL5c1StYUOL1m1QVf1cFE9oWMjSeebmRlFhoeikCA6X0N7rl0+5/dMMNDSUxf5fvgrizPlP7N535Bt5uqRh/N0ISM7I323FpflKBP4gAuvXrqK6dR79+n4uLNer326UlHWp16ARjvXrV/T06PYdvF97kJmXI35h2tjZYWppgaGREYaGRlw8fxZlJSX6DxjImkVL6GHlQGFJCUH5qVg3cuTBzdtUUdHBLdSPee36E2+mJuqOPLh4Q9uaDQAAIABJREFUhay8PMwqm6Osq8UbDx8yMpKwt67GyGmTadioXJY+Pb2AwUNviH/v3NGFzT8u5F631cjlpDHC+xCHj5aLlbm6uHBw/34mTJok1pn5FBhI9Ro1EDJsBC0VQXZ93YYNXxH08/Nj7erVnBNEy362tPQcWrUpb3PliuY0alielXPi2DEe3LiJuakZtRrUIyowiODwMFq1b4eMrAzaoansf/WYbFklepqaolqvhlgPR1CMHT/MCUMNUz4kxqBGPraOdfgkyNl3707jps0r+hZ2Wfx8fIiNiiQ/JxdTayt69ulb8fnxwwdRrCRLt87m9Ovz5drtZc/+46K6rGQSgT+bgOSM/NnEpf4kAt8JgW6d23Ls0AgMDMqFwYRf18dO+eH3PogV69aLaa+CnT18BONCOUbaNcdUQ5e3McF4xYbyKSNJlDhv5FiPYg1lcnNyxF/ygv5Hdlwy8fFx1GnRVMya8b7twoeIGJIUddHOCMO+WSMsq1XlztmLBMZHU8/aAVkNOUwtKxP5IVDMRpnoPPsr0suWu+PxJpbBgxzQ0fTnzMPnZBUU4337sxNx+9Ytrly+zNHjx/H/8IFpzouIK5RhzsBu4viEY46evT5XwRU6EHZUZs2YwYZNmypE0m7eCmDx0oeoqyty6UJ51s0vJuzk+L1/z55NW1FQMiI6yoeWzVvQtntXLh46Rj1NUzH49WN+Cka1qlG3Xj2xlo7z1B8wypflRsBb2jnUJ76sgPoNG9KwSVOxacEJefTgPilRMeJRTwtzG2wNzNgd+AxVK1NatW0nXnfrp+toaWqQlODP3p2fs4W2bH+AuWVrBg3+LIz2nTyq0jT+AgQkZ+QvsEjSECUC3xqBt2/ecPTQZvbu+vzFtWHTHXSNGuHx6jU2tWrhUMcRP19fPjxxZ0eL8us6ntlGVl4W5romDLOpTc+aDbj24TW3wn2p3a6lmAnicv+u6MiYmZnTuGlTTE1NWbVgIW0MqoptvM+Mp5PTQOwdajNt7DhaGFXlst9LOtZuSGunATRpWv7l/KUJuy4urtGsXvsYAwM1XO6PZv3atcTExLB779caG3NmzWL5ihUsW7eJo4VmFJjVZEriQ2pamaOqpsYwJ6dftd+vTx9OnTlTIZY2a84dXB+F0KeXLfPnNyU9PeOrewTp96cXruOTGEWb6g5Ua9EAp9Gj2bFtK6H+AWjp6ZGQnEh1TUNSsjLQMTfGprYDj+/eIy8/H10TI+Lj4sV6PALrd2/f8tOF8wxyaE58aiquEZ+w1Tdjd5dhXPd/zVu1Arr17EVBQT7bN29i5arVrF+zhMP7h2NsrCWOTciCunQtnB07P6cff2vPnTSe75eA5Ix8v2srzUwi8H9GYN/ePSgrBDNqxOeYih59drFq3Q6xMu7a1ato36kz+voGuF27wdHO4zj61pVdPi+JqDsV+bw0ZlgY0lchlZoG5iTnZLLA+xZjp04Vx5yUmMib16/ISEsTs2jqONbF962nGCPi2LABvfr0Ea/zeveOuzdv4vX2La3btWPqzJm/6Yhoa2uRkpJLm/blMRGHD/TB2lqJxQsXMn/hQqytrcX3hfanTp7Mxk2b6D9iLN7TzqIU6cfI+Ifs37HlN3kuXbxYPMoZ/nMF4dzcIpo03y/U/WPXj91p1dKK3Ly8rxwSQUNk25q1Yk2des2a0LRlSw7s3k1WWgaamhr0GTqYl9fvMqeFE0NOr8XBwBCTOjX5YfZshHRqQWStWatWVK9hQ+DHj1w9c4Z1LQaw+OlNQnUdidOwpt6nC9wfOoNNT6+h2LCmeO2lc2dFZ02I0dm/Zwe17WQqjmqKi0vo0GUbt++5/qYC7f/ZwyQ1LBEAJGdEegwkAhKB301g/Bgnpk9pgL29uXjve78oNm9/zobNu8TXwnGHEH/hWK8+8XGxBHp60d7EhtyiAp7FRpFbXEhLY3Pqm1WlQ9XaHH7rgp9CLoO+qCvzy6BuXLtKRHgY9Rs0oG3bdqIy6z+akGUTGp+MhaE+9na1aNykiRibIii96miX//IXbNKUn3jxMpKhgx1YML8Vy5ctQ11dnbnz5omqqKtXrqRX795iJd0flq/jxZAfUXvvygK1aBYvXvSrfpOSkpg5fTrHT54Ug3QFu3U7kEVLHohHNO5PJ+Dr44OgUhsbGyfurNSuU0fMABJUZAXnp6atLSsWLUIpRx73Tx6Y6BnQc2B/Ql54UphdiEtsNJ3MLUmRzWX30SMsdHampLSEkWPHi/3tWb+RqbVa4Z8YxT4/L5L07OlX1YaOsmloKqmw2eMO7Xr34PKF84ybMIEePcuPmQStk1fuV9i8vn/FvOY4X6HvgMk0k+Thf/f/CemG/46A5Iz8d/ykuyUCfzsCWVlZCCm9D+9+jsk4cfIZCakGOI0YXcHjwf37XL1ymSk/zBBTeQPeeOLr957aplZYqepQVkme2NwMvCODsbOvjWOLpmK2zW9ZUWEB9+7cIToqkokTJ2Ffu7war2ABH/2Zt+0APr2WoRvuSeUID3Sz41k6bzaNGjVEXl6+4tqLl96zZp0bRoZqPLg3mls3b+Ly8CE7du4kLi6OaZMnc+X6dVGrw2nMOLzVqmCQHMLWeVNp26485uIfbUC/fly6cqXi7dlz7+DiGkKvnjWZPaMufYc4kVmrDQFqllRKCsfs7VUunjqOpqameI8g0rZ8rjORiXG0s2mArJ4KyzZvZNwwJybVa09ARCgx+ZlEFWaRWZhPg0aNaduhg3jvWw8Pgt1e8GPH8uKAJ949RlFeAQU5ObwSIviQHk+Tdm149cKdZcuWY121/KhLMCGbaeK44Tx6MK/ivZOnn5Odb82UqZ9F7P52D7g04f8JAckZ+Z9glzqVCPx1Cbx69YoLZ3ayfcvnX9Qz51ygfafh1P0ig0aY4YplS5GRlaP/oPKYkbzcXCLCw0lNTaG0pBRNLU0sraxR/6I67pdkrly8QFZmhqifEREWRkpyEn37D6BV69YVlwmy8c5Ll+OhX5dgh3KFVTWfB4ws+sjubV+LliUn59K2Q/lRzZGDfXhw/zgK8vIVeiL9+/Th8rVr4ufh4eGMHzuWwYMHi5Vz/5mNGzOGA4cOIScnR16ecERzgNLSMjZv7MDVS1t5Fp7Ex9F7qJQQSiO/q9RVK2Xw0GFUrlwuOiakPk8dNRqF4jK0TY0ZMmYkdvYOYpDr7Zs3yc7OoqCwEFVVNfoP/qycKtz75JErhCWwoF4XsS0hMPig92OSC3Po2L07VjVtcH1wDxVlFWbMmvWrKSxZMJMZ0xpXCKC98wrnyHE/9uwvzwSSTCLwZxGQnJE/i7TUj0TgOyEgpKfm53gxcfxnh6B95y3sO3TqVzoXQubInJkzqGFbi/YdO/2KgFCfRXBQBGfk0vmzKCoqoa+vL/76F3Q53J89RQi+EHYlMjMzUVNTZdehoxQWFmNa2YK2DR3p0LGjqNC6+cddhOjWIMimA9Yf7mGXHc5opyFoamjQsHHjimOUiZOv8/JVFMOG1EZRwRNzc3P69f/sWH05yMkTJzJw8GDatPmsMPvPllEo0Hf5ijcnz0SjpChL04aBGBkZ4RsUyqePH6lSrRpd27Vm6LBhJKekirV3BLt+9SqPn78gOiEJxxrWLFm2/KsuLl+4wJWrV+jdtz92Dg5ffZafl8fZUycpS80iryCfSmoqVKttT8s2bUXn6OqlC2hpaDBxytSKyr9fNnDi2CEsTDMYOrg86Dcvr5DuvXfh6ub+nTyt0jT+KgQkZ+SvslLSOCUC3wiBJYvm0a6VJm1+LkUfHJzAslX32bLjt7MwhGOd3Tt/JDEhEfvadTAwMkRVTR1ZGRl8vb0ICQ4iNiYGh9q1sbe3x/25O4mJCVhaWon6HrXsajFnnrM4+7t3brPRzZ+gLrNRjAnA0O8hdYti2blpPfFxcbgKtWx8P6CnKIuNjY24C6OiqioGeW7asoVq1atz4eJ71q53w9hInXmzTTlz+jTHTpz4TbqrV62ilp0dfft+1un4rQuPHzsmxskkptQmLUMbQ/10Zk13pGv3cpXTjAwhMLX8WEawrOxssrKyWb/tR17HpONTfzAl6no0OjmZlcuXV6jKCtd+/PCBI4cPk5+fz+TpM35znD7e7wgK/IRNTVuMTIyJjozE/elTMSupe48eYi2dX3Zivmzg+bOn+L67xZqVvSveHjH6GMtX76DKb8TmfCOPoDSM75CA5Ix8h4sqTUki8H9JYNjgvqxb1RkLCz2xm3v3fXj6IhsTUyvyohO5/vAuzdu1Ycbsr3U+hKq3r16+JCMjneioaGpUr8aVK1dwXriQLl27ib/k/5UJ8vKLV6/jkVFTMuuXH8nY/rSGVQPa06RZM/G1hoY6av+gRPrs2TNWLV8uCog51G5Cv4FXxWuPHu5L/Xqm/7Rb57lzadS48T/dOfnlRiErZ8myVTRtcZCSklJ2bOuGmWkx6mpqGJuY/Kp9YVdE2B3p2LU73jMvo5AYTp07GxnWtS0Dfj7SEm4SUnYvXrwoOhVt2nfA9AtBsgd374oxNMnJSaIuiZa2NoUFBejo6IrOSFleIf3tm5CWm8W9EB+Gjx1Ltx5fFwoUtEm2bFzChTPlcvuCLV91ixath4hVkCWTCPxZBCRn5M8iLfUjEfgOCAjHKu1aN8fNxZmfNc3Ye8CVkHBFPr7xorO5LVrKanzITMCidUN6/7yjIHxh6umV16/50tyfP//dmRtCFsqGPQf5lAMphtUwfnOVNs2boqaqhoGhISNHjURHR+dXfT1ydcXH21uUUC8s7cir11E4Da2D87zP6clf3iQE4K5bs4YLly+LVXT/ld25+4kFi+4jJNWoad8nr7SMgsx06jRoxPJZU3+VBXTv3j1WrlhBlqoe+gpljBoykA7/cJR16OABCvILaNOhIy73BY2RPFHaPSkhAU0tLWrWtKVjp07o6X9m6/zDdFqrmTPY4QtV1sxUptw/xtb9e0Xl2i9t2KA+3L05EyWl8mygo8efgrw9Y8aO/VdTlj6XCPxhBCRn5A9DKTUkEfj+CQhF1hY4T+Hsyc9fVPMXXyEuDgbo2bL6vT956TGsbtyaS6mBzHaex7olyyjJLxRjJLoO6k+Pf1Aw/S1q/v4fyMzIFFN0BROOZ57dfUByUjJWNtVxqF9XTNsVjoCsrKzFeJLkpCRRvh3KWC5UBv4Nh+SXvs5f8GXdhieYGKtz786o31w44WhEGPO4/0/w6pc3znW+y4OHwVTSTOPdaCfKFBTFjx0vLmBW3w4VOiTCe56enuzbvZtBQ4eira0j7mqoqKh8NQ5BAn7ZksVi1ou+gYG4cyQUvKtsbi5e7//mHa88Xou1enoNHkiHTp0Qjl1e/3SflfW6c87nGec/euJoYMaKtv1Z/PYGbQf2psHPEvm/dOY8eyrLl7SjWlUj8a37D3zxeFfC0uWrv/8HWprhN0NAcka+maWQBiIR+PYJeHh4cP7MDrZt+hzwOWzkYeKiMhlt05ztAf6Qk8Qjpzl0u7CZ5vZ1sUWdfnZNiExPZr/nQyrZmDNrztwKuXhB4Ez4sv3FHt6/x6Fde6hlakWhhhLN27Ti+oVLREdEklWQx6BWQ/GJeM2yzetFldYvTV9Pjy2bNorpum3bt8fOzk7UDflHS0zMpn2nY+Lbx470pV7dXx/VHD1yRAyeHTNu3L9cmIKCYho13UdpKZRo+BHUbzQGKaHoe92im52lGLQqOBBCIUAh2PbD+/d07tqV5i1bkZubW9G+EMyr/IVTIsTM7N+zm8igEHR19ejatzedunRhmfN8HMs0UFFQEmNvDvk95eiZ0zx/+pQ4dy96m9rj9NNh/Bx/wDb6IYurVuZyuBeTF8yjho3NV/PZumk1Pbua0qpl+fs+vpEcPOrLnn1SRs2/XHjpgj+MgOSM/GEopYYkAt8/gTu3b+Pz7joLnctTSQXr1G0bapW0mVarNalZGZhr6fEiPoSHcYF0NbJBq5IyV4I+UMvAjPmNO7D+3V10HW1QU1Mj6J0Pn0KDqVnXkekzZ4p6JIvnzqOBvgXBWVk0tbImmGzMLC1I/RBMfk4Jr0K9MdDWZcfhg185MYLomL6eLkVFRez68Ueio6MpLS1l9dq1orDZP9r4idd47RHN8GF1mDf310c1165epc//J3D1+rVrhIWFlRfsexiCl68OioqytOmaQWzIJ6pZWtCydWsxEycwMJBDBw+KsR3NW7akirW1GLArpOympKSKBfguHjvBp+AgUbV22Lgxosjbwf37KAmMxlxRU9ylORfwirXbt7J09lxuDJpH7YPLsdbUpVgmn407d4qBsoe37OBIp7G0P7+bWFkNTMuymWpfj1tJgWzbv69ChK24uIgGDRvx3teLapbZDOhfXlQwNi6NWXOvc+Hyze//gZZm+M0QkJyRb2YppIFIBL59AmdOnSI7w4OJ48tTXYVU0B59djNtxjyOHziILpVIzErH1rG26BQ0k9Fltfs9PlXrh02iB0vs7Kiia8RKz9uUFRdTXVGbAhk5FDQV0a1VVSwIN2/6DEpkVEjLy2JJk46cDnzJycuXuHDuHAHevmgbGdC6bRtq13H8CpiqqoqYxiuYff3GqDfvQVFkIIYlWYwZ4UTffv2+uv7ceV/Wb3yCqYkGd2+Xi4b9uzZx/HgUFRXFqsBCJtDrt+oEhZTSvZsN69b8OvBz+rRpYsG7UaM/i8L90ldCYhLzJk3Fz9+PzPw8Bjbqxrv4D4yfPo2LJ09TT9GA00k5yKV8QletEis2bRSl47PDYwnPy6emjgHqZros31ReTXjVgkV0VbPEWF2bV1GfqKJjyIvEMPSbOmBoYMjxPftwsmmCgroKx9+5UbdZY8yMMpk8sa14f35+kbimDx89+3dxSNdJBP5rApIz8l8jlBqQCPx9COzdswtt9UiGDCqP5YiLS2fazEvs2ld+5CHEbCgpK1G5sgXHjhzGMiaf7e4PCLDqTtU4d35s0QFlhUps+fCIzLQ0IgsUySgqwr3fKKY/O8f+E8dZNGMWNVFnauMunPJ6QqhaCbOWLf4VZJeHDwj69EmslFvTthZt27VFRVlZLH43dPR4XnVeQKFRFRSSIqh1awN7Vsyn6c8ZN0JjCQnZdOhcPu4GDcx+1yJmZ2WJ8Ru/mLd3HEVFJWzb0pX27X4tV//LdRnp6bi4uPDK9wOVKilS37Y6LVu3YdbkKVjKqhGSkERxYS4BqTHsOXiQe3fvEPHiHR/S0jHT1EPfRJPV27bwyNWFq6fOUlVDn5dhHxn/wzTad+woduPj7cWWlWsYYduMfNkydAwNeBDzkelzZrNi3nyca3fi1icvMgoLsdTTIVCxEAuzEhbN71oxH6FGza07LqIsvmQSgT+DgOSM/BmUpT4kAt8Jgc0b12FTNZce3euKMwoKimf1+sds2FJek+ZLe3j/Pv73n9DZuCbPwv2pomNEL9uGbHx7h0o1K/PikRtNtS2IzsmikYkF70hn0bo1PHZ15ciuPRjq6IGiAj84z8XSyooPfn5ifIWwI2FmZsbi5SsJqNqalPxirELdaWJtzJrVq0Tn5N7duyxcvZ64DlNINq6J3bl5rJkzTYwjEY47hLo1go2dcI03b6L/kNVRVlbg5fOJyMrK/NP2VqxazU+BCXyq2gqZwnwqR75hw+qVKHx6jb/fB+Ijo0RxMhsHe9p16CAeW61btpyuNetz7vUjps6aKQaqCvbGw0OMaVFVU8W2lt1Xfb739eGRiwvaOjqiYygo42ZlZrJ16Ur6WdRhdWAIUZX0OV1Dn+u54ejpFLB+TXnxQcF699/LkeMX0NXV/UPYSI1IBP4VAckZ+VeEpM8lAhKBCgKrVy6hcf1KdGhf/uUnBDvuOeDJitWbRVnzkOBgsfCbYGIRualT2NxmKDZa5ZkaN4I9uRH9gTXbt7Jr2zbKkjNRU1AUi7xNXzAfm5o1xesSExLEQE87e3vx9a6Nm3F1dUFHXZPislJadGov6mkcfP4ev97liqXGx2azsn9bxk+cKL5++vQpLg8e8Nb/ExryiLLvqurqKCkqinEei5Ys4ew5H4qLS/+wFR4x/Oujoy8bFtKYx4wezaeVbuLbyiGeOLjuZNIoJzp26lxxaVxs7FfaJIK2yq2bN3Cwd8ChTh3xOrfHjzl/9DiypWUYWJqzeMWKCoXZ+/fucvviFUoKi0jPzqJ24wYMGjIUExMTfhgzFqcqjTjo84Kcwny6WlUnxVQDSuPZsXVQxRgGOx1m645DmJr+cw2WPwya1JBEQKraKz0DEgGJwO8hsGyxM21badK6VbnT8NYzlGOnPjJh8kzmT5+BoYoGSfnZdOjeVfwCFL40j+zdh7GuHqlpaZhXsWLUxIlY/FwQ7+kT4YtZBgcHBzHb5BdbsXQpaYlJNGjWVNT4eH7xBo/831GkaohRWQ5Va1Rny949bN2zHxfP9yTatkPP6w49GtnTtGl5wT2hTcGKi4qQ/7mirvA6OipKVEsVKug6DR/+e6b/u64Vdi6EAFqhyvDJEyd4++aN+OX+9J0vsoX5or5K5/ZtxTo7ggCaUAjw+oWLFOTliU5Tr0EDREXVY/v2kxYTT1pOFq26dGT02HGMHz6cemrGtGvYlwuvztFsYE/atGvHsSNHCPbw4ge7NlTXKxdbu5zoz+2gd/y4ew/Pnj5l1+YtTKrTDmH/Js9InQIjTT74PmbvrqEV8xNUWFet24WlpeXvmrN0sUTgPyUg7Yz8p+Sk+yQCf0MCixfOpXN7XVo0ryHO/rVHCGfOB9HYoTHhj1+jKiuPhZYBT1PCMK5ny7DhIygoyBeLzqmqqGJm/nUq7m8h3LFlC4Vh8ZgqqJKqUEpoXhpaKmrIZ+QhJyODR8Qnxk+bSpdu3cTbX7g/Jzg4WMxU0VBXJzYujpKiIpJTUtiwaRN6euVKsV+a4Bj8IoIWFx/PI7fy3Yo/wp64uXHr1i3xWElIKxaK3fUfOJARI8uDZIVUZsFJMTQq3y3Kzy8gKDiYyWPGkJKaBrLymGoboq2rhqKWBvaymuTl5GKkrsWtyPfMWb6UzavXYFBaiRcxoRhp6zF93kzRmTuy9UcOtB9FWFoCbqF+mGro0rm6I3PeXqOX0xDqODri7eXFwwf3yc/LZ9yECaJWy7lTP3Jgr1PF9EeNPcGyldt+JdT2R/CR2pAI/BYByRmRnguJgETg3yawZNFcOrbVoWWLck0KwRk5cNiLkI+hmGlVxiWzGJPcaLa068+B8Ffs2Lv3q7ajIiPFWjFfxiLcvHKVs2dOY25ixshJEzh35BjpCdmEVjJifYsuXHt7lgFTJxAXFycKgNWoaYONTfnOzC+moCCPoDHypc2fN4+oqCiGOTnRpGnTfyqCJhwtVala9d9m8O9cKOxAtGjZ8t+5FKGYYGpaOtMnTsRY1YCE7BLIiiE+L1Ms4ucgq8WPYdEY5CeiogA7DuzjqcsjXt13RUFODg0zI1Zs3ICQdp38ypdptq3pfn4nPrr1qZ7qzfpmHTgb6UWf0cNxrFse6/OlBQYGcP70Lg7sGVbx9sixx1mxagdW1tb/1hykiyQC/y0ByRn5bwlK90sE/kYEVixbQMumarRtUx4X4vkujCMnPpCfXoBMegmvswsxI4+lTTpyKtmPZevWitcJuwSXT50hKjxcjPno2LMHQ52c+OnaNZ5fvYW5kiZ6apq8zo3DxNSUwuAY3iQn0dumLh4x/sxauVQU6xKOWDw93yIowVIG5haV6d2nrxj0qaf7tQS88Iv/+bNnYt8RERHs2rPnm1ypnNxcMjIyee/rK8bcJCUloqamLhbo8/HxJuPNR4JSM1CRk0O7igHOy5eJ83jq5ibqlFhYWlC9eg1euLvz5OJ15ji0p++FnXyoPQnLWHeWWhtx7KM7W/fuEYNrf7p8hcjwCAxMjRk0ZIhYwPDapf3s2Tmkgo/TyKOs27T3N4vrfZMQpUH95QlIzshffgmlCUgE/jwC69aswNGhjC6daoudvveL4sc9HjjWbUq4+1s6CSJnSqqcDHqFfadWdOveQ1QdPbj9R4bXbErvmg0pLSvD+ekFqjSvL0q+Bz17x7P0HOxV5HG0qIyMpSFx7wNpqm9JbEku2VqKzFq0UOxv+9Yt+L94g6aWJU309Xkc48ck5znUrlMHQ4Nf1775/5ERjo6+hZiI7OwcfHx8CAj4KDpYgijaLyJtCQkJnDxyhLcvX2FpZU2/YUNEbZPfMkE+ftbEyWxtMYiXkYGc9PeknoEx1QxNiTSQZ+So0axbvJR6Koa0NLPBIz0aj4IE+vTth8u9k2zbPKCi2QFDDrB774mKo6Q/7wmTevq7EpCckb/rykvzlgj8BwR2bNtMZZNU+vZpIN4dEprIslUPWLthBz9u30bYe3+SM9Pp2rsXo8aU16/Zt2sXDpmVCIgN50ZECMOq2zO6XltG3j2IgZU5xtlw51MgyqX5VDM2o9fkMQhfwl7vPMVf7fUb1Kdtu/bk5+ezb9t2MQPnXVy4GIApLyfHlRs30NDUxMjIUJRGF+zK5ct8/PhR/FLv1auXmBp8/vx5cSemc+fOotaHkCLco2fP35SL/w/QEBYaipD5IlTYFWIzvrTwsDDW7T6IbGEuDjbV6dylC9Y/H4EIWT8zp0xFV0UdPXUtChVlGTZurFiXx/PtG25cvIxQHLB2owaMGDX6V4Xuvuznxk/X8b/7hEVNepKVn8ezCH+Of3jO4jWrCP4URMLTd9TSNkbDvD7v/B7iGuHN0DGjCQ95xpqVvSqa6tZrJ+cu3hDTpCWTCPwZBCRn5M+gLPUhEfhOCBw+dAgFGX9GDi+XT09MymT85LPsO3hSfB0bG4u8vBwGBp+r3C51nk8bRWN2BgbiWW0wdXz3s7ttLz4VpvMkI4K8+BQ6VLbFNzEKFUtjpjnPFSXL3a/fISE8EhMdfbzSopm9YAFCrZaH128QGRWJvqEhjVq2EI97BNNQVxOzZE7gnKheAAAgAElEQVScPU+2cQ2SLOpTlhhBi7wQcjLSsLe3Z/DgwQQIwmxKSrRpW644+t/YCCcnxk+YIMaHtGzeHF0dHVELxcjICKeRI0lLTUVwRE6dOUNEpxnkm9tiHeSGVdRb1i5bLKqyrlq5inh3Lx4Ev4eyUnrVrI96g5o0b9GSFQsX0cOqNvoqGqTKFJGir8QPs2aRnJzMS3d3sYqvULnX/ufMIWEuRw4c4MlDF9SUVenWoRNa1uZi5s7O7dtpgjaHXzzhkWEbqgScx0BDhfY9uyFbGobz3M/pxa3absTt+auK+kH/DSPpXonAv0NAckb+HUrSNRIBiYBI4PKlS8REPmbGtPbia0F1tEOXrZy9eL2CkHBcINSd+cXmTJnK5CpNmf7wEmEmLagR94wzfSbwLjYUP30Z8YglJCQYUxNTUZRMsBvXr+N92xWv+CRkSgqY3LwDwZqlTJ46jcePXHlw7QaBIUEUFBUyY+5cUacjPS2V8RMnkT7jGP6F5cqhaj4Pae59joWLFtGyVas/fBU9Xr9m1YoVzJs/X0zRFUwQVduxfbsY32JkbIyWpiauz9zx1qtNmHk9SjQNqPN4D24ndqMiW8bly1e4euYs8XFx6KlokJybRdd+fTAwNCDy6VteBgQSo2hAd3UZMvWUGTl5IltXr8VWRQ8DdW0ufHBn0coV/D/2zjqsqm3rwy+dIiGIIA0KiAF2YHe3YncH2F0Y2Ip97O5u7MZGUEBBUrobye9ZiyvKOZ57z/3uCWONv3TvteYa853LZw/nHOM3KtlVFrVZhEAuNydHTD79pNsi+CWI0D04f4U6miZsf+VJZ/MKXAr1oUmbVpQvm8iwIUX+J6dk0n/QHs5fuv6n85IGlAj8HgEpGJHeDYmAROAPE7h18ya3ru9n0fwOxfe07+zOyrVbUVJSZvHcuQS8fUfV6g40adFCrGKZNX06Yy3rk5qUzOuYMOoYWVGprDFDL22nz/hR1KxVS2wUt3aZmyjnLiS3Kquo8OD0RTzDYlHKTWdIlbp8MFEX8yXmTp9BakYGskpqqFCAnUNVVq5eg5qqKqvXrefsZQ9k9U1Q/piBqZ4WM1wmiAHPX2W3bt0Sd2RWrV79u49ISEhA6OvjGxhEoYwsFU3Ki7khVapUFfVX1ixdJkrbC4m4zdu1pUOnTrx88YK97ptRKVDCPzkR81LK1OnYSizF1Y3JxtPfl9isTJpVsCbfxlBMej28Zy+NraqgrKDI4w8BVKlTUwzgPtmOX7YR/MIHu9L6eMV/oHxlawTl2Cq2+XTuVEO8TDh6c116kz37j/1VyKRxJQK/ISAFI9JLIRGQCPxhAkJlyoZ1C9i66bNA1tCR+xg4ZDIvPW6j/iEZbdVS5ObncSDwCb2GDCIhIZ4PT31wsWtKKQVlYtKTcX/ugZ69DYNHjhD/Jz976lTaWlRFS6UUr9KisKlfi+uXr9DHohY5+bmcD/FmzPQppKakcOngUVrqVyQkOY4rId507tULG1sbqteoiZ5uGYTyYWGHQF5eHqsKFUp07BU6+QpS8n+mCYHG7Jkz2frLL//1sGnp6WzZtJnjQkM8qzoYKxRwKegVE2dMo34DR9bMd0UuMZ3cvFzC8zMYN2WyKFxW4BfG+cD3fFQrh01+LJrWpuRHJjCrVgf01EsX+7HgyTmsm9Wnbfv2xZ8JOyQhIcE0btJU5OO2ZB5OPSyoW8dKvOaRZwCnz0ewYpX7fz0f6QaJwP+XgBSM/H/JSfdJBH5CAokJCQwa0JNzp8YWz37ewrNo69pz4dgJzDWN8MySoVxuIrPqt+RA/BsWLlkiKoPeunYN+QIokIG2HTvSs29RQHPvzh2Ob92BV3gIGmVtGGZhxuPcONp26cz506dRkpOnefu2NGpc1Cn42NEjvH78jPSsLGTl5YiOjERJUZEhY8fQuk1rSn1xRPTrJXJfv17sSzN02LA/dfXmz50r6oU0bdZMTE79IyYIn8XFJ7B/7168btzF890bUbitlY09Jo1q0X/gID5+/Cg2xROE27S0tLG0ssLr5Qs2LVtJzTImhCXHE1OQIXb73dtuFAmZaWx4epOMggKm1mpKXEE292USmeji8rsuOY8bziq3DhgbF+m0nDz9lLAIbVwmT/0j05CukQj8KQSkYORPwSgNIhH4eQi0bdWEIweGoaGhIk561547RMRo8+zeI+RzlbipYIx96hsWOrbjSPI7ZrsuFK/LzsoiKTmZcuXKlYDl5+vLgmkzUFHSQlZWjvamFkSUU2H8pEnF1506cUJULRUSMcsZGOD75g1bV6/FQFGXKz53MNTQFkW9evfpi24Zna8mXnpcvcrK5ctZuWYN1f6CY5vVK1dy/tw5cReiTp06/zFHJT0jAz9fPy5fvkRURARCR9+IsA/ol9MXk1SF4xuhmkao+hGSWYVARLCY6GhOHD/GkwePaOHYmNLl9Tmx7wCnu0/C5doxjihUpFBWlj5ZPtQ2NCHOSkeswvmaCVL5/ft0486NGcVfr9twHUPjxvTo2fPneamlmf7jBKRg5B9fAskBicD3RWDMyMGMHFaVqlWMRcdv3/Hj3KUINDV0KXwfjaG8OmbaelyPCcDYsTqdOn/uBvt7M3VzdcUwSxbNfHkO+D5g7tIlxU3ydm/cwptHTzDVLsubtBhGOU8Qj3Z0ItJxu3CQzra1uRn6hhXr12FrW4nSpTXE/JEv7cL58wjJpkLjvZ69PjeE+5o/23/5hfz8fEaNHl3iayGv5cuE0F/fGx8XR7d+A0lUL4dsRhJTnDqJx0VChZEwlnAk8smEJFef16+ZMcGZiMhIHG3t8YoIYvGK5VSoWJFLFy5w5uAR2hpVQlZNmYuBL3HfsZ2LF85zZM8+KhmYEJQaz+gJE8QSYJcRI5lTrS2X3j5ne2IBqTJK9FFOJSknhc6jBlO7Tl0uX7zIheMnSU5OolJ1BwYOHiyWS+/8ZTl7dnwOVpynHKdvfxcxl0cyicDfRUAKRv4u0tJzJAI/CIFVK9wwN04p1hqJiExi3MTjTJ+9iBVLlmCuqUdEXAzlLEyYMnv2b2a9c/svBL8LQB5ZGrRsTvMWLcQjjgvnzvLs2TPKlNEVS2WFH1lBMO3Ylh18SEoTu8z2tXUgQC2PLj26c+f6Td54e6NZWpMuTr2oU6+e+CwhV0RQY5WVlRX/npuby8zp0+nbvz/2v9L/+LVzgh+d2rdn8dKlJcTFXBctokKFCvTq3ft3VzEiIoL2g0bjNXgLMnk52G3qx9E9O7h5/TpCbsiMmUXCbYIJqquPPR8zf8YM2tu1ZsvT6zioK2BRyx6XGdMZO3IErTUt2PLyPla6hpTWVKJGiyZcP3uebkZVxURgCx19HpHIwqVLOXXyBJEPvZhYpTlHfe4jgww2euXZF/IMt80bOH/uLHdOX8C5Wkts9cpzKuwVnlnR1K5Xj4jQO8yaXtTnR7AOXTayZ//xEpL9P8irK03jGyYgBSPf8OJIrkkEvkUC586e5Y33RWZO+6xL0bHrBhYvcxc74b54/hx1dTWqVisp/CXM5fDBA9w8fwknq1qYaOpyOPApMjqlGDZuLMK4mW9DUf9YyKvMWKo3rE81ewdWzF9IRoESebKKTK5anWspISxdv7YEmqtXLpMQH0/rtu3EHjRC3kipUkXlxUJC6wo3Nzb8qk/Or9leuXKFt/7+YjAzdtznChThujt37vDw/n1mfiW4+nKcHkNGcUWvHulVmmF5cytLWtjRuEkT9uzezbTp08VLheMmoYlfXl6+2ETvxKFDmKrp8DzYn3qOjjgNHsSmtWuxl9Fkb2wGMrF+KMvn03vAAKKfv+H+2wBC8uTpWlYTOSNdprkuEMedNnEijlqm6Moq458ay41gH4ZPGEfDRo0ZPXQozhUbsfrpLWLTEhlRvTFnI7xxqFUV+ypydO5YXRwjIiIR5ylnOH7qwrf46kk+/cAEpGDkB15caWoSgb+CQGBAAAvnT2L/7s9b+7PnnaaqQwexXPXcmdM8ffIEZXlFatStQ4tWrcRdCuG+uVOnsbJpH2x1y3Pc5yFdKtXmaMATHqdFiRUjJH4kMC2Npkbm+KWGM811IWtdl9BU25w+VR1Z+OAUZk3r0qVbN3Fqng8fcnTvPuTyCpFHBl0LEybPminmjKiqKLNv717RF6Hh3JJly/4tjimTJolCaO2+qDz5dMPSJUtExdf/FIwIx0cjpszC23E48skxLDXLYdSoUUwYP17caViwaBFCrkhGRmaxLwIX4QhISFYV+tEIR0GCzsrry7foZ12XXd530KlsRcdu3cSAo6u5A9dCAyilKEtTp6506FiknCrkklw4cwaFnAIy5Aqwt3co3i0aN2Ik/Y3sWfz0LgH69dhRpSLXwq6Tlp3E4oVtsLQoEqnzuO7D/UdZLFrs9le8OtKYEoHfJSAFI9LLIRGQCPzXBNq1bsa+XQPR0SnafTh56gk+fnJ06NSNlQsWUVFFh6o65bkd/x5ZXU2mzZ0jHrlc338MG7UyHIhKolBemQYqBbg26sjoW/uRUVUiKyqZt/K6dNZU4G1yBKPnzRTVRg/s2MnHnI+UMyqPnpYOhmamVLG3Z8c6dzKi4gjNyiE7PZ7GjRoxe7Gr6NOiFat5nFOKD4mpNCv4wJGjR4rn2bJZM1avXVusXCpofGzeuJG17l8vZx07ejSDBg/+Q3kUD+7fZ832PUQlJDN5UG+6de/Ou7dvxd0RoQx4yPARYnWMiooKno8eIeSamJiZUrlyFdG/lJQU7t+7y60bNzDUKkPDls3R0NHGyqoCxw4exOP8RQx09FDX06b/8GFiQq/gv9DbRlB/NTe3+I2fx44cIeqZD2ZypXidEI+GijyKNsa8eHGfc6c+7wKtXncNY7MmUvLqf/0vQrrhfyUgBSP/K0HpfonAT0hgzsypNHYsRfNmduLsQ0LjmDztDPUcmxP70BvPsBDSc3NxqdGQhynhtO7fC0VFJfas3YCGnAaHFG0plJWnfcpTdrbrh8vNA5Sxs0ImJE4MVhJzs/DJSWDR2s9CYsKRxtVjp7BV1yVNroBcbTXxR14bRRRkZAnKTGTanNnY2FZCqNCZt20/3v3WIZeZQqOzc7h4/JAoA3/l8mXu3rnDUrfP//ufN3cucnJyzF9QdOTxaxNKd62trXHq27fEV1MnTxZ1TIYNHy52G/5koSEhYvLqr5NAu3ftim9QKAam5lSvYEa4lx/pKSmgrIBju9a0adtWDOaMZVQxUNbgbJg3oycVJZM+f/ZMlJcvrakp6qoIImdCou16t+UE+vhSp3wFSqup8Tw2FA0zQ8aOG4/KF4m8bgsXkZeQQvbHj2TIFlCjfl2y03yZO/uzgF2/QbuZv3B1iWTbn/D1lqb8DxCQgpF/ALr0SInA907g9KlT+L+5UiJvpO+AHVhXqkv4/ec8TC8kt7Qx47UhNC8Nh86tRbn0gT16Mr9uZ5Z7XhM1NabUaY6Ftj5DL+9g5aYN7Nu+A1/fN1hZWNFn6GCMTUyKUbmvW0fc87c8ozQOMqnIKctiXtuerOxssWGe8MOcEB2DvIIC2fIKHCxdhwxbRxxubmB4dROxomXmjBm89vZm+syZNHB0ZNeOHRz0uEtkTCxN7CzZvGnjV5dm6+bN+Pn7s/4rOyeCHLzQqM/5V1oeQh8fIUgRTEiiTUxKpp3TQJ4P3U5Z/9uY3t2DMTK8/BBCYX4uBjq61GzYAMM08A//QGByAp0rVSWxvAbxUVGkhUVjoaHLrTBfBo0eSYuWrfhl61ZUQxMYU6Vkn511b+9QYKDFsBEjxecLu0tCE8HQ0FDKG5VHV1ePVcsX0aaFPi2aFwWU4R8ScJ58mpNnLn3vr6fk/3dIQApGvsNFk1yWCPzTBITKkbGjBnLmxJhiV7b+cpOwSHXue9ykT6V6xGWk0srKnhm3DuO2YT3ljYxYt3oVdvml6GpUdCQh2PInF9FwqChWuwgmlJsKOxi/NkFO/fX1u7yOS6SluS3+CcGMmztLFDE7smcvSUEfMDaoQvgHL4IV5Xhu3xOLgNvU0Vdn6fy5eHm9FAXG9uwraur37t07BgwextNhO5HJyaLl1cVcPHn0qxolwnHKhHHjOHDokFh6+6UJOyB9e/fm2s2bJT4fN2YMlpaW9O0/gNy8PLFnjfP4cdyuO4J4Azuq7B2HrYYC8qnZvAzyx9LQmHIVLdFJy+Oynx/JOjbUyfuAXjVrCsLj0ZNR4llcDJ0sbLmSGMiaLZsZOXAgmxr25WlEIGuf3EJNUYnpdVtiplWWCfcPM2LcOA7v3E1GWhppOdl06NKFXk5OIuOBfXtw5eIk1FSVRL+Pn3xCcFgpps34bQXUP/2+Sc//8QlIwciPv8bSDCUCfwmBEUP7M2q4PQ72puL4vn4RuC69jl2VmkS/DsBWx4A7b19Rs3Wz4uMNoSHekvkLaGBph7KMPK+C31HW2oJJM4oqTX5tQqmtz6tXaOvokJWVyeqlbqJsfOLHTDK1VZg0ayaXL13kzK4D+EaEICMD5XXLUrtxIyISU2hcu0axFPqmDe6YmJgwYmTRbsG2rVvZ/C4d7xpO2D/azSALdSY4O//GB6HCxmnYaKLUy2GYFsHh3dtLHGMIux4jhg2jmr09E391f++ePenUpWtxE7379+6xwn0TLwdvwfbRflzqWSEIj32SqReEzRbNmk1zQ2vSc7J5HBtMqy6difd5y7VX3oSWb8hQ2QgyDUoza8F8hvbtx8mO4xlzaR9n1KpQKKtArxx/hletzaq3d0iMjmFmrfYUAprKaqx8fpkxs6YRFRnJ61eXWer6WQPGZcoJuvUcLe4YSSYR+LsJSMHI301cep5E4AchcGDfPuJjPHGeUNRpV7CBQ3fTf5Az0dFRxETHiDsDNWvXLjHjpKQkHj64T25OLiamJpiYmhEbG4O1tU2J64Qx1i9fSWp0HAlZ6QwYNhSdMmXE3Ak9PT0UFBV4cv8BH/PzCQ0IxM7AjA8pcTRu37Z4l0UYMDo6mju3biI0+RszbjyODR1FUTRBe2SDgj2W0a+wJoWV82eKVTe/tuPHjjHluj9hjYeic2Ed27vXpUvXriUuEwTFrl69KuadCImxubl5oraIUK4sVLn0Hziw+PqrV66w79ARouITWDJ7BnXr1y8x1vmzZ8WqmGo2lTCvXElMbl27cAnLHHvQ++g61FWUmTJ3DvXq12e6swvTKzTm4tvn7PR/jYKWMQPLaROYEYtMOW0qK+qQEh3PiQ8RmCiAia4WDZy6cPfWFbp0NKFpk0ris2NjUxk4dC+XPW79IG+nNI3vjYAUjHxvKyb5KxH4RggI/5sfM3JgiT41h488wj9QgZFjJvwhLwVBsM1r1mJd3ozEnAzadutC+w4dxXuveVzl7J6DeIWHU8esErFZsew7XtRJVvju3N5D2JTSQ0lFhZthb+g7ZAgVKlbA0rJINl2wyIgI5i1yxUvTGg2vq6xa6opD9RqiBsmZU6c4e/UGrRs3KM7t+JrTp06eZMqllwQ3G43WjV1samaBU5/PjQK/vGdQ//48e+WDiZ09Ewf1QVVVlT27dlHfsQGtWn/uWSM0HExPT6d2nTri7UcOH+LOZQ8UlZRo1r4NHTt1LuGK4GtqRAyPXjylY49utGlbJFK2e/t2dEJT6FepPuf8nqAkr0BQShzxeiqYVrAi6aE37+PiOSFvgVnoNUz1dOg+ZCBHDm7nwpnPa3Tk6CPCIjWlI5o/9NZKF/0VBKRg5K+gKo0pEfhJCEyaOIYObQ1o0thWnHFycgaCANqO3QdRL1VK/Ez4IQ0PDEJLX5dKdpWxd3AQPxdyQN7ee8zYyk2xKlOOkKRYtry+jUZFE8ZPdBbl21cuW0V2VjZtzKx5nRnH5n17xHsPHzzIm4s3uRsTjaayCl0dHNCvV43WbdqWIL9rx3bOJynypEY/Kj85xFBTRXp8IQevoqKMirIKyspFeRNfs5cvXjBkrhtefddS+8gk1s1yEXvPfGlC8uzrN28YMGIMPmMPovbmNnXeX2Ov+yq8Xr5k/7696Ovr07xFSywsLdHQ0Ci+fe/u3cS98qd6KQPyCgo4F+bNhLkz/1BFi7Drsnz+QqqXNSU8MoI8BVkUtDUYPGEsefn5oq7LSGtH6phX4ZfHF3hHOlVq2FNK5QOjR35Oeh06Yj9jJ8zBoXqR+JlkEoG/m4AUjPzdxKXnSQR+IALCkcMNjwOsWPb52MJtxWVKaVUThckEzY1zO/bR3qQyyfIFeLx7SYtunWnXoQMzJzgzyqIuVwN9eBgRRCfLygyp0YxZD09SvUNLWrRsyfxZs5CJTSEuM42WPbrQoVMnUUDtxvVrnNuxn8iMj7Q2seB9VhKdhg+gVu06JRJQ+/QfwN3+WyhUUMZ+6wBcp08uDoa+XAYFBQUUFRVQVFBAQUEReXm5EqvUpld/niib0EYxgQPbt4jf5eXliVUy2dkfxXJZ4c+9Bw7hafdl5GnqY3N+KbPa1RM7+Qoc5s5fQGnb6lhqqjB1/BjxqEkwlzFjWFS1LX09zpAU+RpH62p0HDFQlMO/c/sWgQGBaGlpiU0Cy+rr/+btERJj3wcG4u3lhZ5+WewdqotJvYIJJcwbV6+hZ+NW5CjLYWBTgb27t7Jja3+MymuL17x4GcKGzY/Zve/oD/RmSlP53ghIwcj3tmKSvxKBb4xAl46tWeXWCYt/qXj6v41kxpzzbN62l6tb9pHwLojDb55hqKnHhBoNcX99i/Xbf2HaqDEMrVifKc+f42/VHQefbWxq3o3ItEQ81bMY7+wsluveu3tHLEs9dfgoKampNG7ZnIaNG7Nu6XJsNfVJyUxHtowGmoblCHj3VixnFZrSeT56yLrdh3hadwjWt7dRuawGGvLKtOne5asByZdYhYBHQUEeGRlZ8dk3b1wn3a4pFZLeit1zBSl3Qdb9kz329BSPZIKDgthy5T7evZZT6vklpmnFMGToMPbu3sWyOC3SanbE8sZmOhqpMXnkEPH2tatXoRudyQHv55RTViarMBu39evwuHqFKC8/amoZEZ2fSbBsFq5ubmITvTtXPYiIjsLU2JQmrVvSrEWL330r0tLSRJn7GjVrivLzEaEPWDCv6ChMsEVLLmBr15ruUpfeb+xf1s/ljhSM/FzrLc1WIvCnE9i9cydJ8U+Z5NyyeOyZc05jaFKbu1euYSOvyZp8Eyxin7C3RSdcru3nl0MHWLt4KTVltFn74gGh5epiG/OQc72dOfX6EcmV9Ok3oCjpMzk5GdeZszDOV0ZfXYvogkw+aqkydNwYUalU2AUQdgdOnTgpSq43atJY1OAIDg7iuYoZD9bNoZK5Cbc8PKimUY7nieEcOXPmNxxCgoM5fuwoKXEJ9B0yWNyF8PH2xsbGBr2yZUWV00O79xAXE0v3/n3FnjOCCfkrF4+cIORDGO07dEBNW4tD1+8RqmXJBGsNho0YwWPPR8z75SCv+69HLiOF+ufmcfiXIk0T4RhntetiRlRuzAG/R9Rr04LOXbsyavBgznabRKO9bvSoUJX3+anIqCujnl1IP8taoj6LX0o02/3uU6OxI9169BDHE3ZDPO/cRU5Bnuq1a9O46efjmPGjh7Bwbivs7IoSdYUmh0NH7OPsBQ+UlH7/qOpPf2mkASUCvyIgBSPSKyERkAj8TwQEVdDOHdtw6tjYYnl4r1ehLHG7gWPjljw+ewUVeXUqampR26gC2wMesnzrJo4cOIDMm3CqahvyJiacauVMsTcwZ+CFrYyaOUXMLxF/MD98YPZEFxIy84nLyWVsJXvuxQeJ2iVCye+D+/fYvWsXrdq2JSI8AlMTY/HH/EvbtmY9oS98uffemzJaWsx1dRV3XBKiYugzeJDYD+bCuXN4Xb2F7/tATK2t0DcoR5D3G4Ljolm6ehXh4eF4XbjOndfPUVRRZsO2baIo28njxwh++IaznlexNjJj8sJ5CAqsb/z8mDRpUrEbi1es4tL7BEJ7L8ZmVRc2r1nJ9WvXGD5ihKh5cuPaNTFwqFK1qigJP374CBLiE0g2bYpdegAJGXHUta7CwhodeBcfyfuEaKoZmInjT7hziJ0HD3D86FE8L3owwKaeuKOz9/0TOvbrLTbLE0qgA/1vs2zx53LejZuvIa9sx6jRY/+nd0C6WSLwvxKQgpH/laB0v0RAIoD7+jUoygYzakTRboFgs+edwcSiAX5vfFFNyMRYVZPDL+8yfsZU6tarT1BQELOnTGFNs35U1C5HVm4OG3xuUKCvxZjJLiWoznWZjExyPi+jw5haswn73z9m+8ED4pGFkLdSq25dqjlUZ5nrQuYvXCj2cfnS3ObM4+rtm9ibVSOtMEWsSHl66TphHz5gYGbC0o3r2bhyFX4v3+MT4oWBblnUVdUICAuhX80mFFQ0wKpCRY5u2c779BwalDegdtc2YlWLsDNy69ApHgW/o45lRdoO7INjw4a/eSvWrVmD55OnRCWloKqqRtPaDqKqq7GRMZYVrOjXf0BJn+cvJCsiljKyyrxK/ICshhoz7FuTlZnJzFtnyC1TAdP8ZA52HEyHk6tZsX49sydNZrljT9w8b6CnKIdjxcq8Us1m9NixjBs1mMUL22FXqbz4nMTEdLr02MSJ0xfQ1dWV3mKJwD9KQApG/lH80sMlAj8GAUHLw6lnZ04cHYOOdlHzvLfvohCEtFau2cT9+/dITUkVhcGEzrSfTGgGd2jPHjE3RMjPaNi8GWXLlhV3IYT+Kw0ci37Uz5w+hc+tB9TXM+dakA812zbHtlIltm3ZjLmVFU2bt+TVyxd4XLqEprYW8xcsREu7KEFTsH17dhPi6YV/VBjDJozj1ZOnBL4OxTvYC2N9A7bt28vOzVsIe+pNio4NihlvycnJ4W1YCAPsGxNdCuYuX0aPtu2JTU6kia09zQf0ErsUB71/z+rFS4iJiOIj+ezYt4+rVy5z/+ZtTMsb0bV/X3HnRcgrOXH8OJImY00AACAASURBVPUbNuRDeDgP792lS/ee5OXn4ffmNQYGBowa/VnRVjieWr92DY6Vq4u9eATBuCY5WiRnZ7AyNJ5XZh2p5rmYOXVbcyM3kh79+rJ7jTv1tIxZ6PsOPc2yNFPOokzdyqipqZOW5M2cWUUlwYJt3nqTfCwYP7Fk4PdjvJHSLL43AlIw8r2tmOSvROAbJbBpw3ryc94yYdxnEbS16z3IzivPwMHDRK8TExM5sG8v8RFR6BiUE0tJhV0EQVJdqC7ZsHYtQS986GJuz/Xod8hql6LP4IFUqFARj6tXxR9xIZgR9DkmO0+kUuWq1K5Xr5iIIG721PORWLlibmEhfi5UvQj5Hs+ePhGDgpq1arN80SKueHhgYt0MLYU41m7ZzMUL51GOSmWvx1lGu0zE8849fB89RVlNlWY9u9C5S1fR96P7D1CjqgPzVy0Xx4+OihJzV4Jf+2NiW1GcY+q7UFwqN+PKu5dcjfRjxdZNqKqpsXK5G2lp6fTq24/U1NQSJb6H9u0lLTWF2nXrUrNmLeLiYsWuvpOnThOfc93DA69TV5hcux3jrx4mODmOdpaVSSaLGu1biEm90yZPpp9+ZTZ5PUJJVhZtFXlqd2rFkUP7OHJgBIaGRQFaZFQSffpvF3dFhA7CkkkE/mkCUjDyT6+A9HyJwA9CQMhz6NmtA1s29sHcrKhsNTUti959f2HqzIVUrGjNyYOHCX74nMblKpCSl41H6Gscu7SnfceObHZ3Rzs2g9aGdnxIjRfzS658eMO+1/dZ6OYm7hx8srmzZqKiqk6nbt1K0BN0N+7eusmCRYvEz4Wk1N3btpGXnEFkfCwtu3bEqU9fThw7xpMr10nISGPUZGcxQBHs0YMHIIN4jPTi+XM8Tp9Fq4wOI50nit8LQVNaWqq4yyPopQjjnDp8mLKaZTAwNmLg6BFMHDmKWvoV2JGlQQ+ZKFTVlGk+tE+xhocQRFV1qE71mrV+s/LnTp9CUVGRZ48fIysnS3hYGN169GT8xIliSfOk4SMZYVWfWkZWRKUl8SI5gisxb5mxYL7YPfje3bvs3bSF6uXMxR2XOMUCVLTVqF5VhUEDPsu8u628gq5+TYYOK2rkJ5lE4J8mIAUj//QKSM+XCPxABA4fOoSv91VcF3YqntX5iy85fzGE0eOnMKxfP3rZ1uNgSBAG8jJMrt2MPZEvWbZ6NdMmTmSBXRtGXzlErEJpDAuzONltBHsDPEkpX5pBQ4pKYWfPnEFOTi49nfqIuw1fmqC1ERr0nhmzi5q9LZw6HbN8ZV7FJ9LB1JJL4W/oMWqoKFG/e+cOseRVXV2dxk2biT1ZhF44F86fI+DtOypVtqNT58/JnkKH3EfXb5Gbn0frLp0wMTXlzI69WJfSFat5lOUVyalYDtlCGdK9A7gc8g4na3teZcXRf8xI8YhKMCGRVNAdcer/WSL+16+A0DsmXdg5KV2aG1evioHFRBcXIiMj+WX1OpLSUjA3MAJVJQYMH1bi6OvJY0+8vV5hbVskRHfp/H727BhU/IiXXiFicvGR42eRl5f/gd4+aSrfMwEpGPmeV0/yXSLwDRIYOsiJfk6VilVZBRdnzj6NWukKeN6+i4miDvvlLLAMvcqBLiNZ8PIC637ZxiyXSbTWMGOJ/zte2wygitcmtjZqTerHLK7KxorqqkcOHSQ3L5+2HTqKJb+GhoaoqKqKFPz9fPG4fIm1691FzQ8hsOjXvTtNy9uwPygAfWVlhtrXJr1iWWxsbVm71I3GRtboyKtwIeQVfUePEHdDcj7EYilfmsDMBDStTBjpMpGd27eT6heMVq4Mxpp63I8PQt6gDOYpsDMwiLy0GM71HMuydzfp2rs3l06fEY+GVJVVcGzZrLhM+dNyzZ4xA92yZWnxL4l4QbPkjY8PGRnp6OiUwdjUBCWlz52Lnzx6xI1rV1mwyFXUOfH38xOVXD9+/Cj+WRBtE+Yk7Kp8srTUVKa4jGXBnNZUr15UdSPY2AmHad9pMG3allSr/QZfJcmln4iAFIz8RIstTVUi8HcQ8PT0ZO2qhRzYM1gUDhMsOjpZbKJnX70eUS/8sNYsi3HpMuQryPJaJRvnqVPZvHYdFnH5nAh8Q8LHj1TV0mJ1q75s8rrOh1IQEBBA7Xr1+ZidjefN20xr34c9T67TvndPyhkYcuHsGSgsYPrMWcXTPLx3H68u3yIrP5+qZcsTkp9O815defr0CVqhKex5cVPc1ZjRuBvXk4Ioo6hKamIWXqlpOFeqwpn3L1iyyZ1Fc+ZgI1uazakqmMa/YJS9I88KEvH396eChi6KcvJi4m2huT7DR40qfr7Qf+bKpUuEhYVib+9Ak2bNxO+EIGLurFkYljeieevWPH/6hDvnL2Gnb0zyxyx8IoOxr1mTJi1aiuqrggnXvHz2jLXu7uLfBZn6tStWYKVZVky2jc/LZPz0aWJir2Dua1dgZpTLyC8qnIQeNF4+ObitXP93vArSMyQCf5iAFIz8YVTShRIBicAfJbBm1XJkCkNwmfBZGdTjmg979nuhV6Y8BQmpqCooEpQUy9T5czEsX57bN2/y+PQlltTrhm9sOLZ6RkSkJtD/5AYU1FUZ5zKJxIQEDm/fyTmnaWIAMPXGQcrXr06tOnW5feMa8nJyjPyiIiU8NFTsphv1PpgCGRmq1KwuytQLwmDPj5zn9KsHYjAyq1Vvzn14ja2OIc/fh5CtpE13fR1uxgTgPHeWqOwae/UxNyJCcNDRRUdPF3lbY8rpl+Otry/ZyWmUNTemT7/+JRAtd3VFJiYVc+XSPI0NoXoTR3oOLjqeESTcZ06bytBRY7h5zYP5Vk3RL6XJ4/B32JU14VDgE869eUyXPk7YVCqqQDq4bw+tWrWmUePGzJ85i64aFkSlJqGhrIKWijq7wp6x3H29eBT08ulVNm/43NAvODiOgUN3se/gUUxNTf/oUkrXSQT+FgJSMPK3YJYeIhH4uQgI/1Mf1L8nI4fXopGjdfHk12+8TnScCg7V64q7A9WqVROFywQTynvnzJpJNXV9qusYEx4VwbH3z8hVlKNFm7bi8cTmFStxrtac+iY2BCXGcDfkDVEmpWncrDnXrl5BRUmJkaNH/wa2kHRaqtTn5nRCsu3cadPITEpBTU6R+Ox0hk8Yz4Obtwh7G4CirDyaGhpoGpRl8oJ54nhbNm0iyNdf3IWwtLNhzLjxyMl97mEjiJadPnJUnEdXp95iwqnQzO/0s3uoaZTF2aEBO3xuc+j0afE7wRYvWiR27xWST6vlquFkU5f7IX6MO7+dKsZ2NDcy55D/I3oPHkxFGxsePbhPeEgIE1xcGD14CCOrNGZJUBQqGTEsr9eEza9v4TRsCNu3ubNj20BMTT5XyrhMOU49xy70kGTff65/jN/JbKVg5DtZKMlNicD3RkDQ1Vi2ZA47tw0oVmYV5jBx8lEsrOp/tReKUO566sQJIiI+oKerJyZhCommk2fM4tShw+gk51C3nAXbXj+nTXljsuUh3qCUGIzs2r6N8gYGuEyZWoxKaKjnceESYUHB2FWtwvBxY0Vpd8GESpV79+4SFhqKmZk5vZycxLLcwIAAEuLjSUlJpnbdepiZfc63iI2NIS01TczX+NLevPZh8cw52GkboqOqzsPo99Rt3gSlD0lcePWS+LREZjRox/63j1i9cWOJyqCxo0dhZm4hBkILG3UXxd/mvfblvV5NKgacoLulHXejA3EaOZyCgnyuXbmMy+QpzJ86jf5WdVjt/YyCj+kMtnXgduYHCguyGT+mAU2bFCWwCrZr9x3eh8qzZNnq7+01kvz9SQhIwchPstDSNCUC/wSBXTt38s7vNm5LPlelxCekMXrcIbp0H0jjJp/7pnzNvzMnT/L8xQtRSyTw1iMc1Muy7MFVokpbEtStF3MenqJ8XQeq2tvz/MljdmzbiusyNxo1aiTmVOxdu4Gc9EwO9HRmx7NrxJXXYKyLs/iobVu24P3oMVW0DEguzKWMtTlDx4zGz9eXnVu3oiWrRHDUB5p1bIdT335ik7n9O3diVtYQOSVFBk0Yg6WllTiWEHhd232Yc1Fp6GXF0Mi2ErU6txErcz7GJKIgI4u6hgZlLE0ZP8lFPKIRkk4FOXlB+O32nTtUr1GTS4eP4mRVi2thgTw1aE5EmBetZGKppqdLUKlCatauw4kjh9i1dx+rV65AOT6DwqQMYnLSyNNU5WNBNu1am9G/X4NinPcfvGPN+jvs2HWgeBfqn3gXpGdKBP4dASkYkd4PiYBE4C8lMGvGJEyNchkx7LNUvK9fBOOdD+MyZXax/sbXnDh35gy+/v7kZGZRu1CTNzERHCrTguzwxyw1UOSQ7yOc584RjzmuXLxA5IdwVq8rSs4Uditubd6PR0gQKRlJzHVsz27f+xw8dVIs6XWbv4AGZcw5/d6P8Q4NOBnwlJkrlrJl1VqqqejyKOIDinmZyKgpY9+8EXcuXqGRniXR2VnYauvxOD+eBSvcit2e4zyJiJBQ1JRUyFdVZKHbMnLzcgkKfE9mZiaaWpriEc6xvQdQLJQhtyCP0jo61GrUgAP79jF7wSJePn/O8+u3mOLQiiuBPnjFRdPR3JpudnVpfWgZo6dM5uCePezYvVt8rtBN+JWXFyYmpoSGBqBfJpvJLq2KffoQkcjocQeZPXcpderW/UvXWRpcIvC/EJCCkf+FnnSvREAi8B8JCC3sR48YhFPPSrRrW634+keeAcyae4bZ8xYXV4D8erBTJ47j8/oNof5v2dxsIAvunue4Vn1s3h2jR6VqhKkjltIKdnDvHvEHt2OnTmJSqlBa6zpjFrpKmsRkZzGgUnWuxgWw5petoirrpjmuvA2OwDs+mh1953D00QFaDenLStfFWJatwL33XliXMaRVBVveyKWTHR6LX3wSIVp2hLZvTevDbhw7d7bYZeF5UVGRYh6JIPBW5lf9Xq5dvcrRnbuZWbuD2BBQsMtBr9jy/BqWdrakp2cwePgIQkOC2blhIzMadaWZcdFRS2ByLKOv7mLOQleuXb5EvQb1adDgs4jZ1s3ukB/Jovkdi/0pKChk7MQjNGrSld5OTv9xnaQLJAL/JAEpGPkn6UvPlgj8JASEEthxo4ex1LUTtWoWybQLdvOWL24rPZgxe6Eo1f5rO3PqFJHR0by4d58NTftzN9iXC8Fvqa2nz4Vgb8ZMnYJOmTKixoiPlxczZs3k+NFj3Lh8GdlCKJCTpbSqOsnJSWTn5TJy/DiaNiuSq9++dSv3Pa5jqV4GO4sKXAvzxXW5G5cvXsTv9kNi03OoX84Q79Ro2vbpwQdPbwICQ8jN+0gDSxvuJoWyakNRme0ne3DvnnjsEh8dTUUbW9p36YyRsTGvfXxYPmceG9sMEXVTbr/3wbKMAa2sqolzOvjhJYaWZgQHBdOgUSMUlZS4dfkKyTGxyMvKUaAgR4MWzcUclquXLmJiYky37j3Ex+74ZTMZqe9ZvrSkGu2CRecprW2Dy+QiOXnJJALfMgEpGPmWV0fyTSLwAxG4f+8eS1xns3ZVT6wrfpZ2v37jNctXXWPqjLnYVa5SYsbjRo+ma89eeN66jUOeOj0r1ycz5yPDLv5Cg45tsa9eQ7z+xJHDmJqaEOofgH6eAkMqOaKtos6ziEBWPL1E0/Zt6dili6i2+qU9fPCAe3fvkJqcImqANG/ZUkxsvXH9OjHhH6AQqtWphbWNNZvdNxATHEYhhZQ1NWL4qNFYVfjcHXj/3r28vHOfQXYNMVHVFKtijgc9Z8zkSeKRUfmwdBob2+J06hdeGzTCKu45i2o1oJFZJYZf3sHExfPEI50HDx6IFTaCOqrQKdjCygrNf2mNCL4/e/KYnKwsUc9k25YNZKeHsnxZ1xLzWud+jfgkdRYvXfkDvUHSVH5kAlIw8iOvrjQ3icA3RuDSxYvs2rGeVcu7lyg7vXPXj7kLzuIyZZbYBE8wQVnUfd06xjq7EBkRwa6NG6lvacf9d940at2ahk2aiMctF8+dRUYIEdKysC5QY5B9Ey6/e0FhIbSt6EB4cjyjr+zEzX29mDD6ya55XOXi0ZOoySlgrKVLQHwUZpWsGTupZBdbz0cPRUG2HlXqU1fLhPeJ0ex8fZeW3TvTvUdPcbhjR47ge+shaxo7EZgQRW5+PjZ65XkRGcTC+6eo07QRZeNzqKttwjCP43jXnIpp0AXmli8lBlhjb+yjv8s48bhKKHn2evmCqMgoTp86ibWNLS3btkNZuUiRVehfY2NjTWhwAIryibgu+Cy9L3y/bftN/N7msmb9luIS4m/sNZDckQj8hoAUjEgvhURAIvC3Ejh18iTHjuxkxdIuGBsXaYyI/+N/HsTcBefo6TSYVq3b8PDBfa5cviJ2uBUsJjpKLMPV1dUjMysTQdDs4f17tGrdmuYtWrJl0TK2thqC+2MPDkcnivf00ddifO1W7PS9B3Ym9OjVS/xc6DPz4cVrRto1wka3fLEPCx+cRq92Zfr2LxIv8371iqVz57GscW/MtMsSkhRLFX0T8ahl6u3DtB3gJDbMGzdkKMe6TOBeiB9LH1wGeSVG2NXAqaoj233vkm2ux8t7D1lYuxO7vB5yO9SfMmql2dK6t9jTpsfJdWzZsxtt7aKuul/awf37OHvmDJZWFcjNzUFGRgZ1NQXMTRWZNrl1iWt37LrNC69UVq7ZhNqv+vb8rYssPUwi8F8SkIKR/xKYdLlEQCLwvxM4cfw4x4/uZKlrZyzMizr8ChYUFMuCxRepVLkeNWvVYfPGjYwcN774eyE35MHdO3zM/oi5hTlt23fAxsaGoKAgZk105lKfmQw5t4uzhh0olJGhbdhZDnQeyrmAFwQZKDJk2HBiY2KYPcGFo53H4xn2lo0v7lFKSYW59dugqaJG71PuLN/kjqFheRbNmk1bVRMqlTVi9KUDxOTL0lJPh/nNevEyMogd4c8YM8mFFXPms7fNCCZcOcRhzfrkqWjT7N0+TvQYy+3g1zxQy0ROVob3L1/T1sAWJXl5LHXKEZmayLmEd1hUtaP/wN9vnBcfH0/w+/fExMTgceUs7dtYMWhgwxILIeyIvPJJx22lOxoanwXe/vfVkkaQCPz1BKRg5K9nLD1BIiAR+AoB4X/7u3ZswHVBB6pUNi6+IjMrhyXLLpGWoUJOrqDMWiBWpoQEBaGkpCjumjRq8rlM+NONi2bMopasFvKy8mzweiTuIIytUlssi13jfQ39etVo36EjCQkJ7F2xjgXV2jLg1BaulGuFQkYMU1Xica7fgTUvr2LcrA4tW7XGZeRohpnXJiotifmhSYRYdMDhpTvujdpSpZwJPU67s+vYEeZOmiI2+YvNSGF3eDS58qq0L1XIzIadOep9n7iKugwYNAghR0WQj0+IiSUnKxvV0hpUreFAk6ZFPWv+nXlcucKeXVuZNb0NLVtULnGpkCMSElbAErc10o7IfwIpff9NEpCCkW9yWSSnJAI/B4Hr166xxHUeC+a2p1HDktU0e/bd5cQpHxxq1BObxRmbmFK3Xr3fgElJTsbL6yXBwcFcPHmakbVboiWrjK6aBkaly3Av9j17fO+zau068RhEKPud7zyZRdXaM/ziXm7pN8csO4I+KmlMrNced+8b6Ds60LptW47v3EPmq/fUMbLC+fZFQvWqUz3hKbs7jyAjJ5sFLy6y9petnDl1kvMHj7GqeV/exISJlTtdK9XhbVwECzzPMGHWDCrZFfWX+W8tOzub3Tu2EhX5lulTWmJlWaQgK5gwl4WLL5BXoMOixSukHJH/Fq50/TdDQApGvpmlkByRCPycBJ4/e8aiBbPo06savXoWJa9+sidP37Nm/U0q2dWi/6ChKCoqlvi+qMfMdIzl1dFTL01gYjRBybGYljcmJSmJgoICTCtZ07Vb9xIS7mtXrUI7PovaOiZsevkAc3V1RtVsTll1Tfpe3ILznFlUtLYWj0XuHTyJ9UdlkJXhbVwkjqa2GJXWYa3PDTSrWNGnX1FOiyDQdv/qNULCwyilqkYBoKZRii69eqJfrhw+Pt5oamrh4OBQLEn/n1b86ZPH7NuzjUYNTJkwrqgk+ZNFRCaxZNkVrCrWlMp3/xNI6ftvnoAUjHzzSyQ5KBH48Ql8+PCBpa5zMDX5bVJmbm4+Gzbd4P6jUJz6DqH+F2Jfgn7Hk/2ncbb/3B3Y9dFZbNo1Fo9ZvjRBBVU4ulFRUSE+Lo6TBw4h6IK0tq5OnTImYiLp2Vg/8vU0GDdhYvGtgtT75dNnxOoeDVV1sTNwQkYqzVq3YsSokk35BIVVIb9D2M1QVlKirL4+t2/d5MCW7XS0rUlESgKeYe8YP2MaNWrW/N2FFXZ7Dh/aR4D/S8aNaUT9ep9LiIWbHjx8x/KVHvTpP1wSNPvx/3n8FDOUgpGfYpmlSUoEvg8CK5cvIeDtcyY7N6NixXIlnBZ2SbZuf0BpTUO69eyLubk5B/ftI/SmJ26tiqpfBLvw7jnvyikwbMRI8e9C+e/unTu5fdWDvNxcWrZrS58BA1BRVeXd27d4vXzJuzdvyMrMonJ1e3r36ftVWELia0ZGhqiwqqWtLUrQf7KgoPfcvH6DwsICbGwr0cDxszqqy5ixdNerxIvI95ho6VJBx4AdIU9YtXnjV59z4dw5jh/bT9dO1Rg5vDGysjIlrtu95w7nLr5l2ox5Xz22+j5WWvJSIlCSgBSMSG+EREAi8E0ROHf2LGtXuzF6ZEN6dq/9G9+OnXjMnr2e1K7XEAuLiuzcuJl1zftjoaMvXrvZ+yZK9pb06FlUxrtn106SX7+ncRkLDDW0ufj2OYn6qkyaPat4bKG/i8fVK+R8zKFOvXo0a17ySCQ0JISoyEhRp8TA0LCETyHBwbjOmUP3yvVR/VjAzTBfdCuaM27aFLFZ33H3bdiW1mdJemlM471Y16AFbi8u4bZuHWX/1UFYGPDO7VucO3MUU+NSDBlUr0RuiPB9SGgc7htvo6xajslTZonKs5JJBH4UAlIw8qOspDQPicAPRED4gXdftwI52VTGjHTEzOxz+a8wzczMHA4efsihI08xt6xIRGAoLSvaI5dfyP34YKbOnU358kaimurCqdMZVqkhrs8ekJ+VxKbWfVj25AJz3JZiambGi+fPWe7qiotDKzSUVDkU/AxTh8oMGzFCJCokp549dJSqJlY8eutN97596eFU1A9HsO3btqEbncHrD1HEZaYzwcGR7d636DZ2OGV0y+A6YzZtjSqx5/UztFTUGVGnIceDXuC+bat4/+2bN7ly6TSlNWTo16cmtWt9lsv/9Iyjxz3ZvPUOY8a50OtfvXh+oOWWpiIRQApGpJdAIiAR+GYJHD1yhG1b1jOgb+3f6GoITqekZHLi1FMOHXmChoYOFlYV6eXUB8N/7V6EhoYwx2UynczsWRSZheXHSFxrN2KL311c5s7CwsKSGc4udNC3YfeLx8gWFrDAsR3LnpxnypJFREVGsNt9E0NsHYlITaSpeWVWPL1Im0F9cGxYpPMxcuAgRlVswPTnzwjXsmZeqRRyVeTRqVeFdu07cO/uXeJf+OP3zo+ghGhMLMxp3aUTEeHh3Lx+CWMjDXp0s6duHcvfrMMr7zC273qIqmpZRo91wcy8qMGeZBKBH42AFIz8aCsqzUci8IMREI5HdvyyCX8/LwYOqEXL5iU1NoTp5uUVcP7CC85dfE1urjz1HJtTv34DdPX02LF5C8GPvTBQLiUmsMrpahKdn8n8pUvEHJDRQ4YwqEJdVobEEF6oxCpjdXxyk6jXqTX3796jTrY6G57fxq9MTXrLxdCmgh2eqpmMmzBBJL1g9myaK5Rjn783USnxDK1cg7Oh3sxe7IqllZV4jXBcIyS2pqakEBkZIibOtm1TlY7tq2BrU/LYR7g+OiaFfQce4fk4nKHDx9KuffsfbFWl6UgEShKQghHpjZAISAS+CwKPHz9m/55tUJiOUy+H31SYfJqE16tQrt3w4+Ytf0xMzLCvXo/w8DCyk1JRVFfFyNSUlq1bi1U1ggly65mPfHmenEJ+fh5jq9djzbPLLFm1iiOHD2GTocjxN17EKOnSUVMRSyMjQrRkGTFqlHh/amoqJ7bt4p2vH9GpiZiamtGicwfqOzqSk5ODkI/y8sVjnj31xLi8Js2bVRADKnX1ol4zX1pyciZHjnmKOz39Bw5h4KAhvyln/i4WS3JSIvBfEpCCkf8SmHS5REAi8M8SEITSjhzajYpyHt26VKVxo5JiaV969/BRAA893/P4SQiFhfLY2NphVcEOCytLzMyKjjySk5NxX76Cd/5vxbJdA6PytOrUgUaNm5CVlcWt42cJ8HxBUlYaiqXUCE6JY/aCBWK+yZf25PFjhLoXodomIOAt7/y9ee3jS/Xq5tSrY0r9elYYGv6294wwRnR0CqfOPOXEqZd06twNpz79/7AWyT+7GtLTJQJ/DgEpGPlzOEqjSAQkAn8zgZs3bnDq5CHSUuLo0M6Wtm2roapSUhTtS5dCQuPx9g7j9Zso/N7GEBYWh7FxecoZlEdTWxdlJVWxXLhUaQ3U1NTFLrkKCgpiEuxbPz9ycnPFct7yRkZiwCEEMYkJCcTHRxETFYGglZKfn0MFq3JUstWjsp0R1aqaoKQk/7tkhJyQC5dec/vOWzp37U637r3Q1y+qCpJMIvAzEZCCkZ9ptaW5SgR+QAJCPsaF86e4dfMmrVra0bxpRao7lNy1+Nq0c3LyEAKU8PAEoqKSiYlNJz4hg+TkLNIzPpKVlUNubh75+YXIyIC8vBxKSgqoqSqhoaGMtpYqurqq6OuXxtBACxPjMujp/ecGdQkJ6dy89QaPGwF8zJGjXftudOjYEVVV1R9wdaQpSQT+GAEpGPljnKSrJAISgW+cQGJiIh5Xr4oVKklJcTjWt6BuHTNq1vjnK1CEYMfzcSAPHoXi7RNOk6bNad6yDTX/jQrrN45bck8i8KcSkIKRKvqR+AAAIABJREFUPxWnNJhEQCLwLRAICgriwf37PHp4m/eBATjYm1G1ij52lcpjY22AnJzsX+pmTEwKb3wj8HkdyUuvCJJTsqldpx716jcSS4JlZf/a5/+lk5MGlwj8BQSkYOQvgCoNKRGQCHw7BITcDuEo59Wrl7zxecm7dwFYWRpgZqaDiVFpDA210NfXRLdMKbS11f5woJCR8RHhyCUmNkU85gn/kExIaBKB72OFNFZsbe2wq+JANXt7bGx+P8n22yEleSIR+OcISMHIP8deerJEQCLwDxDIzc0lMDCQ4KAgwsJCifgQQkx0FHFxcSQlJaOqqoy6mjLKygooKMghKydLYWEh+XkFfMzJIzPzI+lpWcgrKKCjoy1WvZQrZ4SRsSkmpqZYWFiUkHn/B6YoPVIi8N0RkIKR727JJIclAhKBv5JAWlqaKIaWnZWFELgUFBQgZLAKZb9KSkpigz2hqkZR8fcrd/5K/6SxJQI/IgEpGPkRV1Wak0TgByIQExPDiWPH8PDwQENDg48fPzLR2Zn6DRp8V7Pct3cvz54+ZambG+rq6t+V75KzEoG/moAUjPzVhKXxJQISgf83AeE4ZcbUqfTs3ZvOXbqIuxH5eXkUIpTa/r5+x//7gX/ijYLvQvDRUSjbVVMT5eAFXRKrChVEWXrJJAISgc8EpGBEehskAhKBb5KAcESyZvVqCvLzmTx16nd3LHL2zBnOnDrF2vXr0dTS+iYZS05JBL4VAlIw8q2shOSHREAiUIKAoBviPGECAwYOpHmLFiW+y87OZvGiRWJOR2hoKE59+tCocWN27diBp6eneJTTrl07+g0YgJKiIseOHePI4cMoyMszdPhwWrZs+ZvP2rRtW/yMkOBgVq1cidCkz9zCglmzZyMjK8vO7dt5+vSpKBPfs1cvevTsKaq0enl5sW3LFgSfheCpl5MTwrFMZEQE1jY2DB4yBH8/P6Kjo5kzbx6C/1/zVSj5/TSvlJQUwsLCaNioERMmTpRE0aR/Hz80ASkY+aGXV5qcROD7JSBohUwYO5aFrq5Ur1Hjq8GIn68vy5YvF/vErF65UgwMJjg7iz/2ixYswM7OTrx3wbx5rFi9GlMTE/GIRwgM5s+dW+KzT8c+QoCzQsjrKFVKDAKEZneCrVm1Cm1tbYYNH05iUhJzZs2it5MT5QwMmD1jBlOmTaNO3brFRzC/3hnZ6O4uBiPTZsxg04YNX/VVCGKWuLqK/s9bsICszEwmubiIgU+nzp2/38WUPJcI/AcCUjAivSISAYnAN0kgIiJC3BkRklUbODp+NRjR1dMTA4bIyEjx2qnTp1OrVi3x2tMnT3Ljxg3xx3/VihWifsjwESOwsbUV+8oIAcqXn30pRHbp4kU2btgg7rh06dqVhPh4JowfL+6sCMmnBYWFCLsnQpAg5IMEBgQwd/784k7AwvN/LxgZMmwY06dO/aqvCxYtYt2aNWJ/mnETJohBibBT8unv3+RCSU5JBP4EAlIw8idAlIaQCEgE/nwCn36ItbS0cHZxQe6LhNVf/0h/Cly+FowIOyeqKio8e/aMlcuX07FzZ/oPGCAep/z6sy8TSxMSEti7e7d4jZCz4rZ0aYkA4tOMt2zeLDbTk4KRP/8dkEb8eQhIwcjPs9bSTCUC3x2B58+eMW3qVMaNG0fHTp3EgESopsnKzhaDg087BsJRinBMIwQp02fOJDMzk9kzZ1K3bl0xb0QwodOu+/r1pKelicGFcCzz5WfCDopwzCOYkHMiVO4IR0XTJk8W8zyuXL5cPL7Q1C4vLw+hJsbX15eZ06cze+7cEsc0Fy9c4OiRI6xzdxePd359TPM1Xz8d00g7I9/dqyo5/D8SkIKR/xGgdLtEQCLw1xJ46+/Pnt27xR/90qVLi2qoQ4YO5cb16yWOL4TkUSGJVCinFXY4hE64wo+7v7+/GKgI+Rf65coxZepUklNSfvOZkHcimBAkCDkdjx8/FoMSIS+kZ8+epKWni0mnd+7cEf0QjmtmzppFeSMjbt+6xa6dO8VnKCopMXnKFAwMDVm2ZImYJzJ23Dh8vL2LE1iFYOlrvgrP//JYRjqm+WvfLWn0b4eAFIx8O2sheSIRkAhIBCQCEoGfkoAUjPyUyy5NWiIgEZAISAQkAt8OASkY+XbWQvJEIiARkAhIBCQCPyUBKRj5KZddmrREQCIgEZAISAS+HQJSMPLtrIXkiURAIiARkAhIBH5KAlIw8lMuuzRpiYBEQCIgEZAIfDsEpGDk21kLyROJwHdBQNDeWLp4MUmJiUycNImGDRt+1e9PuhqCRoeysvI3MTehX4xQ+rtUkHtXV/+qT58a9AlfTpo8Wex/I+iTPHr4kCZNmzJu/PhvvmPwv5PS/3cL8f+975tYXMmJ75qAFIx818snOS8R+HsJfOrbIkigCzLsgmjYJwsMDBR/6Dt27ChKpH+LwUh8fDyJCQlYVahQ3EPmawQFRVXBjIyNuX7tmtj0btWaNejp6f29wL94Wv7/sXcVUFVlbXTT8B7dnSISUgp2jc6MOY46dkypo2N3YWKL3d3d3R0YqBhIdwlI8+j413cYkOaBD/XXe9Z6i3jnntjnwt3vi/3l5eHe3bvsN0SK6oJUcGTkix3vdz8xR0a++1uAA4BDQHgEkhITMWHcOPzas2e5wm2V1WL5miwjwu/0Y8+vhVTVRACttqSittfVBlfuGg6BkghwZIS7HzgEOATKIUCF5MqWuO/dty/73aGDB5m6aMOGDZn0OqmRvn3zBjOmT0dUZCQaWFriz7/+YpVxSc5dXUMDfn5+zBoxfcYMqKurIzo6GuvWrEFoSAhycnNZJdwff/qJFa6jRpLvx44dw5HDh1lxur+HDUPHTp3w2N2dKZemZ2QwK8WESZOgp6fHVEvJahMbG4uI8HDWl5RRL5w/j5SUFIwZOxYdfvyxlLVmx7ZtePPmDRQUFODv71+8PnLfFKmg0l6WLVnClFhJoZWUVcPDw3HowAHk5uXB3Nwc4ydORGpqKlxmzICpmRnbK9XDiY2JwbatW5GakgI1dXWmwmprZ8cwoYrB6zZuhKmpaamfxcXE4LZiBaKjothYM2fNgoqqKsOE6uTs3LEDMjIyrNgfWaZImbYi6fjOXbuyiseOjRohLDQUsXFxaN++PcORlGpLVkMuSUBorqL37O3tcfny5XJ71dDQ4P5iOAREjgBHRkQOKTcgh8D/NwJFdV6oTsvY8eOZPPqCefNgY2PDrCETx48X2jLi7u6OFStXQlFREfPmzoWJsTEGDh6MOS4ujByQZHtgYCBmTp8OqlhrZWXFwCNyQw/s5StXwtjICAUAvN+9w5LFi7Fg4UKYmZmxqri3bt7E3PnzsXrlSrbOOfPmsQq+40aPxk8//4xxEybgxPHjuHrlClatXo2DBw4US7ITGalofVRVd5Gra/FDvqRl5MH9+zh54gRcFy2CirIytmzejDSBgFX2nThuHHv4E0ELCgxkVYFprVbW1sy9QiSK9hPz/n2FZGTV2rU4fvQo5BUUGNGgc6D6OEXF+8paRqr6uYiMECkbPmIE0tLSMH/uXEaounXrxiocz3d1RaPGjVn9nSICUpKMJCYmVrhXiqMpquHz/32nc6v/mhDgyMjXdBrcWjgEvgIEqqqAS5aN2bNmCU1GqC5LkZum6KHerXt3jPn3X/bJX1ZGhllGyIpCRILIDjX69E4Pc7KUDBs+nFkCtm7ZgsMHD7IHKlkQ6AFLD+QVq1bh4P79xeShrCuppCXi0oULpchIReubPHUq3JYvL0dGqCLwKjc3PHr4kFljqMUnJEBdTY1VFZ41cybmzJ8PZ2dnVqcmwN+/uJIv7YcIwJDffwdVIa7MMkI4bFi/Hv0HDGAEp2SQbW3ISBHhoLWePnkSFy9eZESHyF9VZITO7PKlSxXudfXatVBWUfkK7lRuCd8SAhwZ+ZZOk9sLh4AIEKhrMtKjVy8sdnVlVgKycFTWyFXj4eGBFcuW4Zdff0VuTg4oSHb23LmQk5MrvqzsQ7quyAhZPMi1VGS5KLJY0ELKxlrUloyQ2yY+Pp65ZNjeV64sJj6iICM3b97EPyNHYsbUqVWSEcKYAncr2qsIbjFuCA6BcghwZIS7KTgEOARKIVDkpqmoxH1VbpqLFy7g6JEjWLNuHVRVVctl0xRZRsj14zp/PnP7UKyIhKQkc0lISkqWihkh1wxl61BabVpqKjp36cKsMrPnzUOTJk1Y9V66jr6WrHRbV2SErAXkptmyaROWrliBevXqIT8/H7m5uYiIiCgVh0EVemdMm8bWSpaS8+fO4cihQ4yA0ZopCJgsMC1atGCYkWWHYkjI4kKuGSI3UydNYoTBpmFDdj4Ut0Ip1apqasy6QW3Thg0IDgnBvPnzWWzMlEmT0KxZMxS5aTp17owRI0dCkJ5e7GojYjdpwgT83LEj+vTti/v37mHMqFHYvXcvi08pctmQm6aivdL6uMYhIGoEODIiakS58TgEvgEEyK1QUYn7zIyMSrNpKCh1yaJFzA1CwZr0QK7IDUIPdXrQETkhtwSlARsaGWHKlCnF5n9PT0+sXLECGenp0NbRweQpU2BkbFwcwJqZlcWICz1se/bqxeYtCuSsSzJCwbQU1EmpvhQ3QUSIgnXN6tUrRUbo93du38aO7dtZYC2tbcS//7KYmKLgXAoG1tTSYtYh5tKZNw/kRnry5AkjHv3690efPn0YWStqRIZWLF8OY2NjFpuSnZWFZUuXMjJkYWHBAmkpsJjISMmAWhqvS5cuGDRkCLMqkdWDSB6fz2dBuC9fvGDEp6IA1rJ7pUBjrnEIiBoBjoyIGlFuPA4BDgEOAQ4BDgEOgRohwJGRGsHFdeYQ4BDgEOAQ4BDgEBA1AhwZETWi3HgcAhwCHAIcAhwCHAI1QoAjIzWCi+vMIcAhwCHAIcAhwCEgagQ4MiJqRLnxGAIUwFdSLZMC6Egvomu3biJHqGTKI6Utrlq5ks3xKeJMJYWuSByrZCCmyDfADcghwCHAIfCdI8CRke/8Bqir7ZNk9rTJkzFm3Dg0a96cZRRQq4lyY9nCa5Wttaz+QskiZ7XdH0dGaoscdx2HAIcAh0DNEeDISM0x464QAoGXL18yyW/SnKhK2KqqocoWXhOWjAixvGq7cGSkWoi4DhwCHAIcAiJDgCMjIoOSG6gkAsnJyXCZOZOJVlFxMSpaRoqVZd03FRU7Cw0NRatWrXDlypVShddatmqFo4cPMwEpGqexkxNTk+TxeMWiV0OHDy8lgFW0JupP2hWknUEaGvl5eZgxaxYr+FZRwTYSkypyzXBuGu7e5hDgEOAQqFsEODJSt/h+16PTQ3/3zp2sUNkP7dtj0pQpiIyIqLLYGSuGtmwZ6ltYsEJoZ06dAtXCUFJWZhLZb9++ZTVMZGVlGYkg98+oMWOwfOlSJixVGRnx8fHBrOnTmepl02bNGDEiwkSKnhUVbLt14wZHRr7ru5fbPIcAh8DnRIAjI58T7e90LqpSOmf2bFYYTZ7PZ/LXlRU709DUZFLXRBZKkhFSoSR5bSqDTrVNqD19+pTVLVm2YgUrbV8VGSlbK4SuJ1fSP0OHVliwjeJOOMvId3rDctvmEOAQ+OwIcGTks0P+fU5YRCzItUKF2KordkYoiZKMbN60CUQwSs5bskx92bgWLmbk+7xPuV1zCHAIfBkEODLyZXD/5melGhmU5aKhocEKgxW5VH7u1AlzhCh2RgCVLLxGZdfJTePu7o5FS5awOJFlS5Ywd40wbpqiwmWzZs8u5aahuJaKCrZxMSPf/C3KbZBDgEPgK0KAIyNf0WF8S0uhwltUiEsgELCiX1RJdPiIESBSUaQ/UlWxM8KibOE1J2dnHNi3DxcvXoSMjAyaNm2Kv4YOZYSkqGprVQGsVLiM3DVUfE1aRoYF1lIAa0UF2w7s38+5ab6lG5LbC4cAh8BXjQBHRr7q4+EWxyHAIcAhwCHAIfDtI8CRkW//jLkdcghwCHAIcAhwCHzVCHBk5Ks+Hm5xHAIcAhwCHAIcAt8+AhwZ+fbPmNvhN4oAxdQUxrv4sB02atwYEyZOgByP943uWPht7d+7Dx7PnmHR0iWQl5cX/kKuJ4cAh8AXQYAjI18Edm5SUSOwdPFitGjZEq1atxb10F/leJShRNlEqqpqGDFyBMTExVmgsJyc3Fex3ry8PNy7e5etpd0PP3z2NX348AEJ8Qkwr2/ONGu4xiHAIfB1I8CRka/7fLjVCYnA90ZGSD128oSJ6NylC3r06ikkSp+vG6V1L1rgCi1tbYweO+bzTczNxCHAIfB/iQBHRv4vj41bdFkEvjcyQrV29u7eg5PHj2PazBksdZpUaqltWLceISHBLP05wD+A1QcaM24s01chErNz+w54PHuKjIxM9O7bB7379AHpsMybPQe29naIjYnFoMGD4LZ8BewdHPDmzRvIycliyO9/4MGD+3jt+Yr9ftKUycjLz8faVavh6+uLtLRU9O7TF/0G9MfRw0eYKi6toYGVJaZMnQoFRUXs2rETTx4/ZlYcIlKDhwxmbiXPly+xZtVqpKWlwcjYCH4+vpjnuoC5nqhEwJZNm1mqNVV9/nvYULRt1w4vnj9na3ZwdIS/vx9ycnIxbcYMODk7MQxI+XfWnNmglG5y2xBB0tLSYlhYWllxf0QcAhwCXxECHBn5ig6DW0rtEfjeyAghRa6aq1euYMumTVBUVGQPYiIJ9CC+evky3FavRn2L+sxdsnrlKixzW4FTJ05CVVUVQ4cNRUJiIitm2K9/f3Z93996Y/LUKUy7hcjJX7//gXUbNzD319rVa3Dt6lWs3bAeKsrKmDRhIiMy3X75pdg9FBEejonjJ2DajOmwtrEpZRmhta5c4cbIxNjx4xgxWDBvHmxsGqLDjx0wdfIU/DNyBHOz3b93D2NHjcauvXuYZWXqpMnsvdZt2uCdlxfmuMzGvAULkJ2dVbxGuu740WMMj5WrV+PggQPFZITcNJISEhCXkGC1koKDghlJIX2aT2lEwF55esLfzw9RUVFISUlhtZKkpaWZno6enh6rseTo6AhDI6NPmYq7lkPgm0eAIyPf/BF/Hxv8HslI0cnSg56sEPfu3oPb6lWMcBRZBeiBSwULJ4wdy4oVnj51GpKSkiyos6AgHyHBIejdty+aNW+GOS4uWLdxI0ga/7mHB7M6rN24Aaampv9J85/G6rVrICsnV0w0Ro0ZjaDAQFy+dJldQyRm9ry5+Lljx1JkhEoATBg7DlOmTQWJ11E7ffIUbt68gY4dO+H4saNYvW4dI0pBQUEYN2o0s4wkJSZh3949xe9lZGTAdf58mJubw9bOrtQaS6750oWLxRgU5Ofjzu07zELi7e0NNTU1tg9lFZUa/3EQ1idPnMDlixeRX1DALDcWFhbQ19dnxRyJbGVnZTGiR+UHaD4KpFVXV0eXrl0ZeeMahwCHQHkEODLC3RXfBALfMxmhAyz5AHd/5F4hGenStRuroFySEBQdflnyISwZcWzkiFVuK+G6aCGzYkwaPwG/9uxRIzJCLpfzZ8/WCRmZOGUyli5aDGMTY/zx55+4du0azpwqJFU1JSNnT59mCr7OTZvil+7d0bBhQ6H/dh4/fgy6nqxHfw8bxtxMXOMQ4BD4iABHRri74ZtA4HsjI3m5ucw1oKevz7JFyBWzdfMWLF/pxh625KZZs34dq0hc9B6luR45dJi5SKbPmM5iNXJzc0G5Jp6enpVaGaqyjEhKSiAgIADzXV3xPjoa48eMxdB/hqNjp05YvHAR1NRUMWbcOOa+IDdN0dyC9HS4zJjJ4liat2iBqZMnM/cO/Xz+3DnMnjmrlJuG4lDIqvDs6VO4zpuPxcuWMTdNSetNRZaRwX/8ztw8k6dORbNmTbFl8xZmqagJGUlLTcWypUuZG+afESNgZW1d678Z90ePQEUbyZ02cdKkWo/DXcgh8K0hwJGRb+1Ev5P90EOUHnD0lV6rV61C48aN4eTkhPz8fGZCpyDPko0e2uLi4hCnrxISLLCTXuS2kKLgTzGxT44j+Fzwx8fHY93qNXj16hULEiX3xshRo2BrZ8tiRm7dvAE1NXUkJiYyF8G/o0ez95KSklgQKREUJSVFyMsrYPrMGYiNja0VGenarRuWL12KmJgYZn2gdFqyjHT/9Vc8uP8AbsuXw9jYGFNnTGfYEmEiMkBnQeSib/9+bP0P7t/HimXLWbwFBZlSbaP1mzYyN8jrV69BhQspXZdiW4b9M5yRlqIA1iJXUkVkZPqsmTh39iyraUR4mJiYICwsTGgyEhoaytxXzZs3xz8jR4rkeCntmTCLi4uD66JF4PP5nzwuxa4sdHUtHicrMxMtW7fG73/8wfDkGofA144AR0a+9hP6RtZHvnbK5KBPl1TRlz5tUuYEvaiYHr3S09OQLhAgIyOdvTIzMpCZSa8sZGVlsoDNrKxsRkIkJMQhJSUJ+mROr5iYBCgpyUNZWaGYcBC5KJKYIF5C5IRejKzk5bNMkNzcPOTl5iGHkZo85OXlM7+/tLTUf1+l2QNSWloG0jLSkJGWZUX2ZGRkP75kZSFLvyv5lb6Xk4McfZWVZfofRT8XfU/j1kUrmUnyqUGadbG+isak7BrCg0gKWQ+ItCxethS6urqfawnl5gkPD8fkiRNZttFvvXvXah179r3AqtUPMcelHX7rZVNqjK2bN7NMJbdVqz6ZBFOmUclG5JLI2vVr17Bz9+5PHr9Wm+cu4hCoAQIcGakBWFzX8ggQmYiLjWWf8uiTK73i6RUfi8SED0hITEBSYiKys7KhpMSDoqIcFBRkoSAvC3l5GfDlpcHnSYPPlwKPJwMeTxo8OWnIyUpDVk4KsrJSkJWRgowMEQTJ/14S5YSsli4/hxbNLdCqpcUnH1N+fgFLE83OzkN2di6ysun7HGRl5SI7i34u/D4zKwdZmTnIzMpDVlYeMjNzkZmZhwz6Hfs+BxkZ9D19zUZGZjYyMrLYKz09CzIy0oyk8Hg88HhyzG3C4/E/vvh88HkK4PHpdzz2CZq+5/N4aGhrW+k+/9/ICLluKMvlyeMnjChqaGhg6PBhXzT9lsjRvyNGsNiXPn371uqeevgwFCNHn2PXus7vgO6/WJYbZ+OGDYiIiMCSpUtrNUd1F5G1xNLSEr1++626rtz7HAJfFAGOjHxR+L/+ySl7gTIhoqOiWIwCxQW8j47E+5goxLyPQX5+HjQ1lKGhoQB1dXmoq/GgpiYDNVU+VFXkoaLCh7IKH/J8mTrdrCjJSJ0utMTgZIlJT8/+71VIUATsZ/qahXRB4c8CQQ4E6TlIF9D3WUhLz0ZSUi6OHD/7uZb6fzkPZRGR+6o2bZGrK3MJUbxLbVpSciaGDT8NX78P6NO7IVxmtq10GEqvNjYxwdBhw2ozVZXXUOYPkZ1x48eLfGxuQA4BUSLAkRFRovl/PBb5xikVkfzpEeFhCA8PRmREOHOp6OmqQVdXGTraitDRloe2tiK0tZShpaUIBYWvQ378/5GMfMrt0q3HBmzZto8FsHKtPAIUR9S1c2e0aNGCiatR7Imw7cb16zhy+DB27Nol7CXl+s2afR3nL/igWVNDbN3cHemr1kGyvjmku3Yq15dI05CBA7HMzQ3WnxAcW9FiGRkJD8e4CRNqvRfuQg6Bz4EAR0Y+B8pf0RyhISEICg5GCHsFISQkEKEhodDVVYOhgRoMDJRgoK8AfT1V6OurQlND8StafeVL+d7IyITJx9G732iWicK1ihGgOKTLly6xF8UKESnp1LlztQGjgwcOxOgxY9CkadPigcMjknHhgg/at6+H+uZqVUK+dr07du7ygJoaD1s3dYdJfCBSeg+CGI8HxaP7IOlgV+76M6dOwd3dHctWrBDpcXJkRKRwcoPVIQIcGalDcL/k0GTRCPD3Z2mXgQH+CAz0RVBgELS0VGBiogETYxUYGynD2EgdRobqkJKS+JLL/eS5vzcysmbdNegZ/cCCK2vb9uzeDRNTU7Rp06a2Q/zfXEeZNkRKbt68ic6dO6NTly6wsSkdUEqbIQVXCvqkoNKS7e9hp/DMIxJamvKYNrU1OrQ3q3DvCxffwbHjb9h7ixf+iK5dGqAgIxMp/X9HrscLSDZ2hMLmtRDX0S53/YC+fTFz9uwK11VboDkyUlvkuOs+NwIcGfnciNfBfJSu6efrCz8/H/j5vmXy1AkJiTCvpwMzM3XUM1WBmakWTE01WUDot9i+NzJy7MQTxMTrYMzYmscCkFuAUm4pxXTylCnQ0NSs9JYgPZP0jAxmTaC06LpslElFKdd1mQFEe7908SIjJkpKSsxSQhYTSvGmNmnCBFC6ctlKww8ehmLp8nsIC0ti/bS05NG6lTHMzdWhrSWP3Nx8+Pt/wOatT9n7GywjYJ8TCZmBfSHzazfkvn2HlJ79UZCeDnFVVcj07QW5sSMhpqBQDOmB/ftZirUo9Uc4MlKXdyw3tigR4MiIKNH8DGNRequPtzeTmfbxfgtfn7dITEyARX0dZj6ub64Nc3NtZu34HC0wMIYFW9o2NPwc01U6x/dGRu7e88btewLMc11cI9zJFeC2bBk6d+2Kv4cOrfJacm0cPXIEqSkp7OG8fds2BAcHs3Tsjh07Yujw4SzLp7JGmVXbtmxhgmp0TaNGjTBh0qRKg0qfPn2Ki+fPsxo7VY1bow1X0fnhw4dM1v358+fMWkL1baZMmoRrN2+Wy9aiYeLj07F121Ncux6AhMSMSkce+Y8zBlxyQ+4LT/Bd50D2z8Gsb/b1W8jctQ859x+yn8WkpSE7cih4UwrjOShma/y4cTh5+rSotsik67mYEZHByQ1UhwhwZKQOwRXF0JTJ4uXlxQqEvfN6DV8fb1haGqKBhSYsLdRhYaHLXC113ZKS0xEeFo+7971ZWmvch1QkJKQhPikD6Zl5aNW9HZRyEzFq6Jcx+X9vZOTt23Bs3+2NtRu+HNIgAAAgAElEQVS2CH305Jah2ARSI23ZqlW111EWBinbEjlQVlZmKdr6BgaIjYnBxAkTWMoriZtV1ihll+5fEhpLT0/HvLlzYWJszATYSE+kbCOiTWJgVEPnc8bCUJYYWUqIeNEaZrm44MeffqoSHyIkz19EIiQkEcEhSSzl+6cf66FRIz38aMVDYtPC7Bnle9cgYWpSaqysY6eQuf8Qcl++Yr9X3L8DUu0K/2769enD4kaMRFRYjyMj1d7mXIevBAGOjHwlB1G0DLJ4vH3zpvD11hNiyIW1lQGsLNVhZakFK0s9JvhVV+3Dh1QEh8Sx1wvPMETGZyE0LB7p2QWQUtdCjhQfBTatkGDQGO8zZZGdkQGpxCg4KKUg/4Qbfm5ngQVze9XV8iod93sjI+ER8Zgz/xZ27ztcLdZFbpncvDxMqcYtU3Iwyip58vgxpk6fzgTgihqRjIULFrBMnj//+ot9T0J0JGpH2VhUXXfsuHHlrBsb1q1jejQzXVwYGTl75gyOHzvG3D/a2tqYM28eq9gbEhLCrq+IsFS72U/osG/vXvZ3R+q9gf7+LK5k+D//sBE3b3mCqOhUphdSXSOykTZxGiTMzaB8+0ql3dNdlyJj607wpk2E3JhCdVdK823foUM5N1F1c1b2fk3JyMULFzB29Ghs3b4dHX78sXjYY0ePYsa0aTh24gR0dHWZBYlSkcu6s4jYVfYeDVbd+7XdJ3fd/z8CHBn5gmdIZvDXr14Vvl6/xpvXL6Gjo4qGNvqwsVKDjbUudHVrXllUmC0lJQkQEvoBHh7BCI5KQUh0Gj6k5OJDXDLy1fSQomiA5LQcCOq3Qo6yDvJ4ysXDSqQnQS70BQzfP4OuqhQ08uLRoqE6jI000KWzvTDTi7zP90ZG4uPTMHbiWRw8crJKLGvilik7EJEHNXV19B8woNRbpEw6cfx4TJg4EY6NGjEyQgSFyERGenqFVhMiKtOnTmUPLwq6JSvE7Vu3sMDVlRXYK2pEBtiDb9YsJgj3OduKZctg0aABK4JH7qhHDx9i4KBBbAk9fjuIwECKtenELCBVNSIiREhk/xoC/oLZlXalDJsc9yeQd1sMmX6FCq8b169nmPfr318kW68pGSGCSGf7199/F5NQykqaO3s2Tp86xciIvb09fP38YGBgwAgnlRagRmdLMUZF7ymUiIcp2kx174tk09wg/5cIcGTkMx8b1ZAgH/orz5d45fkC9erpwc5WH7Y2amjY0BBKiqL/BxwbmwJfv2j4+kbhydtYBIUlIDk1G7kqukiUN0AiXw+5CprIU9RAtloFsR8F+ZB57wf9pHfQiH6BgrgItGxeH53bmqFF8/pMHfVLt++NjHj7RGHdpufYvHV3pdDv3b2bPUCEdcuUHKjI+uHk7FzKFUPulmVLlrAg00lTpjDFVCIjZNkYPXYsIyUlf6Yx6QG0Y/t2vH37FgsXL2aWEPqU3b59e/ToVdqKRtWH165ejfkLFtS4qu6n3oNUg4ZcRBVV1N2+4xnWb3zMpnh4bzgUFCoX8Utq/RPygoJZ1ox0t84VLis/IQFJzX5AgUAAhb3bIN2+sIovWWdI/XXY8OGfuh12fU3JyOmTJ3Hq1ClWL4iKH+rp6TFr0YL589mZk5JrSddcRectkoVzg3x3CHBkpI6P3MfHhxX9evniOV6+9ICpsTbs7fRhZ6sJOztD8HmiVSbNysqB17tIvPOOxOt30Xjy+j1Ss4FcDRPEKZkhWcUMeXwVZKsbV7pz8ZwMRj4UYn2hn/wOiAyAhYUOWjrqQVJSHMOH/lDHqNV8eGHJCNWeIVdUGqmbCkianSTaqeZNDpN+z8kprE9DpnpqZIEgzRVxcSqyJ4bU1EzIyEgiOyeP9Y2OSoSGpiJ7T0pSghEzOTlpJnVP0vfKynyoqcqDL2IF2u07HyA73xSjRo8uB1Zt3TLVkRGKp9i5YwcLiJwybRqLIyn7MCr7M5EVKlRH5v955NrR02PuHMpa6dKly1dFRshFQvLvFMhatgkE2Rg4+DiCghMwaKA9pk6uOOaGyEWChT3EZGSg8voJxCopgpd54AgE0wutJqo+LyEmL8++P3jgAAv2perAomhERvbs2sVSlcnqU10jaxhl59Hr1x49WGzRrp07ERYays66WfPmrBTB2FGjGFkhokL3BJEXSysr9OvXD4sXLWLvkQXl2LFjTECOClH+PWwYW0PRtdSfgqJv3bzJrGDTpk+Hg6NjdUvk3v9GEeDIiIgPlnyipGlARapePH8CZWUeHOwN4WivCQd7ozpVLL124w2uXX+DR69ikGPeBD6aLZCmU3W5c7H8PEglhEMqPhQayYFQivdHTpg/HJws0M5JB7Y2hmjY0EBkKcEkdZ6WloU0QSYE/32lnyOjEhgxK6q2W5CPj99Tgbv8Arx4GQIHh0ISVVjwrgB5eVRHpgC373hBR0cFmpoqhXVj/qsLQ0Qj/b9aMAIBFdvLBZ8vBz6fx/4B0ouK3lEhPEkpaUhISkFcXBJikADRkaSkRGaKprkKCvJZbAT9LCkpxar90oNVXV0FBfn5yMujedNZ9klhAcB0CNLTIEgTQEpKnAnL6eupwNhQFQaGytDVVoGGpgIjK1VZl2gPRHCo0fovXXmF7TsfY9vOfezhXrJ9ilum7J8CPZioFg6Z7IuISGBAAIv5KJJZr4qMUKAqEREy/c+dN49JnhedHVltaK1l3TQvX77EiePH4TJ79md307jOn8+qAVcWvEr6IaQjQlaRc6cHMVGzso3cLuR+kbC0gPL1C5X+d0kZ+Cdy7j6AzIA+kF++qLgfPdglJSTw+59/iuw/08njxxmhaNaiBcaPHw/5CtwnRZPRmVOjc0+Ij2dxIS6zZjFryN07d1hGlJ2DQzGhsLaxKWUJI8tWEdkggkLuneUrV8LYyIj9PVFMUdH7VFGaLEFr1q1j0vsU0ixB1bO59l0iwJGRTzx2+idNJdE9PDzg8cwdqSmJaORoCkcHXTRy0IeWltInziDc5Xfv+8Bl4Xm8Nu2ODLNmyFXUhFhOBqSSopEvJQuJzFSIZ6RAQpAIxcw4KAhiIJsajYLE9zAw0oKdhQbsrLRh2UAXNta1kxgPDfuA8PB4REYmIvp9MmJiU/EhXoCkpHQ4O1vh3LlHrDgcKwrHiAAPsnJECvjILxCDgoIiC1oUExP/7yt9//Hl7+cL8/oWoP9aYii0VIiLSzCNiCeP3WFkbIJ65uaQpqq7MoWVdsm0zF5yVDmXJ1INC/q0SK/snGx4vXiFqIgIJp+vwlcAT0YWUuISxJoYgZGTlkFSRhrSsjOhpqwKaTkZpGWnI0VAVhoB+0dMFhfaE1CA/Kx8FOQUgC8ty4jOh9QU6CqrISYtCep62pgwaQpzKZRsn+KWqeguowDWO7dvw2XOHBbHMX/uXDg4OED+v0/xtvb2LD2YYi0qctPQg2rcmDEwMjaG2n81YnT19Fh2DgXEkhWA3EhkYaHqvERy7t6+zYIcK8u4Ee6voXa9qGgdkayyMTJFoxHJ7dn7EMLDkzF39g/o1bM80c+PjEJik8LMGKULJyFpX76gYa7nayR3LXRPKR7ZC6mWzYsXTNlEDSwtWdyKKNvWLVuwZdMmXLxypdJKyOQeWrxwIbNoGBoZYfOmTYyI7t61CwsWLsTB/fvZ3w+lhRcRiqrICAnqzZszh7nlyO1ElhAWnPyfVUVdXR3Tpk5lhfxoHsrU+txBy6LEmBvr0xDgyEgt8AsOCsKzp0/x9Kk7PJ49hYN9PTRuZIjGjrrMnfEl2u077/DqdRgu3g6gjxeApBRSElOQlZENDT0NqCrJQVudB2NtHvS0FaGro8zcD4aG6v89AGu26oDAGOYK8vWNhq9fDAIDY6GmrgptbR2oqmtDRVULqqoqUFJSBgWy0SctIiB1JZy1d9cu2Nnbw76OzbxPnzyG56MneOf9DpryymhlYg1lMSlo85RhqqoFDX7l5FOQnYWA+GikZqUjVpCMxAwB0rMzkZ2fy8iVtIQk5KVlEZWagI71HaHBU4KWgjL7fXZeLuLT05Cdl4OHMQE48OI2Js6czkzpxW6Z3FzmPqGqt6JoJMBFn2xJhMu8fn1RDFnlGBSPQgXq+vTrBzu78pLpdb0AsuK8e/cO02fMqHQqihuh+JG2bUywbk3XCvsl/dgNed4+kB32J/hzZ5brI5g2G5kHjzCiQoSlZBs1ciSzRojKXUHZUGvXrGEEh4hjWUtayblLxgm1bt0a06dNg6amJhOHI32YzRs3su7CkhGqB0TxQvRBjQjrL7/+ihYtW2Lc6NHMjUPv05wUyLzKzQ3T/8skqutz5sb/OhHgyIgQ50J+b/qjfvrkEZ4+eYjc3Cw4O5nBqZEenBobF5vQhRjqs3WharA8XqFpXxQtKDgWz1+E4KVnKDw9w6GgqAAzMzMYGJpBR8+UfaqRlhbdfDVdc12TEXK7nT92HFrSCvhZzwpNDOoz4vClWmhiLFwfnYLjT23ZvUkqotWJmNV0reQKO3/uHCsrQFVf69qEfv/+fTy8fx8TJ0/+IvcSqRgvdHXFvgMHKoUqICCeWUeoXTg7GIaGH7PMii7K2LID6QuXQVxdjZENcf2PrrT8mFgkNiqsJyS/cTVkun8kNKSI2+GHH3DpyhWRuagoZsT90aNy8vYVbZAqdJOrimrykArt6pUrmXVk7/79LHaEXDh5+fnsvSJCYdOwIbOmqKqpsXRsykIqsnyQhYVcM2S5XLd2LdJSU9G7b19MHDeOkRH68EB2wOycHDYvWTXJQsK17xMBjoxUcu5xsbF4/PgRHrvfxZPHz2BtZQhnZyM0cTJEPTOtb+puoYeOf0AMi8v4EJ+KuLgUpAmykZiUhaSkTLx6HYq8fHFYWlrBzNwG9S3qM4sHNZLwpmA3+if0IS4WsnJykOfLM3JC5vnP1eqSjDx68AAnDxzCrCbd0Vi/6rTOz7VfmmeD+0Xse3UHcxYsYIGDXPt0BH7r0QNuq1fDuIp7d/zEi7h1OwjTp7bGgP7lLTj5cR+Q3LE7iHjI9OkJ+VXLihdWFFNCxfKUzp8oteAH9++zeBmKoRBVq0k2DYnaTRg3DiNHj4azszNoPZs2bsTqtWuhpaXF4k6CAgMxcPBgTJk4sdi6Qf1WLF/OMOs/cCAWzp/P3iPyunLFCpbura2jw0oPUExYEVkhix4FsObn5bHAVsrOKopFEtX+uXH+fxDgyEgFZ7Vvz04cPbIPTZ3N0bSJAZo412OZEZ+zZWaRiFQGKOiSAhizs/MgLS3BMjg+vnLx5k04U2GlRqQiOjoJenqltUnCIxIgJyeD5ORMhIXHU7QFUlIzEBWdxAI9ExPTYGSsx4I2FZWUISEhDXUNLRYbwJdXYP9kSpaqJ6JGloI3Hh7IShYAufmQERPHQOtW8IkLR2J2BnyS3yNbUgy/9P0Njo2EL99eW4zrioyQVcBt4SJs6jQU9dSqd8EFJ8bAMyoYPvHR8E5LRkZWOjsXGSlZqPEVoSEtjaSUBLQ0toSSLB/KsjyQ+6aVsZXQWyf3zrpH55FXkI/6+kZ4ryGNeYsWCn0917FyBChuhGKOhv0ndlZRz/MXfDBr9nX21uuXYyocLH3VOmSsWg+5EUPBc5lWqg+9J2lrA+kOpbPS5s6ZA0cHB3Tv0UNkR1QTMiKySbmBOARqgQBHRioAbUDfnpjr0p7Ve/mc7eIlT7x9F4XAIAoCTUJKigAKCnyWvSEtIwNJCUlISkmyFFLK5KDvExOToalZKAdPDz1paSkmTV0AMRYUSnZSQXomCzDk8+WRlpYKUzMz9j1lfVhYWjKfcGVNkJbGVDOjIiMRHhCEQD8/2BnWQ16SAOZ8dbSvZwdZyYp1Rp5HBsLV/TT++HcEbOsoBiA6Ohq3b95g6YGECQVINmxoywSYlFU+XTBu1aLF6KJmgU5mVYu53Q/xwl6vpwjMzESmfkMEazVArpI28mXlUSAmDsn0RBZALJ6VBn6oJ+QU1CCfmQzZjBQUJL1HXkYytJS1YK6iAUdlNWjKK8Fa0xDqfMVSR/Mswh9rH53Hz+YOGOzQDjl5ueh5ahXOXCks/Ma1T0MgNDQUI//5h9WHqUp0rd+Ao3jnHcsmm+PSDr/1Kl8BmKwgUs2aCLWgwMBAFux75tw5dh+LqnFkRFRIcuPUNQIcGSmDMGkoTBg3AscPfx7fpeerCFy74Yfbd97CwMgYdvbOqG9hgfi4OEhKSbEAMlE8VMveSF5v37Isj9eensjLyUFeZjarOWKopQu/kEDkZOdAkJHOgie1FVRgrKAGc2VtWGrqo4GG8Nk2D0O9sTfcA9PnzxP5vfzwwQOQRaT9Tz+xImM2trZQ19CE99s3LLtmyB9/wrmJcA+DihZ35/Yt+Nx6hOWtq1bDXPnoAm7Ex8G3cW/EGTvVap9ieTmFKdYJEdBLCIV+fBAE0f5ormuCTvUd0cywUCOCCOfjcD80M7QonmfO45PoOWaYUPVmarW47+witxUrwOfxMHLUqCp3XpKQWFlq4rde1hWSEmHgI8E1CjIdMHCgMN2F7sOREaGh4jp+YQQ4MlLmACgY8NjhjVi5XHSm0pJTUDDsg0fBuPcgBI8f+0JBQQW2Do4wNTWDr7c3Ary8ERoagoFOHeAR7I2AD1GwsbdHl149WE2I2rT4+A/wfOmJxIQEBLx9h7jYGOgqq0NFhoes9Ez8ZGrLMjUMlNRYRgglzhZldshUYvWoyTr+ubYT2lbmItVOoKyWI4cOYdAff0JP3wAnjx2FpZU1rGwKP6GGBAXh0P69+PPvv2HvUDshpXlTpmGmQ+cqydeCu6dwXlIJPj+UFx+rCUaV9a3nfw9Gz0+is54Jhjv/XOmQC0LvYPna1aKY8rsfg2KghgwahDlz56KxU9XkcvXah9i950UxZrUhJSQIR1os23bsEDn2HBkROaTcgHWEAEdGygBLaWa3bhyC69yKZZxrcw5e7yLwzCMCTz3C4OkZWPjQtG4IytGnMusnDhxEUkIinPTroaGyHjpaOIIn9VGZ9ZSXO3a8uYPhY0fD1k642i/Xr11FTGQUokPCEB/3AWqyfLTVt0Refh66WDRm8QpFLU6QjA+CFIQlf0ByZjrTxwhJKjRBJ2UIEJmWhAJxSeSJUdk+MUiLAQJBMoyU1KDBV0R9dV20MLKEOq+0S6Fo/IjkD5j08Cj+GTumWPiqNjgWrzc2Fq7z52Hg73/A2MSU/bosGaHf+fn64PzpU5jvuhByVZS6r2gtPt7euLj/CDa2G1LpUg963sWOhCR4dJr+Kdup9loSputydjb+qGeDn+s7VNi/2/HlWLtlU525w6pd5DfWgf4PUPDmxs2bmXWyqvbwUSjOnvPGlav+pUjJuLHN0KxpBeUVSgxGCqaUzrt52zZYWQkfNyQs3BwZERYprt+XRoAjI2VOgEz/587swrJFFWsIVHdgFFxK2SevXofD81Uk3ryNYMGfGpp6MDQ0gryCPOLfxyLMxx8+/n5ooK4Lew0j9LRuBjmpylNjPSICsODRKcxcuACaWpVn87zz8sLpg4fRxsgKSM2AsaImWpt8/CdHGhZeMWFwj4vGm/gYRCfFQEyaB3F5VeRJ85AjI48cniKysrOQrl0fAjkliGcJkKNK/1QLmIgXfZVMjgFfXhUaKVHQiXiNgqBnGNGkE3MpVNQWPD8Pdbv66Njp00nerh3bIcfj44cfP5Z5937nxaYloleyXThzGiSuVNOgwIvnz0EmJB7DG5SXBqfxKVD19wu78br/auTxVau8LShORPnJUfACHoOKDObJq0Jg3hKJzQcCYsJVYOb73kPT50dxplfFFpipD4/CtkMrjBhZWP2Va5+OwIH9+1kV4RVublAUIh7n9Zv3OHXaC6dOv2OTOzXWw87tPStdCMWJUFbKiH//xU8/V271+pSdcGTkU9Djrv2cCHBkpAza3u/ewW35HOzcWrpSaVWHQkXoPDyC8Ox5KJMsNzQ0gBxPEQWZBXgfGcmyKAKjwmGkogkdeRWYKKrDXF0XDbWMoCAjfJbOQa8H8JPNxO8jCsual22Udrdu2XJMceqCVsalH8q3g97gmPczeAnSkKhrhXgtC2RrmCBb1QAFUp+ul9Eo1heKl5ZjRotupeIZitZ4L9gLZ5L8MHrq5E+6v4OCArFh7TpMcyms6xH/4QNSkpNhYmZW4bj0/o4tm7Bi1WqmdyBs2793D5wy5NHZrGJLxOKH57BR1Rop9tWTVuUnR6D85BgLXi1quYpaSGraDyl2XYRaEsWUWGwdiLO9x0FXsTz52fTyOkx/aYPfehdWf+WaaBAgeXaq3jtv/nwYGFZt5Siakar7Xrvuj2bNDGFvV3EQvOfLl0ydlNyIJQvPiWbVH0fhyIioEeXGqysEODJSBlmS8/61W0fcvDqpSszdH/uDXg/dgyApKQtrG2tkZkngfVAYC6ZsrFcPDmqG0FNShbmqLnjSn14QLzc/DyOu7oRt2xbo+ssv5da3bcVqWBUoYIhDYQXQorbqwVncSU7C40Z9kWFU8cNVFDcYL+gJpiS8w+SGTcsNR4GXvx5bjnGzphe7Vmoz5749uyHHl0frtu3w9LE7zp46yerENG/ZEj93rvjBvnfnDlYhtlE1/v+S66F5nLOV0NmkYiXQbkdW4n7vlcjjVZ/Bwgt6Co0rKyGWlwuxbAHy+Grs+5gec5GpK7xp3vziEmxpYA1nffNy0F3weYZAXWnMmjenNrBy11SBwPGjR7Fn924mxta+Q4dPxopqxZALiOTvRTFeVQviyMgnHxc3wGdCgCMjFQA99K/fsXLZT1Aqoy1y/MQT+Ad8wL37vtA30IONrSP0DevB388Pty5egZW6Hjob2bL4icpafkE+QpPiEJYUh6iURMTlZCMyKwsZWQLkZqVDWkwMunxFNNI1QXuzih+E/S5vwuJVK0tNce/OHby9dg9u7UpH45MexdZ8PsLaV50ZIKr7zeHAaOxp3wumqtrlhpx+8yDq/9wSbdvVruovZfvs2rED/Yf8zmpkbFy7BlLSMlBTU8drz+eYNW9Bhcqdjx89RHJiAsuuEbadOX0KalEC/F7/Y92QomtJuKnN3kXw/OegsMNBJsobMnHBzDqSJ6eIbE0zZGmVJxVVDah+fR32GuiitUn5mih3g71wNTMU67ZvFXpNXEfhEaDil+vXrWOaOwMHDaqVPD5p8+zfv5/VGiK1Ukqxr+u2fetWZGRmsvm4xiHwNSPAkZEKTocKSuVkhWDMv4Wf8Nesu4I3b2NhbFIfCko6cHBsBBVVVVw+cQpXr17F784d4KxiCAOlQr2PopaTnwfShXgVF4UwSOJ1mA8EeTnIlpJFtooekiVkkK5mhHwZeeTJyiOfp8zkk7USwmDhdweNpSUwq115s/usB8fR4MeWrM5DUVvqMheDDBuVelA9DffD7Od38ajvKqHuQdnIt5CNeMuK6WVrmiLNoi0KSgTSCjOI3r0dWKEojW6W5bMQtj+9Bo/cOEybW7tP72tXr4aWtg7a/ffp9MTRIywdOScnF3Jyshj+70fC5e/ry85IXUMDJNJ25MA+LFyyVJgtsD7PPZ7B8+ItLGr+W4XXDD67FZdbjUCWTvVl2YWetJqOTU5MxYpGbeCgWxi0W7K9jQnF7nAPbD20T1TTceNUgMChgwdZ0UALCwu0bdeOZdtUVQsoIiICT588YTo4yUlJ6Nu/P5NT/xyNFE7/HTGC1Suiartc4xD4mhHgyEgFp0PFstyWL0ZiQjQyM3Jh3dAGbdt3ZgGo1OgfzMEt22EqJs9cIjoKpcW13qcmYq/XE5z390SujgUidKzYp2CxnExkGNoB4sKJGlkfn4pJJubo3fAj6aD5n4T7YWfwY0x3nc/Wc+vmDcQ8eYNZTqVdN9NuHsVZs7aItGhb7T3I97sPtdvbIJGeCLHcbOSo6CFHVR/ve7pWe23JDpYvTuDfrBj84Vje+pGenYXNoe5o3O0nGBgY1GjcSxcvsH/qI8d8/ITHimzduM60N1q2bsOCDNPS0rB7+zZkZKQjMyMTo8aPZ5aThXNmY+GSJVBSLl9LpKKF0DjTRo/Fuf7TC6vvlmmXfD2wPsgXD379PMqnDR7uRvuUcCz5oTer51G25aMAbn63MWfDSpGKZtXokL6jztevXQPV0nn54gVkZGRYAToSnSPBMqrknZiYyP5PUHViIgKt27Qp9eFB1FC98vQEpQgXtcjISFCALJUJ+OOvv0Q9HTceh4DIEeDISCWQ0j8ULy8vZGRkQl5BobgXfRJfs3QZBpk6o2uD8p/+KQ3X7dlNJDn8giibn5DHq70KqGykF6xvrMWq1t3hWObT8B8XNqFDnx5o3qIlrly6BHHvSIyw/UgAqKBV+32L8OLvPSiQrL6Anc7RKZALe1UKjVx5NcR1mowMY+E/VTkfn4LZDZ3R1qS8IiUN7vL4JGx+alMjMbIb167hypXLGPrPSGbtqKq9ff0Kly9ehIWlNYIDA+DQyJHFl1AQ6689erJ0amHb9nUb0FpSC53MK84Q2vLkCo4nJuFFu9HIVRRNpdyyaxPPTof99TVoI5GL0U4/MWXWytrwm7swb9VyJprHtc+HAKkAR0dFISUlhQkJUsFIZWVlpgYsqgrK1e2GyAito6gFBgSg2y+/wNCo8AMU1zgEvnYEODJSxQlRNUkfH99SPQ7s3g39VOAvy/Ipn3tf3MKe99F41fZf5KiUFyiTjXgD6fhwFEhKIVPbAjlq1UfnW19YiHUNGsLZoHQJ9xNvHiJKRxZd+/fBoQP70TBNFt3NPj40o1MTMPTaEdwbsF6oe1D58WEoeF1nCqBFjVJWI4ZsRJ68mlBjON7dik45CZje6tdK+696eRUqTpZo0650kG1lF1Clz6WLF6N5q1Zo5ORc7TrIJbNy2RKY1auP6KhI9OzdhymzUtxIWEgIxtTAd/7m9Wtc2ncYW38eWum8x988xEbPe/Bz7ugHkE4AACAASURBVIdU209PWy6aiKxoaq8uQOfFGYyxb4X+dhWnGJdc2B9XtsJt26Yqi7xVCyDXgUOAQ4BD4AsgwJGRakD39fNHVlYW60UCZS6TJuPqIBeIlTGWu4f5wMXjLjx6LmQxIGWbyoM9kPe+DYmMVORLyUCsIB8fOoyBoH5pF0zZ65pdWY6xOtrlrDBZuTnoeXIllq1bizOnTsEuSRLdLD5aauIEKeh7cQ+eDd4s9G1FKaikZyGRkcJiIVLsuxW6lYRolne3op0gGtObd4GKXPn9Fw1xOsYLBVb6sHcUThWVAvCio6MwYPDvCAzwh66efpU6KzTPu7dvEeDvB2NT01IicetWuaHXb73hWAP/+foly/GjghE6W1Re7C8wPhpub5/idXQQkuq3RoxpkxoHpxbhIxPjD+OAh+D53EF7UxuMsG0BLfnqXUuRKfGY++Icjpw7I8RpcV3qAoG8vHx4ecXC1rZ88HZdzMeNySHwLSHAkZFqTjMwKBgCgYD1un/vLkLueWBuk/Kf/Idf3I2zDr2RblLedSMVHwadY9Mhmfah1GwURxI5ZGOlKyBS0PjwWGz+eTDTJSnb+p1dhwlzXfDCwwMFXuH41659qS6/HFmF+z2XIFehdGCtKG9gydQPsL6zCa3lZLC4Vfl045Jzkbrr3kgPdB0hXFYLqch6PHuGjl26YvvmTZCXV0R6ugATpkwt5TqjOUhPhKT2NapQy/TxfoczJ05gnqur0EXlSNdk7aKl2NxpKPTLBCiXxTE0KRakp3IpIhARacmAphmS1IwRp6zHhNFY0TwJKiooBrG8bJALRjw9GWrJ0VCLD4FYjD80ZOTQw8gcHczsWE0gYdvJME9o/OSEzp1FZ50Rdm6uXyECREYGDDyGo0f6cZBwCHAI1BABjozUgIyQ9kSzdAVWMbVk8/sQhVH3z+NxvzUVjiaemQqDXcMgIUgofj+Pr4IMAzvEdptZ6QpaH52Aoea26GFdXrcjOVOAtUEPMWjcSGYFOLFzH7a1L/2Q3+B+ERvlTRDRuFcNbwvhupOuiOW9HRhp7Yy+tlVbeGjEA2HP8S4vEUOHVyzaVnJWX18f7Nm1C4N+/xP+fr544u4O03r1EeDrg7btf4Bj40LSR5WHjxw9Cv+oeOTn50JXUwO//NgO9eqXdmsVjX3n1k3k5+ai34ABEBOrKBS0/N5v3rgOjyu3sLhVX6jxPsYPVYVSQkYafOMiEZIYg9CURARnCJCWlYGcvBx2GVVglpWWg4GsHEzklWCsoslq4NSEgBTN/zItCmueXsaWXTuqJGPCnSrXq7YIcGSktshx13EIABwZqQEZWbF0CUbpN4GNVumgsBNvH2FiphQSW1Rex4QX+AQUlyGVFAUU5CPDxAkJrf5ErmL5uheSKbGwuLYaI/X08XsFWSm0ZK+kKKx8cwMuCwozaubNmImp1h1KrS0kMRb9L+yC94B1QolzCfsHIZ6dAUv3/TCIfosZTX6Co271egmUAbT89VWMHj8eRsbG1U61Yd1aSEhKsZgPEpHbunE9tHR0ERkehn/Hji8OzNuz/xCeiOsh0LGwsi7f/yH0nx1Cp9bN0PnHivVMzp85jcyMdIweK7z2wqULF/D06i1MdOoEe53yqbXVbqiOOlx/74PNz67CZf48tG5dfVxJHS2DG5azjHD3AIfAJyHAkZEakJHlSxZjjEEzWGuVDjzd6XED6/mGCLTvXu1hEBkhU32uQsXZF3Ihz2F+bzsmWjuhl015wa2iCcbePcCUWH/4T3Pjzq1bCLz7FItaltYl2ffyNhan5iDyR+EfvFVtQt77FsyfHkVfUyv807gDJMWrr61y2e8Fnoknwq5FUzS0ta0WI6qvc/jgQYyeMLG4L9WeiYqMhIVFA+j/J8sdGhKM9fuP4/VvpS1SpJPS4OYK9Glpj2YtKrbYbNu4gdWrsbUTLiaGFuLx9CmO7TuAHwytMciqORRleNXupa46UIzITr+HCEiJw5yFC2BvL1wBxbpaDzcu56bh7gEOgU9BgCMj1aAXHhGBxMQk1mv3zh1onqlUrhjc9QBPLA4Ph0fHqbU+C6nEKOh5noXBe2/MIxG1CiS/iwZf4n4GSSrS+GfMmFLzLZs7H310bNHerPQDf9TN4zivZILEFoNrvT5esAesX56ChZQEy+6w0hROJ2Tm7cMIzklmazUUsrYHBa1qamujafMWVa739PmLOJSshuRG5YuRSSWEw/LsLMyb4wJ5+fIBtVcvXYSxiTFat25TI0wofujiqdO4f+s2ujdwxo/GDWGiWnnhwhoNLkRnz6ggPE8Mx4Nof/zavw8GDq79mQoxHdelBghwbpoagMV15RAogwBHRqq5JWJiYhETG8t6PXZ3x5vr97CkWXlVzrGX9uCJtjW8nfv/F6RY/b1GpeHlQl7AJOA++JFeGGjljD/tWlUZyzDp1n5I6qqVIyI0m6+PD7auWoONP/8FPcWP6bikBDv3zik8yJfAu8Z9apTpQZVmbd5cgGF+Nv6yaYJWxsLVUnkbEwY3j4tQM9ZH6x/aoaGt8BaI0SNHYOK0GeDz+aVApLRd0hFRU1eHrb0Dlq/fgvvWA1jmj1h+LmSi/ZCp93F9lu7b8JuZPFq1KS/69j46Cof27cUyt9Ky+tWfWmEPyqxyv38fr556gCcmiUaaxrBW0oGlhn6Nih9WNx8p8lKVZc/oYDxPDMOHLAF+7tYFNvZ2aNmqVXWXc+9/RgQ4MvIZweam+uYQ4MhINUdKVhGyjhQ1l4mTMMOhCxpql44bScnKgNvz27gT8g7Z9ZohWM8WOSr6yOMpgjTeqeqqRGYKKB5EIz4UGjG+yI3yQX0dU/Q2qo8O9ewgWYHSZ9G8ZJZ3uX8cupb1MGDIEMjJVVzt98b1a3hx+RYWt+kH1TLBlud9nmHz2ydIUjFAkHkrZBjYIl+2fECmdHwoGgQ/hYz/Q5jz+RjcwBEtjYQjIZTifCr4BT7kZaBdp45oWcM4huCgIFaU7N8y8RyULbNp3RqoqWsi/kMcevXtiz3Hz+J196WQSo6BxqVlEM8SQNCgLeLbDmewkTXnl/dX8ddfHwN7/Xx9UN+iUMKdxuvTt1+NhNDK3i5EmJKTEkGiU6+fv2Rpxao8eRgpaUBPWgGacoos6FVJhg++tAxkJKXYOVPobF5BAXLycpGRmw1BdiaSMgVIyMlEbHYq3qcnIzQhFomCFNSvZw4bRwfYOzVC02bNvrl/Qt/Khjgy8q2cJLePL4EAR0aqQT1NIEBQUHBxr0cPHsD9zGVmfaioEWlwD/PFm9gI+KckIj4rA9n5+ZCTkICqrByM+Eqor6KB+up6sNU2Al9atsoVCLKzsMv/IW76vUTnHr+iw48/VXufsGDLW3cxyb4j7HTKB4veCnyNi6G+TBdDSlYBknxlSImLQywrA2kpcdDh8dFUzwytjW1gqalf7XyUTXQz8h1uB72FroE+nFq3RNPmzYXOVik5waOHD+Dp6YlefUqnRxKJOH3iOCytbRESHIgGlpa4fPs+3g3eBnmvm1B5dACSqXHI4ykjseUfSLHrDHLVtHm8DlMnTWBTXL9ymWXlSEpJsUJnKioqkJaWYtojn9IkJCSgoKAAVVUVliUTGRnBgm4jwsMRHRGJDzGxSE5IhCA1FSRhTw+tAjGArpOSloYcTw7yiopQ0VBjVh8tLS2mpaKvr8+CfUnRk2tfPwIcGfn6z4hb4deLAEdGhDgbH18/Vm+iqO3dvRtKkSmY2KSrEFfXrgtpVpwMfI4bAa/Q5qcOaNfuB1b0Tdj29MljnDp4GI21TdHDxLFCnRIaKyolAQkZqcjNzwdPSgbaCsrVBmbGpCWBCrM9jw/H86hAKKoow8bJEXb2Dp8sP33x/HkkJ6eg/c8/l9uq25LFkJCUREx0NIaOGImNO3bj3ZCdUPQ8D9U720BuL2okXx/dewmkYwPROew8/h3ch/1+5dIl0NLRY1Yln3dv8cfQobh26RKmz5olLKw16kd1SahWCX2V+u+rpJQkpCSlICUlyUiRpET5ujc1moTr/NUgwJGRr+YouIX8HyLAkREhDu19TAxiY+NK9Vy3ejVM0yUx1ll0IlOxgmTcj/TF7XBvJOdkwrltK2aWp0/LtWlUJ4Pqujy6dRvKErJoqm7MMoFMVbWhLFs6HqOi8cl18D4tCZHJ8QhJiUNgShz846ORJw6YWdSHubUVLK2sqlVErcnaTxw/BjExcbSsIM4jKTERIcFBMDA0hJq6Bia5zIdXzxVQ8L4FZfdDkEgvDDRON7TH+77LIZn8Hi0ercWsiYWBvsePHEZIcDCzSOgbGKBP/wGYO3M6VqxcBQVFxZosU2R9xcXFmeWDXjLS0pCSloK0FP1MhEWKrfVzN7LquMycCYEgnc1Prqj+Awfgh/bty63H+907TJ00GctXurF74XtuHBn5nk+f2/unIsCRESEQzMrKhq+fX6meVCmWsmsSA8IwyLwZmhnWvDgZFbMjC8OL+HB4xAYjOiUBtk6N4Ni4MWxsGla5Mj9fXwQHByEhPp59+jYzq8euq6z5+HjD9/VbhPgHgCp65mRnQ5niGGRkIS0pBQlxcaZgmpWfi7TsTCRnCABxMairqUNTRxtaBvrQ09dnGTFVqZwKAWeVXU6eOI4CiFUYdFr2woVua/HYeQRzz6jd3AippMJCYVmaZoj8nWTwC9Bw5yCsdFtR6tLHjx4xNxK11cuXYfjIETA1rV4r5VP3VpvrqRKsspKi0IqxtZmj7DVBQUEYN2o05rkuYNL59+7exfKlS7Fm3Trm3irZyO0U4O+PeubmkJWt2uUoirV9zWNwZORrPh1ubV87AhwZEfKEQsPCmPugbKOy9vcvXUFKYjKcdM1gpaQDfSU1Znmgh3xufh6ojgypb8ZnpCEmNRFhaQkISIlFQGwkzOrVQz1rSzSwtGJxEFW1rMxM3Lh+HR4PH0EiKw9OaoYwUNJAZm423ONDkC0tjqHjxwj1KT8jPR0UD0NfyQWVX5APcbHCT+nkxqBKxZUFyQoJWa26Xb18GTFxsfi5U5dqr9918AjO8xtDYNEKBjv/Li7yl6VdH5GDN7Dr7Q/8jemTJkC1kmq/JKbWu29fWFp+3Z/qZWVkGCHR0iovklctUDXsUJKMNGrcGAkJCZgwdiz69OuHLl3rzjVZw2V+dd05MvLVHQm3oP8jBDgyIuRhJScnIzQsvNLeFKzo4+2N0JAQxL9/j7TkVORm50BcTIw94Hk8HpSUlaGipQFNPV1mZaDgRLJqCNOuX72Kq2fOorlBA/xWz4nJh5dt+97cw1uJVIwYN1aYIUXaJyMjA1RhNzc3l7kXaK/0tabN680bPHz4EN17FaZPv3zuAV9vbxiZmJQTMHN/+AC7vZMR0mIYeIGPoXHZDZkGdsjSqoekpoWKrA5HRsJl0rhKCdrKpYuZEuv/S6l124Y2NYW0xv0rIyNDfv8DyirKmDd7Dmzt7RAbE4tBgwfBbfkKrN24AZcuXMTbN28YifV6+xZOTZzRvEULnDx+AjEx70HX/9anN5KSkrB21Wr4+voiLS0Vvfv0Rb8B/REVFQWXGTNhZmYGPz8/NHZywoe4OMxbMB9yPB7OnjmDq5evYMnyZZ/VUiQsgBwZERYprh+HQHkEODJSg7uiZAXfGlz2SV2puNu5/UegLcnHEOuWLN6jqtb/7Dr8O30KIzt11chFFRgQAFJ9zRIIEBYSiqyMDCjLykNaQgJZeblISEuBoakJWv/YHk2aCp+OmpqaCpcZ0zFz7nz4+njj8P59MDA0QVRkOPoNHARzi4/usNiYGCzbvBNv+hZaQUgdtkBKFoJ6H5VrbQ/9g/nTJ4HPLy98Rm6ppa7zsXzlSsjIiN7FkJaWBopzoT2lkwUqKwt5+XnFFigen88e7poamiyYtWyj2jkUr8Hn8SArK8O+F5a8fsrZlyQjDo6OOH/2HA4eOIBVa1YjJiYGfX/rjclTp+CvoUPx5vVrRk6KyAhp8VD8CLn9Jk2YCB1dHcydPx+eL18y0rJq7RoYGxuzSthEWojETxw/AdNmTIeKqipzD5FraOqM6Uxxd8qkyVi4eBFzAy1a4ApTM1P8+fffn7K9OruWIyN1Bi038HeAAEdGanDIJQXQanBZrbueO34Cj27ewUiHDmhnWnUMSdEkaz0uQ65xfaFSgMsuLDExgX1qTUtNYymo9PCkYEaKK0lJSGR6K9np6ZCXlAFy8mCvaQQrdX3UV9eFOumplGlPIgOwx+cBDO2s0Ld/oaVCmDZ3tgt+6dETcbFxuH3jBupZNMDjh/fRvWdPNGlWWiLfbf1mPDDrjnSTiuNlHE+MxdzJY/Hw3j3Ex8ejsZMzzMzN2TLevn7NsmpGjfl0SxI9VImgUYDs+5AwxMbFoSA/H2oKSlCW40NeWhZyEtIQl5RAPgqQmZeL1Mx0fBAkIzrhAyOP9Sws0NipMdq0aQs+n/dF3GSESxEZkZGVZVk/lMX199ChsLO3x4vnzzHHxQXrNm5kFoznHh6lyEjM+/eYNWc2w5fIg5a2NkaPHVM8ZlEcSlBgIC5fusyuJ0Ize95cViqAyMic+fPg5OzM3IfLliyBnp4e2v7wA+bMcsHc+fPKxa0Ic0/VVZ+QkESoqvKgqChTrmpvVFQKdHW/TGB0Xe2XG5dDoK4Q4MhIDZClB7Sff0ANrqhdV3IJ7d+0FSpZwNhGnaAkK3wNlCt+L/BYNhVD/q5YB6VoRbGxsQh47YVQ/wBGOKJi30NOSgZqfEUoy/BgpKwBQUY68nJzoauoxoS74gTJaGNiAyVZvtBropiZ8XcPwqlje7QSUgBt1YoVcG7WnFXe3bx+LeI/xENRSYml4iopKZcC9bXnS+y7+RSvOxcWDCzb7Pb+gZbOjUBiajweH1GREZjjuhCUxXLkwH44ODqgdQWZO8KcXGhoKN688oTXs5eIj4tDI/16aKRqCCtNfSjLyTMCImyjLCWv1Pd4+j4IwYkx6NqrB/r07cu0UD53K+umKTl/SfJhampaKzJCVpFVbivhumghIyuTxk/Arz17FJMRIiwUq0Lt5vUbzCrTslVLFng9bcaMr053ZdqMq5CVlYSWJh8nTnqh9282iIpOhYmJCv76o9HnPj5uPg6B/0sEODJSw2MLCQ1DSkr5QNYaDlNp9wd37+L4vgMYaNUC/WxrLvftERmAwx+8MGryxyJzJSe7e+c2nty+h8T3sYUS5lqGMFfTZeSD1EHrop1+9xj3U8Mx2mW6UMPv37uXYfxbv0JrSkR4GNTU1HHk4AEEBvjDqUlTdO/Zq3isrTt24YlCQ0TYli5UKJGRAqcL02Fdz4QFH2vr6OLxw3sYP3kqVNXUsGjuHCxevhzKyqUJTnWLfOz+CE9u3mVuhHYmNuhgYM2sQ6JqJJx3IcoLl989w7DR/6Jvv9ICcKKap7Jx6pqMPHv6FAEBAZjv6or30dEYP2Yshv4zvEIyQqSZUocphXjBooX4uWPHut5+jcd//CQcw0ecKXWdrIwkLpwbDE3N8u7BGk/AXcAh8B0gwJGRGh4yuTHCwj/Kw9fw8kq7k0/95tnz4GcBQ6xbwaZMZWBh53kRFYgD0a8wevqUcpds2rAe4gkC9DNyhKPu501lnXz7AJy6d4RTkybVboWCIPfs2gmnpk3R9ocOxf1XLV+GevUbwOvNK/Tp17/Y3ULuJbe1G/G69ThWp6ao2XrsRhuFdFhaWWPvzh2QkJRAIydndPu1B+7duY30tDT8/udHqfjqFvbm9SucPXkKapBGdwM7tDSqOvupuvGqez80MRY7fR9AUksZU+e41Ej0rrqxq3q/rskIEUtKFab4EypWmBCfUKllpDCFfifu3rmDFatWQVOz7rOJaoPdkD9PwNOzMLWcWpfOFliyqHq15NrMxV3DIfAtIsCRkRqeKv1zpEDWkoqsNRmCgi6jo6NBsueK8gqIi4xCRFg4TJU00cXUXujYkMrmJMvIodg3GD11cqku+7Zuh2JyNiY6fJlPlqe83HEzLRSTXIRTOz16+BB8ff3wP/auAiyqrYsuujskRRAF7O5u7O5+diG2KIqK3d2B9WxsLERUUEAUi5SQ7u78v33mDTAwwKDoi3/29/m9J3PuOefuM3L33XvttWbPX8Duw/3NG7x+5QxtXX0E+Hpj3abNPPdHAnqXbtgjoV5XZGfnoFZ+EupLZGHKpAmQlJICiewVFhaglpY2u27P9m2w2bRJYFzGvTu38dbpJea07I2uWrxcG9U5/x8Ze/nLazyL8sXGPTuqbP/+kfn/yddQ67ntpk1o0qQpRo8d80MSA7/j/u7c9YH1+mfFSx0/OhTt2wmmbP079idcQ+iBf7oHhMHID5xQdHQMAygKYp8+fsSzJ4+RkZqO6MhIKMvIwlBVG9IQQwtNA2jLK0NKTBKNtGoLMl2VYy56vYBTWijWbCzBUNAe7tldxmlzjoBcdSwwMRp+cRGISktCWk4mSAGYhN4UpGRQS04JdVRqwUxTH+KiolVOO+jqNmzeu4dxmFRlJ48fQ3BwCCyWLsPTR49gYmoKD3c3BAcFonWbtujaoydSU1IYloRr3/z98emjFxQUFGFY1wjG9fgHDb7e3nj+7Ak2bLKtahvscyJii/jsB5tWgwVirhVo0moOehLwAWd8X2PPscOoX6qjqJrT/KuGE7/JiWPHEPo9FLZbt1TIFfNPuak+5ucQHZ2G+vXUcOPa+H/KtoT7EHrgX+EBYTDyA8dEnBoB3wIrvdLl9Su8ePAIMkViMFBQw7C6LaGvpF4tXEZwYgxIoyY5OxPS4hIMl1BVa69j4Ce8EInFtNmzi/d3ZO8+9JEzQB/DJgLdLWV/bnxxxeVvn5EBERRo1UOUkh6SZJRQJCYBkYJ8iGanQSstGsrxIciLC0FTvXoYYlAf3Y2asLZOfrb+9XWY9e+GNm3bVbmPL58/we7sOdQ3NYXD/XtMi4ZKLFyjn1GpRVVVDZOn/8GAkFwrKMgHMdTWqqXFsCFl7YnDQ8jLy2PY8OFV7sPl9Wu8vO+AA10mQkbi7xWsI3CyfeRnHL98nu3/v26+vr54+cKZZUSqi+v5O3xz/KQHDh95i5XLu2DC+KZ/xxaEawo98K/1gDAY+cGjCwn5jtS0tHJXU/vo1dNngYR0BkJtrmNUrRVIAfdViDecwvwRl1+ANA0jyMkpQSo3CynfvdBQQx+Da9dDfxP+KH0KIgK1xDHqr1ba5OQkWC9ZjgfjVgu0jzehvtjm8QxRWmYIatiPEYgxKyqEwldH5CtqQiwjEYUS0sg05vCHiOZmQTrsExr6PoVqWhzmNumAnnXLBz7H3B4hVk0CE+dWnaGJCA/HurVr0H/AQDRo1Ag3r13DzHnz2XoR4WE4dugQWrZuy8CtBnUMGA6ELD4+DqePHYOIqAgKCgqw0HJpuQf3mRPHMW78eNQxNKzUJxkZGbBZsRKbOoxEA82aTbknZqWz1t7cgnwmlkeMvSoyVQcYp989RWptJVhv4y1TCXS4wkG/1AMJiZno3vM0PN7OhZSUYGSGv3RDwsmFHvgXeUAYjPzgYSUlEe9GBM/VxLFwaM9eDKplVu1OGApAbn37BK+EGOSZdIZ3/W7IU9EttzuFL09g8PUxhqgoY3HHwZAW531bP+7+GAmGShg7fgK7ljoXPjs8h22HUVXe6fXPLtjl+wHBXWYiq3YzJjSXr8TJOEgmfIfy2z+Rr6AB8fQERr2eq6aPOHNeoKx0pA8avzyB6Yb1MbFZN541PSO+4ay/K5Zs4d+GW3aDRBrGzQAss1yM6bPmMNFAYnrdtM4adYyMGHlWo8aN0asvBwvj4fYWrq9ew9C4HoIDA9ChUyfWfVPaNlqvweFjx6v0x5mTJ6GVkIcFLcsrCFd5cakB3rFhrNT1JSkGAckJiExNQG4RICWjADExCRQW5iM7MxVaUtLoqlsX5iYtKs2AzXlyGgvWr2YiilUZy+IFBKBJE8GyYlXN91/4nFqyDQwMfsmtbLR1wrq13X/J3MJJhR74L3tAGIz84OkSeycBWUkZl2v0Rm6WJY2JjQRvyX0R/AXnfN8jtAAI0W2MNP1myNbl6KSIZqdDJuILMuqWL2sYvjmPHpEfsW/gDJ47OOvpiMwmujDvz9F2uXXjOnQiszDerGOld/rY/z2Oe3vAqf9a5CuoQzbEE4of7iJ6WMWBg9aNNUhtPgiZZfYnmpMB00sLsa/zILSvXdLdQhuYducwuowYhK7dq/cLe+tmW+jo6aFff442yof3nnjz+jUjCxs4ZGixmixxppw4cgh6+gYI+x6CqTNn8mBHSPX3/p3b2LR5S5Unb7NsBaxaDICpRvXZbAMSIuH47RPuhQYgUVIW6dpmiKtVH3lqtSGakQTpaH8ktxnNswcK/lp/c0ahlwPmNuuMEY14Cd64g1kpLicCe08d47meRBMDvn1jwnX0h4IQap0l9tJjJ05Ueb//DwOIcn7B3LnQ0tZG127d0K1bN54S38/6wNsnFg3M/pkdPz97b8LrhR74lR4QBiM/4d2oqGjExcezGUJCQnBk207cGMGf36PsMvSwOvHJFS5pafjWZhyyDJpDxeU8ozPnPqSk4oKg4nwaEqmxSGvYC9m6DZGtV6JN0uPRNszTq42+9ZoXT0+ZkayGOhg8dCj72bEDBzBMrm65oKD0fjLzcjDu+n68HrAWuZolLb9aN6yQ1GEScnR4W1glkiKg7HaFZU/SG/Tk60HZb2/QyesWbg7iJV+78MEJMTqyGD6xegA/an1+5OCAaTOrLvF8/vgRoaHfGVNnUmIiy6S0adee6dO4v32DmKgozJhV+TyvX72Ex72nONh7arW+IUTydsL9Ma4F+yC9UR8EmnRn2aTSpuRxA2JZKUjswktrTn6lbJh4aiwaPd2D+bWNKsywjbHfh8nzZzOqeW7gQYy5FHjQn3p//ZeIyYRW3gNubm5wdnLCixcvYGJiSazu3AAAIABJREFUwglMunf/V2BThOcp9MB/0QPCYOQnTpX0Rr4FBrEZ7t+7CwmfSMxt3rvKGZ2Dv2Dz20fwaz4ciU1L1Gm1blqjQF4VcX0teeYQzUqFkuctSEf5IanDRBaUkDX8/ABTkvwwt6158XjKjGQ1oQxCf/azbdbrsaZxPxjwEdbjXkRtt4dSMuHRfQFUnU9BLDMZqc0HQ+ndLRRKSiO+z2JIJIZB3vs5C4Yk44IhlpOOxE4lD2p5Hycou19F+JSSt3WT2+twuFFLtNUv6Wp5HvgJ5/xcYLN3V5V+Kj3Az9cXB/fvg/VGwTpg6NqH9+8xkT1R6v5RkMf0WbPx8N5d6OnponefyksvJw8cQmdRzQqxOfw2H5maiC0vrsNfqwHedJoBiPAH8qo/PYAMk67Iql0CcpQO/wI1p2NI7DYTWfpNIZaRhAZ31mNnq27oaGCGp9+8EJQYjcDEGPbftNws6JkYo1+/fsUBiLY2p23532BEnf/O4x0GDR4MWTnBGYarujdqnX/69Cn69O0LDQ3eILCia186OzMekxdOToyGnoISCk6qUq0mCQAvLy+WgYqKjAQxJ5NQJAljEuCWsnb169dHixYtfhtHTFX+EX4u9MA/1QPCYOQnT4baT9PS07FhtRXm1euEtvolQm78pv4SE4p5DufgPWQDSOpeJvQjw2bkahqBHkgiuVlIbs8/a6Dy5jIKZJWQ+lcAo+/rhNlRHrDoMKh4qTPvniG7mT76mXOCkdUWljjdZ0al1OSrHp3HneajEF67BbtG0es+ZIM9IJaegCJRcVDZpUhcAhlmPZCl3wSqzieRbtYDmcYdGJBV3fEQ67DJqN8JGfVKykHyvi8wLPgVjvTgKPBybcb9Yxi/eF6VANKy/iMMR/vOnaGqpl7OtdTSS4GGhIQkRo4ZyxSRD+/bCyUVNdb+6/HWBZu27cDl83boZ24OswacUhg/I6zK3vWbcKjnFMhJSAn0DcnIzcaSh2cQYdoDzk05YFqpSB/I+71kfqTsUlrjfiiUlIGe3VyETzlabl6Z4HfQeLofaQ37IKnjJPbd6OByCreHz8OOl7cYjqSuqhb778eoYLhIJWPzrh0C7e+fNogUeG/fssfe/fugXIOU92Xp6qtz31RypYCE/lAXFTcoocCE5AO4Rnt3ePgQxA7bsmVL1nZO+jkUgJDgIWWoGKYsLIwxx77z8GD8MP0HDECv3lW/rFRnz8KxQg/8VzwgDEZ+8iQTE5MQHBKCHTYbsL/DuCr1SGbdOY67zUexh3atu7asC0U0L5vTnVK3LSRjg9iDq0BGEXkqeiiQVYbM9/cQz0yGZJQfEnrMQVYdTieNyoe72JAVimktS0olKxzOocBQE/MXLmRvaZZz5uLBmMpp2Adf2gbnScfZHsioW0be15m9nVOQRPsqlJBhn2ne24I8VX3kK6ixEo36kwPIU9VDcrtxkIwPQb68OgqlS7pCmtrNwhXzSdBTKgkgzrx3RIqxGoaMKKF0F+QY3ri6gt5iSbm3Y+cuPJds2WAD3doGyMnOhriYKMuCvHJ+ASfHZ5CSkmIsrCS+d+zQASxabFmp5guVaEId3bG2IyeoEMR2vrSHo4IuXNpNYcPlvR2h5nScZZnIKAjJV9JGXB8LaDrsRNgfZyqcVv3ZQaCoCKlNB6LRh1tYqa1VLkNDLd9bvz7FxZvXKpyHCMNOnjiB547PISMjjRWrVsHltQtCQoKZT74FfGNYm4UWixgYlt7sT588hXce7sjKysaoMaMxavToYmXeJs2aIjYmFgsWLsD2bduZUJ6Pjw8jAJw0eRJCQ8Pg6uKCWrVqYfUaK2jr6OD6tWu4ef0G+y6amprCYoklEuLjYbVqNaPTp4f01OnT0Kp1a5w5dRpub98yUDI9uGlOGVlZhASH4NiRIywDQarF4yaMZ3tSUFDAQgsLFigcOXQY37+HMB0jevg3aNiA4aYGDx3C954oe1GZUfmLmy35/Pkzw5bIycuz+zM2NsagIUPQVgA2Ye4aTs+f47a9PQhQTKKDbdtV3d4uyPdOOEbogf+KB4TByE+eJLWP+vsHwHLuPJzs/Uel7ZlPArywOzQErv1Xs5KH2vMjIP0UrlHgETt4LURz0pEvowTJxDDWtVIgo4R8pVos81A69W/meBCbtdTR27hZ8RyEVyhqXZeVITIy0rFi0WI4jK24rTcpKx0T7I/h1bTTbA6RwgJoX1sJsbQ4ZBm2RnwvDgMq1+htXePRbkSN3g45P2dIJEUi3bQb1B0PM+4Ruj6p7ViktOF079S7swGzVZUwu01JWeSB7zvYR36C1dbqt6d6vX+PG9evY57F4mLQKq2zZcN66NWug8yMDEhLS2HqjJnFe/b380V9Ew6Qds+Obdi+s/IS0c71G9FDuQ5GNaoc9Mtd4HN0CFa5OuDluAPsR9RtpHtuDsOFlLXUpv0ZLgiFBUhv2AcFMgrFHUulx2o82sOC1NTG/TD20w0c6DuJZyrC+Ux+dAyPnJ5X+A0mkbnzduew98ABKCoqQgTA0SNH8djBAbv27kV9k/osuNu7ew+279qJWzduMmKxGTNnIDEpCWutrDB23Dh27ZiRo7BsxXJMnzED4eHhTF13/KSJTMzvxrXr2GJri8PHjqJZ8+bYsH496tQxxLwF85n6MwU+FIyQAi/xwtDP7965U5wZkZWTw+6duyAhIYFFiy3YNRttbNCoUWP0M++HlcuXY/iIkRg0ZHBxhoKCgv1792HP/n2QlZHFUktLTJg4EcoqysUqwnp6emxefvfUvUcPgf/lR0dHY9WKFfDz84O8nBzM+/dnAGzKilTHiKU1LTUId+3PgNafO5/Tqi40oQeEHgCEwUgNfAsiI6OwbN4CLGvQq1LBtJWOV3HOpB/rPqGHjcLnRzyrF0lIIb7HPKQ1MWe4jFwNQyh52kM0NwPppt3Ltfq2v7YMhzqa86x52OMRpNuaonvPniAdnQ0rVuHOqPI6NdyFCecw7clluE44XLwX8bQ49mYvFeUHiIohZvBann1qOOyCaH4OCsUkkdx+AnT+tGRZFK5RUBXfx4Jlf2TjAjHS6QAOD5lT/HlhUREGXt6C3cePsgdVdW3zpo2oW68+uvcs0a2hMs2jB/chIyOLoSNGQr82f0bba5cvYuKkyVBRVeW7LHGLrFywELfHrISkmGBcEbte3caNWo3xtTGn00fO7xU0nuxl3VBlLU9ZG2Ez7aD0/jakQz9CMiEUaQ17IrkdtzRXRCEhFN/fYYEqZZyanJqMF5OtGPNtaet/bRuc37hWSJH+PeQ7Vq1YzrIP0//4A3r6+jh88BCoBX3NOmtIS0uDWE4tFy1Cj549YX/LnmUeqJ26qKiQZSRGjRmD9h3aY93atThw+DDLhpTVrilbGjl04GDxGtlZWXj65AnLyHh//coyArT240ePioORjMxMWC6ywPKVKxhmg8z+5i04Oj5Dv37muH7tKguoKKjgGmVxVq9YiSHDhkJdXR0H9x/Ajt27mAK1jfU67D98CGKiYrBYuJDvPS1YtFCgrx3p59C9U1lvsaUlUw6mMg6BX5NTUnD+4kXmx8rs1esQ2J3/AHePcGhoyOGu/Rhs37aNBWibbG15gmqBNiUcJPTAf9ADwmCkBg6V8wCzwCBFYwY2rMiGXtuHF8O2MpAqdaOovLZjmYTih7iMEuLMl7JgRf/0H0hpPhipLYZAKsYfObU4IFDpiK+sbJNl0AJNH27D44mreBhP975zgEqHRujStRuSk5KwYeXqSoORhMw0jL9/Bq6TeNtEaS35r88gF+CCpHbjkatVr3ifmg+2IXYAp/Qj982VBVYEsi1t6Q17Ibb/CojkZaPL+dm4P5G3VLT06Xn0mDqmUuxGRX6kco23tzdr6a2u7dq2BVZr1lYYjDg8uI8ET1+say94iabv5Z1wG7OHldSY33ydof5kH8PalDXibQmddb74xyL5OSgSl4LSu5sgjhbG7aKgzrInKS2GMuG/VteW4kyXQTBUqcUzXf/r2+Hs6lKpXgtlGV48d8KeXbuwysqK+Y1fMDJg4CCWcSodEHAXKxtsCBqMzJo7B9ZWa1iphICqx48eK15b0GCEcBv37twpF4zQ3khAj9R/CauhpqaGaX/8gfeensXBCAW6ZYOc6nxfCBOybMkSphR876EEJCREMW1qS/TozulQCgoMhFHdigUn37+PxJ17PrC/7V287NzZbTB3Dkcscv/evQgNDcXuPXsAEcpbCU3ogf9fDwiDkRo6e5u11qgXXYAhDSpWpe12fgs8/7ADREUhkRwFnUsWxZiCIlFR5GrWQ8Skg2xHlGnQvWTBgI6FUnIgsjNFr3usTZT+nq9VH6NC32B3mfQ96ZekGShj0OAhICDmqkUWeDjOqtK77HNhC95OOQXKzJApe9xgmRnCkBSJSzIMSFJ7DolaWZMNfAvKlJQuN9GYtMZ9EddvKbu/7teXwX7sUp5LT39whK9cLub+JYRXnWP48P493N3dWQakunb88EFMmDgJdY3/YpYtM8G5k6dgkiyKCc26CjT1t4QojH/tAJ/RO4vHE0Gc9pXlxWdbeiICscb147R/03eAMiUSCaGszBXXZzHylbWBogJApCQL0uzeRhxs3BLNtEvadLPyczHhwRE8cXaqcJ/05k2PuNy8PGzasIG1+2ZkZLIyzb6DB9iDlMo0FCRs3rYVVy7/yUokq1avYlgN7vXUMcLNNlCrsKDByMAhg7FuzVrsP3QQBrVrM8E7URFRlhlxfPYM165cYUEGZWKonMJdmzIla1dbMRxLr969sGLZcowZO5anTEM3HeDvj8WLFjGMye59+9C0aVNQC/i6tdbYe2A/9PX1eeYtfU9i4lVnvebNmYMOHTqgd9/h6N3vbLGf+/erj3bt9DGgvykLUEpbXl4hHB77w+GRP1xcvhd/1LWLISNDo8xIaaMgMTU1FTYbNwr0fRMOEnrgv+oBYTBSQydrZ2eH709csaQlp4uFn3W+tAMfp5xE0V/pf8m4ICh50BuxN/tZVp3WSOhewn+hf2o6EjtPg9w3F4YxoFQ+lW7IWrqcwRzJ/HI8FAe/PoeIsTb6DxzI6NCXzpmHu6NXVHqXS59cxIXGw4uBsdRNQ3wj2Tpm0LmyDDm16kEq2h+R43YXz0MU8EWiYpCM+YZa97cwbgyuFcipIM58GTINW6OdnyM6Bb7E+p5jefbwMvgrHuaFYdYP1M093Nzw/sOH4mCESMw+f/qIevVNWCdNZXZ43x6sWbe+wvLQxpWrsa7FIBip8mYhKprTKegzlodHwq/3Yp4hqi/PsDIcF8BKH+Yr1kLUmO3IU9ZhYynYjOu7BLnqBpAO9WJEc2W5R2hc0wdbsMekIdqUapEOT0nAhk8P8Kf9zQpvl8ojp06cZN8DE1MTLF2+HJcvXsJzx2dQU1NnHR9U4pi3YAGaNG3CynoEIqUARUlJEfLyClhltZp1jfxIMLJk+TJcsLNjJRltbR22FuFCKBihtbdu3oyY6BiGIWncpAkLigh8KiIiwjIpY8aNZSWQTx8/4ejhw0ztWk5OjgFYBw4axICzhENJT0uHzcYNLICiAHzn9h346OXFKP/7mvfje08VlfG4zty5fTtEREWxbDmnxElkZtt3vsKHD5HF/iagdPv2tVG3riqjf4+Pz8A7zwh8/84BLZP17VMPgwaaokvnOhWe0/KlS9n9T57CAT8LTeiB/0cPCIORGjp1T09P7LRaj1N9S4CTZacefPMIXg1aV44ES/XlaQYGJawAEWVxsxAqrhcZKDRbrzEHvFrK2lycj5M9R5ajDV/rdgv6rZugd18OYHTT6jWwbTUUuor8MRI05qGfJ3ZHRcO97zKeNaglVf/MTKQ2H4i0hr1ZqynhSFhpgcjZ2o2BqtMppLQaCjXn0xBPjuT8vP14pDbhBGU9ry/DimYd0aEME6tPbDgOBL7E8nXW1T4B6qR4/fo1ho/iMJja2qxDfdOGCA0JYliZ0oJ6pSePiY6C3elT2L1vP981Cai4abUVHMavEXhP1z6/hm2+HIKLMR8llxJIWfHjfRAGh7hhEjtNY0Bkrmne38oCNippiRTkQSbEsxybLY1teW8j9jRsgRa6JSWBt6F+eCIagx17SgJEQTZdGs9RFdZBkPn+zjFxcXEMZDtp8mR06iw463FVe6Zg7PTJk7C7eJFnaHZ2Pm7f9YGbWxjevg1FRmYJ+3LpgRRMqavJwtRUA40aaqKWlgK0NOUhKSmGo8fdMGJEI1B2hWv0vZs8cSIOHznCiPqEJvTA/6MHhMFIDZ06Kd0O6tUXB7tNhIZciax96ennPb2CG02GMeZSrlEbrfb11X89lHqzoCSp4+RKd6Ub4oFeXjdwyJyXHTQ7Pxfj7A9g8PgxjLSJ7Oyx4+hapIFexhWriBKgdMiNg3jTewnLghTvLTMZBkfGIr7PItZqShkTRnQmJobMOq3YMOq8ydZtxHgx6KGbL69W3PFT3/k4RhQkw6rj4HL3ExAfiR2+jli9wabaJxAfH4+D+/ax9t3Q799x++YN1DNtgKBv/li6koNN+eT1AU8fPYKsvBxGjh4DDc1ajPPBzeUVVlrxDzYoyHl6+QbjFxHUTnk8xXYFI0Q35YBXyxphQQhDAhQhYiKnBMc14mshS+zKG8BSN5VIfi4KJeVY6azV9RU41qEPTNRLtIoufnsL8eZGmDGz4uCX337+K8EIdfTs3rGTdc+sXL26ShCpoOdJ46ZPncoAv9wAJzAwEeERKYiLy2B/Pn+JYX9SUrJ5ppWQEENeXgkGrKI1ly7phCmTSliTady1q1fx6eNH2G6pWqagOvciHCv0wL/FA8JgpAZPasemzZDyicIfrfgTGx3/8AK2ouqsdZd4J4iFk1pASd8lsesMqLy5xAiyZMI+IVvbBAXyaiwwEcnN5uHu6H7PBouMTMsFGLvfPUSevipGTyzBd7i8egU/pzewbV85p4eDnyesQwLhN3g9j0fUnh9FQo+5kAl5B40nBxD2x2kUiUkUj1F2v4ZCcSkGtC1tjd5cQNsEf+zrzZ/A7V34N1xM/IJFS3mxJIIex1ZbWxgYGqFnnz64a38Lnh4eMDEzw+hx41n3xEbrtahjVBdpqalQUVXB+EmT4ebqipjoSMycXdLZU3o9t7dv4P34FTZ1EJz/hJSIbVUbIKVReUZXNacTECXa9+6zGaCVMlwpLUuAsRoPdyCrTgtGHicR/x1ygW8g892Lk3kSl4JYZhKKIApVcTHcGz6Xp2185dvrmLJ0IdpUg+tCUN/+G8a9fvWaUf4PHzGiRgMRwrLcu3sX+w5w2rQpEBk28lKFLmncqBY6dTRAp051QP+fm1eA2NgMxMamF/83IyOXXd/+5kHINjKFzqYVkJeXRN4bN4ibmUBEmQN8HjViBDZt3sz4WIQm9MD/mweEwUgNnjgh48cNHY4LwxZBk0925EvMdyx464jPPeZD2e0q65xIa9IPaX89yNSfHUJK6xEMOCoT8h4QFWdYEtkAF8T15+A+dANeo9un2zg2kFfXxN7XDY/iA7DCZh1PdwXV1amjZl6Druhch0MjX5FZvrDHIwV95Ef5s+CHAqOEnvMZpoGMGEVlg9yQ1Gkq65IhllbqtslVN0Ry2zHF0zZ/Y4dmMT7Y2nMM5CT5tz1e9nFBuJYUy1r8iHl9eM/ItBZYltcCIkDjZpt1MG3YmHUUKSkqYMKUqSxoUZCXK1Y0LrsuAWNdrt3Fnp68nB6V7Y/o93fJ6CFavzm0blkjbPpJqD/Zz87LcLc5CuTVGVFdjpYJo/RP6FaCCVLyvA1572cQKcxHnrIuY7fNNG7HsCVckw7/jLavTuL+8LnFPyNumD8en8RjZ6dKO2l+xK//79esWLaMUclzmVITk7Kw3sYRmZmcgIKsWTNtJoZXv7469PWUkHX8NPKeOUHB7gREZGVRGB6BgrBwSLQvAbPnf/qClP6cQFTx8llAQgKpoyZCslcPKJzjKEifO3sWqSkpWLSYF3/0/34mwvv///CAMBip4XPevWsXaw21al1C0V56ian3z+BhyzHI+qvMUfoz6kpJbjuWMZpyjTRf5HxfIGbYBtZh0+z6CuztOhTNdUo6K0i35JTvKyxatRL89ElI1+XE/gOYbNIRwxpWzPyYW5CP6Y8vwUXNGBm1WyBPvTZjVOWa3tlZSOwynTG0KrtdY62s6Y36okhcnGFKyFo+P4h2mbGw7joCcpIVc4gsenYOvSeNQcNGJcJ/1T2KpYstMH3WHKb78fmjF75++YyOnbsyjhG3N65wuH+PUY2PGjMOuvr6uHT+HLp374HmLTi092WN2DGXzp2H++NWl+P0qGhv93zcsTM1Bx+6zAJliYifhUpaWYatkK1thgyTzqxrRirKl4FZczWMeDRpqrrnOu/tMTctCPPalQCj7/h5IERHEmvWr6vqcuHn1fBARno6Bg0YgCeOjiy7JqhRUEFZDtnliyFjMR/JPfqjwD8AijcvQ6Jt6+Jpktp1Y4GK1IihkBo2GKkTp7OARfE6B5sSEhyMFcuX49qNG4IuLRwn9MB/xgPCYKSGj5J0amZNmoLhOo1hXpe3LkxLuX73xbr3zvAYsbWYYr34YX9uDgOv0gOMawpfnjKROgoCOt61wRQtbYxrWkKFft/XA+f932C2pQUMK1FoJertWxcvIy85HWPrtq6QDyU9NxsLXtyGv4wqvDtMZVo4/IzxYShpFX8kHfEFDV3sMFxTC4vaV9xRRBe8iQzAyQAXrLXd9FPev/rnZRRCBD169Yb9jeusW4NaOxfyyZbQQls32sDKeh00NSuWeD+2ey96y9bmYbWtbJOkNbTI4wU7TzJiX6XOp3zFkjVIwVjN+RQ7VzkfJ6Q37M14YrJ1K9bHobkoY9L20kIc7D4cpholAaqFox3mrF9VTBD2U06s5sUF+fnIzMpiXS2l9VqqOU2VwwmDRZ0xBLKlDpzfYcRfQ1wru/furdZyec6vkDphOkRr60P50R0kNuAEu0qP70C8YckZ51y7ifQlf/HzrF2BDNsdPMEIXTN65Ei2PrUlC03ogf8nDwiDkV9w2g8ePMQ2mw3Y0nUsTwaDu9Tpd0/xZ1IqPPouK9aDoc9kgzyQadSa0a3TW3SmQUsofnmM1CbmMIv6iqGyEljQvkTl97TXc7jEB2PqgrmMXVMQo7bYV47PkRQdi84GZuigWRdNtMq3HZ5774hz3p6Iaz4IEWa9mFYOPyNtnVbej6GQEIK5zbuiu1HjSrdBNObzHM9h4PgxaFFNOu2yExPpFHU9zF24CNarV+L4qdOwv3UTDRo1gaSUFLw83zGRvBatWjOyrauXLmLztm2V7o+YXB0uXMXxvjMEcScb0+fqPrwbtB55KpyW3bJGbKvExkqKy6K5mVBzPAKJ5EhEjtvDiNGIN4afGTsdxXjRbCxv16/448SsdKz3uo+z1/8UeH81NZAChKtXrjAcDtGZk+5NcHAwCxpIPXjGrFmQla1agZfmIVwGdcKctbNDy1YcMHRZI0E6UsadM3cuBOEF+dn7vHj+PLuXOfPmlZvq6DE3REalYdOGEtbf0oNSzIci//NXyNmsQYYNR+ZA+dUziBlySpzMCguR1KEHy45IdO2EPOfX5YKRNatXszIRF4D+s/ckvF7ogX+LB4TByC84KT9/f7x98xZnjxyFTaeRaKVbnmCLApLLYcH43G5iMb8HdyuygW7szZraemt53YNOZjxG6dbBzNZ92BCicD/g9QRQU8CkWTMYv0J17XtICAiwGfjZG9IFIminYYhmWnXQULOERj0kKRZXvN3xOOgzitTrIEpFD6IS0lDKzYR0agzy4oJhqqqFoUYNMMi0JB1d0V5y8vOw1vUGajU1xfCR1Scs4zev3bmzjAnTwKAO003ZtX075BUV8S3AH7Ky8khJSUZf8/5Mr8b7yxcsWLSoSledOnIEdbIlMatx9yrH0gC7989xOE8SPl34d7bIfP+AQhkl5GiWlNa4E6s9P8a0fXJ0eEGLeh7X0TnqI0705SWb2+5xH6b9u2DCJMFxLQLdhACDqINl25YtrHuFWE8Jj0NBcGxMDJZYWjKdmiFDq2bFJdZUq1Wr4OvjU2kwQpTvmzZuxOzZs39Ly+uuHTvYOvzuod8AO0RGpmLXDnP06V3+33PO1RtIX7oaYmYmKPDxY95Uee8KUU0NHs9mHT2JzM07ICInh6KMjHLByKEDB6ChqclI3oQm9MD/kweEwcgvOO3AwCAQiyQRL509fBSWrcz5Zgxcv/vgyCcXhIhKI75OKySqG6JQUpZ12xjEB0Ez9D1q5WVgWtPOxeDTm75uOP3eEQNHj0A/88rLIYLe2jt3d7x78xah34JgqqoDc4NGaKtvUnx5QVEhvsaEsiCI2oelxCVRS14JxqraUJQWLBDyjg3DXq/HqNemOUb+xQ8i6P4qG/ctIACvX71C1+7dYGhohLt36G06HN7eX9G0eStEhodBW0cbWtraSE1OwsTJVbftEnZk37btaK9SG9MbVs3ESlibIbeP4327ycg04mirlDajXf0QOXYn66Ypa/qnpyNy/F4mhsg1dc9baB/siiO9x0JZmjdrMuHhEew7eQyGhhzyu99pz54+Zaq6pP5bunRCzKm2GzdCV0+PUaevXb0axvXqITAwkJGbLVi4kInLEf8GZR5IBK9BgwZMFZeCQ8qMkKTCpQsX8ODBA8jJyjIs0eIlS3DuzBno6OhgWDUVnn/EL+usraGo3BIpqfLQ0VYopm2nuU6e8sDBw2/ZtC4vZ0FBgRcPVZSTi5ReA1AQHFK8tKrfR4jI8f77KIyLR0q/ISiM4ZAElsaM0N/P29kxMrfqtmz/yP0KrxF64J/kAWEw8gtOIzgkBGlpHJE0H++veHD1JupKKmFpG/5cFJ4RgXgfGQif5ASk5OVBS1ICdZU10FTbEC3/IrpyDvmKywFvoaCticEmVAMpAAAgAElEQVSjRkBPj39ZJjg4CH4+vkxOPT4qBumpqcjPzYO4iCiU1FSgY1gHxvXrs1/2Skq8eBCSnD939gySo2IhlpOPvgaN0UXfDGqyCj/spai0JNz6+gbPo/wwbMJYdOjIS972wxNXcCGxfRL3SEhIMPLzCxAfF4sJk6cgNjYGcjKyTPpdEKOH4/4dO6CWJ475zXujtjLvG27ZObyigrDg8WX491uGLANerBCVZLisq6Wvkw1wheJnB0QPL8HO6L48jZaJgTjYbRhUZeR5ljn24RnkWtfHXAFF3gS5z+qMobd2NXV1xmxa2sLCwrBk8WJYLlnCgr5F8+ezzA293bu4uIAyDnv374eBgQHOnDrF6M+nTJuG5UuWsGCkWbNm2Ld3LygTQlkXwqNwjQKgr1+/YpGFxS/vHFpjZQVd/Q44diKYLT9hXFOsXMHBZ1F77oRJ1xEUnIiJE5phxbLyJGuZew4ga08Jl4xaeABf95YeJ966JZTsrxSPu3TxItLT0jB7bkn3VHXOSDhW6IF/qweEwcgvOLnvoaFISeEVjrtqdx4f3d5hc5cxqKtWAvysbHnCVzgGf8GDkI8QU5RFz4H9mUR7WSOa7Pee7+Dp+haieQWMqbORrCb0FNWgLCMHSTEJiIqIIC49Bd6JEXCLC4ZbkA/Me/dFveaNYdagfMsvEYTduXETocHBaK1fH1206qGpdh1oynM4ESozIlFzC/PH8wgfEFNoz5490XPwQJ6HTFVz/OjnRCd+57Y9ps2YhQB/P2hp67AHpOOTx9DR1ka3akjH0x6ePX4M+z+vYm6L3hhsVj7rUXqfHuEBsHp1B2FNBiKiBa/QntbNtQwvkqtmgBxtE6Sb9YDuxUWs1Ze4RqhNuoH7FXTT1MH6DvwzXmPvHcT2g/t+qgPpR/3KzX6Qqm7pMkZmZiajZCegKdHNUymHgpENmzaxjAfp2HD/nl9QwLIf62xsIC4mBksLCxaM0PmQxszylSvR5i/VXu4+SaTP/tYtrF23rkb5RPj5YeOGDWjfvj2+BSnh6HF3NmTgABOsXdMdsjISuHb9M2y3vGBZkbv2E6Gmxpv1KMrKRkq/wSgI5AQzFQUjhBmhzhoyUR1tqLi/LN4OBWuiYmKYOm3ajx6V8DqhB/6VHhAGI7/g2MLCwpGUXKJPwV2C0Pqvnj6DWFYeetVuhJYaBjxv3Kk5mQhLjodffAQ+xIfCPcwfrdq0QbuuXfg+gAjc5+HuDtfnL9BazxgD9BqjsVYpwFwl91ZQWAjqxHkc/hVZYkXQNNDD7LnlgXuUMib+jc9uHiDBNBNNPZgq1mL08lRCkBATR25BHpKzMhGRnYzAlDh4R4bA2LgemnZoy4TGCEz6O81iwXyMHjeBZYC4du7USfTu0+eHQLMkS3/d7gIKUzMxsm4r9KjbpMLbiUlPxl6PZ3BPToR/w75IN2oL0uohE0+Ng3T4R8gFukE6/AvSGvRAgXodGPi9gGFRLuY16VCONp+70HbPB9Dv0hKzZs/+na4sXotfMELfjdOnTjGQKQUShCMpHXyUDkYomHB1dcUnLy82Z15+PsOMULmJ8EMEjF1jbf23BiMMr6GhgTHjxoEAq9yApFlTbSyx7AgzUw0MH3UZYWEpWG/dAyOGlw/i0xcvR86N2+weKcigYIOfJeiVMB3L79oKqbEcDNXOHTtQvwLcyt9y8MJFhR74TR4QBiO/wNEREZFISEyscGaiHSep8yBvHyZCJislg/yCfMZtoKWlBX0jQxg3MEOjxo0rfBt88ugRnB89QRstI1i2NP+pu3gV4o2bgZ5QMNDCtLn82UlpARJc8/f3Q9j3UMTHUAkoDQW5eZAkYjYVJajV0mS4AVKDlZGR+ak9/czFlCU6dfwEBg8fjuYtOZ0a1iuXY/vuPVBR4QQGP2KEAXK69wAZcUkYVq8VBlYC2v0UHYJL3z7jXagfIKfMyjSF0pyOpMLsNBRFfAUVYTrrG8PcsCFal3o4ld3b6XfP8E0xHwstF6O+SQmW50fu4WeuoYe1rJwco0rnBiKBBEZduxaqqhzto4qCEW6mhLs+gV+5mRESidu9cycIq1O2TPPg/n0Q4PV3lGlu29vD398fK1auZNukgOTEKQ8UFBSxzAgFJDGxGQw/0q2rIQ7sK192LV2CkZ46CXK2/LlgSgcjolq1oHjFDmLGdbFw/nxMnT4dLX+y0+xnzll4rdADf4cHhMHIL/B6VFQ04uLjBZq5sLAQ2VlZrHVRSsAMwpXLlxDu5YMjvWsulZtXUAAblxuQq6+PsT/RqeH5zgMRERHIzMiEmJgoVFRUERUViUlTeHV0BHLOTwx65+GOx48fo1HDxpCWk8U3X1/MF6CTRpAl6Y3+1rkLUIcULNr2h7ZCxSKENF9gYjQiUhKQmpMFEWLglJaBrqJaOZFDfmvv93yEeGUxbN65Q6C2WUH2/6NjCL/xwsmJlUxIS2XD+vVo3rw55OU52JYmzZqh/4ABWGZpybdMU7qFt3QwQj9PTEzEiWPH8PLlS5ZhadKkCRZaWODUyZOoU6eOQF06P3pf3OvoXKnkdPb8+eKpvLyiWEDy2uU7+1mnTgZ4/Zrz//fvTELt2rxly7K4Efkj+yA1uKQdnzsxNxgRkZZCUXYOJPv1hsKpI+jVvTtu37tX7NOfvSfh9UIP/Fs8IAxGfsFJxcTEIiaWg5avaaOae25wFNa3HQZxUdGanh6LntmhUc9O6NWH00YsqH1474k7l6+ilrQCGivrQkVSBtSFk5KdCeeYAORJiKJbn95MVfd3ma+PNw4fOAhRMVGMnzgJbdtVzD77I3u6dPoMPnl4YkGLvuhqWDnVfnXnp+6lk36vUK9dC6xcxSHK+ruNsnjrra2xZOnS39JqS+ttsbVlWJTfRQI2bPBgHDh8uNx65y9+wK7dr9kRiIqKoLCwCKtWdMH4cbwClNxgRKJLR+S9dIFYbX0oXDrLyzcCgBuMSE+diOxzHAbWpCEDsB95OHj48N991ML1hR747R4QBiO/wOWRUVGIj0+o8ZmdHB3x6elL7O9ZuarvzywcnpKABY7nsGHHdigoCNZF4/DgAVwePmEtzBWVGz5Hf8etIE98iApG3yGDWLAjJib2M1sV6FpqW9bR14OONn9CMoEmqWQQtRDfunAZRjIqmGDaAYYqJboyPzJ3RGoC7MM/wTXMF3MWLWQEWFQey8/P/y0A4Mr2zCUro3Zqi8WLfykRGZdgjbKG1HlDbcG/w/bv2wdFBQVM+4NX+4nWfvL0G5atcODZxqcPC3n+zg1GpEYPBwoKkXPzNiS6d4XihVM841In/oG8Fy8hu2YlirIyi7twXuzbihE1xMHzO/wlXEPogZrygDAYqSlPlponNCwcyXwArGlpaYygi7AhlHqW+yu9LcgWqO3ReukyHOg9VaD0viBzVjTG6vU1tBgsGNiTeCDivL/BtvNogVqAQ5PjcNbfBSFZyRgyaiSaNOV9s/yZff+d1z56+BDP7j9gjLv9dCvHgJTdZ3Z+HjzC/eEcG4j3Ed/Qd8hg9DXvx96+yShoMzWp/1uCt7/Th/+EtQkDQ23KN2/frlCfpne/s4iJ4bTukx05NJgp95JxBfFE9XRZy25Sa04LMOnPlBbOyz5/GRlW6yHRtTMUL51B9PpN2P/kEdY9f/a34q3+CWcg3MP/pweEwcgvOPeg4BBG7lTa7t+7iwc3bqGZsRmycnMQFBuBjt26omev3kzorSqzv3YNMiGJmNecI0hXmcVlpICUXanTRV9JXWDRN+6cZz45IdOkFvoP5C/2xx33+uVLPLt1B+vaDYOxGv+ugYr2+TrSH3ve3kffoYPRu2/fqm7pX/E5ZTBeOTvD87UroiIi0EjXEPWUtaAnrQRlKVkG9M0vKkR6ThbiM1IRlp6IgOQY+MWGo2HDhmjarg3adehQ7iFILcnq6mr/Ch/8Fza5dcsW1lVTEfHYV+9YjJtwledWR45ohJEjGjI13+Ru/VDwLZAFIGL6eshzdQPLlJQxyqJIDTSHWP16jGm2tr4+ywL9iBG4+u6dO8WXxsfHo2evXhgsIK/Oj6wpvEbogZr0gDAYqUlv/jVXQMA3ZGVnF89s/+cVxHwJwLJWA6ApzyEay8jNZgJ3TwO8MGzcGHTsXJ5EqfTWVs1biD09JkFPif9DKSM3Bze+uOBWsA9SC/KRKacO6fwc5CZHor2+KSaZtuCrk8Pv9u2/voW/thhGjamYkpqkzndstMXCBt3RvvaPdXjEZqRg1Ys/0X5gHxaU/RssJyeHqfJKSEpWKhRHmTGipKe217i4OGSkpjHyOTERUchLy0BJXRXqOtqMTp26jypSiTUyMoR8KRKwf4OP/u17JKzK5IkTsWPXLgak5WdrrJ/i3n1f1DVSRWBQSeccBSXj1WKgrynN1HkFsadPnoDIzs6VAs4Kcl3pMRSM0L65FuDvDyKjI9u6fXt1pxOOF3rgt3tAGIz8Apf7+PohLy+Pzez99SuuHD2JUwNmQ1pcstxqAfGR2Op2F027d6qQHZRagZ0v3cSeXvyxIu7hAbBxeYAUw9YIUdCC/NengKgYE2bL1m0I1QAXGL2/hRH6dTG/bYnoWkW3fvPrGwTqSGDk6DEVeufalT+hEJ2B+Q0F02+paCLCSCx5fhEjp02uUDDtFxyRQFMSoRe1Cfv5+iEqKATxiQnsXCVExUA6O8pKStDR0UUd03qMOI4o0GvS9HR1oar6463INbmX/7e5iMn3wvnzOHz0aDmmYvKFu0c4ZsyyZ26hll/qsKGfca1tG31Mn9YC7duVaD3x82FAQADmzZmDnbt28SU0/Fm/U8mpn7k5wx5VZUQwN23KFDRo2BDSf3X2TZw8mf19+dKlLFNEAol/p0VGRv7QXry9vbFi6VLs2L2bSREI7Z/nAWEw8gvO5POXryAAHtnxAwfRTUIL5sYcWXF+lpaTheUv/0SzHp3Rp1/5YOHahYswiivE6MYdy11OVPKLHa/Cr88SRkOu8+cSRqhFllW7KfJU9SGWnojYIdZo6nQE7bLjsKHrcMhKVExEdubDc2Q11IH5gPItiTQvtUDeu3QFW9uMYAyvP2sfIoOw8Y091mzeBFW1f0Y5wv7mDTg6PEJbwwZop14HJira0FFUZaUWrsVnpiI4MQaf4sPgHh2IrKICtOrcER26dinm3fhR32hra0FDXf1HLxdeVwMeIEI3yjjs3L2bb9u9heUDOL0IQo/uRti3ZwBu3/VhLK1fvsSw1Vu30sXpk+XLM9ytRYSHY9nSpRg/YQIGDR5cAzsuPwVpBiUkJDA6/qqMghHqlqJuIiOjElHHgvx8kPgndTQJAmonDpqHDx7AoE4d1vpdkyboXsrugUj7CHhNLwzEFiy0f54HhMFIDZ8JdT14+/iyWekfwJI5c+EwYQ1EGMNExRabnow5j05h2sL55dhWt61ZB8uGPWGmocczAQm0Dbc/BvcO05BlyCH30rplDVL9JctX0kKeqh7i+ixmKsBkJq526Jz4DXt78+qLlJ54idNFNO/fEx078deRuXDuLAxSRDC1QeWlpeq49pKXM3ykszB94fzqXFbjY6mkcurgYdSXU8dUk47QkOMQlQli3xKi8CjoIx74v0PXLl3RfWB/psBaXSPeDiPDOtW9TDj+F3jgyKFDTBvHZuNGhiMpbZ7vIzFztj3y8wuZVg1p1pC5uYfh+o0v6NO7Hl+FXxrj6+sLG2trxj5Lase/ym7euMFKhRaWllUuUVEwUuWFZQZwOWSGDh/+W/hh+O3vn7CH6vrt/328MBip4W8AYUUIM0JGb1Vvbz7A9i6CyYETE+q5b2+weqttMR6BMizzp03H/XGrywFR//z4EgcyixApKgmZ4HeIHrEJkolhUPS6z5R/KStSICWHpE68hGMdn+3DGFlxTGvJn/Nj3L2DmL9yOXR0dct5x8PNDdfOncelwQshLS5Ro96b+vAYRs+aBlOzvyeNSm9TO202wlzbDCNNf5yThDJdN7zf4OpXV/QdNAD9hwzhUbmtymm1NDVRq1b1g5iq5hV+/mMeuGBnh9u3b2PpsmXo0JE3O3n23Hvs3e/CJt61w7zC4KP0ysQqu2vnTixbvhwDBvIXz/yxnZa/qiaCkdKsurQCZU+aNmuGmJgYbLK1xbVr1/Dc0ZF1AREHzauXL3H50iX2+6Nx48aMVZcrykksvp8/f2Zjv375gjZt2zKf3rh+nc03ecoUjBo9muGyHBwccPniRZCmUb169ZiKM3UkltY+ovLLsSNHEB0dzf6NUSmpfYcOOHzwIM8e+pqbY+e2bSzrQxIEJG1x/OhRRrZXWFCA1WvW/OPKxDX1Hfi3zCMMRmr4pFLT0hASwmFovGNvD9WQZExpxFH+ZAFKVAii05OgLqtYrMhbegtb39yGfFNjDPgLBU9qs0dst+P8oPIZg3F3jsNFuymKxMSQYdod+mdmImzmWeQpcTpbKEOi7H4NkeN2s7+L5OdApLAAIvm5aHJhHu6OXVJOop5KJseDXLFiw3q+njl34iR0kgsxp3kvvp+7fPfBk2BvfIgLR0JWBhTEJWCsrIEOukaMGIyYRyuy+wHv8So/GrP/JlVau2MnoJ1cgDktq0f4VtH9JGSm4dyXl0xnaMiEMWjZqrVA3zZhMCKQm37rIJfXr3Fg/360aNGCKRLr6ZVkKYl7hDhISEDvzMnhMDHhX17z8fHBxfPnQZ0uixYvZh1Uv9qqG4yUxYwsW7GCSQBwAwDa7+iRI0E//2PGDLx0dsZ5OzvsO3AAioqKLP9LAQNR/fPLjFAw8ubNG1b6EhMVxRJLS2jr6MBmwwZ8+PChWOGZKBBo75s2b4aKsjKOHT2K9IwMDBs+HEssLBjDby0tLYYDIYXjLl27MnzeurVrWRaLSkql91A660MvHWtWrWL30K59+9/GYfOrz/rfPr8wGKnhE6RIOzwiks16bN9+DJGvi44GZuzvh948wKPkFCQpaEAh9hvqKqhgVqO2aKptWLyL6PRkzHhwDBt37oCyigoIFe9w5hL2lSE6S83OxICbhxFeuwWKxMSR0H0OJJKjoP70ABI7T2MBh2RCCJTcryNsph2kwz9D4/FeiOZkIrX5IJhlxGKpVi30qcdb013vdAXJqlKwWLasnGdIMO7Alm24MtSCtQ2Xti8xodjp9QrehWIIM+uBHJ0GKJBThUheNiTjQ2AQ4g4ZX2cMMmyACY078A1K8gsLMPTaTliuXQ1Dw5KadQ0fEd/pKIv18MIVnOw3s8aXexfxDYc/PIVJ+5YYPXZclfMLg5EqXfS3DKASrN3Zs4wKn97mu3XvDlIxlpWVZWRoX77GwnZDL7RqVZJRTEpMhJubG8scBAYGYszYsb+0LFPWMdUNRvhhRspmRqzXrmUssXXr1sX3kBCsXLECZmZmTLOIusNSkpMrDUYoi0GSAmSEaSE9LlJv5q5Dnzk8fAhXFxfo/pWdJa0vdTU1LLa0xBorKxaMJCUlFQdCpI1E2kabNmxguJDhw4dXGIyQpAHhR6zXrxdyuvwt/5L4LyoMRmr4MEpTwduuXgPrZgNgqFoL93w8YBcbA+cG5hApKkCBtALkE77DyP0KRhiaYXbLnsUP+EOej5FrpIGho0fh88ePcL/xAJu78NaVgxJjMP3VPXzt9AeU3/6J+J7zGUZEzfEIcnQbQMnjOkRysyGWlYrvC65D9eVpKH64x2TsKUiQbzkQM/OT8Ecr3gzHyBu7scJ2A1/uk9MHDkMjJR+L2/Gmlp8HfoLNGwcEdJiKdDOONDo/EynIg/EHe8i/v4ulrXthSIO25YbtevcAss2M0c+8fw2fTOXT7duyDcPVzNDNqBHfgaTGG5gQDVJWFhURZW91BAJWkZFj2jRK0rxy8mUnySvIxy7Xu4hXl8LsefMqbOWl6wQNRqKiokBvmr5/YZRI48VyiSVkZCvfy69wLD1ILOYvgM2mjf/5dDdhwajbhsoRpGhND2AdHR0oKStDQlyciQjSgzI8PByEXaBzoTd3Uo3+3fYrgpGyAQv5w+n5c+zZtQurrKyYyF9lmZGqghEKEkgHSV5BoZxAYunA6EeDETo7erESBiO/+9tY+XrCYKSGzyM8PAKJSUls1uXzFuBs/9lQlJLFtLsn8aDtZIinxkD15Vmkm3ZDSpvR0LlkAVmTjmiVFIQ1HQczHhECs85yOInN+/eyzpXPd5/BpuMInp36x0di+pun+DhyG1Ren4Nofh4KpOUhFRvIWnpz1TkASApGCiVlofjxPgtaxDKSWNCS2XokrDKCMbN1yS/Ic56OeJ8fj8Vrrcp55Z2HBxz/vInj5ryZgwd+77DR0xnfBlohV4M3myGZ8B358moolOIIqXFNIikCrV4cwQh1dcxuw9s9RPd1LPQtFqxcXsMnU/F01NVwfPsuXBzMS+3NvYLAtSc/voKMdn2kyqlBUgQQL8yHWE4mCjNTkJsSjdryyujMSlGNUF+9Yur5g5+e4ZtoBiwsl1S4IU0NDWhpVU4rTw88EnVTVVXDnLlzICIqCuJA+bvUkv+rwUhISBLq1Km8vZpUhSkwJO4dyp5ISkoysT/CTBgYcJhZK7KQ70moY/Dr2rd/dTBC90ulmdy8vOKsBNHZL7W0xIABAzBsBO/vLQqeqwpGuFkPwoJs27kTxsbGIEFRWosCPG7JiFumGTt+POtGcnd3xyYbG8arUtvAgGcPpcs0GenpWL1yJdZYWwvLNL/tt2zVCwmDkap9VK0RwcEhSPuLfXXetOlwGGeFiNREjL9/Gr69FkHp/R3kK2gi07AFctUMoOmwG5Fjd6GVlz2M/Zywrc9ERqu+2dUeWp1bMMl7r9uPsbHTKJ59hKXEY7jjTfiO28d+LufPEfGSCfFEkZgEEnrOK7dvpXe3IBkXjAyTzjCK+ISlssDIRiWAvM1vbkOjXeNyInmpqanYsnoNVrYexINzcfDzhO2HV/AeuhH5SrwPT50rSyGeFIV8RQ1ETuBtK1R/dpBlclrd34RZtbQxrilvV86AP7dg5QYb9sb5O+zxIwcUfAxmgndl7X1kIOY/vwmfcftQIMshrCMTzc2C/skpCJ19AdIR3lB2uwr5wlzI52Wjo5Y+5jftXCFB3bYvT5CtIo3JU/mzbVKNXF+ft3Oq7L5IHmCZ5RKmkjtsRMXto7/Df7TGfzEYycrKw9z5dzFrZmt0aF85X8iP+Pn2HW+8eRuG7Vur5gD5kfnpml8djBBh28kTJxgI1MTUlIka0u8s+1u3mOJyq1atsHzlyuKWYEGDkWbNmjEAK+FRCJhKQP5p06ejrrExD4D108ePOHzoEBLi46GgqIhZs2ezAIOs9B4oK0XBOxfASqWaM6dPIyszE5JSUgycXFpV+kf9Lbzuxz0gDEZ+3Hd8r+QGI1S/nDd9Opyn28IvPgLzne/iff/VEEtPYNkLhY8PkNBjDuS+vUFix8kolFZAT7cLaJscgtXdRsIjPABnIzwxYPgwOF+8iR3deVtxs/Nz0evSTnycxVH8JFP0ugfJuBC2RqG0POLMy+M+uGPbXl6I3R36o6k2J4NC8vajbuzGnqNHyr1dH9mxC01FVDCpWUkJ5kXQF6x54wCfYbbIU+HNBLAH9ampLAtTIK2IqHG7ijM1tJbu+fmIGWINiEmg6bVlOGM+BUaqJcGMxTM7tBtqjrZ//VKp4SMqN92JQ4dhLqnHshplbcrDc3hSrzfSG3HKWTJhH5Glz9HTUXc8jFx1Q8iEfoCcrzMKZRQZXkeuIA9aH+yxscMAdDNqzHf7s5zOofvgAXyVhOXk5FDXqARHxG8C+uVsd/Ycbl6/jpVWq9G+ffti4Tpifz198hTeebgjKysbo8aM5nQoEKj69m3cuHadKc9qaWnD2mY969w6c+o03N6+ZdkVCnAmTZ6EKKrtr7ZinQyEd0hKSsSChYvQr785m4tS6adOnGSaOfQAopLFwSOHoaamjt27diI2JpbNN2PWTJibm7MOBhvrdWjSrCn7jB44oaGhsNm4gZWWaG+PHR5h647tfInGfvX3oOz8e/a6QE5OArNntfllS2+0dYKRoUpxW3BNL1SdYKSm1xbOJ/RAdTwgDEaq4y0BxoZ8DwVlEoipkzhGHoxdDeKfmP38Jj72tkROLWOovj6HAhklyAR7QKSwELH9V0DJ8xbyVXTQ8tM97O81hqm/Drffg8lzZuHRuT9xrEx5hLYy6d4pOHSZixxNY7YzrZtrkdhlOvJUa0M6zAuF0ooQT4mC4qdHyNEwQpZRa2TVbgaJxDD0cdyHK4NnFN/RXf93eJ4ZhkXLeQOYi6fOQDwyCVbtS6itP0WHYN6TPxHYYRLk/V6yB3KOjikyjDsUz6d5fytkvn9gWZECORWIZqWiSFwKEgnfofjxASslFcgqw8DHEWOS/LGmY4kOzukPjsgwrYWBg4cI4PGfH7J5jTXWNOlXToCwoKgI/e+expvh21AkLsG6lYAixJovQ462KSQSwxmvC5XEGNGciAgy6ndEnpIOxLJToRf0Ftva90PnOuVblT8khOGI7wvsO3IEMaVovOluKM1PwnhVGZVqqP5N6WzqZKAWSmLL3L1zFyNdmzFzBisZrrWyYsDJuNg4VtvfsGkj60QgozloPL19LlpswbhxNtrYoFGjxujStQssFizE+EkT2fUEKNy1Yyf27N+HjPQM2Kxbh422m9ia9+7ehbXVGpyxO8eCDGrHlJKSwsePH7HJZgN27N4FAnOOGTkKy1Ysx/QZMxj4cfnSZbDdspmBDjdv3ASjukZ8FXOr8kVNf/702TfcvuODwwcr12f62XXj4zMwZ/5drFvTHU2acM6kJk0YjNSkN4Vz/UoPCIORGvZuaFgYkpNTkJuTg+XzF+LemJX4nhyHSfZHEKOkC7HMJORomyG2/3JIRfpANC8LUtH+KJRVgaz/S+jnZ2Nlw5boW685bDzuQL9dUzhcvYkbI5eW2yljfRIAACAASURBVOlZT0fsElNHaNuxkEwIhcbDnYiYdBDiaXGQjA2CWFYKZIPckG7SlWUh5L88RnL7CTDzfoIF8pIY06SE1GzW41MYOGU8GjUueZO/ePYs8oJjsKlzSYkoMTMNcx9fxKtWY5Fm3AHiyVFQfncTkrGBjHgtqf2E4n2Kp8VD9psrFL48AeFEKGOS3Hoku2c5fxfky6sivvciNHXYDscJK4qvs/v4Aqkmmhgw6Nc+CLgLrl5ogaO9p0NVhhfb8j4yCHPfPoP3uL2sDKbsfhXRQ22gc2UZ4vqvgEhBLorEJKH+ZB/SGvVlAQudZZGoGOtsytY2hUmQK+6MmM+X8XaN6w0MnTcNerUNWCcA10RERNC4keBtnxRQnDl1Ci+dX8Jy6RJs3mTLALJEnlZUVIiQ4BAMHjoUwcFB6NmzF09ZJyIiApaLLLB85QrWGUJmf/MWHB2fsZZJqxUri0GppUsxlB4nKnMuCLD0Z81btGAcO47PHOH5zgPeX71ZkEJGrZeUKqdODC7uhTomuvXogXVr1mL9BhvUq191IFbD/2x5piNFXirPbNrQEw0bVo7dqYl9PHcKYsytRw8PoXi2Ro2CEQoUz9rZCVtYa9Szwslq2gPCYKSGPcoFsNIb5qpFFrg7ivOQHXJ5Jz7pt4BskDtQmI+U1iNZSYV++9ADPWrMDuhcXAQNdT1Y6+mxYORqgBuCVUXh7vwKZ/rPLscJQro2053s4TXxEDQf7gCKCpGjVR9i2Rks8EjqOBm5arXZWzyZ4qeHEE+NRV2/F/hz6GzUkldmP38b6ofz4Z5Ytt662BtX/7yMNJ/v2NKZk97n2q5Xt/FATgfv2k/h+TmVhrRu2yBi4sGSnxcVQu35MYhlJjMG2Dw1ffbQrn10HMTTE1jGJHaQFZq8vYBjHfsXK//afX2FFCOV35YZWT53Ps4OmMOAxqWNSmWrv36A2+D10Hi0h30U128J1J8dYu3KMYPXsqCPslpZBi0Y261YRiLSGveD4oc7kA3ygIy6AaxkizC2SXm2WoeAD/DRKMKsefMQGxdXvDQFEg3MOGcmqHGDgfmLFrKSS+ngguaoCGPyo8GIh7s7K7HwC0aII4ICkbXr17GAg9tlQ/ugMs3+w4eK6cYdnz5jInGdOncC7YWyO5QZ+jtt/QZHmJpoYNxY/iJ5v2Jv+w64QlJCDPPmlu8w+5n1CFh79vRplqGi1tu+fOQmfmZ+4bVCD9SUB4TBSE158q95IiIjkZCQCKrbH9u5Bye6cR7aSx6ewbOwAIjkZLK/52oYsgdaSouhkAn7xEoWVMJQVdXBifZ9YaapB9dQX9zKCkJecjom67XkS5I27+kV3Fc1ZgRn4qlxECnMYw984vegNVKb82peNHA5i1lIwx+tSlRyFzueR1vCaLTjsI46PHgAjydOONV/Fg/rKwUtGzxf4PVYDmiWYULkOJ0A8t6OkPd+juiRm3k8KhfwGmpOJxA+5Sjk/F8hT0WXsSvWumuLfAUNxAzfiEavT2NH3frF6r8HvJ5Atnk99OjFn1itho8MKxcswok+f0ClTGaEgMdj752G1/QzjL+FSmxpTfqzjBaVuookZaH0/jZSWo1g5S95n+esHJXcbhzLkKi+OovETlPQx/UMLg8sD1YlkUDrd3dw5uplBAUFF98W8VYY162cZ4U0Okg0TFdPj73xEvnU8aPHsHnbVly5/Ccrt6xavYphMagLgXx+8cJFvH3zhm+Zhjs+IzOT4UQIBMgt03DbdUtnP6i7gTIwm7du4SnTHD91Eg4PHRhgkbI07m5uWLrYkmFJ+AUjpDS7Yuky+Hh7Y+Nm27/9YXnz1le88/wfe1cBVcXWRrd0SAiCiCBhFwZ2d3dgdyshKqAoCipiIxZ2o1jYit1ioIKYGICChHQ3//rOfcQl74UL+v4331qu9+CeOefMN8OdPV/sHQQH+4ptw01NzcDc+RcxZbIhOnUsvgOnNPc/8aM4OzvjiYcHq/HhjPPA3+YBDoyI+IoEB4fgd3g4m9XSxBR7e01n4f+Dnrex44Mn0pJiADEJRLUdy0L59FALNuJJfEsHf0a7h864PHQ2+9n79w/sCXyBWnr60PCPw/hmXQrslt7eLTwf4Eu9bqzFl1p5E2q3Q6J+G8Q15XF10EMyWbMhU/JtccYCJ4bkRkUeB3yES+BrWNjySIgiIyOwcrEVtvWZgloqPCbXbFtx+wQu1emJb3W7QOXJEYjHRbBIAVnVm04sAhPXpPDOAAUfd0ZTXykjHb/7mjOAks0Ma3hjI+z1csnhFj9yRedRg/lSRiK+TPznZWGJ9W1HoYaiSoFl5t06iXMNBzB/0t6JYI5SNnJ+L/C7D397bpWnxxjAStFswGpIkms0ZsW9TQ5Ow5NJBdulaTH79zewarcTSOk525SVlVCzhE4iEj/b5riVvfFSbQbViMydPx8GTQ0YEKboCAEUJSVFVK6sgCXWS1G1alW4HHfBebdzUFauguqa1WG9fDlbloAMtW8TsKE2ydFjxzCwk5c7JC8Yye52oAJWSgcR6dXr169hvXwZe9htWLeeRUXo915v3rBUD1n+yAgV4tKb+4P797Fxyxaol0LLR1T3hu+XcCxcdI2lS7S1czunRDV/SfO8ehWEzY5P4LxzMJSURCPmRpGRA/v2gdhfiTG1e4/CJSBK2hv3OeeB8vYAB0ZE7OG8pGcbVtrBtE4XNKymDdIrGem2C741WyCpRiMkUB0HAK0jc1kxZ6JuSzS/sgpLazdE37o8hd/XET9w8KcnU/K9d+IcHLtPLHS3ZnfP4kyNlpCID2cKvWIZaUiXVWTkZpSaoWhEVJtxaPz2IuapqcKoSW6tyMwb+9B33Cg0b2HI5nbdfxAxnwKwvs8kvrVikhMw/JQjXsxyYb+v/Ok+qxOJ7Dyd/Szr/xqZUjKMebW6qwWiOk/lAaB/TOP8CkS2n8j0cqp4nECytgES/xH3a+1mjR2turFoUGZWJgae3oAN25wYs2VF2MY1a2Cs2wGNqhVs33zk/x4rfF7CcyQPMJIpvzwDseR41jmT8zvicEmKgWTEDyLeZ103Ed3nIbZpfxjsnYCHE5cyorT8RjpA+11dEBMbx6IZZIKSnlWEb8p7DWqtXLN6NQwMmsJozOg/WtdgvugaevaohQH965X3aRc5P2ndhITGYalVwReP0mwqu2bk8NGjQh+el2CMImxEvb5h82Y0bFi4dhTpxBQ3htp0CfCuXbeOAVjOOA/k9QAHRkR8P+Slg9+xYRMGKNZCj1q83PP70B+wenIVUSo18U23NauhUH7minT9Vqj39gpGa+vzpU9uBX3EvZQgTJ81C4vnzse+fjOZpk1++xYZgvFXDuHj5N2M4Iw6PjTOLkNyzWaMyySxVhsovTqPKcGeWNNrQs7hbp+e41n6b8wxN8v53UpLK6xtPRzaSvz6Gn5RoZj+4BJejubVTlBHDBG4RXaaxtI1GudXIlVFG7/7W7C6mCoeLqxjKLrtGAZKNC7YIaLzdFZXwR7oL84guvUoiKUkoPHROXgwYQkkxMRw77sPLsd/g/GiggW7Ir5UOdPt37MHPbPU0f2f65R/HZM7Z3BeoykDXwQ4CGwk12iEuCa92TmqPtgPxVfn8Wv8VmTIKiJdMbfokWpImrtZ455Rro/zzk9g5Mi508gCWBGrpITkf0Ykj/5W9u7ejR8BP7DGYS2L7vwpO3j4FcJCE7DEKldH6k/tRZSgqCzdNHnBSKPGjRmFOnU9ycgUHrUhMF3cGNLkiYyIYAXKFIHjjPMAB0bK8R6Ij4/Hdz9/tsKFM2eg8CWcj+U0C1m4+cULz0J+wC82EmmZmdBSVsco/QZoWYPXoptte3zuIa2uBvoPHIiTh49ALxoY1yg3qpF3LLGE7g0Lw+tBvHRLtlHtQucv96Ad+pnxl2go8Go8fifEYNplZyy0WQYd3Vy5elurJXBoPbyAdkxgbAQmvfbAyz48ZlSqESGOFCripG6SLElZpCuoIkNBHfH1OkMsOQ41TpgjeJQDsiqJoepdZzaWjIpdq59egl/jHFH1y0OMDfHGms681mGz+8fRcWh/GLYSTFROFJfyyqVLkP8WjumNC38b/Rj2EzOuHcHPhj2QrqwJmZ8+jFuE6nzCBtugypMjkAr9ikxpeWTKKiC8tzljnmV++ngXk34+x/ouua3R2XtOSU+D0YWtuPOUR1j3X7NPnz7h4f0HLCJCjKV/yqhGZMvWJ9i9czAUFUWTHinLuXz5GoEFC6+ydFHNPOmihMQ0yMsJp5QtKjDCEYKV5YpyxwriAS4yIoiXhBhDefJPn33ZEZQHj3zwBova8xeRCjrdxjfXodqyIWt7JE6G3Rs349TQBUUe7vz8Ok7/+olIWWWkKmtCOewLWmjWQtPMJIxp2omvW8TO4zyUm9bBoH/UgbMnpfx9yxQFDKnDS9tkW0JqMvqe2QavaYfYrygtQ62uaVW0WIsutQxTzQuRrSEzAypPjkIy3B8J9bsius1o1kFEgIVM4e11VP54D6FDV8LAdSH29RiJ+mpauOn3FhfCPmDx8mWCukgk47y93uD5BXes68DfOZR38jM+T7AjOAivB62Ezk4j1iFEYCRJ15AVD2dKSCO25TBkSspA4f1thA5ZgXSFqmh6xhKOLTqilVadAnsNjImAndcVnLzoJpLz4CYRzAPOu59j7hxe10pKagbmzb+IqVMM0bGD6AtHBdtRwVHnzr+Hpyd/IS39nFeET5C5hQEjVL9DRHbEqCohLs6EOonIbseuXWwp0qTZvHUrTrm6QlVFBfOMjdnvicmUOqF69+mDNXZ2rHVbrFIlbNq4EcG/fkG/Vi1YL1vGuqbyUsGfOnmStR3Tui1btWKt5JSaJfE84mmiDjDq2CJdH1MzswpL2wriV26M6D3AgRHR+xQ+795R8wJT3HXfdxyOvfnbYAVZ8pH/Bxz4+hQr1jvkDD+ydx9qJUhgUuOiQ8lewX4gmvbmmvqgN+/CxOjOfnqOB3EBMLdeWmAr73x84HbwKA73n8P3GaURBp3bCY8+Fiz1QyYZFQjZAC/WtUNpCzLp0C+oemMra92lFEWasiZTCaaCThLpS6zVFjI/vdl/NYM/YlRlaVgZdsPvhFjMcd+HmeZmqFuvYnP2JHm+YpEFLo4qXg9n6X033FSsiajoUMh9e8aiJJR2qvz+NqvPoaLk+IbdUeOYMUJGrYPue3eMTvgFqy6F07WTeOKVqM9wOXum2FviV1AQvnz9yqir+/bjsZ9yVnoPmJhdwZTJLWDYQhOspVZKHPP+ASeln1X0R9quuoO6ddUwbowBTrq+RWpaBiZP5FfZLmlVYcCIz9u3/xDZrcnpkCLCPOIoyQYjBDSodZuAxRZHR/Z7i8WLWdswFVITYNni5IQzp07lCN3RCxq1a+/cvp2BEdKEISDy7t07rLC1ZWmfbVu3MgAy38QEG9atY/VT9Bnd8wvNzZnS8ZChBaOLJZ0/9/m/xwMcGCmHa/XZ1xcpKan4+fMntq9xKJSwrKRlVz27APXWjdC7T66QHLVB2i+3gVOPSQXYQkuaL/vz5z99se7lZViuXJHDwpn/2MMHD6Dq7xSY5tNqsfe8h8NSVRHSqvAIArUTVz9rzVpd5b56MMI10skJG7iUifMpeF9jkRMCJdV/eqOvigrsOg9jyy96dBJ6rZuxlNSfsPUr7TC/dkcYaOSmrPLvIyQ+GssfnMcbvXb40rg/siSlIfX7OzsvVBJHRI+57BAlz3NQjwlG38RfWN1zfKGFqzSOanaiGqjBzNw8Z6lvX78yMjESX6P8O/2TkZVllOyUr6eOCM7K5oEevQ9CUVEao4Y3xqMn/iwd8jdaWFg8Y2cd0K8unLZ7oH/fulgnpI6NMGCEIhx0v+XljskWpcsLRqj4lApVZ82ZwwDIdicnVthKSrjZir4k8Llj+3aMHTcOw4YPZwWr2bo0dL/brVyJHj165AjpkcjdxvXrsX7jRkbgp6GhAWNTUwZKKFKS/fPfeJ24PYnGAxwYEY0f+Wbx8w8AvW2TESX80YHzoSjNS1EIYm9+fccWn1uw27ShwPAH9+7h1fU72NGrcJG14ub/EPYTVnddMMPMBE0MiiZ0ovDofmdntBNXx4Q87cQ/on9jwsU9+NxrARL1CtZ0VHlyFJWyMhHZcQqjSqeOEirwTKibW+ei9u4GNF+5YVKdJphlyGszXPPwLDJqa2DiZOEjSIL4U5AxVy9ehNSnYMxukcu/Uthx3yNDsfHFLbyXUsRHg4E5ESECYjLBn1DnuweyfB9jVpN2mNKi6DbK5PQ0LHnoCr22zSAlKZkDPoiNlEAH/csGIKT7wploPBAUFIt+A3lv+hQRmTC+GRaY5soYiGYV0czy+3cCNmx6hBs3v7AJdXWUcelC4R11Ra0oDBhx3rWLAYqSwIienh527djBdIfE/2H6pcjI61evcsCIvr4+qP2c+E08PT2xcfNmnD93jkVGODAimvvj/20WDoyUwxX9FRyM8PAINrPDipUYV6M5uhUhmFbY8gvuHYdCrRqYOr3wt2CXfQcgGxaPxa0FjyL4hARgxeMzMJo6uVBxtvz7CAsNxdE9+9BKSh1T/wENNMYz6Cuc3jxASJYYwrWb41dVPZaKoQ4Shfc3GbcGpW2yjWorqAtFO+AVFL4/RztNPUxs2BoN1XmKvHYPziBDXw1TpvFahP+U0Zew8/pNcB1aeNdL/n1d/vgC57754EtECGQkpSCWmYHG6lroVKMWE9wj5eX85hcZitM+j0HdT0ExEYhIScD4SRMZF0c2ACmqU+FP+SV73YyMDMZbQtate3eRboeiQZ4vPRm/iZx8+bZz377zDQsXX+Pbf82ayixlYzSqCRo1VBfpuZVmsmvXfXHn7je8eBmImBheu3e23bs9HaqqgvtIGDBC0Qn71aux1sGh2DQNAQ3it1lsbg45eXls2ryZdci88vTMASMEqik1Qx05FEWxW70apJSbN03j4eEBewcHVgtCirp072enabjISGnunH/3MRwYKYfrRwysxMRKRq2LmQGh2NA9t6W2uCUP+TzAR7E4zFlQ9EORCr52bd4CvUw5GDcvmSnygd87ODy5gGnz56LlP/ojgpw2teG5HDkKjaRKsGrNrxPzKugbPv7+ie/R4awrKDQuGqmZGRCXlkOmmAQqZWYgMyUBlaVkUEdVA+2r66FtzbqorsBr3wxLiIGDx0VUNaiDseMF840gey7LGMe1DhhXrWkOE6wgc6VnZiApLRUKAka+7nzzZim2F6F+CNeWh5UNr8PobzcKl5OQHQnsGZuaiHS7pNZ7we08HJ22sqLJ8rQdO59h7/6XfEtYWXbG+LE8Jea/ydauewDXU2/5trRrx2ChCm2FASPE6nv9+nVWwJpNZEcFrNnEeNkpGAIjCQkJDHiQ4rPtqlUMUGSDESKvu3blCp4/f86iJ2PGjoWRkREo8pJdwEoMvsePHsXVq1dZqqdt27ZMPJEASd60DJem+ZvuyPLdCwdGysG/edt7ExMTscRsAY4MnFfo23Le5c9+fIarQe9gvtyaFX8VZ1QUdmj3HohHJ2Jeo27QUuS1kuY1euC7+D7DmzB/jJ81o1QCZLQO6dSEf/LDqnYjUEVWvshtxacmIzE1BfSAJoKvylKykJeSLjDe48cnOHpeR9dB/dG3P48l9m+wp08ew+fGQ6zvNLpct0PgZco1Zzjt38MiInmNRO02bdyA4F/BTExu4eLFrPBPUkoSUZFRrLugWrVqMDEzRYOGDRnb6oF9++H58gWSkpIxarQRRhkZgRUj2qyAQbOmCAsNw4SJE5jibrPmzeHj4wNZWRlMmjwFjx8/wlsvb/b7RRaLkZGZCactjvj8+TPi4+Mwymg0xowbi1MnXVkunx4c9Rs2gIWlJeg+373LmT1gSPV3+swZ6NqtG+OQoPMgNWGqfyGtnf4DB+Dq5StYsNAc7Tt0YOeyyNwc7Tq0x+WLl0BFuvUbNMCUaVNZZ0Vh50QPS3pQ3r1zl+3fcskSkCifMDbf5DIePea13vftUwfWS7pCWfnPt/MWdQ7eb0Ow1uE+Pn7iaReZGrfDjOktBT5lYcCIwJNyAzkPlIMHODBSDk6lqvC89N5nT59Gqm8glrcpulBux+sb8I4PxUxTY1RVUxN4V9evXcWNS1dgUE0HdeWrsjf02PQU+EaFwDvUH1379GKCc9niY/5+fggICGBV6rKystCsoQn9WrVL1Ku44X4d18+eh1nr/uihl6vsK/BGARBYOfT2Pp7/9sOoKZOKrVsRZl5Rjl1pYYUlzfqikXpBNlZRreP8+hYkmtSEuVWuUjHNTfcN0agrKFSGiZkZo1OnN8i1q9ewB/5qe3uoV1NnrZUU8qY30sMHDzGysBkzZyAyKgrU/UBvooqKihg9chQWW1qwN04CJ9MmT8G2nTvQoWNHODluxc0bN+C0YzuqKCtjkflCBmQoVUJvs3RvBP78iYULzGG1dAmI9CpvZCQwMJBpysyeO4e1Xn54/x4rltuwPamrq8Fy8WIMHzESg4YMZm/PlOahQseEhERYLrECqf7SuW5x2spYObMjIxT237xxU6HnlJmRiaNHDsNx2zZ2fkSbRTULwlj3XgchIVGJgZCuXXLTicLM8SfGHj32Bpu2PEavnrWxeaPgHVXr1q5ltRtUs8EZ54G/2QMcGCmnq+Pz7j3rn8+2nY6OkIlJwZhardFEQwfBcVG4+skTKRLA3e8+MGhliLGTJ7G3SGEtNSUFPj5vmZYID2TIMQE1KlKlN1Yyatm9cuEC0mMS0EhNCwoycohPTgIxq34NC0KTRo3RrH0btG1XdDGf7+fPOHvcBVrSiphQu22Oym5J+yUq/MufPXH60zO069IJQ4xG/XFl1qL2/OD+PXy68xTrO48p6bRK9fn97+/g8sMTOw8fKJRx9PrVa9ixfRvrQhg6fDi7H/KnR759+wZzUzPMmz8Pu513szEUVs/KymQRiVGjR6Nd+3ZYsXw543ygCAuF0PPqwuRNjVC3TvYa802MWesmid3RMQRibGxXMgG7vPsgtd1sYEBgiNhjV9vZsaLbmjV1+D7LdhTVGaxf64D1Gzfg0sVLSEtLZaDryuXLOWAkJiYWZiYmhZ4TAaUllhYsgkIFk1ra2kIxeX79GoEr1z7/tQWrJd1Q4eGJWLvuPrZsEjyaaGpszFpie1SQ6GRJ58B9znmgKA9wYKSc7g3fL19ztEayl7hz+xa8Hj9DpfRMRMRHo2WzFpBRq4LGTQygXbP4N3HvN2/w8eMHRIWFsxSIpq4OWrZuBQ0NfjG7wk7n7u3buOl2EfNa9UFXrQYFhiSmpYBafu8EfsDnqBB06dcbffr2KzJactPdHXfd3aGrooHOmnXRTLkGtPLRx5MiLXXvPA/zw6Nv79CxUyd07deHgaS/3bastsdAlbo5GkGi2u9j/w9w9L6JdY6bi00v8LoQDjMwsHqtPQ7tP8BXq0FghKISxibGcN7lDAsrS7TKVwuUH3wICkZaGLbAlk2bsdp+DVuTFHeHDh8mFBhRr1YNp11dWQQjL8U7dZgttbJCixYt8OL5C8w1no+mTZsiLzAi1WACWoWdE10HqiG4f/cetmzahCXW1ujeU3Dhty9fIlCnTsF0pqiub0XNExgYAy0tfiE/by8vlsLLNmrRpZ8VlZRgt4onUsgZ54G/2QMcGCmnqxPw4ydjECzMSKOBFFQFMSJOO3fiJORTstChRl1oySkjPTMTXgkhuPb2GXoPHojBQ4omA6IvpZ1bHLGzxxRoKZX8RUytq6e/v8SbEH/0HzEUnToXLdj18sUL+Hh74/uXL0xzgqItJLISl5QAVRVV6Orro55BY/bwofC7KIxSTBSiL892V4oMbLJbjS19puR0/ZR17+ffe8At8C2W269CcdTalCLJ7UJYjGU2y3H+nBtL06xdvw6qqqosTfP0yRNGCkWqufSAXrJ0CUjMLD09naUvvLy8+CIhgoIRCQlx1mZM3Q8hwcFYYGKKGbNnMbK1tWvsoaqqwqIZxLhJgIjqSShiQffCals7rF2/HlVUqrDPRo8Zk5OmyfYfkWFR7UqrNq1ZJ4WSkhKuXrmSA14owkNpmsLOieKMdG6paWk5UZip0/9sF1ZZ7wtRHU9g5ObNmznTUTdcr969GSsqZ5wH/g0e4MBIOV2lkNBQhIXxis5Ka54vXuCg825YtBmIHrUKVvtHJyVg4+tryKxeBTNmzSo0ZL131y60kVLHMB3hmBs//Q7Ervf3IamujKEjRpQY0aCHYGJCAlCpEuTl5UusQRHWJ/TletLlOOIDwxCVFI+GzQwwevx4yJeT+udzDw+cOnIMlu0Go71mQSp3QfeflpEOJ6+bUKylhaFTxoM6EYoyegDv3L4DL/7pQhg9dgwGDx6MdWsdWIskpdyoaFRPX4/RY1M0jQpYD+4/wNpulZQUUbmyApZYLwUR5OVNywgKRgYOGsQYMENDQ6Grp4vIiEgWGaFQ/+NHj7Fpwwbo6urCcukShP8OZ3wTBK4JIM6cPQtt27Vj9+Fb77dw3rkTJGFP98PY8eNAc1MdipmJKcaMHcPSSWQ0xsHeHqEhoZhH0ZJmzQo9J9KyIfBF9Sf16tfDIguLPyquJ+g9wI3jPMB5oGQPcGCkZB+VakRUVDR+BgaW6lg6iAoCKaKxoes4VmNSnK1/cw3RSpKYOZufwj0uNhaWpmZwH7esUKDi9v4ZvH4HwvPXdyhLy6J5tZrood8ELTRzH5iu317g6Ku7GDV+PLp07Vrq8ynLgQRynLY6opt8TYxr1IFNtcf7Lt6lhsPYYnFOXUxZ1ijsWJ+33jh13AUNVTQxRMsATaoJp11y/uNzuP/6AIOObTF95kzIyMqgspARovJsqRW1vwSZz+PpU+zbsxcO69cVyQAsyDyFjSHASkW8aamp7J6gNmHiq/h/N4pSURSWuo2kQ0rsxAAAIABJREFUZWRY9Iz+ccZ54N/kAQ6MlNPVopber9++l2r2qMhIONjaYaFBb7TXqS/QHCs83CBfr2bO2yYdRAJwT9yuYVMn/mLMnzHhWHTrBH6o18MP9bpIqN8FldJTUf37M1T3vozumrqY2bQTqlXmKakSWde611eh3bg+xk0UjgFSoM2XMIh0LKQCo7CoGX/IeeOLK6hUsyqGTxxfqmVSUpKZhlBxRGNMPOzmTbx4/ARx0dGoW00b2vJVoFZJBnKS0pAUF2dzpGakIzYtGSFp8fCPDYfvrwA0b94ClauqYPTYsWx/+vp6/1kwQl1BT588ZVGXWXNmsyhJWS0qKooJuz3z8MD7d+9YBIZqVKSkpVknEv0dxcbFoVGjRozor2fPnkJ1qpV1f+V1PIlm3r17Fy+fP8fHjx9BNTqkeiwuLo6U5GQWqaL7lgrY27Vvz1I12d105bUnbl7OA2X1AAdGyurBIo6nUPL7Dx9LNfseRyc0FlPGxIa5NOolTURfPtOv7UHfcaNyiM3cr11DpU9BmNuEnzHT+dl1HJPThE+rMRBPiGKCd/JfnyJVRQdxBn2h/ewEdL49wRLDroxNNNusH7giRUEKMxaYMr6JirDQkBA4LF+BC0aWTAk0r8WmJGHShe1YZGtTYhop/17pi9zl4CEkp6Sgz6CBORoZxZ3T77Aw/PgRgN9hvxndP4EZSk+R0Zu4nJw8eyioa1SDjo4OS5lkG7W31q6lXyzwqQh//qk1qG2ZSK6oRZiKbSmVU1ojEHL08GG4ubmhX79+rDjaoGlTlirKb5TWevv2LZ48egT369fRf8AATJoyBWpCtM+Xdp+iPo5qeY4dOQKvN28YwCCg0bhJk0KBBgESGkfpO2JWJaG5qdOmlcnvoj4fbj7OA3k9wIGRcrwfCIwQKBHGnj5+jJdXb8Gp+6Scw3yC/XHK5zG+JycjNT0VI2o1xtimBZV7Xwd9w5a3N7FqyyZ2LNVYGERJYFA9fh2ZOZf34VQvC6QrVYfWkXkgXZVMKRnENemL2OaDoeh1BdKhX1Ej+D3mNWzJt9a+V7fwJiEUU83mQ1XAIlxhzj//WNdDR6AVno5JzQpPEZ30fojvSpkYO1PwQkZ6mG1aY4+lzfoxNlS75+dRzaA+ho8cWZatFntsjRqaTHads7J54Ia7O7Y5OWHAgAEYN2ECA3+CWnxcHE6cOIGzZ86wmhtRRGcEXbus444dPYqjR44woUTikRHGSOrg+LFjTCWXdGFaC8HCLMw63FjOA2XxAAdGyuK9Eo6lNA2la4Qxm4WLYdW8H1OPzczKgtOTSzjn9wHJdTvBr353QFwKTTyOYJSCLOa3Lcg3sObpeVRr3xQ9evXCoR3O6CVVA531GvFtYegZJ9wfsYFpxmicXwmkpyJLWh4xhkMR1X4iql2wY3ozkV2mo5nbMkzV0MS0lj1z5jjj8wSXfr7FwHFGaNWqtTCnJ9RYij5YGJvg9MiFUJYpvBsnJjkRY922YpPzToGjDvfu3sGPx69h1254zn5Gn9+KySbzGIeFKE1RUYF1TglbKyLKPfyNcxHNeK3atQuNZhS1X2JfpTd9Yn+lSEhp7eOHD6wQt0XLlphvbFzaaSrsuFW2tizdtGjxYlSvXnIrf1Ebe3D/PkuTUf3S8BEjKmz/3EKcBwTxAAdGBPFSKcdQASsVsgpjx+02YkV73kNyzwt3uCVn4WmvheznSpnpyBLjkaIZnluKhbXqY3ADfjDwLvQHNr+7BZt1a3Fgxy70ltJCl3xgpP/JjXg8YTfrfNFxHgOxJJ7CcLpydSZyl6qqg1iDfkhX4hX/GZxaBHuDtuiqn5uyWffgHF5E/sAsMxPUrVdPmFMUeCyxvia+/oJFrQawY75GBIMUjRtVq8nXcmvz6Awa9u8qkAAgzbPbcStGKNVDG+26OXu59dULl6J8YW69VOD9FTaQcvNEVS4jLcO6W/5W4bsynaQIDibNpnv37sFqyRJGRV+Skfw8pSmIhVahBKmEkuaiz6mF2mb5ckatTw/5v9WIl6WKigosraxEskV/f3/G0ktRIWEjLCLZADcJ54EiPMCBkXK8NcJ+/0ZISKjAK9hZLmGpg/pqWngb4g/ze254MXkvlJ+5sLQJgQQCJJFdZkIy6hcanV6M/QOnoV7VGnxrzLi+F0ZzZ+DF06doHiuDAfX5tSz6ndgAf3FZxDXqxVIzNXePY8J20a2MkKTTFJlySpCIDILSq/PIEpdAkl5LtP/+GKcHz+Rb56Hfe7gEvcGEmdOFrtkQxCn21suxoEF31k30MvALbO6fw29FDWinxGBsPUOMNuDV1BCT7Qv5BEyeNk2QabFwzlwc6j8HVWQr842f534AvSeNFvitmwoGiTZdXk4OcnKyDHhkM94KtJE/OIgKSknsTE5WVmhK9aK2nZiQCDFxMYEBGBWfrl+3DnPnzi02RUYpiufPnsHRyUnk/iV9HNL4mTGT/97+g5cmZ+m1a9ZATFwcS5aWDSDnPxdial5gaspSPsSsyxnngb/BAxwYKcerQNTWAXlYEYtbinggnrhdxdZuPAVb+8eXcEatEX5qNIDyi9NI1jZASrW6qPL4MFKq10OmlBwU4sPRLe4ndvXhV7094H0PsbVV2UOhkncA5rToxbf0oFOOeN51HmT9XkIyMggRXWZA+ZUbpCJ+4NcYXr2J1pE5kArjdQMl6rdG9ZRYnOxlhBr5BPncvnjixOen2ODkJFJPUsfA0a07cGjAXDbv/Cv7cbb5aLYX8cQYND29CNu6DkfT6noIiP6NFZ4XsHL9uhL3QAWox7fsxP4BswuMveH7GnczQjC7GFVaKSlJVvxID3ECIv9We/zoEe7eucPE5oqK3lAR5N7de0CEWiSaZ2jYEgsWLSyS24OIz65cvpJDwCaIb4g/heTjSTCQ0i/5jThX6KG898ABqKurCzJlsWN+/YqFpmZuoSu1xM6aMYNJ13fuXLAOq8wLlnKCM6dP49HDh9i2Y0cpZ+A/7PPncNSrl0u0SGKJBEgOHT6MmjrCtayLZEPcJJwH8nmAAyPleEtQe+Gnz74CrbB723b0lNVGb90m+BUXiVHnd+PdJGdkSvPe3gkYaLouZBGMSmkpSK+sivBepqj38RasdWvxUZdTKuNAkCf6DR2CW0dPYWuP3GJYmmvChT241scKacrVofz8FGT9PZGs2RDR7cYhS0IalT/cQeWP9yH3/TlbmyIj6lJScG7aBk00dAucz6IHJ9CsT1d06NRJoHMVZNCV8+ch++U3Zjbvgbvf3mLd14/wGGybc2j9d9cwKvgNLDvzUlr9XR2wxXlXiS2Mjx89RNgdTyzuMATuvq9x6NMrDNSujYnNu7EanUGu67B6y6ZCCyOpA0RPl7pk+CMqgpzP3zSGHsCrVtpi0tQpjI69KCOOE+Kw0NPTY7VPditXQldXjxGTFdYNQ/f7xnXr0a1Hd6bMK4xRLYOfnx+sli5lpGrZNnXyZEyaPBnduvN3hAkzN42Njk7GoSOvcOjwazRsoA7XE7nKzMR9QkWxJ0+dEnbachlPbLtjjYxw8PBh6BVDkifI4p8+/cahI69x3d0XI0c0xorl3XIOO3niBNMeWruuZBAvyFrcGM4DZfEAB0bK4j0Bjv3w8VNO+2dRw0mLZKWlFa6N4YVjr3x6idX+3xGZloqojpORIa8CJU83VH5/G+JJPIp5+l3APFfI/PqI/o9248jQXMKz5PQ0jHLbgs3Ou2A+aw5Oj1gIeancVly7O65waTAAwXq8ehPZn95Iq6LFAI6C91Wo3dqGJC0DZMoqQCwlAdGtjdDouQsOdB4MfZVqBU7jVdA37PF7iiV2uWChqHOl7iJKb8TGxkBRkV9fI+8xG1fYYU7tjmhaXRfTLu3FnTYTEVmTXy6+7f6JODPSDMqy8pjuvhdTzE1KTBedPnkSdUIy0Ea7DhbddMG3lqOg8eUxjKqqYVKLbrB/eh5a3VoVSoNPkZA6tWsJcNX/7iEkmnhg336ssl+D379/Y/lSayZwR5o3UVGRMDYxRd/+/QoAjh3btrPx1suXsXva5dhxXLt6FXJycqxld+GihYySnKJaRBkvbPsudbns3bOHpSW69+iBC+fP4/nz53DI97AcNtIFvXvWZg9XNbXiZQZiYpLhfuMLXE56w98/il2Y3r1qY9MGfuVbKhKtW7cuxowb98cvHunuKBCj7axZOXvxeReK8RNPMzBB512S+flFwf2GLwMiycm89vPVdj0xZDB/gfaUSZMwb/58tG7TpqQpuc85D5SrBzgwUq7uBQICfiAmNrbYVR7cu4dfHl5Y1mowG2dz9wz2NBiAyp8fQjwhEhIxoUio35mlVOS+PUeWmBiStZogdOhKNr77+aVY1qQtWucpyJx0eSdmL7XAtdPn0FlSA33q5BYJnvB+iGMZUnjcbipL1WRUrgqFd7cgEROMdKVqSNZsBCWvS/g1eiObXzwxGq3OWODWGF4hbWE25qIT5i+1RI0aRQvh/QoKwvGjR6AQmwafkACMnza10GgKMccuM1+IK2OWgmjpTR9fg8cYxwLLtru4EnYNm6FdzfqwvH8CXcaPYPn/4mznps0wUmnIOEssPR/Ac/RmVMpIg8H+KTgyaDq+R4XifkYophvPKzAN1YM0qF8+xbrlfBvyTU/CdF98v8B80UKQ1o/ZfGOMmziBacmQ5g1px2xx2spHXU/RlKWWVujWvRvrxNjquBWxMTGMFp7IxrKNgM6ZU6exZJl1qdJYr1+/xgYHB9YNRnsxNjWFoaFhzvxuFz7A1u4O+5mASJfOemjbRpsBjLz21ieEgRD6Fx6ewD6SkZbA7FmtMH0afw0VfUaMx6tXrfrj0RHqIBvQrx8uXbnCF52zWXkbFy/xeIsostOmtRY6ddRFy5b89WL3H/ixc75x0xcZGTzV8Jo1lWGzrCvatNYucJtdvnSJ1eOsWbu2Im9Bbi3OAwU8wIGRcr4pfoeHIzg4pNhVHNetx0jVBuii2wgxyQkYc2EPHk/ex44RS46DWEoiAwmqd50hFR4AiehfCO+3CEnavBB7izduGBsXgDltcovRlt47ibZjBoHIpp66XcWWrrl1JZ/Dg2B+/wIejd8B9WsbkFi7HenbIVNaHioPDyKi22yo3t+LyI6TkaTbEqpvLmFetC8s2/O6Wgqz2bcPYti0ScV21jg5bkHbDBWMbdqJdcYYux+Eld0K6Ojwp36ITfPeiXPY0m0Cjno9hGOmPL6246+LoT00fnYcJmIJGNe0M1Y+OQeDwT2LVcOlY1ZbWcPWcBDcv7zBDnkd+LcYxk6nydPDmFUpAf3qtoDJ3aNYt71gDQy96TdpzN8mXc63T7lMTxEOMmNTE6Z5Q2DEdjVPwC//zzSOaMb379uPd+982EOLiMSKUtal47c5boXtKjtGx14ai4mOxtIlSxhp17UbNwqkzI67eMFpuwdSUnhv/NlWS18F8vJSiI9PwXc/XhSErKqqHHr2rI2xow2gp1f0nmZOn455xsZoLkB3T2nOS5Bjrly+zNSaV9rZFRh+0vUtHNY/4Pu9nJwkdGoqQ1JKHBHhiQj6lfviU6e2Knr2qIW5c4qOelBXUd/evXH56tV/ffpREP9yY/5eD3BgpJyvjSC08BZz52NP3xmoKqeIj2GBmHvfDa8mOkM6xBdSEQGsiyZF45821KxMljphUZIfb5CuUBXVlNTR97UrHPrk1oY4Pb0Mpa7N0LlLV5YCsm7aDw3Uc9+MVtw+gUc1W+NrUhIS9FohTU0Pyh4nkVC3A9JUazJQIvPrA1Kq14eW3wsc6GmEemr8b2F5XTfk7CZY2a0sUgvkzq1b8H3yEhs75ObqXbwe4Ke6JIwm81PM37l9C0mvv8K0eW+MuXIIj2p3QWzTgkCoju8DjA14AovOw2D75ByaDOqB5nneogu7tIvnzseJwcYwu3EcFxsPZedLJhEbhl7X1+L00NkYe2EbFtrZFErqRiyqlJb4N5swYIS6bi5fvISrVy5j5apVqFGjBgL8A2BmYsIUhYlNNa+JAozQfCdcXHDzxg1Wq0Jpmxb5risVZN68/QW373wDpSSKMmlpCejrV4G2lhKqVauMyvJScN7zotB0B/GYEFMudZn8KaO6HEqZ9OtfkEOI9vTocQDuP/iOO3e/IzKyaA4jAikEzmrUUGQFu9JS4uzYtfa9oavDTxRnaWGBgQMHonOXohW6/5Q/uHX/Ox7gwEgFXOu3Pu+KXIWK526fOodDA3lpgde/vmHOywf42nshqrsuRqWMVFTKyEBqVR1WzEpRDEqtpCuoIUm/NRR8rkNMvgoGxQZgc//c1tZDr+4gsUkN9BswAAQEgp57w7YNLwpA9j0yFLOuHUKQeh3Eq+lD4cMdpCuqI1NSFqFDVuSM07qxBYsrS2B6S/6OnLwn9C0yBGvf3cCy1auKPM8VCxfDvu0I6FTJ7YgIT4jFzOt7sdF5J3sIZNu5M2dQMyQFg2sZotfJTfCeeazQeTUD32Lkm1Ow7z0BSx+4ov2YIax2oSijOgeTGTNxY/xy9HPdAg+jTciQza1baeligv3dhmP/27toN3Yoo9rOb+pqatDQKFg3UwG3kciWoDTNO593sFxihZ+koltEZKR5ixYMiND4Fba2TMWXjApVN2/chOSkpAJpGopmUO3HMhubUqVpsk/SdsUKdOjYkdUX7duzB3v274eEpCysl91EcEgcYmJSQPUgCQmpfH6hh7CYWCXEx/P/Pu8glSqyMJ7ftkDtBXUYUdpi/UZeevJP2PixY2Hv4MBXxPvosT8OH3mN2NiUf/4lIyExjW97FBHKzMxCUhL/7/MOalBfDevX9S0ARg4dOAACnUSGxhnngT/lAQ6MVIDnv333Y5wOhdm9O3cQ7/EeZm14b/7xqckYdHor3vcwg9rNrZCI4aV4UlVrIktSFsnaTZAur4LY5oNY54v81yfQ+HgP42XFYNEpF2wc97qPiLpVMWjIEHa8zaLFWNp8ABpXq5mzDarbWO9xFYHKWvCt0QyJ+q1YYaxYSjxkAt+hyZvzGFJVDSbtik7P0GRrnl+AXvd2TCujMHv08AG+3PXAmg6jCny84NYR9JxshIaNckHEiePH0SxKgvGLjL9zDt7jthU6r2LQe0x65QKHPhMxx30/jIxnQVdPr8grSt0hi+bNx7HBJhhwcgM+zD/LN7bpfWdYKcvBLy4Clds3QtduuZ0H2QOpDbZuHf76hAq4hUS6BNV1UHTEYf16REVHFQlGYmNjscDEFDq6ujntvJo1NFnHCxUiE3EZtZ8qK1dBE4MmMFuwAO7X3UE8FkV13Ah6IrNnzmTU5Q0bNmQFsbSHvPUieefR0KiMVi210KN7LXTvxlOczsjIRFxcCmLjUtl/k/I8vPVrqYAASX6jbp6Vy5fjqIuLoNsU+bhunTvj1t27kJDgkRuSFXXeFPFo1bIGq5eh+hGylNQMdr7Z/1JTcuUoDAw0ICUlXmDPFIGiQmGbFbkvISI/MW5CzgMleIADIxVwi4SEhiIs7HehK22xd8BA5dp8rbmmN11wrmZbKHhdY0J2YpmpSNQxZIRnCXU6QuXxYcQ17gWx5HhIxIaiZmYqVjUyREfd3OLNA6/vIKWJFvr+E+6lh4b3zfvY0qWgwu3NL164GvQdPr+DkJIYCylJaTRS08KYOgZ8cxZ2Are+e+PIt+eYaWIMbe2CBXJ0jMMKW8zWb4dm1fVw//s7yEpKoYMOr6r/wJs7SGxYHQMG5qq4njl1CvrhGWimoo0pT93xdlThb6q1fe+zNA219w4+swFrtmwuNu9N9TMmM2fBdfgCDD67A94zjvCdkvrHOzANfgVVeUWE11XB4CFDC71m9evVLbGFuAJuq1IvkZSYiFW2dhg0ZLDQLbjFLUrzrlm9GkZjxhTbMizIxseOHo1NW7awtFBec97NazcnU1SSgWELTdSvpybIlCWOiYyMxLQpU3Dh0qUSx5bHAHphGTFsGNxv3iwwfd7zJhDSpEk16OuJRuuIVI/dzp3Dhk08jiHOOA/8CQ9wYKQCvB4XFw8/f/9CV7IxX4x1HUZBWymXkMg72A/z75/H5x4mrNODul0qpSVB+cUZhA6xgca5ZUhX1kR4j/mMJbVfqA/29eCPOqx7cRlaXVqifcdc5d/tmzajvWx1jKpbdEFbFrJQCYIpqlIL8s7XN7HYZnmRfAifP32C24Ej2Nd7Bg6+uo2LIUFIrySOEeoaTO/m3ncf3MkMwbS5ua3Jd+/cRtwrX0yo2xZGl/bDc8r+Qn3X58FOjFeQYxGUNd7XsMKh5I6ARcbG2N1jKoad3Q6f2Sf45qUamdGvTqCXVm18VAOMimjz1NSsjqqqqhVw55TfEkQmRumXpcuWiaxwkdIc9G/h4sVlBmtjRo2C47ZtZdJiEdZ70dHRmDRhAutk+RNGnTSjR43CNXf3Cl2e7oXTp04x8McZ54E/5QEOjFSQ5wMDgxAZxV9oFxQYiK1rHHBuRMGW2WufX8Hu1X34d52DRCIdu7wWGXLKiOiR23Kq4OMOg/fuONZ7DNTk+Tk7Zt88gFFzp0NfP5cXIyQ4GOvtVmFF22EwrFE2vgwiZjO7fRTtenbD0OG5gnP53Xn8yBHUi5eAQpYkNr28hZfTj7AIT7N9k3Bs6GzEJidhj78HFtosyzn0R0AADm7djqP952LC1cO4aTgGSTr8+iXUbmzoYoKTI+bjkr8XomooYMSogmmg/PtZt3o1Fup3xvy7Z/ByojOyxHLD1lK/v2PYo90YrN8I76pmFck5oaqqghqamhV05/w3lyGys+U2NkxMryjLDA1DVmQkxBvUL9ZJGb5fkHLlOhsjt9C0yLHUer7Q3Byup0//EadTTVOv7t1x7+HD4s/nux8qycpCrDpPO6ooS3/jjdR7DyBRtw6kBvLzquQ95v69e4yNd9WaNX/kvLlFOQ+QBzgwUkH3AbXQffv2HekZuTncwMBAHHfcgb19Cy8cIz2WDZ534a+ig1D5qohpOZJxjEiHfYfuhxtoEPsL9h0H8UVV6HSoMHTGjX2MkTS/UYHhIefdWNPJCE0LYVMVxB3vQ39gpYcb+o0Yim7dexR7CNVo7Ok1HQfe3IeLSl0EtOABl5Y3N8GqenUmeLfi1SWsWMcf1XC0d8Aw1fqQFJfAqpd38bqvJSviJaNuonp3tmN6FUWMb9wWEy7thMVKG1QXACCcdHFB3fAsuP/4iottJiNFI5c3RObnW8zwPo3GaloIq1MFQ4byanDczp7l004hJV5djkJbkFul1GOow2Po0KHFppESltki+YgLxNTVINm1EyS7dIJUl06opMwD5pnBIUjaexDJ+w7l7EM18EuReyIl4YMHDmD7zp2l3ndZDxw2ZAj27t/PJAeKspiBI5Du9RbidetAsktHSP1z7tnj01+9QdK+Q0j9B4BJtmsDxTPHi5zvlKsrwkJDGVEdZ5wH/pQHODBSgZ4Pj4jAr1/BOSu+efMaZ/cewsnhC4rcBVGUX/74AqcDvuBnZDCysjJRQ1kdRnr1MbxRu0KPO/bpCfyUgAmT+Gngswe/8nyJA7t2Y277/hii00xgD4QnxsLV9znu+b/DyIkTSlTJfevthfunLmJmw85Y9vIe7g5dw4T3yJR93GEd/QlDG7TG4qensHoTf10IkVAd2b4LO/pMg2fQV2x7dR/ik7cj6sYOVAp8h1mNWmOKYQ+sf3EZqF0do0bntgwXd0Lv3/ng+lFXtFavA8cUcXzvND1neN2XrjBOC0dIciy0e7VF+w4dmbrrzm3bGLPr6LFj2dhq6uqoVq3sOikCO/4/OHC3szPrxpk8ZUqRZ5+4diOSdu0t8LmYZnVUkpRAZuhvZCUns8/pwS01sG+xkRFKVRD9vfnCosn9yvtSkHAfRfjaF1EMTuvHjpqANI/c2pnsPYlp10AlMXFkBPzI2SYBEZnJ44uNjNivXo2mzZoxJV/OOA/8KQ9wYKSCPR/w4yeIzZIsOioK9kuW4dzIRSLbRURiHKZdccZiW5ti2VApFXLG1RUSsUkYqNMUravXhpJMQf6M3wmx+Bj2E49Dv+KR33t069sb/foPgLwA+ixnTrlCKzwdMqlZ2JyQAZ/OufTWct9fYvSXW7Bs3gnWL8/DthCRu5vu7nh27RaMW/RGyxq18SHsJ2JTEqGvosE4WXa8u4uv6TFYYGkhlP82rVqDvlVqY//bp/hoOBIhDXtCKtwfDS/a4nD/yVj60BULbJblcKYQ6dfO7dtRVa0qpk6bjnr1/uF8EWpVbrAwHiD2VQIHW7cV3klFc2UGBiH18VOk3X2AdJ93yPwVQm00fMtUUlCARJuWkDDgdWsVl6ZZamWFnr17o0eP4qN9wpyHsGOPHj6M2Lg4GJuYFHkopZ3S7jxA6pOnyPjki0wqjs/M5BsvplYVEh3aQlyf111W3HmPHD4cW7ZuRc2auZ12wu6bG895oKwe4MBIWT0o5PH0pv39ux/S0nnskdam5kypV6MyPxGRkNPmDLd5eBqqhg0weGjhnSD5533t6YkXHh74/O495KSkoSArzwTj4pMSERYdAVUVVdYu27BZU7Rq00Yowq8N9vYw0+2I5Y8v4VGHGUiqmSvKJh38CUYvj8GkRVds/foQVitsCj1lUoK9ee4C0hOTUV1RBRHxMagsLcto25u1bwOjMWOF5rMghtdDO3ZhUcv+OO3rBc9gP0hJy8OyWUfmgwuRn2GypKCCrPOOHdDU1ITNSq4FsrT3pzDH9e/bF/sPHmQ+z2/xC62QctpNmOnYWEpXULQgv0VFRrJOFmJ8LUrFWOjFSnHAt69fscTKCmfOnStwdFZcPOKmzSk0KlLSUkWlpzxfvsSe3bux78CBkqbgPuc8UK4e4MBIubq38MkjI6MQGBTEPjy57yD0ooFxzcrOfrjm4TkkaStjeh6BLVpDTa0qo4WPjuZFZIoyEux7+eI5I/uqLF9AWBpNAAAgAElEQVQZUtLSQoGPvPNmZWZiwdx5ODpgHgaf3Q6vfG200sGfMe7FYYysb4irqT8xe/78YvdG3BX0wPB68xqt27RlOfXS0o3TQtSx4+52ETMadkZ9tRqQEBfHsx++OPLhEaYbz4dBPjVbRQUFEMfGGjs7SEtLM1IvzsrXAxSNIjK8uYXcGzFDRyPd8zUqSUlBwrA5JAybQaJFc0g0rA8xrRrIio5Ghl8AMvwDkOGX28lWVISAiL8iIiOx2EK4KFt5eGDhggXo07cv+5fXMn+HI6o5LzVbSUkREs2aQqKZAe+fQWOIVVNHZkgoO99MOveQXBmKos7bZtkyxm47rJgi9PI4R25OzgP5PcCBkT90T/wMDERUVDSoo2a7w3qYNOuNTnl4QoTZFqnmbvO5DX2DRpg4eTLfoSRipqNTkz1sKT30OzyCUWyXxaQkJSEpJVUkkRvNTSmoNUussa7rOEx9cAlvx/Frvcj5vcS8z9dQW706QrQVMGzEiLJsqVTHfvzwAY/u3UNkUAhS09OQjkwMMTJiGi3ZRuJ4KlWq8NWIrLazY6RftquKZpwt1Ya4g/g8EBYWhtEjR+LIsWOoma9gOCs2Fhk/fkJCBFpBoaGhGDd6NA4dPfpXpCpIuG77tm04foK/9ZycQ6mprLQ0iP/DhluWW4bWcXJ0xIlTp8oyjcDHUrrz+vXrOHrkCAOZaamprLW8ZatWAs8hyoE7tm1DSEgIlq9Y8UejYaI8p3/zXBwY+YNXLzDoF4hoiYo1XQ4cREvVmljUeqDAOwqOi8Kx94/wNuYXBo4cgdZt2xY4Vl9fD5XzqKrSAIqSECCJi49HSkrhtNlEwy0lJQUpKUnefyV5/59N2/7+w0f2QC7KSGp+y6o1sDDsD/O3L+E1lP/B3fDFSRhnRuFj/G+0GNwLLfIAAIEdUI4DZaSlUUWlCgMi5Iv85vCPYJw9p3ZajleBp1FDHWDlSchF0QF9fX1MnZ5bzFyuJyXA5A729lBUVMT8YmpHBJimyCH0HTB96lRMmToV3SuoRsbb2xurbW2xbuNG1K5dmxWH00uSeB622bKck7DHcmBEWI+V73gOjJSvf0ucPZudNfjXL3g+9cDDO/fQRrsOWqnqoK12PcZWmteILt4nxB/3w77i8dd3aGDQGPOKaMnT1qqBKqVUTi1u41lZWfB5977YcyM2ySVmC7C60ygsefMUHsP5W3c7nzLHqlY9YH3vBDY77yp1OqhEBws5QKFyZSgqKTIQQiq9xdmmDRtAoIto1fNq6wi5JDe8BA8sW7oUWlpahaZryuq8g/v348OHD38d4Re9LBAlvtHo0Rg0eHBZT7PA8STIR2lOovCvKLt65QqojZiKklVURMMeW5a9c2CkLN4T/bEcGBG9T4WeMTw8Ar+CeS2/FDL+9OED7rvfQEJ8PCQghqqVlSCWmYXw5HjEpSahVp06aNy8Gdq1aw/ZIhRkq1fXgFrVXFZXoTdVzAHxCQmsCLckW7N0GebU6QiLO6fgNWk3MmUV2SFq1zdhcGYc2mlo46NsMibNye2yKWnO8vhcXl4OCgoKUFRQhIyMtFBLUJg7ICCAARKqJeFM9B6gB7O5mRnatmuHqdNyxSDLupLL8eO4fesWHLduLVP9UVn3UdTxvr6+oPoRE1PTAvUjZVlz4/r1iImNxRp7+7JMI/SxxKtE59OiRQtMmzED6uq89nh6uSFK+j3OzkhMSmK/N1+0CLVq1YK/nx+cd+3C1y9fWARl0uTJGDBwIBu/d88exMXGMnXt+cbGrM6LAIaPjw/7e/7y5Qvq1K3LVJ+rVq3KotCOmzezSDQBsaSkJBYR49I0Ql/KcjmAAyPl4lbhJ6XiUuIhyV/PQRETEiwjoz86+qMqziiVUk29GqpUEU13TlFr/fgZCKLPLs5Idj7J+zuqS8rjoP8XBOoYQishHDpRATA17AHq/FmyypZxeFSkUdqlcuXKkJeThZycPOTkCoqmCbOfnTt24NPHjwyQ0Lycid4DUVFRWG5tjdp16oiEB4SKY728vNgDuZpG8Uymoj8bwWekzi9KIxGPztgi5AkEnY2ilevWrmURv9KwrX7+/Bmkppxt8fHx6NS5MyZMnFhox1Nh+yJAst3JCQ8fPGAMxzNnzQJ1EFHak/ZEAIRkCogRdsHChWy94SNGYPCQITnRR5+3b9nvaXzDRo3YXARkNmzejAtubvDw8MDGzZtZmst25Uro6epixqxZ2LJpE6gGzHTBAvadShE3KoTnwIigd1D5juPASPn6V+jZY2JimZJqbGyc0MeqqFQBSdxTjUd5G0mO//jxk3EiFGWkkrth9RoMUW8A/Soa8A0PYmmn+mpa2PT6Ogy6tkff/sUrAoviPCgvLS0jAwWFyqx+Rq6IaFJZ1qK3NGLwdFi37q98yy7Luf0tx1KN0noHB/j7+2P23LkwNDQUemtvvb1ZK6uaujp7Y/6TbbyCbp6I2DasW8eA7szZs6Gry1PoFcbu3r2L3bt2oVv37pg7L1dSQpg5qNg+r1EUl6IQ165eZS3YFI0Q1Hw/fwbxugwZNowVwhMzMlEIiFWqBAI59N0xdvx43HB3L5DWIZZcipTYrFzJ2vop4rHA1JRFTeilIG9RanYqhiIxVhYWsLCyQuvWrdk2uTSNoFerYsZxYKRi/Cz0KvQHSt02lBJJTS28yJQmpbd8SjNUVa2KypXlhV6nrAcQGImMiCwSlJAezkmX4wjy/QZlOQWIiYshJC4a/YcOyVEULuseso+nug1Ks8hIy7CHDPt/GRk+OXZRrVXYPNQe+uTJExYhKY7Ouzz38F+Ymx5Qhw4eZCH2/gMGoGOnTiWetsfTp7h27Rqog4qKNv+NbKOUVjpy+DB69OyJvn37MtbU4owKRB/cv48rly+zh/u06dNZqkvURmkfLW1toSM32WCAyNYIYGaDi+z9FVVjUhowMmnKFFgsWsRa8jkwIuo7QDTzcWBENH4s11mo8j05JQXpaelIS09j4UpJCUlISUtBVkamXNcWdPKkpGTEJ8SziA4BqfxG+dvEhHioVlVjRbXUclwWywEbDHjwQEdFRIRK2vOxo0dZHQIBksLIuko6nvtccA/QQ/bmzZvsbbhJkybQ0dGBiqoqpKWkkJqWhsiICFbPQ6kOEtzr2asXhg7j6Q39W42iBpTGuHP7NosINGzYkAGBKsrKrKaCQEf479/w8/MDda8QrTzxlVBEpLxsrb09lJSUWN1GcUb7pcgH1WtQmmSVrS0aN27MOumsraxgY2uLNm3asBoSegGj4nDLRYtgNGZMgTQNRVVoPAGLy5cuwfXEiZw0TWGRkcWWlqCCc2VlZS5NU143Qhnn5cBIGR3IHV7QA6Q+SoVo6WlpSGMAKp39f0Y+yursI8XFxCBGLX7iYhAXE2fRE/ov/cx+/8//UxSIgFhhrbZ/03VwPXkSly9eZIAkPz/G37TP/5e9EH8ORTx+/vjBlLHpQUZcOPTQ09bWRoOGDculq+xP+48eup8/fWJ6OuQD4vGgdKSqqip0dHXRuFEj9nN5G0Uw3vn4wGrp0mKXcv+HY4S+HyhqQ9Gp8RMmsFRLdgErvXTR33i//v0xbvx4BiR37dyJ4OBg9gJDv6MCVlIa3r9vH6Mp0NDQwJx58xgwy596yfsz1R1t3bIFnz59YvcFdfRQupmrGSnvO0Sw+TkwIpifuFGcB4TywLkzZ3Dq1ClWQ0Jv5ZxxHvh/9YCgYOT/9fy58xKNBzgwIho/crNwHijgAQqnHz50iEVI6tevz3mI88D/pQc4MPJ/eVkr/KQ4MFLhLucW/C95gDoNnHfuZICENH84K70Hjrl4oWePWqiuIXjXRlGrhYcn4sLFD5gxPZf6v/Q7K98jDx56hfHjm0FaqiATsLAr+/qGI+BHNHr1FF20jgMjwl4FbnxhHuDACHdfcB4oZw/cunkTmzdtYimb5i1alPNq/5/TB4fEYep0Nxw+MBwaIgAj0dHJmDLtLBy3DICebpW/1mnPnv3EoaOvsWfXEJHs0cs7GI5bn+DwwRElMgwLuiAHRgT1FDeuOA9wYIS7PzgPVIAH7t29izWrV7MISXZrYQUs+3+zxMbNj1C9ugImjCu+nVWYEz577h0+fvoNm2XdhDmsQsfON7mMMaMN0KmjjsjW3bzlMdTU5TFpQnORzMmBEZG48T8/CQdG/vO3AOeAivLA40ePGOsjAZL2HTpU1LL/+nXevPmFbTs8cOiA6JWd58y/iMkTmqNdu5p/nZ/OX/gA77fBsF3RQ6R7Cw2Nx5Tp53Bg73BoapY95cWBEZFenv/sZBwY+c9eeu7E/4QHSLadOBJW2tmhS9euf2IL/7o1Fy6+hgH966FH91oi3/uTpwFwOemNXdtFL0ZXls3GxaVgyrRzWO/QB7Vrq5ZlqkKPdTnhjaCgWFhalEwYV9LiFQVGqI13y+bNbDsLFy1i1O6CWGmPE2RubozoPMCBEdH5kpuJ84BAHnj16lWpqMwFmvz/bNC167549NgfDva9y+3M7FbfRZPG1TB8WKNyW0PYiZ13P0clsUqYM4tHXV4eNnWGG4zntYVhC80yTV9RYIQ2SVwyZNo1i45kkWwA6dWQZZO9CXJcmZzAHVxmD3BgpMwu5CbgPMB5oDw8kJqawaIDy6y7olFDnsJredi375GwsHRnRZ2Kin9eedn3SziWLb+FQwdHoLJ8+elM3b37DZevfobj5v5lciuBERIe3LJ1K+o3aFCmuURxMLHQrlm1ipGhGZuaimJKbo4K8AAHRirAydwSnAc4DwjvAWppjY9PhamJ6PVU8u9m776XSEvPxPy5bYTfqIiPWGF7h0Urhgwu/we79fKb6NBeh6XBymLnzp4FaTN16NQJxiYmhYrmvfL0xEobGzRr3pwJ7BHzKonbPXn8GN5eXuz3iy0sGHMuMa5u27oVAf7+jMF5xsyZTCF47Zo1OSCDVMMP7t+PZ8+eMUbXAQMGYMKkSThz6hQO7N8PaWlpxr5rambG+H6ywYm/nx+cd+1iYntEoU97+DdqFZXlev2Nx3Jg5G+8KtyeOA/8xz1AXBgmZldw+MAIqKjIlrs3EhPTWBRm9aqeqFe3armvV9QCDx/548zZd9juNLBC9vDhYxhWr7nHojAy0hJlWpMe+ES/fu7CBaYTlN8IjEydPBnbd+5Eh44d4eToiJs3bsBpxw6mrbPQ3BxGo0eja7dusFm2jGkJDRo8GN++fYP1kiWwXr4cZ0+fZqBi1pw52LxxI6sbMV2wgGnyZGvdjB47FvarV+eAj7yRklFGRrBYvBjDR4zg07sp04lzB4vEAxwYEYkbuUk4DxTtAd4b3AGWx6a3NRLQW75yBdMQ+Rvt2JGj8Hz5EvbrHJhsfV7bsW07QkNCsGyFDRMnLC+zd7iPOrVVYTSq4ojiLl3+hJeegVht17O8TqvEeWfOuYAZ01qiTWutEseKagB1KsnJSbJ1S2MU1djq6Mju6+kzZzI15cIsOzKybedONoYYii+4ucHRyQkysrI5qRWKrsyeMQP6tWpBRlqaRUZIDHHpsmXwevOGgYxhI0ZggakpLKysclrlz587hzt37sB21SqmQZMdCckLRiiNdPTIEWzdto1p03D293iAAyN/z7XgdvJ/6AFSIKXwNb3dLbexYV+69OVID/JKlSr9FWf87etXeL70ZG+hcvJyCA8PR2REJOrUrVNgj+UFRqh9t3lzXiHls+c/cejwK+xxHlrh/jEzv4rhQxuiSxc9tnZaWiYkJcUqZB+nTvvg27dIWC/tUiHrZS8SFZXEokJOjgOg+w8BXN7rUdJmqGaEmIZ3OjsXO1RQMEKREUrnbNi8GbVq5XZQ5QUVpQUjevr6OOXqyoGRki7qH/icAyN/wOnckv8dD1Aue+0ae6iqqsDEzOyvASB5rwDvDfU8HJ22snx9cVZeYGT23IvY48xjGTU2vYzRRk3QqaNuhd8oFBnZs/cl9u8dxta2WXkbK226Q0JC9IAkPT0TiyyuMxAQEZHIAMHO7YNQs6ZyhZ83pYY++4ZjuTWv3XzS1LM4emikQPsQtJtGUDAycfJkLLe2RuPGjVmtCNV1kBIzqf1m14xkp2kIoJBacGJiIuPwadeuHcaMGwcHe3uoqKqyehH6G8wuaB06fDgsFy2C0ZgxXJpGoKtbcYM4MFJxvuZW+o964PatW1i3di1MTM3Qp1/fnPQGfTkTUGnXvj3evH6N6OgojDIajTHjxkJSQgLXr1/HieMuoFbF2nVqY8HChYiLi8PypdbsjdHX1xfzTYyxe5cz+/njx4/sS3vipIn48eMnnj55gmrVqmHpMmtU19TEmdOnce7MWfalTsJ9ZgvNEREeDuslS/ErKIh1QkyZNhWfPn7KScXQl/zWzVvw/v17VKlSBUlJSSzETmkaCp1v2rCRRXpat2nNcvelTd0YNN+OyZNaoJZ+FbzxCobdStESfQlz6zmsf8DYXsPCEnDcxQvXr0xGjRqKwkwh0Fji+eg38Ajmzm4N6hxSUJTGtCmGAh1bHoNmz7uIcWOa4uix13jpGYS3b0wEWkbUYIQ6YKiAlepP6B6Tk5dHTR0dmJqaYvu2bTnpl8jISOxxdmYpRYoyUmSP6kXoHiSCwY0bNkBXV5f93RzYty/nuLfe3ti1cydbQ15eHuPGj+cKWAW60uU7iAMj5etfbnbOA8jMzITHUw/s2OaE2NhY9uVIxXmvX73C6JGjsGHzJgwdNgwhISGwXLQYo0YbsS9Jt7PnsMp+DSvu2+28GwkJ8aA3u0VmC9DC0BCWS5cgNDQUZvONMW7iBFb8d/b0Gfb2uHO3M+tOsFu5Erq6ephnPJ+BBqpZITCy3sEBKiqq7PeXLl7ki4xkRz8sllhh5/Yd/xQJmrG9ExBSU1ODmfkC2K5ciR49emLo8GEMBNHcpbGEhFS067iHHUpFlFOmtMC8OX+uq2Xf/pcsOpKalsH2RMyvZeXiKMwvr17/wtTp59hHCgrSWG3bA93LgdhNkGsSEZmInTufw/2mL+tgInvhMRcyMiUXtQoKRgTZBzfmv+sBDoz8d689d+YV7AECJZcvXsL2bU6so4CiDrY2K+C0cweLNlB9yXYnJ4SF/QZVkxBbq2aNGmyX9BZIBa8LzBdgufUyrLCzRavWrfH9+3cGRmxXr4Jhy5agaEveOfOmVZKTkkCifU8eP8GH9+/Rpm1bFuG44e5eKBiZOmM6llhYwsLKkq1Flj0fRVtcT57E1StXWSi9W4/upY6KfP8eiaEjXApcjRHDGsHcvAMUFUoHcoS5vIlJadi0+TFIrya/rVvbB/371RVmOoHGEqHbEusbBcaOHNEYixd1hJysYAyjAi1WxCDqptnq9JTV6eS3yxcmQken5JQRB0bKcgW4Y7M9wIER7l7gPFCBHoiOioK52QIWTdDS0ioUjMTExLIdKSkpFqgzyQ8+BAUjs+bOgY31MgweOoSFs/c4785JxRQFRiZOmcwiNctslhcAIwRiKBISFBSEndu2s8gIASQlJSWhvenx7Cdmz73Ad9zsWa3/COcHcZts3faUby/mZh0wdYro1ZYPHX4NR6cnfGstMG2PaVMrPlWzas29AkBs/55haC1AVw8HRoS+5bkDCvEAB0a424LzQDl6gKId9MBWV1eHlJQU3r97hxXLbVj7YWpqCkvTbHZ0ZCCBcthLLS1BBXxkVAuyfuMG1Kpdm6V6KL0SGBjIFwkRFIwMHDIYK5Yth9OO7dCpWZMpCItVEmORkTu3b+O0qysc/2l3zI5+LLa0YDUhSsrKMF3An6axtln+P/auOy7H7o1/JTIys1dG9p7Zo6zQULJFoiIrGnZDSkUDySol0rRCRGXv1yYrexURWhr8PtfpV6L1VM/zkM75531fzznXdc733K/7e18TEhISjJBcuXwZ9rZ2cFzvjPr/t+QUBNIDByNYoCgNqoBKjeEGKwq/D42ge7px8y2WLj+OV68+syUTxnfAElPhZ7hQbMoen1tMR4MGVWBtNQSdOtYVdJtCn0d7oT1lDCvLIVBRbpWvHk5G8oWITxAAAU5GBACJT+EIFBaBxIQEbNu6FWGhYezFTVUnp2pPY4WdKGZk7mwDFtsRExPD3DRjx4/D6NHpmRwUwEo1P6iwE/1GwaVETLK6ZQQlIwuNjeDl6clcMnXr1kONGjWYXCIjnz59YtkHUe+iWAzJ7Vu3M60m9JuzgyPu37+PBg0bQKa6DCNGBvPmsgqZkY8j2d5m6umyOJjCpCtT9dONmy6iadPq8PUeB6kiFt8q7F39vm723IM4e/Y5FAY1hZPDSGGJzZSzYOFhhIU/Qd++sn9No763b79CR3cfI2JzDXph5oz8a49wMiL0R6NECuRkpEReOz/034DA7/Edf8Oe/sQeVq0OR+nSEli6WPjWh6Kex8//Nvbtv4c9u8cVVVS29RMm+WK0WhuxFnYT9BDUPLC0RCksXzYo3yWcjOQLEZ8gAAKcjAgAEp/CERAFApyMpKNKXXn/RE0RQe80OjqOkSUZmQqCLsl3HtUVSUv7jlq1fq1wm+9CMU44eeopBv6/+FteagtLRsiqN8/AABarVqF8hQqs/gcVOmvTpk2O6u7du5fnHKqsSmm+1mvWZKscLEbYuKpCIsDJSCGB48s4AhyBnwhQejClDlN6MR8lCwHqSRMdFQWTxYsLdPCsZKRtu3ascZ1c8+a5ZmXR85XXnPTKwTFo3qJFodyFBdo8nyx0BDgZETqkXCBHoOQhQIG1K5cvR+/evTFDV7fkAVBCTxwfHw+DWbOgq6eH3n36FAiFrGSE0tL5KNkIcDJSsu+fn54jIDQEqCgaEZJGjRphoZGR0ORyQX8HAg8ePGCN7TLGixcv8PLlS4wYORL6s2blu0kKdKZqxBTQLVm6NGs9QJWHN27axNZSP5p1Tk6sd4xM9eqYPWcO+3N3NzeWkTZ02DBYWViAGu1JlCqFtfb2ePvmDWuot3TZMuzetYsVDly+ciWz0rlv346LFy+ycvAjR47EZC0tlgFGpeFTUlLw+fNn0Bn6DxjAysZXqCA8N1y+YPAJ2RDgZIQ/FBwBjoBQEaCXCg2KBeDj30GAyAi5STIGlWqnysGU4SXIuH3rFsxXroSllRXatG2LoIMHWQ+aHZ6emWSEiMaTyEhGLBwcHdmfGxsZYbqODstGo2fLwdkZ/r6+kK5UiZEIqnFDafMuGzakVzFevJj9O2WLUYsCIiaW5uas1w2Vi1+9ahX7s5Xm5qBst4WGhsy9qKom/saMguBWUuZwMlJSbpqf859CgP4y/Z6Wxvp2FGQkxMdDonTpQldLFVTXOnt7VhOFXjyVKlUSaNnFCxdw584d9hUcHxcHSUlJloIsJyeHbt27Z1ajFUiYgJPo5UVBj48ePcKH9+/ZFzOV4q9Xrx7atGuHPgV0PQioNnMaVeGlc9OLnfaSUbKfegq1bNWKVcmtXFn4fXGoU/O1a9fw9MkTltpN6dqVKldmVq0OHTqwdHNhD7JwEJlZYWbGUtyzumlIFxENIiPS0tIsUJWa4REBoarEFNj68sWLzDmE18YNGzBh4kSMVldna6iXDWE4fcYMmBobw9jUFD3+Xzl4X2AgQkNDWX0fJweHzD41WTsBU08cPv4cApyM/DnsuWaOQKEQiIuLY3VB1DU0WAn4gozLly/jcFAQ63QqarM0meMvnj/PCEn9Bg1y3Ca9BD09PLBv717W1IxegvRCpJcLFXmLjo7Gg/v3ceH8efY1TS+fjp06FeTIOc6lxn97du9mboJeffqgdatWqFW7NvuapjgIevHdvHmTNSOkr/+p06axr29hDTrXLi8v1heIOs22a9+ekS16SX9LSmLuB9ojNXwbNnw4Jk+ZggYNGxZZ/ZnTp5kb5P3795CXl2cBo9RmgNwX5LZ49vQpIylxX79CQ1MTGmME69wryMZcN21iuOZHRpo0aYJNGzcy9wp17KVngSwjVJcng7BQ+wSqzeO5YweuXr0K+3XrQISDkxFBbuLvnMPJyN95L3xXxQgB+ss70Gs3GjZvxszA1N1WlIP87vQ1Tebogr4gyaRtt2YNFBQVCxxwWJgzUWVXPz+/dNP8bymbhJuDvT0ok4JIRuMmTfJUQS9uD3d3FjugP3t2YbbD1rht385iH7R1dBihy2tQTITvnj2syizFwZCloqgj+MgRODo4YIymJjTHjs3zeSFiFODnx+ImFhgaYnQ++81tb9T5me6dyJXW1KkYpKCQ5zFu374N7127WJdoIxMTRhSLOogIk4vE2sYmTzcNEQ0igkaGhszyt3bdOpYhQ6nwGWSEKv3Ss0/WFbKikEvwZHj4L24asnoQ6Sbr07IlSxjpy3DT1KlTB2QJ4ZaRot6q8NZzMiI8LLmkEohAZGQkjAzmYnLrPnj6PQ5Pk2OxavVqVK9eXSRokBuBXir0UqSKpxl/QXfu0oW5GlJTUthfwNTYjojHgf374e/nx7586S9g8pPT1/GzZ8+Yv70wFVMLerCjwcFwWLuWEZKevXqx5WGhoawk/fIVKxgxEnTQy5HOT64mC0tLQZdlzqOOxmQBIIwKckeE2WorK8xfsABKI0YUWG/GAqqCe/ToURZwSSTs9xEZ+RFGpsFo1rQ61topZf5MzxlZw+he9fT1C6SfAouXLl7MYjsMFy4s0NoAf39mfVhtY4MOHTsWaO3vk9NSU1lVYbKYkbWjdevWzDK1dPlyNjWr1YNIGP03PbfkWiErXsazbu/ggCOHDuHSpUvMejJ+wgSMHTsWZHnJCGAlArLF1ZW54OgZp35MRERoUAArJyNFukqRLOZkRCSwcqElBQHndQ6QiHgD7Tb92JE3R54DGteEkbGxSCCgRntLlyxhgXmtWrVif0FrT53KugD3698ffr6+rOT7OgcHhISEIDwsDJarVqF2nTqZ+7lz+zabt2TZMuYWEMc4f/48y7QxMTVlWRT0cqQ9/gtM9ygAACAASURBVO5ycd18CZ061UWvno3y3Jb16tWsDP2y/7/IBDkDZV+Q+4FebjToxR9y/BFm6csLshwRERHsa33xsmXo1y/9vgsyAgMCcOjgQdDLlGJhchpZ+8Pcuj73lyn0gjVetIgRUbJuCDoWzJvHiM/MXFKu0yLuIy3yKcqO+kl+ssomS5yzkxM2urhAVggWEkH3zeeVLAQ4GSlZ981PK2QElAcNhueIWShbWpJJ/paWgmlHNsN+0wa0at1ayNrAzNKWZmZYaWEBMmdnNV1n/W8bOzv2ZaioqJjNtE8ynB0dmWWBiIG4BjUJXLZ0Kb58/swIAaVUZh0BgXdA3WPbtK4FH+/8i6fRS7ZP377M1ZHfCDpwAIcPH8bmrVszp+rM3IsrV19j5fJBGKOR3UqRk0z6Gl9taQkPL68CWVbu3b0L2u9WN7c8XR5mFqGs/Hz3bvXhtk092xYo1kNXR4dZE8hKkt+g4E+KMSLimdv41LUPvkdFQ3qdDaTG5RwjQta106dOMdLLB0dAFAhwMiIKVLnMEoEA1TDwtHGC/YB082/GCHjyH97VK4fFS5cKHQdByQiVxF7v7MzqK/weZ/CnyAiBQa4O+tKmgEydGTN+wWf8RF/ci4iGqkprrLIYzH5Le/IUCZZrUEZxAMpNmfjLfEoB1dPVRUBgIOssnNsgU76mujrW2NmxWIWMsd3tKtZvvJAj+Unc4oaUE+Go5LkVpX6rP7HZ1ZW94Ati/VpkaMjIV37po5Om+OH2nSjM0uuRq8WGdVn29cWWbdvyfL4i7t3DElNTePv65hmsnLRtB+ItrCFRuxaqHNnH/pnTWGxigh7y8vnG2Qj9oecCSwQCnIyUiGvmhxQFAvSyl77zDmNb90RsYjwr5CRdthzik5Mwdr8zDh0/JnBaq6D7IzeNqYkJ5s6bxzIwcrOMOG/ciDOnTuHChQvZ3DTXr18HxQJQvIa43DR0PnqBjxoxAjs8PODk6MgsBIaLFrGjZ1hF6tWrDJ/d41C1ajn25ykXLuGL5mRItmuDKkcPZIOJYlGqy8hgmrZ2rhBS9sjjx4+zuXQSE1MwWcsfjx7HYLFJf0yc8DMmgnSSbulNTpBS+bVjL51DTVkZPv7+ubpbsm7m5o0bWLd2LXbu2pXvNfcbuA2fPydhi6tqnq4qqnpKQb9983AXUXwMFQSjmApq+PfwUQwUBjZF797ZXWCxA4cj7XEkyi+ciwoLc05xvXXrFmxtbLB7z558z8EncAQKigAnIwVFjM/nCPwfAe0JkzCnSR98SozDqrNBSExOwqKewzGyZTdYXTqAgdM0MVwpZz98YUHMCGAlIkJf2bmREarXQEF6VDyK0marVq3KameQef9UeDjevHnDKlyKI4A146xHDh9mQYcZgadvXr/OrB2SYRX53WWSQUZKlS+H6o9uZ4ONXD/2trbMbZLbmKWnx6wwVKvk95FBgmrUqAAPNw00apRuYckgIxWWGKG8gV62dWusrVmGhyCpr+udnJhLhyqA5jVevIjFKNX0c4Sf0PmlMR/hUKbXz9iW/fv2sZosRChzGpQyPVRREQH79rG7z3BJ0Vz10W2gptoGnTrWzVyasGYdEjduZlaRyns8ULpF8xzlzpg+nQU+FzWYtbDPP1/37yLAyci/e7f8ZCJEgH0dD1PCfg0jmJ3whrvcEMTXaoquAYvhMkIbTz6+w/0aP7DcquAZH/lt+/y5c6w+BWXGFLRWCAVBUnrl2PHj0bGI2RH57fP33+kFTm4SFVXVX346fOQBliwLydFdkrTdA/HmqyHZsT2qHP5ZijyrALK27KQYDhmZbFtKTEzEKCUlhJ48met2M4iQ9rQuMJyf3l/lY5uu+PHlC6Sd7SGlkb0y5/GQEFYDRJAqszra2iw9lrJHchsvX32Gtc0pnDv/HCOUWmCN9bDMqV/15yH5UDCkNzpASk2Z/TkVlDOcPx/+gYE5iqTUWFcXl8wYmf+uvcG27Vdw/sKLzPmKCs1gYtwPdetUQuqtO/g8YjT7jYhI1bAjOcql+h+Vq1RhbjY+OALCRICTEWGiyWWVGATI9L7J3AaWPdWh5G2Pm9pu+F62PDpd2o0pye+h1LIrzK8FwTdov9AxIUJB6a2KQ4YUOKvjzJkzOHfmDKuZUdAaJUU9yGx9fcyaPRvtO3T4RdQKsxM4cDAC48e2x9IlA3/57avOLCQfO4Hyc2ehgmnOaamsUZu+fo7kitKdyV2RUXI8pzNY25yEj99tKAxqCieHkUi9G4HPw1TY1KrHg1C6datsy6iSKMW/5CU3Y9EQBQUEHTmSY9XblJTv2L3nBnZ730RUVBzKlZNkKb39+6XX9YhfZo4kz93s3yu5uaLssPRYGhok9+Dhwzm62g4fOgQqv/573NLlK6/g43sLJ0IjmQzSs3F9OsFJcFiPRIcN7N/JClPZP7tbiaxb9OznFRBb1OeEry+ZCHAyUjLvnZ+6iAiQmfze/lAg4Rt8oqNxe6w9kyiR9BWDAhdj/5g5GLPfCX6HDoiknHcRt/9Hlk+ZNAlW1taQlZX9RX8GGejbRxabNqaTgIyR4S6hF2NWN0XWORSkOVJZGX379s12LiqsRnUynDekv2RzGhaWYQjcdzeTDGW4hmiuzKufvViyrn0fHY1Z+voIyNI4LifZVFSLLDcnwsJ++TnmYwKOBD/EocP3ERHxnv1GWURLTPuj4//dJ586yuN7zEf2W06xHOpqatiydStq1soecOqzZw8+xsRkNpv7fW8hxx/DyCSY/TFZYcgaQyP18lV8Vk8PyCa8pR1tIdGgfuZysgYRIaEAaT44AsJEgJMRYaJZjGRRIap9Pv4oVboUOnXvhiFDhgjc8KoYHVNkW922ZQskbr7A50+fsUq6CWI7pX9d0ujosxBufUfA9cEpLLIyQ+vfKo+KbFN/ueCpU6awlF4q9511ZH0x7guYhGbNfhaM+zprPpKDjqDCisUor6eT4wmpD4nq6NHo3bt3tt9v3LgBt23b8kxJnTjZD3fuRjGLxNAhckh7+AixCumFzSi7RLJD9rRfKq41b84c+AUE5Ik6FZ4bPnQowrK4ia5efQ3Tpcfw/n08W0skZIxG21/SizNcM6WkyqLSLvcciZiaigrc3N0hk0PNEsq2iY6KYlVGcxsOTufg4XntF+sIzc1KxqRGq0B6w7pMEZTeG3LsGCOVfHAEhIkAJyPCRLOYyKIqllM0x2F8o65oWbMezrx+iIC75zF9tn6eWQnF5Hhi2SZlcTR4kQC/O//hhGxPfO72s6x4i1NbYF6lPG4kRUFZVyvPjAexbPYvUUIxDhMnT0b33wJJU1O/Q3P8HlaE7PeU1kTnTUiwd0RZ5RGo5Oqc40koqHKRsXGOMRnPnz/HUlNT7PbxyXHtmbPPYDA3CBTAenDfFEhLp/efiWmQHsBZ0doC5bR+TSmmP6fgUWrMlrVuSW4wj1RSgrePD6pUqcKmdOj800qTUwrvN58AxBktSSdDhwIh2elXtxb9ORV8G9C3L06eOcOqlP4+KKaFYovMLCxyvf0bN99Ca1oAcw2dDp/J/pkxkoND8HWmASraWPySUk3B0JQavsjI6C95qvg2/hUEOBn5V26yAOegjp3zZ+rDR/lnhceouFi43T6J+GpSMFm5PNfGZgVQ809PtbezQ5PnifB9dBsH+8xEco2fX/uV7oRgxcc7SChfGj3HK7NGZ3yAdV+lr/iJkyZlg2OHxzU4Op9jVhGyjmS+FA8fxVe9ucxVUO1i9iBU6rkyeNAgBIeE5NqJeLCCAvYfPMhKkP8+MuJVNMe0w4plgzJ//jJRGymnz0JqrDqkHWyzraOX8qOHD1l/oPwGWVCmaGllFinz9LqO589jmTWErCK/j8+qY5H633WUHaKASju25Cj+/v37sLW2xo6dO3P8nVKZLczM4LU7Pd4kp5GcnIaefTaDyOAWVzX06pl/Iz6KVaIsIuqUywdHQJgIcDIiTDSLiSyKxNfSHIeDmibZdux/+xwOvb0LczubbIGGxeR4YtnmJhcXVLz1GkFPHyKojy6Sa/xsJFbhyWUYPg5BOZkq6Kw+DCNHjRLLnv52JefOnWNN59Zv3JhtqzExCRgzdg8oliJrDEPavfuIHZruAqt24wIkfnNJUEBuoL8/nNavz/X4FFNCjeGowV7W8fxFLDQ0vUEvZZcNKujX92csS+L6TUiwc0Tp5s1QNfxoNtnkGiJ5ioN/BpTmtgHqSkz9cCglNr9BWTPkoqFR2XsHyvTPHgdDv+1wd2fdhefM/bVkfFb5Y9TVYbd2LavUm9sYN8EHEfff51lkLetajdGj4eDoyMvC53eR/PcCI8DJSIEh+zcWjFdWg1kXZTSskt4j493XT6zmRG3pqgiLvAXX22Gwd1nPCmvxkR0BCmC9e+Qknr39iN1tRiFRtnPmpIqPzmPRs5NIrVUJCuPUWEl2PtIRGDtmDMzMzXNsEme/9gy8dt/4JYbhR1ISYvsosnLllG76e/0LqgpKPXnyInzUlI8aBv4exEp9cFy3XEbnzvXg6f5r996UU2fxZZJ2jhYZsiySy4kyWQQZr1+9ArmS9h44kG+Rua/TdJF8IpylE1NacW5DU0ODNWSk/kS5ja1btiApMZH1McptUEo1pVaPHNESNquH5nkccv1Qlk5exE8QPPgcjkBOCHAyUkKfi1XLV6LNh1IY1qILPK+FwevRLSApDmotOkOjXW9ERL+E28Nz2LB9Cxr9lv1QQiH75dj0QjKdMx+KNVvAHFUQ3fNnXEGLi7uwsFQcLiVHYdHyJTm+eEsqhnsDA3Hh/HnYr/sZFJmBxc1b7zBlqj/7z6yBrMknwvAjLj6zxkbG/FMnTzILgUcuroqsGOvr6jLXQlaXmeJQdxZEmlNvmh/x8fgWsB+SnTtmC2BdsWwZC0rOyd2U272us7dHufLlYTBnTp5XnxGrklusCC2m7CDqupxXPAjNo2q94zQ1mSWqZS6kxXnDBbi5X0XLljXg7/NrW4OsG6UYFcqGov33yiFQuKQ+z/zcwkOAkxHhYVmsJNEXzkXPvTDtpQqjYA+4D5yPlKr10O38DtR7eRMmPYfh6cd3OP3tDbZ6eRars4lrswv0ZqHNtwpwuXEW91XNkVyrGSSSE9HJxxCO/ZVhfeMIjhw7lmOAobj2+DfqMVq4EO3bt8fUHEq4U7pp5JOP8PLQzAwmzekMVEGWKqtSvYuePXvme0zKqiEriuvmzWjyf7fF6DG70axpdZZFI+iglNlzZ88WuGEcBY1PnzYNswwMoKCgkKs6ymSRqFolx9omtOjSxYuwNDeHm4cHq7Cb3yCLEP2/vmnzZkhK/gxQzVhHmT3TZ6YXk/u9S3BW2Xa2tsxyamyS3bWb3x747xwBQRDgZEQQlP7BOdT9c8roMQhQX4g5QVsR0HEM4punV5+s+Ogc2p/3gMNADYS9vIcKXeVgyKPnsz0Fly9dwirTZdBo2gWuty8hrXJNSHyOgk6b7kiTLoukpjVYcTE+fkXgw4cPWDB3LlTU1DB2XP7deX/Hj9JqKQ6ErBzUd0XQQUGnAX5+oI7GjRpl78+Snxx6se/y8mJuivr1f9beyG9dxu/Xr11j7p3VNjas23BBB9VMIUJFbq6CrKfA4ZcvXzK9ZcqUyaZ28ZJjqFlLGosM0////31QfBQF6zo655zNVNBz8PkcgZwQ4GSkBD8X9GWvVE4Wb758hH1yGUT0npqJRoXHF9DtvAecFMfC5koQq5chL/+zN0YJhu2Xo9OXss/WHZjSshfKSJZBjQqVEB33GW4PzsJxswvkmufc46Ok40cvR7MVK9C5SxfW9E/QcfHCBVAmE/WEKYibJEM+NQjc6eEBI1NT9O/fX1C1oE69GeXfmzVrJvC63yeSZcN85Upo6+gUiIhR+X+HdetgbmGBgYN+Zv0IupEN69fj1s2bLCW3VR5l6bPKo6BbZ0dHkFXH0soq33gXQffC53EEOBnhz8AvCBwKCsLZnYFoVak2Nj68hf8m/PrlU/nOMYx5FIYxbXpgf+wDbNnpwRHMAYGggwdhtWwlZCvJID4lCUmlwYJ/u3TtyvHKAwGqTurk4ADqo0IWEspOqVixYo4r6EVKlgmq70EZJBS0WthBhGbjhg0gUqE2ejQjRDkN2h8FbVIBsRYtWmCBoSEqVa5cWLWZ654/ewbq+EzyNTQ183TbEAEKDAxE8rdvLBsnt9gPQTZFhIasHMOHD8coFRXIycnluOzD+/cIDg6Gj7c3lFVUoD97tiDi+RyOQJEQ4JaRIsFXvBdTj5MxI5WxfpAWFoQFILT3dCTVb/vLofoftcX0WjVxPuYppiyawwt45XDlUVFRmD1RC54jZ7MGeQ4PwuHhn3ORreL9xIhm9+S+IKJx8uRJtGnTBg0bNmQ1QVJSU0HuxIcPHqBSpUqsA/K48eOF1mmYrCTBR47g48ePaNmyJWrVqsXcGJQy++rlS9y6dQv9Bw6EqqpqZo0QYSJAWT70QUAEq23btqhbrx6zPnxLSsLbt28Rce8eq4pMmULC6v5M1g5/Pz8cP3YMpSUlGSGhjsJUOO3zly8gokTZPwqKiizgl1v2hHnjXFZeCHAyUsKfj21bt+LjxbuoU6o81kR9wH2lXwPUykY/wcgwR4xt3R1PZcvzBlk5PC/0MpumPhbeKnPxMvYDVt86gl37c+6mWsIftzyPn5KSgnt37+L169eMEFDApYyMDHshFyZGQ1Cs6cVPRcJi3r9nBIg6IderV491GJaSkhJUTKHnEUF4cP8+iNRSKq5UuXKMGLVo2ZIRBVGNp0+f4umTJ/j06ROr6EqEj4ggnZsPjoC4EeBkRNyI/2X6YmNjMWXsOFh0U8PKi0cR3mUsEpp0/2WXPXbqY20/ZWx7fhE7/X3/shP8+e2QT33sCGX4jzbE26+fsPzKPvgeOvDnN8Z3wBHgCHAEigkCnIwUk4sS5TbJlxy00wcTZLvC8NR+3Btjg9TKtTNVdvGYCbehE2B+5QD2h6R3+uTjJwLk+1ceNBj7NI3xPv4LFp3dg73HjnCIioDAu6g4trpO7ewl3IsgNs+lf0Ln7xuiPYjzzKT/bzi3qO6Uyy0+CHAyUnzuSqQ7paJMMbceoV25mrC7cQ6R8hORJl0NdZ9ehkrca2i2lcfO6JvY7OEu0n0UR+HUH0WxV18cGr8YsYnxmB3mgYOhIcXxKH/Nnk1Mj0JfvweaNhGdm+L3w7599xXW1iexYf3PDsziBkR19C4c2DdZrGpPnX6KW7feYe6cXmLVy5VxBLIiwMkIfx4yEVhrb4974RfQu1ZT3IyNwcdviRhQqz5KS5TC4w/v8L11Pdja2YkcMWq7XrZsevfU4jIG9OiJoHGLkZDyDdrBmxF8Kry4bP2v3CcnI+K7Fk5GxIc115Q7ApyM8KfjFwSOBgfDd+cupHyNR1XJ8njw4ilqS1eBcuse2HwjFNu9vVhKpCgGFcNaa2eHi2fOYuCQwSylUJAqk6LYS0FlDu7dD75q6Y3Qxh1wxolzZwoqgs/PggAnI+J7HDgZER/WXBMnI/wZKCACERERiI6KgqO1LQzaDEKvRi2x7+5F3Cj7Fetcs3ddLaD4HKdTpcj4u88wp9VAeL2+hoikD1jv4iIM0SKXoTRgEHYo6aO8ZFmo+tvh5KULItf5LyvgZER8t8vJiPiw5po4GeHPQCERoKJLLqtssWXYDEiUKoUlp32goKXJahAIc1B65dRxExCguoDpoeFw7Shq9WgD/Xm5t0kX5h6KIktFcSg2KUxD1fIVMdLHBuEXz/OeNEUAlJORIoBXwKWcjBQQMD5dJAhwN41IYP23hNpaWkHqYRRmdBmMhx/eYPHpPdi9NwA1a9US2kHPnD6NQMctsOo3NlPm56QETDviyiq/Nv1/czOhKRSyII3hI7G2zzjUrFiFWUaCT4ahrBhqVAj5GH+NOE5GxHcVnIyID2uuiVtG+DNQBAS+fPmCyaPHYEnXUWhfRxZe108iukEFmNmsLoLUX5dSD4yq96Kh0frXDqw+T6/gU4NKMDY1FZouUQgar6yGea0HoUOdxhiz1wGBx47kWtpcFPr/NZmcjIjvRjkZER/WXBMnI/wZKCICFNga6OIGR4UpTNKcEx6YstAAioMHF1Fy+vIZk7Wg11AeDSrLIPzJbVSSKo9BTdsjLjkJ4/Y74+CxYFSpUkUoukQhhLq57t7hie+pqejctStW2a3JsUOqKHT/izI5GRHfrXIyIj6suSZORvgzIAQEViwyQaMPaZjQsT+uvYmE851Q7N4fiHLlyhVJOtXpGNS7L4I0TeB98xT2fIjBj5QkqNWoCb0ew2B78yi6qw+HiqpqkfSIevGFCxfg6+0Npw0bRK3qn5fPyYj4rpiTEfFhzTVxMsKfASEg8ObNG0xW14TT4KloWr02XP8LgWSHxjA0NS6S9CdPnmDF3IXYoqiNoT4OuDTeCd+lKqLTrjmwk1fEt9RUnCsXC5u19kXSI+rF1F+E2ttvd+eF4YqKNScjRUVQ8PWcjAiOFZ8pOgR4AKvosP0nJVOn07N79sOq71h8S02B3rHtMLG2QA95+UKf99zZs9i3fjumteyDKWGBuDFxPZNV7eFpjHtyCit6jYB2yFYcO/l3FxKLjo7GLF1dBO7fX2gs+MJ0BDgZEd+TwMmI+LDmmrhlhD8DQkRgga4+5H/IsEJolif9UK51I1ja2hRaw/69e3H/0CnIpJWB48vniND4GRjbYZsW9qjMgM3NYJitXfNXtzQnd5PCwIE4dYYXPCv0w/D/hZyMFBVBwddzMiI4Vnym6BDglhHRYfvPSn748CG2Wdnj3ccPuPboHkyXLoXW1KmFPi8Ff8ZeuItSXxKxumw9vO06OlNWqxPOWFW7Bm5+e4/+E9QwZOjQQusRx8LRqqrYtn07atSsKQ51/6wOTkbEd7WcjIgPa66JW0b4MyBkBK5fv84kNm3SBPPnzcOyFSvQvHnzQmnZ6emJuMsPEPM2CmtrtMOXjiMz5dS4H445ry9CplYtVO3dFpO1tAqlQ1yL9HV1MWfePLRr105cKv9JPZyMiO9aORkRH9ZcEycj/BkQIQIUtFmhQgUYzJlTKC3+fn54cfwikj59gU29nohv2T9TTtmY51APXw+l5u3xtX1dGMz9u6uxWpiZoXefPn+9BadQFyXiRfcfvEerlukWpaxkJDX1Ow4feQBVldZC38HjyI+oU1sa0tJl8XvX3qz7Ebri/wt89uwTKlQsi1o1K7I/ydq1N/p9PBLik9G4cTWhqz9wMAIjR7SEpKQEficj5y+8QO9ejYSukwvkCOSFAHfT8OdDKAgM6t8fDk5O6NylS4HlnTx5Eke270K9tHIwqySHLx1HZMoonfgFAwNNoSc/CC8blMNCI6MCyxfngu1bt0KyTBlM09YWp9p/Qtdu75u4dv0NOnWqi7CwSPTpI4uU5DQcCLqPo4cL7wbMD5xFxsGQa1YdFSuWxbFjjzBcqQVu3HiLLp3rYdLEjvktL/LvpkuOoXJlKTSXk4Gb+3/Qmd4Vjx7H4MuXb7C1GVZk+TkJSElJg7LaLqgqt0JiYgpevvqCdu1q4+zZZ1hk2Jf9Ox8cAXEiwMmIONH+h3V579qFFy9fYvGSJQU+5evXrzFrqjYmNpWHTcxn3FL4aWGR/BINlcMWUO0zEHGNqmK2gUGB5YtzARWHu3LlClasXClOtf+ErqSkVAwe5s5ewlmHwaye0NPtLrIzBh99CCIEWQeRgxPHpqNcOUmR6c0QfPHSS+jqZ8/A2rpZDT3lG4pM/9p1Z7FzV7q7NWP06ysLlw0qItPJBXMEckOAkxH+bAgNgSGKilhja4uu3boVWKbBDF2WoeN04wyua28HSkkwGc0ehEHz6VlUkq2LNoq9oTb6Z3BrgZWIYUHEvXtYt3YtrzVSSKzXOZ6F586fL0gJiVKMFNSoUaGQEgVbpqK2C8+ef8qcPFWrM7MQiGtoaQcwa0zGIOvQzh1jRKqe3FBjx/v8osNh7QgMVmwmUr1cOEcgJwQ4GeHPhdAQ8PXxARUwW7J0aYFlHg8JgfeGLWhdviYCElNwu/0o/ChdBh1POGN1zyFwjTgFe5f1aNrs7/6LMjExEaNGjEBo+N9dE6XAFySmBc+ex0JFzStTm4Z6W5itUBC5dpdNF7Fl25VMPQf3T0Fj2aoi15uhgGI4VpidyNS3ymKwSGJkfj8QWWTIMkNDTk4Ge/0niu3MXBFHICsCnIzw50GoCCgOGgRHJyd06FhwX7vN6tVIufcSjaSqwOXKCdStUQ+TWnTCjx/Af2U+MzJSHMakCRNgZW2NJk2aFIft/nV7NDY9imMhj9i+9uwah7ZthdcdOrfDRkXFYcjwHeznYUObw952uNhxGarkgXfvvqJOnUoICZ4mFv1Hgh9i8dJ0F5WpcX+xxMiI5WBcSbFDgJORYndlf/eGPXbswMePH7Fw0aJCbdTG3BKngkNQt3wVSEuVQ2xSAj7++AZbF2e0a9++UDLFvcicMmp698bQYaIJPhT3ecSt79LlV5iptw99+8hi00bxxS8sNDqCE6GR2LZlNOR7NBD3sZllhiw0BrN7Qm+m6GJkfj/YIEU3fEtORfgJHUhJiT5GRuzAcoXFAgFORorFNRWfTUZHRWH8uHE4EBSESpUqFWrjpgsXQeJRFJJSkxGTkgB1A52/PlYk60F9vL1BpeHnLVhQqPPzRYDWtABQ3IaigvjccpTSunnLZez0EG2sRm73G/MxAUQMwkN1IFNdtDEyWfewweUiy1paaNiHP3ocgT+GACcjfwz6f1ex7Zo1qF+/PiZPmVKoQ2513QyJS48xvkM/bLp6DHIailDX0CiUrD+x6OaNG3B3c4Mz795baPgPBkVARVn4dUXy29Cf0puxL0urcKxcPii/bQr1d6qvQmSkUSPxxcgI9QBc2D+BACcj/8Q1/l2HiIiIgPnKlfD19y/UcCq6VQAAIABJREFUxigQ9vWhc9DtMhheN06i/MD2mDZ9ukCy7t29i4SEBDSSlUWtWqKPNchpU6RfZdQonAgLE2jPfBJHIAOBexHRaNP6zzy3/BY4An8SAU5G/iT6/7DuBfPmQXX0aAwaVPCvvKNHj+LijkAYyY/CgYhLeN+iOhYY51/sbI21Ne5d+g/lK1TAg+dPMFxxCMZMnQw5OTmxIz154kRYrlr112f/iB0YrpAjwBHgCOSAACcj/LEQCQLHjh5FWGgobO3tCyz/4oUL8LPfBMu+YxD+5DauVUqEmc3PTr45Cfzw4QPGqY7Gfo1FKIVSbIpvxAX4PbiI0ePHQn/27ALvoygLLMzN0bNnTwwbLv6sjKLsm6/lCHAEOAJ/AgFORv4E6iVE58jhw7HN3R316tUr0IlZ4TCTFXBS0MJ/ryNxID4SDptd8pQRFRWFscqqODz+1wqwX74lYnvkebz+Hg/jpUvEZiXZs3s3YmJiWNM8PjgCHAGOAEcgbwQ4GeFPiMgQcHRwQA0ZGUyZWrC+Im9ev8aCqTPgPkIfj2LeYGPkWbj57M53n5PVNWHTVQ3Vyktnm3v41W14XA+DuY015Hv2zFdWUSfs8vLCmdOnsWXbtqKK4us5AhwBjsA/jwAnI//8Ff+5A966eRNESHZ4ehZoE/FxcVAfNgKBGosQFRcL0wv+CAg+lK8MBzt7VL//AWPa9cbXb4lwuRyChG/x6FCnMRSbdcCDD29gdWk/Vq2xQb/+PzsD5yu4EBNevXoFo4UL4ePnV4jVfAlHgCPAEShZCHAyUrLuW+ynpWqkK8zM0KpVqwLpVujZG4FjjJCaloZJQRsQcvZ0vusvnD8Pr7UbYdd3HPxun4NLfCruNeuDHhEhkPn0ErM6D0C58uWxLHwPnDa5oEshOgznu4n/T0hLS4PiwIE4eeaMoEv4PI4AR4AjUGIR4GSkxF69eA6+ZfNmSEhIYKauboEUqg0dDuf+kyFToRJU/ewQfDocZcuWzVeG6jAl2PbUxKWXD7H1ayLOD0zv8lv+xQ20PO4Ek24KqFa1KrbcOYktHu4iTf/VVFfHBhcX1KlbN9998wkcAY4AR6AkI8DJSEm+fTGcnep+UBE0T6+fzc8EUTt1zDgYtVJEk+q1MSXIBVv9dqNmzZr5LnXZuBE/bjzD4PptoH18Dy5O+hn4Wib2LToctYOBXFukSknisVQibJ0d85VZ2AlzDQwwfcYMdO7cubAi/vl17969w04PD7z/8AHNmjbFIAUFtCygFa2wID18+BB+Pj74GhfHLHeDBw9Gw0aNCiuuwOt279qFGzduoHq1aujZqxc7u7gGNaakbDci+F26doXSiBECkX1x7Y/rKXkIcDJS8u5c7CceO2YMbO3s0KRpU4F1O1isxt2zlzFCrjPWXwlmAayC1At59uwZDKZOxx6VeZh2aAeOdRqNBLnemXpLJ8RCfv8KLOrQC35PrqJ09Uoia2q3cvly9O7TB8OVlAQ+d0mbaGNtDelykZDvVgG37nyFb8AjaI7Tgq6enkih+PHjB4vp6dY5FY0b/cCV/+JxIOghZurNwfgJE0Sqm4SHHDsGD/eNmDdbFu/fJ+BQcAyqVJPF/AUmqN9AtH1x7kdEYM7smZgwtgEay1bBifBYvIv6gZl689nzygdH4E8gwMnIn0C9hOl0XLeOuSomTBS8PflqKyu8fvUKDRs2LPBXo7nJEjT7LIG0lFRYf07EI4U5vyBeNvoJ5A9ZYsVAdVhfPggJydKYOHEidGbOFOrNbHJxQbVq1Qp0bqFu4C8XFvn4MWZMn4zwYz+b4SUlpcLK9h5S0+phuZklpKWzZ0YJ41iXLl6Es6MZvD0GZIp79y4eVrZ30EC2JxYv+TVFXBg6s8pYbDIPI4ZKoH+fn9VWfQOewMs7EstWrEav3j8JtLB1b9uyBcmJV2Cg9/Pj4My5V7C2vYkZeobQGPNnevMI+5xcXvFCgJOR4nVfxXK3586eRWBAABycnATe/5HDh3Hj+nUsXb5c4DUZE+/euQPTuQuwY7gelHwdcGu0FVKqN/xFTo/zOzAF8XiMrxg4RgV3794FrZsxcyYUFBULrDOnBdTB+HtaGnPV8JEdgaADB3Dlkh/mzmqCvfsfQVKyFLp3rYsO7Wti87Z7uH5LAta2jpCRkRE6fG7btuF78lkMGlALISeeQVq6LHrJ10NzuWqwsbuJLwmNYb1mDUqVSi+gJ8xBNXEmjlNDaLAyfAPuM8tIq5bVMVihMc5ffI2Vlv9hyTIrKA4eLEy1mbJm602F0fzaiIyMxf2HH9GwQSUMHNAInz9/g9mqaxg0eCKmTpsmEt1cKEcgNwQ4GeHPhsgRSE5OxmAFBYScOIFy5coJpO/O7dsgy8KmzZsFmv/7JEopTrv/CvV/lIf1sye4o2bxy5Sy0ZEYeXoTVFt0wJe2tTF33jxQ5dft27ahTp06jJQ0btKkULozFu309ASdnWTxkR0BJ0dHNKr7EJcvP8Hnr9/QWLYJToRHQ1mpHOYZdIXHzju4dK0c1jluRIUKwu1iu8RkPlSUUrHV/RaGKMjiweMyOBH2BjO1ZTBtSjusc7qCT3FtYLU678q/hbnXK5cvY7OLGUaNqIOw8Ofo27sBzp5/xYjPgrldEReXgkWLL8HMwhZ9+/UrjIpc11Cl4rEao7BujTyWm5/BtCntcfvuezx6/AlzZ3VB61YyMFpyCYpDtTBx0iSh6ubCOAJ5IcDJCH8+xIKA4fz5GDtunMDmZ/pLU2/mTATu21eo/cXFxUFPSxvj63XE8VeR2Fe+Dl711c6UVSb2DYaE2MOwywCcLh0Dy7W2mb95797NSMmkyZOhUwSrxratW1FOSqrARd8KdeBiuMh44VwMH5yMVdbncfL4BEyaUQG375VGP/mrKC/1FubLe8Nz1328iW6E1TZ2Qj3h5AkqmK3bEBtdr8HbUxkdeldC3drf0brZEdSqKYWlpj1hsfomKleXh+HChULVffDAAdy6thPfkhIwbGhTdO7UAMdCJfE99Q62u9/CymW9IVlaAsstbmDjpu1o0bKl0PST9c/KYj6GD62NT59+4NTFnqhe7Qdm6zyFhdU5TJnUFv37NsCcBZehO8sYQ4YOFZpuLogjwMkIfwb+OAI73NyQkpoqcGDi9+/fMXjQIISdOlXovd+8cQOGc+ZiQXclBDy4gwtS1fCyw0iUSk5E+1uHoF29Cr4DSOssi3kLDX/RE/XuHSMk9+7dY5aNwmQ62NvZoWXLllBRVS30Gf7lhVMnj8GUCTJw3XodgT5q6DVYGvEJpbDY8Bu+xF7G3XsfYGc9EFZr7qGxnEKB08Pzwm6oYm+YLmqPg4cew3mdYqbuAK94+PufQ0rKd5iv6ANdg3MYoTwDaqNHC+0qdu3cifjPh3D7zgcYL+wBL99a8NtXBu3bpGHuzMdYvPwUrFf1x4cPiTh4JA7b3H2F5i66evUqdu2wRNMmZSAtXRNOW9qyc621SkSblp+wZPlpjBrRjFlIFppewFY3bzQtQOC50EDigkocAtwyUuKu/M8c+PKlSyCLg9P69QJvgFw7QYcPo3z58gKv+X3i5cuXsXqlORQbtEbZb99x6PUTSJUuA7VGzfE45i2C7l/GhOnTYGxikqMOKqRGpIT66xApkW3cWOC9LDI0ZNYgcZSfF3hTf9FE1VGD4by2K9w9bsPSrC905lTAlWulMUvnG/RUP2OTfwTevotnL2wd/XMwNl3FgpmLOhLi4zFaZQgc7Hpij18ErMz7ZereYJ+I/u0TYOF8BVWqSLEXs45+OHbs9EWzZs2Kqpqt37B+PWpXu4qIBzEYObwZIFEf0w3S3VBTJyajT/enMFt1DusdFHHw8EtISnWE4aKlQtF94vhxnDvlhnp1ASmp0rjzoBuOnpBEb/lUbHZMxNt3cZi7IBR6Mzriy9dvOHkW2LCpYBWUhbJRLqTEIcDJSIm78j9z4C9fvmCshgaOHj8u8AaGDx2KgL17i5xR8f79e+zYug2HDwahe5NWKJX6HZcf3UGbWg0xqdNA2F0+hKW2VqzLbm6DakIQKZmipYXpOjoCnWG0qio2b92K2rVrCzS/pE0aotAHe32GQH3cPhw/Mi6TEBiN+YCRrt4oq9QYa6pKoknjKmjRvBq2ekRhl/feIsNEDQx1po2Bo10PmK06i51uIzN12+hEoecaX6Z7UWoyRio1ZVaSC1eksM5pa5F1kwA7W1u0kXuIi5ffYIhiYwzo1xCubmXh6ibF5PfqkYqRg2/j4OHHcF0/FFozTmLufAuhpN0GHTyI+3cCUL/ud3z5mozOnbti5rx0ImS+JAnqyim4fec9DI3DsM11ONw8HqFl25GYoiXYMy8UgLiQEokAJyMl8tr/zKEnjh/PMhQaC2hdIDfNoeBggYNe8zsVxaFQ1szXL1/gvmkzpjbtyXrWnH9xH1sfnIG7rzcqV66cqxgq0LV961bcv3+fWUkGDhqU69yXL15goaEh/AMD89tWif1dcWAvHAsaiZFqgTi8XwN6C6SZZWTR2I8Y5bKL4SIxqwOmX3yBpaa9cDw0BrXrDypSHA/JJHKqN2M8Nq/vBV2DY9jvPzqTjFj3iUCv/emEOWFqa0w59RSebiPhsP4uhgzXxShl5SLf1xobG3RoFYkbt6JRq0Z5zJjeEd+jEhAUUhYrXKsx+TLVf0BpUCjKlZNExw614Lk7Cu6eRSdiB/bvx6OIfZBrKoHrN6JgsbIv1m2Ugqd3WTRr8h1eWxMgXfEHAvY+YEG1RoY9MHFqCHz8gwrcfbvIQHEBJQoBTkZK1HX/2cNSEbABAwcKlLJIWSgjhw/H8bAwkWyamvgtmjUHG4Zoo0EVGey4Fob3dcvD0n5NvvrOnzvHrCRUnIq5bmRls63x2bMHrFmesXG+8krqhBFD+8HfezBmzz+OpSY94bO3HgIPlmFuGu3SNxC/+hKD5sm8jthyNxqrzPth/JTjCNh7CDVr/azPUVD8Pn/+jInjVHB43zAMHenH4lUWLKma6SLSenUaSbsimNj/prbCqeQUaGq0grX9A/gFBhdUXbb5VHencf17+BqXhLi4ZMzW64xPA/3x/XUc/tsyE0bL092SDet/R6nvQbBa2Q6+gS/QveckqGtoFEn/0eBgXLvsjSEKVeHlfY+5gt5/KIXx0yuyfxL2s3SSkXonBpudrqDOiCb48iUF72PlYLrEski6+WKOQF4IcDLCnw+xIbDD3R3UQE6QVNcXL15giYkJdvv4iGx/vj4+OONzAGv6j2c6lpz2QZ9xKgJX4Nzt5cVIida0adCePv2XfRrMmsVcOsKIcRAZAH9Y8ISxo7DWuj32+N9HY9nKSEpuDztnKaiOSMGq5Un4OisUySdeQLJDTdi0rgT57nXx9t13/CjdBQZzFxRp9wP69kT4MWUYLzkJDbUW8Dsgh7DTkukv46lJ+DI9BCkX3jLdC2RKY6Z2Bxw9/h4du44tclEw9+3bUer7JXTqUBFbt9/AplUD8LG7NzuPzKP0jC/K7qGhqvQKcV/+w/Sp7WFl+xC+AYeLdG6KgdoXsBGWK1pBSSUAoUfHQUKiVKabqGaNHwhxfo3YoelWmGntK2PXjlGYMDUUrlt350i8i7Qhvpgj8H8EOBnhj4LYEAgLC0N4aChWCVC74WR4OCuZTW4dUQ4zk8WQeZuI6Z0V8PpLDOaE7MA6143o0LGjQGrfvn3LXDcPHzyAjq4uBg4ciFcvX2LO7NnYHxQkkIySOmmWrhamT6mKj58SceHiGwwbPgB688ujdq0fOL4/Dqm3PuCzRjqGH1b1gtnhR3Beq4DJ08MQdDiMdWAu7BivqYa1Nq1xIuw5qOrrD4keLGajTas0+LgnIPXme3wec4iJf7iwM3wjP2KaVjusc34OL+/CpZtn7PXwoUO4ec0PJoYtWGyGnU5nJIw++AsZMbcph71BZTB5XDLu390Pfd1OCNj3BgpDZhSpvcCTyEiYrVgAL7de0J8Tglm6nZgb6OOnUhg4Mr3a7SWdC0hYcwUS9aWxeURDNGpYGYlJpZCQ3B7zFuQc6F3Ye+DrOAIZCHAywp8FsSHw6NEjWK9ahR07d+arc4OzM6pXr45JU6bkO7coE75+/QqdcROh07wP+si2RmjkLQS+vQ03390oU6aMwKLJdUN1Rah8fXUZGVDdzvmGv6YLCyysBEy8fesWZunpYuyY+lBTbo55C0NZ7MYQNWlERZfCpnWJ6NsrFV9nHkfyyVcop90WK2LjoDSsKS5c/Ih2nScUyWWxxNQIwxTiUaGCJHbsvAMD/eGYOCM9kDNDN5ERIiWke+b9KCw27gnXbZGYMs20SMGklC7uYGeK7a692Lln9G+E+sZnme6qJzRQWrYy9h4sA/M15aDQPxWD+t7G1atvMXRIEwQcSIbzhu2FfkIoZV5xYB8cPTgC23fcQqVKZaE1qS2uXi/NMnoqSf9AcC1/pFx6B2nbfnjSphqrP7LRaQim6JzEgUPpzfX44AgIGwFORoSNKJeXKwIJCQkYraKCYydO5IsSBbuaW1gIteBTbkop7XiVyVJsGDwNNSpWhut/IUhrURuLzVbmu8/fJ+zy8oLN6tWYPGUKlixbVuD1JWFB6IkTsDQ3h7KKCj59uIjVFt2goxeMhfO7Y4d3Q4SESWKMagpWmiaxl+KXycGQqFUBVyzkcfrMSygNb4rAA9/h4OxaaLi8du7E55gT0J/RAioae7HbcxRMVlbHpaulM3UnbLiBxPXXIdm6OvZpNmPxHXVqV8aTV3IwMS1aqu3gQX1weN9w+AXcx8dPSdDyecyCWMv0r4+KZr1wPaYqIwctm3+Hn0c8FIb5YK+vGiZPD8d2d1/UrVev0GefM1sXOlPK41tyGjy97sB1w9BMMkL63NICGO6VdymhjHwdZkHRntoefoEvoaw2P8/A7UJvii8s8QhwMlLiHwHxAqA8YgS8du9G1WrpWQM5DaoSSemPnl5eYtucp4cHbgWFwqJPepOwBWE7oTJTq8AFy6jUN9WRkGveHI8ePmTxMRS0y0c6Anu8veHv5wczc3PUq1+f9Wg5fngkPHfdwcePSWgq1wsrrNJbBpC7hNwmGRaKMsc1MH5+CA7uVcdgpSCEnDiNslLp6bAFHbdv34b9GlPs3N4XtusuQbZhZZQt3wHkHsnQ3arqF3zq5wfJLrXw1rIX1jpeZtVRF6+4C2/forngFhsvwPDBSZBtWAXzF4ViT9f6SPK4x3SXqiqFNGclKBo1YpaKcyFxLLZFeaQcQsPfoXd/XQwbPrygR86c7+7mhm/x5zBrphw0JxyAnc1AhJ+tCadNUswSY/lqLyMjlN5caf0guHvexve0H5CuVBZRMe0w35C7agoNPl+YKwKcjPCHQ6wIaE+dimUrVkBOTi5XvRs3bGC9SASt5yGsA1BzPer2O7HTAFYQbVvkeRivsRQ4FZn2YW5mho4dOmC0hgaoQSDFkzSSlWWkpGGjRsLaarGUs97JiVW0XUlE5P9f9gsXzIbayB9oLlcd4ycfxMFAdazdUAUHjpRB9y5pLKC0W+c0lmlCMQyqY/Ziu+twGC25huXmzmjevHmhsaCMGssVLREfnwJr24vw3a3Cam6QdWTK+GQYz/uG79EJKFVOEslSpZkF5dghTQweEYQDh06gYsWKhdZNKbbXr3jDfHknLF15GvLd62HIszh883nAdEqpy6H3mRFM/tHAeOw7cBUy1csjJfU7ElL6QU9fv9C6I+7dg8XK+fDxGoQdnrfxISYR958MZNlEFKMyv8k9xC06zeRXXNUb5+uUZxYp5VFy8PKJh9P6wruJCr1pvvCfR4CTkX/+iv+uAxovWsSyEfLKMqFiYY7OzgUiAcI4JdWf0Bk/CROb9UBi2VLY+/AKgkKOCiz6zevXmD5tGg4eOvTLFzu5BIiUaOvoYJr2z/44Agsu5hMpTdvSwgISpUoxIiIpKZl5IurOfDJsF+ys2mPTluusSdzkiT1hYFQekU8lMgtxZSzQGLcfmzYMwWrbCEzTWYYuXbsWGh1qURAbcxKGc1vD3OocmshWgWyTTphnkh4Y6+6SwIgQDSIBSsr+OBE8DmMmhmGj6y7WULGwg4oAaqgpwWenAl6++sqKr+32VEaF+BQkH3kGKc3m0DKsgpt3SuPW+a/YvO0Gi++oXEkK9yNbwNjUtLCq2ToDfW1MHFsB7dvVhJb2YUhJayLiYXlYr0zCqOEpiDM9g297H7O5j83lcejxR2hrtYOV7XO4e/oWSTdfzBHICQFORvhzIVYE1trbM6tIbr0+Tp08iX179xaobLwwD3D61Cm4ubiiZv26+O+//+Dl7Y0GDRoIpGLTxo2sh8gsA4Ns84moUBrw48ePmZWk/4ABAsmkSWmpqQgODgZ1AZaQkEBKcjKLR+nWvbvAMv7UxNevXjEi0q59e9YZOacxcZw6jOY3ZC/GWXNDMGxIEzRo1BaBB8pgycIkVgCMEYKU7xg5OgAhh8ZCb84ZzFu4Fm3bpvdWKcwg8jleUwVeboNAEceke/6cbnj+Wg4vX0mwmJWM8ez5Z1ai3XP7CIxSPwov7wOoloerUZD9UFfqlMTLmG/QElu238TTp7FYs/rX5+LNWwnUq/sdS1ecRr++DRhZexvTBfPmzxdERa5zKFPt4L4t2OjYDSHHn2Ldxm+oWasjtjgno2KFdLwpZuZHdAL2ta6C2M/fMGhAI2zc8h6uW8XnPi3SIfniYoUAJyPF6rqK/2apP82nT59gMGdOjodZbGLCYiyURqSbqP/koL3euH4ddmvX5rsN+tIli85ub2/UqVs31/lnz5xhpISq0OqQ66Zhw3xl37x5E6vMzbHm/0Tu27dvkCxdGqWzWBjyFfIHJly/do0RkfETJmDc+PRaLjmNY0ePws9nM9xce+DFyy9YYXEWPbrVhd7Mjqx7LY3Xb77CacN/qF27IhbM6Yqhow5j74FgVK1atUgnI6vVvVsHYLOqK27cjIaZ5VmMHdMKkya0yZR75+4HbHO/iS6da0NhoCwWGN9A4P6iFz/7HBuLaVpjscS4JTvvOqcrePI0FgvmdkNzuZ8xVXv3P4S3bwS2bhqGTVseo33nsVBVUyvSuWmxkeE8dOsch/GacvDxj4Cf/30sMuyBPr3qZ8om94yN/SVYW/ZD5NNvePKiMUwWLy6ybi6AI/A7ApyM8GdCrAjQyzgoKAi2dtlbwj97+hTz5s5lbo6/ZZBbidIh1zk65rklIhhU2XORkZFAWycrB1Vp3ePjgyr5vFCpLgUVaKMmg5TuXBwGqxFjZcXcMgqKivlumaqSxkRfhfmKtvj6JZmlnYaceMZqYDx69BH16kqjU6farIHbNvfHiIppgOUrhVMRdNmSJZCp+gQL53UEWUCocR+Vam/dUgb16kkj4n4Ms0pMGt8G1rY3ULPuQMzUm53vmQSZQJY4W+vlsF7VFR3b10LgvofYtecu6tSuiDJlSuPlqy9o2aI6Rqs0h5SUJBavuAq/wCN5ti0QRC/NefH8OebN0YPu9AYYMbwpTp99Cc9dd5Ga+h11a1dEVHQ8vn//gd69GmCMegvMmncJi5faFMk1Juje+LyShwAnIyXvzv/oialE+qIFC+AbEJBtH85OTqhYoQJm6Or+0T1mVX79+nX2UiXXSm4ZDGTpGaOujp1eXqxEvKDj9evXqF//51dobusIs4ULFqBLly6YPmMGav2/FPqTJ0+wfMkS5q6h8vbR799DUVGRWVyqVKmCixcuYIurKxISE9kaw0WLmD4rS0ukpKTg+fPnGKOpyaw/9N/R0dGsYNtwJSU0aNgQh4KCQBYfcq8MHjIElJpNtVTCQkNZJ2XTxYvRuUuXbNumGiKrLCwYESH3jKDD2dERly8dxrTJTVkDuej3CcxSEBWVwBrWvYuKh6PzVbx9Xwmbt3oI5YVMeyOySanGUW+vQ2uSLHrJ18OrV18ZEYj5mMTcE2Sx2eV9D/FJDeG0QTgN8zJwoU66dmssoaneBOM1m6JixTK4dfs9kr6lQq5ZNdSQKY9de+7BacM12K/biEEKCoJCmu+8iIgI2FiZoVWL0pg0XhayjSoz8vUpNgmNGlRGgwaVcOz4U6xecxE6uoswddq0fGXyCRyBwiDAyUhhUONrioSA0rBh8PXzQ+UqVTLlxMbGshokfoGBqFmzZpHkC3vxnTt3MHf2bGYdySlgcr2zMwvOnJNLTIQw9kOEhArB0Zf0+IkTMVNXF9S4b56BASMPuvr6SEpKYi/VZnJy6N27N2zXrIGllRWaNWsGyt4gEmFmYQGyQlBGhY2tLcv0IXJCa4k8vHnzBvPnzMHQYcNY0bYAf3+QG8XB0ZHF0JBFhyw01FCQCrvl5iqKiooqVLdiKh4X4OeJ588eoke3KmhQvxKSk9NwLyIG72MSULNGBdy7/x2Hj+Zfq6aguJM1J9B/J+LiotCtc2XmEvrwIQGPI2OZlaBObWnEJdSDm0f+RfsKqpuIqe+eXQg6GIge3WqiVYvKKCtVGlHRCbh1Oxp160jjzNlo7D14NJOMFlRHbvN//PgBSm3fv3c3GjaQQrs2FVmg7LkLrxH9Pp5l8cR8AjQ09fN0twlrP1xOyUSAk5GSee9/9NQL5s3DxEmT0ENePnMf9EJPTU3FwkWL/ujeclNO5ekdHRywwcUFjbKk6FJVWSIEPv7+zBoh6kFl55eYmkJ19Gj07deP6bZYtQpdu3VjqvcFBuLw4cNo264d+/fGTZowohQXF8cIh72DA6inDjWaoyBIij8hMkKZIUSmYj99guH8+VBTV2dxCf9dvQqzFSuw3sUFpSUkYGpigtatW7O0a7KeUMCuKAZZfVavMkf810cYOrgxmjWtyiwE7z8kwGTpOXj77GW1XEQxiKiZGi9AnVrfWPxEixbV0Vi2Cg4cfITtHhE4eeYCpKXTS6cLe1BHaXLfubu5YNrkVswyM2FcazRpXAVLJo2OAAAgAElEQVSde3hCe8YszJtftL48ee05NDQUhvMMMGl8S1StKoW+vRugbZsaGK25D9VqyMHdY4+wj8zlcQQYApyM8AdB7Ahs2bwZUlJSmWmu9KJUV1WFm4eHQAGdYt/w/xVSsS6yElBAa0bsBgXckrVk7LhxYtvWxvXrmVWESuUbL1yYjYzQC4WyTF6+fIkVZmbMpZIxiJBkJR+//3deZKRp06aM0ISHhcFh7VosXrpUoA7MhQXm2bNnmKM/Gfv9h0NSMj2Q1WhxOPADqNNgIIxMRFfh9tLFi9jqag63zf0ztz9p2iHIVK+MHr0nsQq7ohzz5+pARUkSioPSO0IHH3uKw8GP8eIlsP9QKMuqEtXYuN4RkrgE/ZkdmApyUS0yCUdqWjmssd+Clq1aiUo1l1uCEeBkpARf/p86OhUD2xsYmBkU6rZ9O8uwMTI2/lNbElgvlXqP/fyZBeBSjQyKq9i0ebPA6wsz8ePHj8y6QVVrKYaDXDHt2rVDvwEDmEuFMo/0Z81CfEJC5m9dunXDUlNTrDA3h7y8PMgUT/U+6J+FJSNkESI7SHJKCosJIcuEqAvTWZotRqvmbzBWoxULaD0Q9AhWFv3Rs98unAg/KVLyOltfC+PVK6J/v4bw2HmHBbcqKshizoJw3LwTUZirFHgNpbj77VkLF6febM1wZX9YrOgLS+tL6C4/HOaWwgnezWlD5DLS1hqD/X7DUaFCGRjMP46BAxrh4qU3ePG6IvwD9wt8Dj6RIyAoApyMCIoUnyc0BKg5HcWHnAgPR3x8PNTV1LDNze0X94fQlIlAEL2IS5cuDYpvsLa1RYcO6V+QohpH/19jhNxY5FYZpayMSZMnZ8aMkCuGgk/pt5EjR2KylhazhmQEsCZ9+8a+pIm0qGtosN45GW6ZglhGIh8/ZgGs39PS2NfxImNjkWf3UNl2a8sFsDLvCt3Zx2BrPYC5TFTH7MM07bmYqacnKthBgaWHDmyApnpDrHf5Dzar+uPzl2QsMDoJ0yWrMWLkSJHpJsHTp2pCT6cO9vjcQ4cOtTB9antM0ApCfEJFHDws/JiZrIexWW2GRnUjEfMxEZ9iv8FsWW+sdboCX//HOHw0VOhxKyIFkgsvFghwMlIsrunf2+RsfX2WoUIBmZTJUdSKkuJGaIiiIshtsWXbNnGrztRHcRW/x4z8sc2IULHxwlk4eTKcWQYoBXWN/SVWpOz8xa+si6yo4lboSFqT1PD2zTNYrOyD3j3rsz4yFFT76El5bHUTbfwEWd3sbJZDVbkpFi3ojstX32LLthuQkqqEsRONRdqw7sH9+9CaPBb9eteG0cIekJYui1FqARjQvwkayI7ATL3Cl6MX4aPCRRdjBDgZKcaXV5y37r59OyMhx48fZ1kb/fr1KzbHoUZ+JkZGLJPE2MQE/fr/jCsQ5yFKChm5cP48HOyXwN97GE6deck6zbpvVcKwUXsxYJAali5fLjLYqRpw6LGt2OjUHz5+Ebh2Iwp21gPRvY83FhkvYwXdRDnGaijBfFkbtGktw4JI5xp0wa07HxB0OAqhJ8+KUjWWLp4P+S5foaosByPTcLRvX5PVQpmsHYwbt+/+UtZfpBvhwksEApyMlIhr/vsOeef2baxYtozV5di4adPft8E8dkSF0Pr07cuavZmvXInN27YVGxdTsQI6y2b1Z05Gr+7fsXP3Xay26Iee8vWgpBKAChVrIXC/4P2DCnP+0SqDoaZcC0eCn8DSrC8rQibf1ws9evbGBhe3wogUeA11OY58sBfv3n1kBeBmTu/A+tT4+kfCaaM7OnbsKLCsgk68euUKNjovR7s2FfA1LhkWK/rg7LlXLG5Fd9ZiVqOGD46AsBDgZERYSHI5BUagZ/fu0NXTY4W8issgtxLV2tju7s627OfrCwo2dHF1LS5HKJb7pBogy5YYYo1VP5ZhQiXSr1x9h6/xktAcb8RaCIhqeHl6wn27I+zX9Ee3LnXg4noN35LTcP5SLFbbuIo0u4TigNSUB2Ngv+owNZJHQkIKRqgGQGN0S3z62hwrzW1EdWwmd56BNpISnsDasj9q1CiPaTOOoFev+jh7Pon15+GDIyAsBDgZERaSXE6BEKCskAF9+0J/9uwitUMvkFIhTNadMYMFj2Z9+dlYW6OclBSrcMqH6BCYNF4FxoZNWb0R7ZnBcLAbhP0HH+HC5QQcORYmMsWUeq6mPAS73BXw4tUXOK6/CnubgazTb9r3htixc7fIdJPgbVs2I+FrOOYbdMQCo1B07VwHqsrN0bP/bhw9HipSqxylcQf6OWCj4//aOw/wHK/3j39VW0pbVCm1aWsratSqihU7MWKLGEEiO8iOJEgikYlEYsQWK2LvUUXNGlVdqL1XqVX0f92nvzf/iESed50n7+s+19WrV5tzzn3O55z3ee7nnHs0xdSEI7h37wl8vZqgYbOFcHX3Fr8FLkzAEARYGTEERe5DawIU8XF1eroIpEVRV02hbFi/HvSFHh0b+9Jwnz9/juFDhqCnjY3RPSxMgZOxxrhi+XLs2ZWC02euYujgOuja+TN4+e3CkaN3ERmdbFSvpulTY3Hp/Gbs2XsewYEt8E3zshgweC3O/vkIaWs2GdW75ObNm+hh1QEtmn6M9957WygD23eeFx4+rdv2hZOLu7GQi37Jzbdyxce4fPkBAnyaIn/+t0AxVz6vWgfTEw0fjdaok+HO8ywBVkby7NKY98Ao1wq5mVK8EXKRpNwneb3YDhwosg1njhyrGfPJkyeFZ8usOXNE1FO1CuVZIXfpQu+9p1VW3+fPnokcNoULFzZqQC19uFCMFKvOrdGpQwnYD/0Shw5fFV/rrb4tj/OXK8A/0HhXFlevXMGAftbwcK6FDpaVRbyT7/deQvlyH6HA+y1hP2KUPlPLtW1UZCiOHl6LqTFt8OGHBWDTLx39+tbA1IRfkL5mCwobKSIsDWzN6tWIjQ5CYnxrfFalKHwCvkO1qsWxZdsNuI8NR7169XIdP1dgArkRYGUkN0L8d4MToHtwco3dtmMH9ohcJEvzvBErBTij3C6RUVE58qAIrZSVODY+3uDMlHa4e/duMU5KYlewYEGlzURk1fDQUJGTpknT/wJt5cWSMmcOblzZANfRdWBtkwZP14Zo2qQMuvXciOTZS0SIemOV8NAgfFriN3EqMsxhE6aEtRIh00c57UP6um1G9S6hjNajHQZh1dL2CJ+yH4ULvQNXpwYIi/gB5SrbGP26pKe1JUICauLETzdE8LOoCAuRYfjELyUxPvjVDNzGWgPu13wJsDJivmubZ2f245EjIniWJnLpkMGDhd1I46+/zrNjths0CKMcHbM9Fck86AA/P1SoWBFDVTDKvXfvHoICA2FrZ6eTl8WxY8ewdMkS+Pr7o1ChQnlyLcjWqJNlK5T+5B106VwFA/vVFOPs3ns9kueko3jx4kYb9++//YbRDrZ4K98TOI6sh84dq+DZsxfo3H0dVq3ZoZXyp8sggwLH4cKf+0TiOp9xX6NIkQJISPoRB4/kx+y5S3TpUnGbRQsXYtO6ZDx7/hT+3k3EyciRH6/B0/sAtu/ap7gfrsgEciLAygjvDekEKBPshfPnMww+6dRh29atGeHhpQ8oF4E0NrJvUXLicevWLQweNEjki6lfv77UqZC79MzkZIRMnIgbN27Az9tbhGw/ffq0CLc/2slJRGGlcvToUcxISACFmqeIqt6+viKI2/jAQDi7uopMv3m1UO6UX06ugb9PU/x49BrmLTqLGrVawM8/0OhD9vNxx5OHP8HNuQH2H7iM2fPOwLKjjbi+M3Y5cfw4HEbYYmZia+FVszL9Ak6ffYHxIZPxxRdfGFX840ePYNW1LUYO/xw1qhXHpi0Xkbb6HHz9Q4yan8iok+LO8xQBVkby1HK8GYOJjY5GmTJlhMGnptjZ2go337x4ReDk6ChiKih1H6Uw8fPnzUPCjBlSFzR91SrQ1zt59Zw7d07YsFAyvd59+ojrsMjJk4XxLeWo8fXygufYsfi6SZOMCKYUhG5yWBjatm+PRo0aSR27NsIuX7oEJ8dhKFDgXRQq9CGePQNS5s/Xpgud6x45fBgTgn1RqHAhvJWvAEqVLiMSJ8oqa1fPw9yUVJT+9FPs338Uy1euNGp+nszzmjd3NtLTlonTp4sXb4h8SF2trGRNneWYOQFWRsx8gfPi9Px8fIRtwjctW2YMb8vmzViVlpbn4nX89uuvoKuXJcuWaYVyYP/+4muZXvayCmXzpTLa2RlZo7Nm/m+6jvnj999fyehLbamPcuXLo5uJvGQosy/lCqJTq/eNaMSZ3RquW7sWqUuWYN6CBbKW+CU5pCQ3aNBAXMvJLq7OzihUuDAmhRrPaFj2nFieugRYGVGX/xspnR6ilJfmy7p1X5q/i5MT2lta5in3WJEY7sULrWOh0HUJeX8Mt7eXtsZKlZEDBw6IazL/wECRUC9zMTVlhMY+aeJEccVk7NDs2S2k8+jRwivs21atpK2zRtDevXsxLyUFiUlJ0mWTu7FNz55Ys26d8MDiwgT0JcDKiL4Eub3WBIYPHSoS42W95/7xxx9FevvFqal49913te7XGA2G2tnB1d0dtWvX1qr748eOiUitr/O+0apDBZXpmobsRsZ6eeHChQsvJdHLfDJCbL3HjROGqpmvacjLadKECejUpUuevqbJioLyx1AMmKSZMxVQMmyV+Lg4HDt6NCMir2F7z723kfb26GVjo4rdBgUArFmrFlxcXXMfKNdgArkQYGWEt4h0AkNsbeEXEIDK2RhJTomIQIGCBYWxpdrl7p076Nu7NzZs3qzTULp364aV6fJCZpMiQi/HsPBw3Ll7N0dlpP5XX2Hnjh2YPWsWHj18iHcLFICHpycqkQFrQIBQvuikwZTKqBEjMMjWVhWbI6uuXYUtTiUV4svQNREZKPv4+kpfLvKKi4uNxZy5c6XLZoHmR4CVEfNb0zw/o2F2dvDy8RGeHlnL/fv3MbBfPwQGBaGeZG+UrGP5Yd8+kXsmKiZGJ6aWbdsibupUfFG1qk7ttW308OFDBI8fj67duqFps2baNgcZ3lKMEjpZySsnU0onQd5OBw8eRMiECUqbGKxeUmIinj1/DgdHR4P1qbQjcnXu3LGjuC4pUqSI0mYGqzdsyBCMGDUKDRs2NFif3NGbSYCVkTdz3VWd9WgHB+E5UyeHjKMUcn3J4sWYnZKi6jgpYyq56up6SkMeQpTe/vNslC5jTWz//v1YvWqVcNXVxqCT8q+ETpwo7C5q16ljrOEZrV/yBCJbJPIQ+uyzz4wmJ7uOycMmacYMVWw3aDxDhwwR14iubm5S503CgsaPx7WrVzNiBkkfAAs0GwKsjJjNUprORMg7pVXr1mj1GqM/siuhMNMOEuI35ESOroyqfPYZrKytdYLr4+UFyw4dXvIa0qkjbqSIAF0xUah+Si8gu5D9xCgHB1VO8yiTNJ0MybRP0vC9du0a6KRzzfr1spGzPDMjwMqImS2oKUwncfp0vP/BBxgwcGCOw6XrGtsBA2DdowcGDhqkyrTIyJOMOZs3b66TfLLfKFmypIjzwcX4BDZu2CDiqahxVTNn1iwRUp+i9MouFDemfZs2WLthgyqeLSOGDxdXNbKD/MnmzPKMS4CVEePy5d6zIbBp40bs27cP44OCXssnYdo0US9l3jxVkrc5jholAjvpem1BkWYvXrggDEK5GJ/A3bt30at7d2zeti0jkJvxpf4n4dTPPyN00iTVYo6Q4kzJJlu3aSNryhlyUmbPBtkrqXmKKX3SLNDgBFgZMThS7jA3AufPnYOnuzuWrliRW1VEhIeDTkmCVTBMJOM8Sjj3uY6htsmO4NDBg6q4nOYK1kwruLm4oEatWhg+fLj0GXqNHYvOdJLWooV02eTWffHiRSlh6bNO7pdffkF6WhrGeXtLnzcLNB8CrIyYz1qa1Ex69+olwmhXqFDhteN+9uyZyPUyZNgwWFhYSJ0juSBTLA6yG9Gl0NdydFQUKyO6wNOxzcIFC0S+HSdnZx170L1ZxOTJqFypEnr06qV7Jzq2vHrlCkaOGIFVq1fr2IN+zXpYWyMuPh5lypbVryNu/cYSYGXkjV16dSc+JTISn5QsiQEK7EHIZZOCcc2dNw8fSnRfJKNEyvNSvXp1nWCRcZ/DyJFYkZamU3tupD0BCkCWmJAgPS8QjZQCr9FJGEW2VaP07tlTJJssW66cdPGB/v5o8c034qqICxPQhQArI7pQ4zZ6Eziwfz9S5sxR7BI4fdo0/HXvnohPIquMGzNGxOxopqMBK53qtLWwwI7vvpM15DdezoP799GzRw9s1DFQnT4AKY9RWGioai7pal4T0W/52T//YJjE9Af6rBW3zXsEWBnJe2vyxoyoW5cuIjFeWYVHu5R8juKT0BeYjDI1Ph4fffQR+vXvr7O4Lp06Yf6CBSharJjOfXBD7Qh0srTE4qVL8eGHH2rXUM/aFICMIvau27BBz550a05XguXLl0ePnj1160CPVuTJdPjQIXGtyYUJ6EKAlRFdqHEbgxCgq5pPS5dGX4Uv++937wZFu5y3cKFB5OfWCUUj3bplCyaFheVWNce/U+4QCiSmRiI1nQdt4g372tiImBtq2C+0bN4cO3fvlu7NQ0s2e+ZMvJU/PwarkMV33969Iut2eESEie8eHr5aBFgZUYs8y8XBAwdEfpSEGTMU06Bw5xUqVoTt4MGK2+hakb50Ke8IHfnrGh7d3dUVffv1Q8NGjXQdBrfTkgCdoIVMnIiKFStq2VL/6q1btcKGTZt03i/6jGD+3Ll4/OSJ1EzRmvGSrcyihQt1Tp2gz7y5rXkQYGXEPNbRZGfR09pafE0p9Vgh90V62aQuWyYCihm7+Pn4oPSnn+rsMjkxJARfNWggIrFykUOgX+/ewlNLDUPOli1aYMeuXarExaHAa8iXD3ZDhsgBnUkK5XFauWKF4M6FCehCgJURXahxG4MRoFgcz5890ypy5YyEBPz9999w9/Q02Dhy6ogesnR6o2t6+oTp04XtQv8BA4w+VhbwHwGy05m3YAGKSbbToT1JyrWuWZ71XT/KoFu6dGn0srHRtyut22/ZvBl0VRMwfrzWbbkBEyACrIzwPlCVwJ9//glXZ2et4iPQQ7+HlRUSk5OlHMVT8LPh9vZo/PXXWrOirL+USMzJxUXrttxAewKUMK9927bYvnOn9o31bEF72d/HB/MXLdKzJ92aU86nby0spMfjodFSUsk7t29zFFbdlo5bsTLCeyAvECC7ii5du6KVFkHN5syejZs3bmDMuHFGn8Ka1atBxqzRsbFay9q6dSv27N6NwFxC32vdMTfIlsDJkycRM2UKkmfPlk6ITgfIyDooJES6bBLYr08fTAoNRcVKlaTLDwkKQoOGDdGhY0fpslmgeRDgkxHzWEeTngWlrr9+/bpWL3tKeW/VpQsWLFqEUqVLG33+FFDKx88PX9atq5Ws1CVLQLl4ZqekaNWOK+tGYOmSJbh06ZIIVie7xERFib1I3lOyy82bN0Wk4rUqZc/t06uXsP0i43IuTEAXAqyM6EKN2xiUwIsXL9DR0lIkxCtVqpTivmOjo1GkSBEMlmCwRyna6atXWwM9uqKhhHvLOQqr4nXVpyIF/mpvaanVKZs+8jK3pSzT3n5+qFatmqG6VNzP5k2bsPu774QXkexCuaY83N2xTEGuKdljY3mmQ4CVEdNZK7MeafSUKSj+8ccYZGureJ4/nzyJMMqUKinuiJ2trQi61qRpU8VjpIqtWrbE5q1b8c4772jVjitrR+Dp06do36YN1qxfj/fff1+7xnrWPvfnn+KFvHzlSj170q15cFAQ6tWrJ647ZRc6jTp3/jzGjB0rWzTLMyMCrIyY0WKa8lRO/vSTSMFO1y7alP59+iAwOBhf6JhZVxtZSxYvxo7t2zEjOVmbZqAxhoaHo3wuSQG16pQrv0KAbDa2bd2KsMmTpdOhGB+3bt+Gq5ubdNmUdqBD+/bC3Z0iBssuox0c0H/gQDRp0kS2aJZnRgRYGTGjxTT1qQwfOlREKtXGDZauakqULKlXyHZtuLm5uqJt27bo2KmT4mae7u7oaWODr3XwxlEshCuCrmgsWrdGu/btpdOwHTgQHp6eqPPll9JlUyj2XTt3CoVXdjlz5gzGuLtjxapVskWzPDMjwMqImS2oKU9nwfz5IEM8bb4ud+7YIQxEZT2IKWrstKlThX2L0kJh7ytXrgzr7t2VNuF6WhIguwWyzaErGtmFkj4mJyUhmYKOqVBcnJzE3lIj5QDlb6LoxHR9yYUJ6EOAlRF96HFbgxKge3d3Nzes0MLY8+r/DES1aaPvoOnh383KSnyFKykTQkJERE4fX18l1bmODgTiY2NRoEAB2I8cqUNr/Zr4enuLGDSU4Vl2OX7sGMLDwrBw8WLZovHw4UPh0TZ3/nwRpZgLE9CHACsj+tDjtgYnQFc1oxwdUb9+fcV9U5CrlatWoXDhworb6FOR7BLWrV2rOA8H2ZmQPYM+Cff0Ga+5t7175w7atm6N9Zs2oUSJElKne+rUKbiMHo3N27ZJlasRlpiQIAyjhw4bJl3+/HnzQMpQxJQp0mWzQPMjwMqI+a2pSc9o3ty5uHv3Lpy1iFgqEqNNmCA12JN1t26IjolRJPP0H3/A388Pi5YsMem1yauDn5uSghvXr8NTBW8OOpUoU6YMBgwcKB0PRXx1cnRE+po1quTC6dm9OyaGhqJq1arS584CzY8AKyPmt6YmPaM/z57FuLFjhWeA0hIWGopOnTujdu3aSpvoXW9qXJxwH1US4+T58+ewbNcO6zduZPdevcm/2kEPa2uEhYfjcwkeVZmlk31Tr+7dsXrtWnzw4YdGmNnru4yLicF7hQqpkqWXjGYpKrG2cXekQ2KBJkOAlRGTWao3Z6B9e/fGhEmTUKVKFUWTHuPhgZ69eumUO0aRgGwqHTt6FKSQKA07Tl+wdJRet149XUVyu2wITJ82DefOnUO4Cu68FOOmQMGCcHN3l742165dw4B+/bBw0SKU/OQT6fKHDB6MIcOGoXnz5tJls0DzJMDKiHmuq0nPih7y1WvUEEaiSkqgv7/wJNAmt42SfnOr08nSUgRcK168eG5VQXf7BQsWxGA7u1zrcgXlBMhtuv5XX0lz7c48sv59+2LI0KFo3aaN8gEbqOb6detERGA17JD++OMPkNGuNqeXBpo2d2PGBFgZMePFNdWppa1cidOnT8NzzBhFU6B7+5o1a6Jzly6K6huqEr0Irbp3V/R1+MO+fSCDv2kJCYYS/8b3Q1libXr1wsbNm5E/f36pPET039BQzFuwQKpcjTCKqdKmbVvxj+xCSSof/v03HJ2cZItmeWZMgJURM15cU53akcOHQUaJsfHxiqZAHjjFihWTfn89MzkZ+fLlU+TJQFEyu3XpgvkLF6oSJVMRSBOrlL5qlfDm8A8MlD5yOul6O39+DLO3ly77r7/+Ei61GzZvFu7MsgulRXD38EDtOnVki2Z5ZkyAlREzXlxTndqFCxdENE2lsROipkxBpUqVpAcVo8Rk5OKrNPx4xOTJwvOiX//+pro0eWrc5M0x2tkZ3377rfRxWXz7LRJmzFDFk4ROAh8/eoTAoCDp896+dSuOHj0Kd09P6bJZoHkTYGXEvNfXJGdHx+92gwdj1erVisav1jUNBVyjvBxKk6PRV/zEkBCkLl+uaF5cKWcCjx49EvlYtmzbJt1D6czp0/D18cHi1FRVlijA3x/NmjUT2Ylll0ULF+LGjRtwcXWVLZrlmTkBVkbMfIFNcXq3bt3CMDs7pClURugF36BhQ1Uezh3bt8ei1FQULVpUEWpvLy80btwYVtbWiupzpewJHD50CClz5iB+2jTpiNasXo2fTpyAt0oRdbtbWWF6QgJKlS4tfe4+Xl4i948aoeelT5YFSiXAyohU3CxMCQEKEjYhOBhzFOZ/GTxoEOrWrQtXFVwsHUaOxIiRI/Fl3bpKpiZsHCjd+9Lly1UJVKVokCZQafmyZaDrPDXcain0PLnT9u7TRzopCghIXjzrNmyQLpsEktv95IgIlCtfXhX5LNR8CbAyYr5ra7IzI8+TFcuXKw4zPdbTE9179MDXKqQwJ48K8uTp0rWrYt7kuvxR8eKcXEwxsVcrUnwRMlru26+fHr3o1tTP11dkbm6pgq3K77/9htBJkzA7JUW3wevZimxlNm3ZIv1qTM9hc3MTIMDKiAks0ps2xLQVK3D27FnFRnKuzs4YZGsr4k3ILpRp+MH9+xjp4KBYNEXupBD2EZGRqCUxaqziAZpAxclhYaihgjs3oVFzv/145Ii4nlLqaWbIpSQ7nW6dO6uWh8eQc+G+8h4BVkby3pq88SOKiY4WXie9bGwUsaAsuhSWvZ4K0U0pJPaunTsRFBKiaKyaShS0ik5/Zs6eLdyDuWhHgE4H6GquQ8eO2jU0QG3n0aOFO7fSqzkDiMzo4tDBgyAj0qiYGEN2q6ivBw8eiPD35FLMhQkYmgArI4Ymyv3pTYBCp5Ny8ZXCkw53V1f0GzAADRo00Fu2th1Q8Ku42FgkJiVp2xRTIiPx5MkT+KhkCKn1gPNQg6jISFSuUkUVQ2AKdmfTuzcaNW4snQjZHM1ITFQleN7Tp09FjqXtO3dKnzcLNH8CrIyY/xqb3AzbtGqF9LVrUbhwYUVj9x43Dp26dFEUCVVRh1pUIjfHUfb2WJ6WpkWr/6/q4eYmYlXYjxypU/s3tREFnKOoq3ZDhqiCYNPGjap4b1GmXgrFrjQGj6HhkDs1hYH/UIXEgIaeC/eXtwiwMpK31uONHw19+U2Nj0fSzJmKWUycMEGcolh26KC4jaEqUkbethYW2L5rl05d0tH3iOHDYdG6taJIrjoJMcNGO7Zvx9YtW0QKe9ll0YIFuH3nDkarFA69jYUF0tesUaysG5KPtqeWhkrAP2AAACAASURBVJTNfZk3AVZGzHt9TW52s2bOBIVOJ3dZpUV4VhQtir4qRTbt0K4dlq5YgQ8++EDpkF+qd+/ePYwbMwYNGzVihUQhQQo4N9LeXnFgPIXdKqpGRqRJM2aICKxqFLKR6j9ggCrXRAnTpqHw++8Lg3EuTMCQBFgZMSRN7ktvApSa3NXNDXW+/FJxXxRz4tLFi3Bxc1PcxpAVyagvbto0lNYjCBUpJF5jxuCrhg0xbPhwQw7PbPsijyT/gAB8UbWq1Dn++++/4jRsZXq6KtcVKbNn49HjxxilhQeXoQDt27sXqUuWICYuzlBdcj9MQBBgZYQ3Qp4h8MupUwgeP15ENNWm7N2zB6vS0qQnytOMkV6KwRMmiPw4+hRKgEYnJFTU+urWZ/yy206LjxdXFWTsLLv4+figeYsWqlwNnvr5ZxFrRI2MwS9evED7Nm3ESSDFeeHCBAxFgJURQ5HkfvQmQC69RYsU0frlQqcibq6uIqqpGmWonR3GeXkZ5Av90qVLiImKEuHlff391ZiOycg8cfw4IiMiMHf+fOlj3rJ5M7Zt3ao4SaKhBziof3+M9fJSJU4NRUemGC8UaJALEzAUAVZGDEWS+9GbQNfOnZGQmIgyZctq3VeXTp0wZ+5cfPzxx1q31bfB8KFD4eHpiWrVq+vbVUZ7yvB74fx5BAQG4uMSJQzWr7l1RIogXVdQbiKZha5qOnfsiBlJSShbrpxM0ULW/HnzcO3qVXiOHStd9v4ffgDZdmljZC59kCzQ5AiwMmJyS2aeA6YH3Py5czE1IUGnCY4PCBAGfR07ddKpvT6NDHkyknkc81JSMGfOHETHxKCuCgHd9GEiq23aypU4cvgwQiZOlCUyQ05iQoIwtlbDq+bOnTsiGipltqbUArIL7Xn7ESPQ+OuvZYtmeWZKgJURM11YU5sWXdGULFFCBC/TpWzetAnk7hkaHq5Lc73aDBowQGRwrW7AkxHNgOgqYEJIiLgGUsN1WS8wkhr3tLYWEXBr1qolSeJ/Yq5fvy4iklKMmRIqnF7FxcTgnXffVcWQlSII096cEh0tlTkLM18CrIyY79qa1MwoE+n44GB8/vnnOo37n6dPQVc1KfPno1SpUjr1oWujXj16IDwiApUrV9a1i9e2oyiv4wMDYd29uyqJ4YwyKQN2unLFChzYv18V+42E6dNBOVvcPTwMOCNlXVHAPZsePTB/4UJVroqGDRmCgYMGqZIwUBkhrmVKBFgZMaXVMtOxXrlyBQ4jRyItPV2vGZJ3Rb633oKDo6Ne/WjbmKJSkr2KMZUgYuTn7Y3m33yjWtRRbbnIrG8/bJjIZdS2XTuZYoUi0rd3bwQFB6uSq4au8s6cOSMUedllz/ffg66qSBniwgT0JcDKiL4Eub3eBCiS5ne7dgn3WH3K9WvXYNOzJxYsXoyyOhjB6iqb0qqvWbfO6BExyU6AXH+bNmuGwXZ2ug7XLNsdPnQIYaGhWJyairffflvqHDesX4+1a9aoki+GJkqxeWwHD1blhIKiH5MSTokDuTABfQiwMqIPPW5rMAKUibSfASKokpfBvbt3MdrZ2WBje11Hf//9N+xsbaW5Fd++fRuUGLBT586KsxpLAZEHhIRNmoSSJUtiiAovRloTCunfuUsX6SS+371beLfQ6ZzsQpFwe/fsiSXLlukV9E/2uFle3iPAykjeW5M3bkRjPT1F9lX64jdEoRTv37ZqJSUOws8//4wZCQmIjY83xNAV9XHhwgU4OzrC2dUVrSwsFLV5EypRjBYKQLcyLQ1FJQfkohDxk8PDxcmMGoVOzJo1b46u3bpJF5+clIS/7t2Dx/8C9kkfAAs0CwKsjJjFMpr2JOgFEjJhAirqGcFUQ+H3334TyecioqJEAj1jFor8eub0abh7ehpTzCt9kzsrvYC2bN8uVW5eF0ZeWYULFcLwESOkD5WyRzdp2lQVheDIkSOIiozEgkWLpM/7/v376N6tm4gIW/rTT6XLZ4HmQYCVEfNYR5OeBRmALluxAu+//77B5hHg54ebN29iemKiwfrMriOKb/JVgwbo0rWrUeVk1znl5CEjwujYWOmy86pAChQ3wt5e2PDkz59f6jAPHjgA8q6ZnZIiVa5GmJuLi7gmat2mjXT5lKwyX758qrgZS58sCzQKAVZGjIKVO1VKgIJGUdKxHd99p7SJ4nqTw8JAuTS8fHwUt9G2YtvWrZE8c6bBTnW0lU8ZXNtbWqoS7E3bscqq7+/rKwLgqaEgUjReCgZGGZhlF4r7sW7dOkSpEPuDrg5HjRiBtevXy542yzMTAqyMmMlCmuo0Hty/D5tevbB+40ajTIGiVHa1sjKKtf/ypUtx/MQJBIeEGGXsSjo9dOgQYqOj2b0yEywy6Fyamoq4qVOVIDRoHTqt+u3XX+Hj52fQfpV21q1LF0ydPh3lVAhRP8bTE5aWlqqczCjlw/XyLgFWRvLu2rwRI7t79y4ogunqtWuNMt8HDx6AvlbthgxBu/btDS7j5MmTqFmzpsH71aZDOh2hpGUtv/1Wm2ZmXZeUUMp8/GmZMlLnefvWLfTp3RubtmwR1xayCyVZpFxGAwYOlC0a5OJMGbTVCM0vfbIs0OAEWBkxOFLuUBsC9+7dw4C+fbHGiMe7x48fh/fYseIu/xPJ0Vm1YaFr3XVr1+KHH34QRsBc/iNAV3RVqlRBj169pCNxdXGBjY2NwbzDtJnAoYMHMXvWLKPbSmU3JjJkpZOZLdu2SbfX0YYR182bBFgZyZvr8saMiiJY0gNs89atRp0zuR/SV+s4b2+jylGjc3oJWBFDfglk4KdcRWTcSzlrZJeUOXPw5PFjjBg1SrZoYSNl0bIlNm7ZgoIFC0qXP9LeHiMdHFC3bl3pslmgaRNgZcS0188sRt+qZUvxNWXMyJnPnz8XuWsSEhNRoWJFs+CWeRIUTn+4vT3q1a9vdnPTZUKXL12Ci7Oz8NKSXQ4ePIgF8+ZJjT2TV/ZCfGysuCbq26+fbOwsz8QJsDJi4gtoDsOncOrkglutWjWjTmdqXJy0yKxGnUg2ncfFxoroo3369pUtOs/KI+WTopJ+/PHHUsdIJ1WUwG7D5s1S5WqExcbEiBDtvfv0kS6fTqT27d2LwKAg6bJZoGkTYGXEtNfPLEZvP3Qo3Dw9Ub16dbOYjxqTWL1qFX799VeMGTdODfF5UiYZ9g4YNAgNGzaUPj7K5BwTF4cykg1oaaKUJ+enEyeM6tKeE9DTp08jePx4zJ0/XzpzFmjaBFgZMe31M4vRU+RKyrXSvEULs5iPGpMgo0X6Kl2ydKka4vOkzCmRkahUqZKUtABZAXi4uaFX7974+uuvpbMhg+3E6dNVMWKluEHtWrfG9l27pM+bBZo2AVZGTHv9zGL09NIgzwfKT8NFNwK/nDoF4pg8a5ZuHZhhq8WLFoEyHTs4OkqfXWREBD777DNV9jRFHqbTxpXp6dLnTQJ7WFuLDMZ0VcSFCSglwMqIUlJcz2gE5qak4J9//sGw4cONJsPcO6bsqU4ODli2cqW5T1Xx/LZs3ox9+/YhIDBQcRtDVSSPmufPnmGoSnv6m2bNsHP3brz11luGmpLifigvFCVxVDv+juIBc8U8QYCVkTyxDG/2IJISE3Ho8GEkJSe/2SD0mP2TJ0/QydISW3fs0KMX82p6YP9+EYk1MipK+sTSVq7E2bNn4e7hIV02CezcsaNImle0aFHp8ikLt3X37iJpIBcmoJQAKyNKSXE9oxE4fuyYSDBGETO56E7Asl07rEhLQ+HChXXvxIxaniDbiYQEcWUgu2zcsAGUWVmtsPBkQEvh8EuXLi176gj098e3rVqhlYWFdNks0HQJsDJiumtnNiP/66+/0LtnT9VcIc0FZF8bG0RGR6viwZEXGf588iTI5TkxKUn68OiK6Id9++CvwhURTbaPjQ2mqLQXyJumabNmaNO2rXTuLNB0CbAyYrprZ1YjDwwIwKhRo1BKhS85cwHZv29f+Pj6omatWuYyJb3mQV4ldAVIieNkF3EycuSIWA81Cp2MxE+bpooRaYCfnzgV4ZMRNVbedGWyMmK6a8cjZwIvERhiawsff3/hxcEF4mRi5YoVmBwZKR3HiuXLceHCBbi6uUmXTQLJfmjx0qX48MMPpcv3dHdHLxsbNFbBrVn6ZFmgwQiwMmIwlNwRE1CXgJ2tLfz8/VGFlRGxEOvXrcPRo0dVOZ2YmZyMd95+G7Z2dtI3BXmmtW/TRrVYH0Pt7DDOywtfVK0qfe4s0HQJsDJiumvHI2cCLxEYPGiQcGOtXKUKkwEwe+ZMIF8+DBk6VDqPkOBgNGzUCJaWltJlXzh/HuPGjsWiJUukyyaBHelUJjUVRYoUUUU+CzVNAqyMmOa68aiZwCsExnh4oJuVFUey/R+Z4KAgNG7cGO1VUAgoe62jkxNq164tfadSbhi6noqYMkW67Lt372Jgv35Ys369dNks0LQJsDJi2uvHo2cCGQQoU2yHTp1QvHhxpgJgOOU8cndHjZo1pfPo1KEDFi5erEqcD4qtcvXKFRF4THYhd+rp06axm75s8GYgj5URM1hEngITYAKvEmjfti1WrFyJ9z/4QCqeW7dugYyJ09eulSpXIyxi8mR8/vnnqoSiVzNJnyqwWajBCLAyYjCU3BETYAJ5hcCVK1fg5OiI5SqExz986BDmzZ2L2Ph4VXA4jhqFYfb2qFevnnT5U+PiUPzjj9G3Xz/pslmgaRNgZcS0149HzwSYQDYE9uzZg/S0NFXcepctXYpLFy/C1d1dlbXp2L49FqWmqnJF5O7qChvKVtykiSpzZ6GmS4CVEdNdOx45E2ACORCgk4lHDx9ixKhR0hmFTZok7FS6dusmXfbly5fh4uSEZStWSJdNArt16YKZs2ahRMmSqshnoaZLgJUR0107HjkTYAI5EPD39RX5UVq3aSOdEcXZ8BwzBtVr1JAue9fOndi0cSMmhYVJl33t2jWQF1Faerp02SzQ9AmwMmL6a8gzYAJMIAsBm549RW6WcuXKSWVDAcfaWFhg+86dyJ8/v1TZJCxpxgy8+847GDxkiHTZ3333HdavXYuwyZOly2aBpk+AlRHTX0OeARNgApkI3Lx5U3izrF63TjoXyoczLT4eM5KTpcsmgW4uLujdp48qNhuUB+jdd99VRRFSBTYLNSgBVkYMipM7YwJMQG0C3+3aJULBq/GFvmTxYtB1hYsKMT6IO7kzL12+XJXop2Sr0m/AABFojgsT0JYAKyPaEuP6TIAJ5GkCFOyM8vN4eXtLH2cfGxtYduiAwSrkpPnl1CkRBj59zRrp8yaBTRo1ErFVSrLxqir8TV0oKyOmvoI8fibABF4iMGL4cDiOHo06X34pnUyXTp0wOyUFJUqUkC47dckSXL50CW4eHtJlHz92DFPj45FE+YC4MAEdCLAyogM0bsIEmEDeJHD9+nURBl6N04FtW7ciecYMLFm2TBU4ox0cYN29uyoeROGhoXjvvfdUCUGvCmwWanACrIwYHCl3yASYgFoEDh08KKKfxk2dKn0Iq9PTcfLkSXj7+EiXTQKtu3VD5JQp4opKdvEeNw5t27WDRevWskWzPDMhwMqImSwkT4MJMAFg/rx5uH//PhwcHaXjmBwWhi+qVlUlJwwFO6Pw9yvS0qTPWyhCXbsiMSkJn5QqpYp8Fmr6BFgZMf015BkwASaQicAff/yBz1Q4Hfj333/x66+/olq1aqqsx43r11WLfEoK4AeSExKqApmFGo0AKyNGQ8sdMwEmwASYABNgAkoIsDKihBLXYQJMgAkwASbABIxGgJURo6HljpkAE2ACTIAJMAElBFgZUUKJ6zABJsAEmAATYAJGI8DKiNHQcsdMgAkwASbABJiAEgKsjCihxHWYABNgAkyACTABoxFgZcRoaLljJsAEmAATYAJMQAkBVkaUUOI6TIAJMAEmwASYgNEIsDJiNLTcMRNgAkyACTABJqCEACsjSihxHSbABJgAE2ACTMBoBFgZMRpa7pgJMAEmwASYABNQQoCVESWUuA4TYAJMgAkwASZgNAKsjBgNLXfMBJgAE2ACTIAJKCHAyogSSlyHCTABJsAEmAATMBoBVkaMhpY7ZgJMgAkwASbABJQQYGVECSWuwwSYABNgAkyACRiNACsjRkNr/I7PnDkDF8fROHXq1EvC7IYOhccYTyxasACr0lZhSnQUPv/iC+MPSEsJd+/cgZuLK3Z/990rLatXr46Q0EmIjYqGVXdrdLOy0rJ35dU1HMeHBOOrBg2UN+Sa2RL48+yfmBwWhs2bNsHZ1QVOLi7Ily9fnqJ16uef4eToCF9/f7SysHjt2LLWvX37NqZERGDt6jXo1KUz/AMD8d577+Wp+SkdjOY3qOtvjH87SklzvdwIsDKSG6E8/HfNg+DKlSuoVr063n77bTHaBg0bYsiwoZgaF4d1a9YiKjbGYC/Za1evwsPNHT/s2wfLjh0QGh6ODz74AI8ePUJIUBCWLknNIFayZEkkzZqJWrVr50oxu4eavg/KXIX+r0JW2af/+AOxMTFwdXdH5cqVlXbz2nrXr11DeGgYBgwaiHr16xukT00n//zzD1Jmz8GLFy8wYtRIg/atbWc0lslh4cif/y24e3ri3Xff1bYLKfX//vtvoQTXr18fJT/55LUys9adM2sWjh87DlJeixQpImW8SoVouxf0/Y2xMqJ0ZbhebgRYGcmNUB7+u+ZB8F6hQoiOi0WZMmVeGu3zZ8/w+MkTFCpUyCBfps+fP8fsmbMwMykJjx8/RouW32QoI5qH2qWLF/Hp/8bxzjvvwGPsGFSrVi1XinlJGTl86BDG+wcgdtpUgykjxnxo01pMDA7BJ6VKYbSzU66sjVlB35ebMcdmiL7zEuvs5qPt+PRdL2Pua0OsF/dhOgRYGTGdtXplpK9TRjQPpcWLFmFGcjJat20jFIglixaDvuyo9O3fT5ycfN20KcZ6jQMpD68rJ46fgJuLM9q2a4fvdu1CpcqVM5QRzVise3QHXRNpeyz/OmWkUuVKuHrlqjj2b9e+PcZ6eaFipYpiqKdPn8aUyRHib1WrVRWnGW3atn1F/tS4eNCpjm+APwoWLIjM8op99JG47qIvXSq9e/bKwNC3Xz/0HzgAoRMn4qsGDbF29Wo4OjuhWLFimJmUjL179gi5zq6ugsu/L15gzeo1mD51qpBBPAYMGAA/H9+M67QW33yD6NgYLJi/AJcvX8K/L/7F1atX4ermKuplvi7KPG46Zdi3dx9mJCQIuaR8+vj64vvvvwets6akLl+GixcvYtXKNCGnaLFiyPrSoX4zy6arvIMHDyIuJga//vLrK5wz74sbN24gPiYW69etE/+7fQdLjHZ2xnsFC7507UZXbVkVupM//QSSTeMvWrQo7EeNRC8bm1dOUGivpsyZg8ULFuLu3btiDYjxW2+9hWVLlyIpIVH8/85du8BjzBh89NFHol+aE+09ukKp8lkVsVfommVa/FRRx3PcWLFOZ8+ezVjzKlWqiHE3atxI7OuDBw6+NH/NXvHx98P6teteYV2+QgXEREUJmTSnkY4OsLGxwf379zP63bJ5Myxat4H9yBFYsXw55sycJfZH02bNMMrRAV83aYJ7d++K+pmvTNJXrcpYx4LvvZctE9rPVDL/5pXuhZYtWwqZNWrWwNkzZ8Xv6Mu6dTHSYZT4HeU2ptt37mRwpCtO2hvZscj/v1NbE37c8tCNTICVESMDNmb3mofk+fPnxcOkQIH/HkrDR4zAVw2+El/LGmXEok1rzJ2TggnBwaCXIdXfsmmzeCCS8pCbMvLgwQMEBQbi/l/3YTd0CCYEBaNCpYoZyshPJ07AfugwXL9+XTyQmzRriuH2I1DnyzqKELxOGSlQoACCQoJBJ0DB48ejWLGPxHhv37qFsZ6e6N6jp3gpHdi/H5GTIxA2OfwVGxmlygg9ULOejGjGVvzjj+Hl64OKFSuCrnKKFC0qFAJ6gZGNRExcHJ48eQLvseMwKTwcNWvVxOXLl1G6dGmcO3fupYc2QaExJc+YATcPD1hZW+HWrVtwdXLOURn5fvduhE2ahKCQCWjStAnopIoK/TvryUjml1hOykhm2cePH0dcTCwmhYUJRW/2zJni5TQ+OEhw15R79+7Bz4cYVIKDo4P439OnTRc8JoROwlv58r3yQs28AS6cP48Hf/8tTst+PnlSrB/ZbdBLOXPZtmUrZiYnITI6GiVKlMDNmzcFR7oG3LF9u9gP73/wASaHhqHYR8WEXUrCtOlYlpqKsIjJ4lqS5pM4fTo8x47B4CFDkLZyJdJWrBSniLROGgVUo4zktM8uXLiQUbdmrVovsdb8LqiPIcOGgexlfLy84O7pgRo1aggWN2/cgF9gAGrVqi0UqV07d2J8cDDKlS+HHdu2IzIiAhMmTYRmHDkpI4cPHX6FyaeffvoSt+xORl63FzTKyF9//SV+y7T26WlpmJGYiPhp0wTz1ylImZWRqtWqiWdEdiyyrq+ihwJXeqMIsDJiwsudkwErnYQ0a9H8JWWk/ldfwcPNTbw0NDYkpKj4+/gqUkbWrlmDiLBw0NchGcPSgzyzMvLbr7+JlwTdWZNSQF++VT77TDzQvqiau/Hs65SRrt26iRMGKvQyWZ2eLr749+zZI052QieHi7t7jd1K7Tp1QCcamYshlJHRLs5ob2n5yo4hg0Y3Z2fY9OmDL774Aq7OzhhkOxjdrK3EKQyV7OZHY6IXsmb8OdWhEx16oZKiVap0aTiMdnzp5EfbFxAZA2eWTWOcNGEiKlQon3GqRSdOft7eCAwOfuma7eCBAwgOHP/SiYdm3ON8fFCrVs3XKiOZ4WnWq3z58hjp8J9ioym0fwL8/ODj64eW37YEfVmTIuTp5o6eNr0y1oHGExMVLfbD0tSl4mREY1BKSiX1ETdtmnhB0pycHR0RPGECMp+GaZSAnPZZ5hduVmXk6I8/CnZRMdEoW64c/v33X8THxuLp03+E0k7jbfFNC8H1DhlsOzuje8+eGQbZmrUjxVZTPydl5Oeff36FSdbNqO1e0Cgj7SzbZ/xm7ty+I54Vbdu3Q4cOHRQrI/nz58+RhZuHO+jvXJhATgRYGTHhvaHNNU2lKpWFApHZvoS+mDxc3XJVRujrnh6q169fQ6fOnYXCQVcAH3z4IWztBqN7jx4ZL13CSQ/E8NBQzJ87D6HhYejVu3eulJXajGT+yqNrDjoSzlroqiar7YQhlJHM1ydkkLps6TLQy/DZs2f45dQp+I8PBL3QyLiXvtLP/flnxpH9ufPnsz0ZyenqSOPVoxk3XQ3RiUt2Xg/avoA0yohG9uNHj3L0aqIrn8weRlm/sol95isgzcstJ+8MurqgvUOnSU+fPhEnCbQ/sq4X2Ttt2LABc2bNxuPHj8T1GykNLqOdXvEe01wH0RVKZp45nXDROmanjOSkBLxOGdH8hrLuQVKGs65ZTvYVr1vjzLzJUDwrk6xXktruhezWK3MfAwYOUKyM0NUgPU+yY6G5Hs31QcAV3lgCrIyY8NJro4zUrlNbPFTOnjmT4eGS9WTkzOkzOHnyJ/E1lPloPqcTGEKX2aNGg5JeJFMiI5GUOANTYqLFVyDZIWTXt6aNLsoIHbufPHkSQSEhKFy48GtXUmNPoPlqzukr+XXXNBplRHNVQS6hVtbW+OvevVce2PSFvHfPXgQFBIiTqEKFCytWRgKCxqNho0YZX9k3rt+Aq4e7sFupVKmy4pORlcuXIzouTthKaE5vNF/lmZUzUi69x41Ds+bNXzlRygr1+93fI3zSpFdORtxdXOEfGJDtVYOmj6dPn2JKRKTwviLbCfL+yc3wluqsSksTtk5ePt4ImxQqbEeat2j+ynpnVThlKCN0nTR71ixxMpPVKyernQ4psPQbtOnT+5WTETrx6te/H9xd3YRCm91JIF23UcnMJKvhek7KSE57QaOMZJZJ+5sUX7KtaWXRSoxZyanR3Tt3c2Rhwo9ZHrokAqyMSAJtDDHaKCPfWrQS9gl01E92HA0bNcaObdsybEbIiI6OtDeu34DAoCAMtB2U45A1cjNf05AxJ9kDkCcNnRJs37ZNuLCGTJwgDCjpZfe6vnVRRq5euwYPV1cMtrNDN2trYQT56OFD8e+sBnP00pgcHi6O0+maiWwiiAV9+Wf+SiZlhOxf6OUaER2FL7/88pUrlnN/noOLkxNGjBwJOt7+Yd8P8Bk3Du5jPPHNNy3x+MljfPLJJ8LYNGziRNEPvYDdnF0wdPiwjCuGrC9POjUgTmSPQfE56NSA/ptsD+jLcuuWLeIkSGMzQi93zdE3udO+ePEc47y9xfxpDo4jRyF44gQ0b9FCGFfS+tJ/Zz0ZIVsJssVYmpoq1p4UV1Km6BolqycWKTV+3j4oV768GCMVstu4fec2JkyaJAx4s9oYaDaS5pqFFC3i8Pvvv8PXy1vE+ch6MkIGy++8+44wFCZlZMWy5YiMmoJFCxeJ/RUwPlCMgRRf4kDKsxrKiMbVnYxfh9vbi3GQQkDr8veDBy+x0Hijkc0I2byQAfia9NWIj4tFdGwcqlWvJtyi79y5jYDx48VeDvQPEPYtpOw8fvzkFSZZlSCNa7XSvaBRRmiNyI6l9Kelhc1I6pJUREZFoUzZMq8dU+ZTo7Jlywq3/+xY5GYcb4znI/dpWgRYGTGt9XpptNooI+RNQ/ESSCFZMG8+6n9VHyVKlkTq4iXimoaCpJGBK3mL0AvrdbEwsiojZHMwLyUF6avShQ0Exebo0KmjOH6nBxS9MGYmz3xt37ooI3TPfuzoUcxISBQ2KlSaNG0KX38/8aLKXOjBHh0VjdTFi1G2XFl06dYNu3bsgOfYsa8oI5nrWnXvLryOxri5ZxiW0kuFXu5RkZGCKZ02XLlyGRYWrUXf9PVO4yIvm1GOjuKkicrclBRMnzpNsI2MjhLXWJmvFagOyTRG5wAABTRJREFUeXKMD/DHxQsXhaJTqlRpcQ1Cygh5ktCxfcrs2eKkiTjT1RAZJGduN3fBfNSuXTtDHp0a0Zc2nQbRsX5WZYTWj17o1DedQNDYyTC3q5UVHJ1Gv3QFR2OkuDYUw2bTho1iXj169cIw++HC0DQ3V1E6WQmdOEHMj4yOSekpVarUK4HRyEYpLjpGKIINGzUUpyHkcfLw4UMsnL8Ay5cuFX8jBoMG26Jv//7iakz2NQ3Nn5RGMpQlZZE8fBo1boxx3l6oUKHCK4oZKSr0m1s4f74Yv0VrCziMHi08WMgLiP4fuZXTfqa/NWjYCPv27hXKCHlNZcckq+eaNntBo4xk9iQiY1NXdzexT3MbU1ZvmpxY0Py4MIHXEWBl5A3aH3S8Sw8X+odeAuTiS8Z3uZ2EvEGIeKpMgAkwASagAgFWRlSArpZIsvynY2D68iGvA/JEIU8GukZQEphMrXGzXCbABJgAEzBvAqyMmPf6vjQ7Or4lt0NNwCmyI+ndpy8aNGygdZCyNwgbT5UJMAEmwASMTICVESMD5u6ZABNgAkyACTCB1xNgZYR3CBNgAkyACTABJqAqAVZGVMXPwpkAE2ACTIAJMAFWRngPMAEmwASYABNgAqoSYGVEVfwsnAkwASbABJgAE2BlhPcAE2ACTIAJMAEmoCoBVkZUxc/CmQATYAJMgAkwAVZGeA8wASbABJgAE2ACqhJgZURV/CycCTABJsAEmAATYGWE9wATYAJMgAkwASagKgFWRlTFz8KZABNgAkyACTABVkZ4DzABJsAEmAATYAKqEmBlRFX8LJwJMAEmwASYABNgZYT3ABNgAkyACTABJqAqAVZGVMXPwpkAE2ACTIAJMAFWRngPMAEmwASYABNgAqoSYGVEVfwsnAkwASbABJgAE2BlhPcAE2ACTIAJMAEmoCoBVkZUxc/CmQATYAJMgAkwAVZGeA8wASbABJgAE2ACqhJgZURV/CycCTABJsAEmAATYGWE9wATYAJMgAkwASagKgFWRlTFz8KZABNgAkyACTABVkZ4DzABJsAEmAATYAKqEmBlRFX8LJwJMAEmwASYABNgZYT3ABNgAkyACTABJqAqAVZGVMXPwpkAE2ACTIAJMAFWRngPMAEmwASYABNgAqoSYGVEVfwsnAkwASbABJgAE2BlhPcAE2ACTIAJMAEmoCoBVkZUxc/CmQATYAJMgAkwAVZGeA8wASbABJgAE2ACqhJgZURV/CycCTABJsAEmAATYGWE9wATYAJMgAkwASagKgFWRlTFz8KZABNgAkyACTABVkZ4DzABJsAEmAATYAKqEmBlRFX8LJwJMAEmwASYABNgZYT3ABNgAkyACTABJqAqAVZGVMXPwpkAE2ACTIAJMAFWRngPMAEmwASYABNgAqoSYGVEVfwsnAkwASbABJgAE2BlhPcAE2ACTIAJMAEmoCoBVkZUxc/CmQATYAJMgAkwAVZGeA8wASbABJgAE2ACqhJgZURV/CycCTABJsAEmAATYGWE9wATYAJMgAkwASagKgFWRlTFz8KZABNgAkyACTABVkZ4DzABJsAEmAATYAKqEmBlRFX8LJwJMAEmwASYABNgZYT3ABNgAkyACTABJqAqAVZGVMXPwpkAE2ACTIAJMAFWRngPMAEmwASYABNgAqoSYGVEVfwsnAkwASbABJgAE2BlhPcAE2ACTIAJMAEmoCoBVkZUxc/CmQATYAJMgAkwAVZGeA8wASbABJgAE2ACqhJgZURV/CycCTABJsAEmAAT+D/PSBihbd8bY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68762"/>
            <a:ext cx="4248472" cy="663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35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771" y="369739"/>
            <a:ext cx="6204690" cy="4406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2632" y="4810718"/>
            <a:ext cx="8712968" cy="1754326"/>
          </a:xfrm>
          <a:prstGeom prst="rect">
            <a:avLst/>
          </a:prstGeom>
        </p:spPr>
        <p:txBody>
          <a:bodyPr wrap="square">
            <a:spAutoFit/>
          </a:bodyPr>
          <a:lstStyle/>
          <a:p>
            <a:pPr algn="just"/>
            <a:r>
              <a:rPr lang="en-US" dirty="0"/>
              <a:t>Mature sperm has a head, a connecting piece, including a neck and a  middle part, and a  tail with an  end piece (</a:t>
            </a:r>
            <a:r>
              <a:rPr lang="ru-RU" dirty="0"/>
              <a:t>ﬁ</a:t>
            </a:r>
            <a:r>
              <a:rPr lang="en-US" dirty="0"/>
              <a:t>g. 46). The head contains a  haploid nucleus and acrosome (transformed Golgi apparatus, containing special proteolytic enzymes to come through the ovum envelope). There are two centrioles within the neck and mitochondria inside the middle part. The tail is composed of one or several </a:t>
            </a:r>
            <a:r>
              <a:rPr lang="ru-RU" dirty="0"/>
              <a:t>ﬂ</a:t>
            </a:r>
            <a:r>
              <a:rPr lang="en-US" dirty="0" err="1"/>
              <a:t>agella</a:t>
            </a:r>
            <a:r>
              <a:rPr lang="en-US" dirty="0"/>
              <a:t>. ATP energy is used to supply </a:t>
            </a:r>
            <a:r>
              <a:rPr lang="ru-RU" dirty="0"/>
              <a:t>ﬂ</a:t>
            </a:r>
            <a:r>
              <a:rPr lang="en-US" dirty="0" err="1"/>
              <a:t>agella</a:t>
            </a:r>
            <a:r>
              <a:rPr lang="en-US" dirty="0"/>
              <a:t>. The cytoplasm is thin and lies on a periphery of the nucleus.</a:t>
            </a:r>
            <a:endParaRPr lang="ru-RU" dirty="0"/>
          </a:p>
        </p:txBody>
      </p:sp>
    </p:spTree>
    <p:extLst>
      <p:ext uri="{BB962C8B-B14F-4D97-AF65-F5344CB8AC3E}">
        <p14:creationId xmlns:p14="http://schemas.microsoft.com/office/powerpoint/2010/main" val="2720950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78098"/>
          </a:xfrm>
        </p:spPr>
        <p:txBody>
          <a:bodyPr/>
          <a:lstStyle/>
          <a:p>
            <a:r>
              <a:rPr lang="en-US" dirty="0"/>
              <a:t>Gametogenesis</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05864"/>
            <a:ext cx="6355011"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Стрелка влево 4"/>
          <p:cNvSpPr/>
          <p:nvPr/>
        </p:nvSpPr>
        <p:spPr>
          <a:xfrm>
            <a:off x="7956376" y="1052736"/>
            <a:ext cx="1008112" cy="50405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97192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320" y="116632"/>
            <a:ext cx="7128792" cy="654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322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39"/>
            <a:ext cx="8187838" cy="532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43558" y="5575092"/>
            <a:ext cx="7920880" cy="923330"/>
          </a:xfrm>
          <a:prstGeom prst="rect">
            <a:avLst/>
          </a:prstGeom>
        </p:spPr>
        <p:txBody>
          <a:bodyPr wrap="square">
            <a:spAutoFit/>
          </a:bodyPr>
          <a:lstStyle/>
          <a:p>
            <a:r>
              <a:rPr lang="en-US" dirty="0"/>
              <a:t>Ovum is surrounded by three envelopes: the primary layer produced by the egg itself, the secondary envelope produced by follicle cells, and the tertiary layer that surrounds the egg while moving down the oviduct.</a:t>
            </a:r>
            <a:endParaRPr lang="ru-RU" dirty="0"/>
          </a:p>
        </p:txBody>
      </p:sp>
    </p:spTree>
    <p:extLst>
      <p:ext uri="{BB962C8B-B14F-4D97-AF65-F5344CB8AC3E}">
        <p14:creationId xmlns:p14="http://schemas.microsoft.com/office/powerpoint/2010/main" val="2714561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ages.slideplayer.com/32/9987662/slides/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39"/>
            <a:ext cx="8280920" cy="62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19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haygot.s3.amazonaws.com/questions/1048699_1123913_ans_44e2383519014e1f8cb16d832bd3df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69" y="980728"/>
            <a:ext cx="8688023"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05480" y="260648"/>
            <a:ext cx="4104456" cy="584775"/>
          </a:xfrm>
          <a:prstGeom prst="rect">
            <a:avLst/>
          </a:prstGeom>
          <a:noFill/>
        </p:spPr>
        <p:txBody>
          <a:bodyPr wrap="square" rtlCol="0">
            <a:spAutoFit/>
          </a:bodyPr>
          <a:lstStyle/>
          <a:p>
            <a:pPr algn="ctr"/>
            <a:r>
              <a:rPr lang="en-US" sz="3200" b="1" dirty="0" smtClean="0"/>
              <a:t>Prophase I (2n4c)</a:t>
            </a:r>
            <a:endParaRPr lang="ru-RU" sz="3200" b="1" dirty="0"/>
          </a:p>
        </p:txBody>
      </p:sp>
    </p:spTree>
    <p:extLst>
      <p:ext uri="{BB962C8B-B14F-4D97-AF65-F5344CB8AC3E}">
        <p14:creationId xmlns:p14="http://schemas.microsoft.com/office/powerpoint/2010/main" val="430256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Схема мейоз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3" y="116631"/>
            <a:ext cx="6768751" cy="654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2484438" y="549275"/>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t>2п4с</a:t>
            </a:r>
          </a:p>
        </p:txBody>
      </p:sp>
      <p:sp>
        <p:nvSpPr>
          <p:cNvPr id="25604" name="Text Box 6"/>
          <p:cNvSpPr txBox="1">
            <a:spLocks noChangeArrowheads="1"/>
          </p:cNvSpPr>
          <p:nvPr/>
        </p:nvSpPr>
        <p:spPr bwMode="auto">
          <a:xfrm>
            <a:off x="2484438" y="2133600"/>
            <a:ext cx="935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t>2п4с</a:t>
            </a:r>
          </a:p>
        </p:txBody>
      </p:sp>
      <p:sp>
        <p:nvSpPr>
          <p:cNvPr id="25605" name="Text Box 7"/>
          <p:cNvSpPr txBox="1">
            <a:spLocks noChangeArrowheads="1"/>
          </p:cNvSpPr>
          <p:nvPr/>
        </p:nvSpPr>
        <p:spPr bwMode="auto">
          <a:xfrm>
            <a:off x="2275269" y="3822669"/>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dirty="0"/>
              <a:t>п 2с</a:t>
            </a:r>
          </a:p>
        </p:txBody>
      </p:sp>
      <p:sp>
        <p:nvSpPr>
          <p:cNvPr id="25606" name="Text Box 8"/>
          <p:cNvSpPr txBox="1">
            <a:spLocks noChangeArrowheads="1"/>
          </p:cNvSpPr>
          <p:nvPr/>
        </p:nvSpPr>
        <p:spPr bwMode="auto">
          <a:xfrm>
            <a:off x="2195513" y="5445125"/>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ru-RU" altLang="ru-RU"/>
          </a:p>
        </p:txBody>
      </p:sp>
      <p:sp>
        <p:nvSpPr>
          <p:cNvPr id="25607" name="Text Box 9"/>
          <p:cNvSpPr txBox="1">
            <a:spLocks noChangeArrowheads="1"/>
          </p:cNvSpPr>
          <p:nvPr/>
        </p:nvSpPr>
        <p:spPr bwMode="auto">
          <a:xfrm>
            <a:off x="2052637" y="5261768"/>
            <a:ext cx="79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dirty="0"/>
              <a:t>п 2с</a:t>
            </a:r>
          </a:p>
        </p:txBody>
      </p:sp>
      <p:sp>
        <p:nvSpPr>
          <p:cNvPr id="25608" name="Text Box 10"/>
          <p:cNvSpPr txBox="1">
            <a:spLocks noChangeArrowheads="1"/>
          </p:cNvSpPr>
          <p:nvPr/>
        </p:nvSpPr>
        <p:spPr bwMode="auto">
          <a:xfrm>
            <a:off x="5867400" y="62071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t>п 2с</a:t>
            </a:r>
          </a:p>
        </p:txBody>
      </p:sp>
      <p:sp>
        <p:nvSpPr>
          <p:cNvPr id="25609" name="Text Box 11"/>
          <p:cNvSpPr txBox="1">
            <a:spLocks noChangeArrowheads="1"/>
          </p:cNvSpPr>
          <p:nvPr/>
        </p:nvSpPr>
        <p:spPr bwMode="auto">
          <a:xfrm>
            <a:off x="6087301" y="2118360"/>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dirty="0"/>
              <a:t>п 2с</a:t>
            </a:r>
          </a:p>
        </p:txBody>
      </p:sp>
      <p:sp>
        <p:nvSpPr>
          <p:cNvPr id="25610" name="Text Box 12"/>
          <p:cNvSpPr txBox="1">
            <a:spLocks noChangeArrowheads="1"/>
          </p:cNvSpPr>
          <p:nvPr/>
        </p:nvSpPr>
        <p:spPr bwMode="auto">
          <a:xfrm>
            <a:off x="1187450" y="37163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t> </a:t>
            </a:r>
          </a:p>
        </p:txBody>
      </p:sp>
      <p:sp>
        <p:nvSpPr>
          <p:cNvPr id="25611" name="Text Box 13"/>
          <p:cNvSpPr txBox="1">
            <a:spLocks noChangeArrowheads="1"/>
          </p:cNvSpPr>
          <p:nvPr/>
        </p:nvSpPr>
        <p:spPr bwMode="auto">
          <a:xfrm>
            <a:off x="411601" y="3933826"/>
            <a:ext cx="71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dirty="0"/>
              <a:t>п 2с</a:t>
            </a:r>
          </a:p>
        </p:txBody>
      </p:sp>
      <p:sp>
        <p:nvSpPr>
          <p:cNvPr id="25612" name="Text Box 14"/>
          <p:cNvSpPr txBox="1">
            <a:spLocks noChangeArrowheads="1"/>
          </p:cNvSpPr>
          <p:nvPr/>
        </p:nvSpPr>
        <p:spPr bwMode="auto">
          <a:xfrm>
            <a:off x="467544" y="5613811"/>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dirty="0"/>
              <a:t>п 2с</a:t>
            </a:r>
          </a:p>
        </p:txBody>
      </p:sp>
      <p:sp>
        <p:nvSpPr>
          <p:cNvPr id="25613" name="Text Box 15"/>
          <p:cNvSpPr txBox="1">
            <a:spLocks noChangeArrowheads="1"/>
          </p:cNvSpPr>
          <p:nvPr/>
        </p:nvSpPr>
        <p:spPr bwMode="auto">
          <a:xfrm>
            <a:off x="6156325" y="3933825"/>
            <a:ext cx="649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t>п с </a:t>
            </a:r>
          </a:p>
        </p:txBody>
      </p:sp>
      <p:sp>
        <p:nvSpPr>
          <p:cNvPr id="25614" name="Text Box 16"/>
          <p:cNvSpPr txBox="1">
            <a:spLocks noChangeArrowheads="1"/>
          </p:cNvSpPr>
          <p:nvPr/>
        </p:nvSpPr>
        <p:spPr bwMode="auto">
          <a:xfrm>
            <a:off x="6156325" y="429260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t>п с</a:t>
            </a:r>
          </a:p>
        </p:txBody>
      </p:sp>
      <p:sp>
        <p:nvSpPr>
          <p:cNvPr id="25615" name="Line 17"/>
          <p:cNvSpPr>
            <a:spLocks noChangeShapeType="1"/>
          </p:cNvSpPr>
          <p:nvPr/>
        </p:nvSpPr>
        <p:spPr bwMode="auto">
          <a:xfrm>
            <a:off x="2627313" y="4221163"/>
            <a:ext cx="3603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5616" name="Line 18"/>
          <p:cNvSpPr>
            <a:spLocks noChangeShapeType="1"/>
          </p:cNvSpPr>
          <p:nvPr/>
        </p:nvSpPr>
        <p:spPr bwMode="auto">
          <a:xfrm flipH="1">
            <a:off x="1547813" y="4221163"/>
            <a:ext cx="287337"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5617" name="Line 19"/>
          <p:cNvSpPr>
            <a:spLocks noChangeShapeType="1"/>
          </p:cNvSpPr>
          <p:nvPr/>
        </p:nvSpPr>
        <p:spPr bwMode="auto">
          <a:xfrm flipV="1">
            <a:off x="6948488" y="4005263"/>
            <a:ext cx="0" cy="2873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5618" name="Line 21"/>
          <p:cNvSpPr>
            <a:spLocks noChangeShapeType="1"/>
          </p:cNvSpPr>
          <p:nvPr/>
        </p:nvSpPr>
        <p:spPr bwMode="auto">
          <a:xfrm>
            <a:off x="6948488" y="4437063"/>
            <a:ext cx="0"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5619" name="Text Box 22"/>
          <p:cNvSpPr txBox="1">
            <a:spLocks noChangeArrowheads="1"/>
          </p:cNvSpPr>
          <p:nvPr/>
        </p:nvSpPr>
        <p:spPr bwMode="auto">
          <a:xfrm>
            <a:off x="4211638" y="5805488"/>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t>пс</a:t>
            </a:r>
          </a:p>
        </p:txBody>
      </p:sp>
      <p:sp>
        <p:nvSpPr>
          <p:cNvPr id="25620" name="Text Box 23"/>
          <p:cNvSpPr txBox="1">
            <a:spLocks noChangeArrowheads="1"/>
          </p:cNvSpPr>
          <p:nvPr/>
        </p:nvSpPr>
        <p:spPr bwMode="auto">
          <a:xfrm>
            <a:off x="3432051" y="6086476"/>
            <a:ext cx="50199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dirty="0" err="1"/>
              <a:t>пс</a:t>
            </a:r>
            <a:endParaRPr lang="ru-RU" altLang="ru-RU" dirty="0"/>
          </a:p>
        </p:txBody>
      </p:sp>
      <p:sp>
        <p:nvSpPr>
          <p:cNvPr id="25621" name="Text Box 24"/>
          <p:cNvSpPr txBox="1">
            <a:spLocks noChangeArrowheads="1"/>
          </p:cNvSpPr>
          <p:nvPr/>
        </p:nvSpPr>
        <p:spPr bwMode="auto">
          <a:xfrm>
            <a:off x="6335712" y="5517232"/>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dirty="0" err="1"/>
              <a:t>пс</a:t>
            </a:r>
            <a:endParaRPr lang="ru-RU" altLang="ru-RU" dirty="0"/>
          </a:p>
        </p:txBody>
      </p:sp>
      <p:sp>
        <p:nvSpPr>
          <p:cNvPr id="25622" name="Text Box 25"/>
          <p:cNvSpPr txBox="1">
            <a:spLocks noChangeArrowheads="1"/>
          </p:cNvSpPr>
          <p:nvPr/>
        </p:nvSpPr>
        <p:spPr bwMode="auto">
          <a:xfrm>
            <a:off x="6372226" y="6110478"/>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dirty="0" err="1"/>
              <a:t>пс</a:t>
            </a:r>
            <a:endParaRPr lang="ru-RU" altLang="ru-RU" dirty="0"/>
          </a:p>
        </p:txBody>
      </p:sp>
      <p:sp>
        <p:nvSpPr>
          <p:cNvPr id="2" name="TextBox 1"/>
          <p:cNvSpPr txBox="1"/>
          <p:nvPr/>
        </p:nvSpPr>
        <p:spPr>
          <a:xfrm>
            <a:off x="7076224" y="4652963"/>
            <a:ext cx="2050256" cy="461665"/>
          </a:xfrm>
          <a:prstGeom prst="rect">
            <a:avLst/>
          </a:prstGeom>
          <a:noFill/>
        </p:spPr>
        <p:txBody>
          <a:bodyPr wrap="square" rtlCol="0">
            <a:spAutoFit/>
          </a:bodyPr>
          <a:lstStyle/>
          <a:p>
            <a:r>
              <a:rPr lang="en-US" sz="2400" b="1" dirty="0" smtClean="0">
                <a:solidFill>
                  <a:srgbClr val="FF0000"/>
                </a:solidFill>
              </a:rPr>
              <a:t>Video Meiosis</a:t>
            </a:r>
            <a:endParaRPr lang="ru-RU" sz="2400" b="1" dirty="0">
              <a:solidFill>
                <a:srgbClr val="FF0000"/>
              </a:solidFill>
            </a:endParaRPr>
          </a:p>
        </p:txBody>
      </p:sp>
      <p:sp>
        <p:nvSpPr>
          <p:cNvPr id="24" name="Text Box 23"/>
          <p:cNvSpPr txBox="1">
            <a:spLocks noChangeArrowheads="1"/>
          </p:cNvSpPr>
          <p:nvPr/>
        </p:nvSpPr>
        <p:spPr bwMode="auto">
          <a:xfrm>
            <a:off x="3456904" y="5445126"/>
            <a:ext cx="50199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dirty="0" err="1"/>
              <a:t>пс</a:t>
            </a:r>
            <a:endParaRPr lang="ru-RU" altLang="ru-RU" dirty="0"/>
          </a:p>
        </p:txBody>
      </p:sp>
    </p:spTree>
    <p:extLst>
      <p:ext uri="{BB962C8B-B14F-4D97-AF65-F5344CB8AC3E}">
        <p14:creationId xmlns:p14="http://schemas.microsoft.com/office/powerpoint/2010/main" val="376416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0000"/>
                </a:solidFill>
              </a:rPr>
              <a:t>The purpose of the lesson is </a:t>
            </a:r>
            <a:endParaRPr lang="ru-RU" dirty="0">
              <a:solidFill>
                <a:srgbClr val="FF0000"/>
              </a:solidFill>
            </a:endParaRPr>
          </a:p>
        </p:txBody>
      </p:sp>
      <p:sp>
        <p:nvSpPr>
          <p:cNvPr id="3" name="Объект 2"/>
          <p:cNvSpPr>
            <a:spLocks noGrp="1"/>
          </p:cNvSpPr>
          <p:nvPr>
            <p:ph idx="1"/>
          </p:nvPr>
        </p:nvSpPr>
        <p:spPr>
          <a:xfrm>
            <a:off x="457200" y="1600201"/>
            <a:ext cx="8229600" cy="1684784"/>
          </a:xfrm>
        </p:spPr>
        <p:txBody>
          <a:bodyPr>
            <a:normAutofit lnSpcReduction="10000"/>
          </a:bodyPr>
          <a:lstStyle/>
          <a:p>
            <a:pPr algn="just"/>
            <a:r>
              <a:rPr lang="en-US" sz="3600" b="1" dirty="0"/>
              <a:t>Study of reproduction as a property of a living organism, its methods and significance for the species.</a:t>
            </a:r>
            <a:endParaRPr lang="ru-RU" sz="3600" b="1" dirty="0"/>
          </a:p>
          <a:p>
            <a:pPr algn="just"/>
            <a:endParaRPr lang="ru-RU" dirty="0"/>
          </a:p>
        </p:txBody>
      </p:sp>
    </p:spTree>
    <p:extLst>
      <p:ext uri="{BB962C8B-B14F-4D97-AF65-F5344CB8AC3E}">
        <p14:creationId xmlns:p14="http://schemas.microsoft.com/office/powerpoint/2010/main" val="2754264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68313" y="333375"/>
            <a:ext cx="83518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sz="4800" dirty="0">
                <a:solidFill>
                  <a:srgbClr val="C00000"/>
                </a:solidFill>
              </a:rPr>
              <a:t>RECOMBINATIONS</a:t>
            </a:r>
            <a:r>
              <a:rPr lang="en-US" altLang="ru-RU" sz="4800" dirty="0"/>
              <a:t> - the formation of new combinations of genes as a result of the fusion of the germ cells of two parents.</a:t>
            </a:r>
            <a:endParaRPr lang="ru-RU" altLang="ru-RU" sz="4800" dirty="0"/>
          </a:p>
        </p:txBody>
      </p:sp>
    </p:spTree>
    <p:extLst>
      <p:ext uri="{BB962C8B-B14F-4D97-AF65-F5344CB8AC3E}">
        <p14:creationId xmlns:p14="http://schemas.microsoft.com/office/powerpoint/2010/main" val="2681560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13" y="188640"/>
            <a:ext cx="6932863"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858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FF0000"/>
                </a:solidFill>
              </a:rPr>
              <a:t>Answer questions in writing:</a:t>
            </a:r>
            <a:endParaRPr lang="ru-RU" dirty="0">
              <a:solidFill>
                <a:srgbClr val="FF0000"/>
              </a:solidFill>
            </a:endParaRPr>
          </a:p>
        </p:txBody>
      </p:sp>
      <p:sp>
        <p:nvSpPr>
          <p:cNvPr id="3" name="Объект 2"/>
          <p:cNvSpPr>
            <a:spLocks noGrp="1"/>
          </p:cNvSpPr>
          <p:nvPr>
            <p:ph idx="1"/>
          </p:nvPr>
        </p:nvSpPr>
        <p:spPr>
          <a:xfrm>
            <a:off x="467544" y="1412776"/>
            <a:ext cx="8229600" cy="4525963"/>
          </a:xfrm>
        </p:spPr>
        <p:txBody>
          <a:bodyPr>
            <a:normAutofit/>
          </a:bodyPr>
          <a:lstStyle/>
          <a:p>
            <a:r>
              <a:rPr lang="en-US" dirty="0" smtClean="0"/>
              <a:t>What </a:t>
            </a:r>
            <a:r>
              <a:rPr lang="en-US" dirty="0"/>
              <a:t>is the name of reproduction, in which an individual develops from an unfertilized egg?</a:t>
            </a:r>
          </a:p>
          <a:p>
            <a:r>
              <a:rPr lang="en-US" dirty="0"/>
              <a:t>1.	</a:t>
            </a:r>
            <a:r>
              <a:rPr lang="en-US" dirty="0" err="1"/>
              <a:t>Hologamy</a:t>
            </a:r>
            <a:endParaRPr lang="en-US" dirty="0"/>
          </a:p>
          <a:p>
            <a:r>
              <a:rPr lang="en-US" dirty="0"/>
              <a:t>2.	</a:t>
            </a:r>
            <a:r>
              <a:rPr lang="en-US" dirty="0" err="1"/>
              <a:t>Genogenesis</a:t>
            </a:r>
            <a:endParaRPr lang="en-US" dirty="0"/>
          </a:p>
          <a:p>
            <a:r>
              <a:rPr lang="en-US" dirty="0"/>
              <a:t>3.	</a:t>
            </a:r>
            <a:r>
              <a:rPr lang="en-US" dirty="0" err="1"/>
              <a:t>Androgenesis</a:t>
            </a:r>
            <a:endParaRPr lang="en-US" dirty="0"/>
          </a:p>
          <a:p>
            <a:r>
              <a:rPr lang="en-US" dirty="0"/>
              <a:t>4.	</a:t>
            </a:r>
            <a:r>
              <a:rPr lang="en-US" dirty="0" err="1"/>
              <a:t>Ovogenesis</a:t>
            </a:r>
            <a:endParaRPr lang="en-US" dirty="0"/>
          </a:p>
          <a:p>
            <a:r>
              <a:rPr lang="en-US" dirty="0"/>
              <a:t>5.	</a:t>
            </a:r>
            <a:r>
              <a:rPr lang="en-US" dirty="0" err="1"/>
              <a:t>Merogamy</a:t>
            </a:r>
            <a:r>
              <a:rPr lang="en-US" dirty="0"/>
              <a:t> </a:t>
            </a:r>
            <a:endParaRPr lang="ru-RU" dirty="0"/>
          </a:p>
        </p:txBody>
      </p:sp>
    </p:spTree>
    <p:extLst>
      <p:ext uri="{BB962C8B-B14F-4D97-AF65-F5344CB8AC3E}">
        <p14:creationId xmlns:p14="http://schemas.microsoft.com/office/powerpoint/2010/main" val="184926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394344" y="2295848"/>
            <a:ext cx="842493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sz="4400" b="1" dirty="0" smtClean="0">
                <a:solidFill>
                  <a:srgbClr val="FF0000"/>
                </a:solidFill>
              </a:rPr>
              <a:t>Thank you for your attention!</a:t>
            </a:r>
            <a:endParaRPr lang="ru-RU" altLang="ru-RU" sz="4400" b="1" dirty="0">
              <a:solidFill>
                <a:srgbClr val="FF0000"/>
              </a:solidFill>
            </a:endParaRPr>
          </a:p>
        </p:txBody>
      </p:sp>
    </p:spTree>
    <p:extLst>
      <p:ext uri="{BB962C8B-B14F-4D97-AF65-F5344CB8AC3E}">
        <p14:creationId xmlns:p14="http://schemas.microsoft.com/office/powerpoint/2010/main" val="236828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66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4508500"/>
            <a:ext cx="2376487"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2339975" y="260350"/>
            <a:ext cx="6804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1200" b="1" dirty="0"/>
              <a:t>Размножение – свойство живых организмов, процесс увеличения числа особей вида благодаря способности к воспроизведению.</a:t>
            </a:r>
          </a:p>
        </p:txBody>
      </p:sp>
      <p:sp>
        <p:nvSpPr>
          <p:cNvPr id="6149" name="TextBox 8"/>
          <p:cNvSpPr txBox="1">
            <a:spLocks noChangeArrowheads="1"/>
          </p:cNvSpPr>
          <p:nvPr/>
        </p:nvSpPr>
        <p:spPr bwMode="auto">
          <a:xfrm>
            <a:off x="5867400" y="3644900"/>
            <a:ext cx="2663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4400" dirty="0" smtClean="0"/>
              <a:t>Sexual</a:t>
            </a:r>
            <a:endParaRPr lang="ru-RU" altLang="ru-RU" sz="4400" dirty="0"/>
          </a:p>
        </p:txBody>
      </p:sp>
      <p:sp>
        <p:nvSpPr>
          <p:cNvPr id="6150" name="TextBox 10"/>
          <p:cNvSpPr txBox="1">
            <a:spLocks noChangeArrowheads="1"/>
          </p:cNvSpPr>
          <p:nvPr/>
        </p:nvSpPr>
        <p:spPr bwMode="auto">
          <a:xfrm>
            <a:off x="2268538" y="3644900"/>
            <a:ext cx="27336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4400" dirty="0" smtClean="0"/>
              <a:t>Asexual</a:t>
            </a:r>
            <a:endParaRPr lang="ru-RU" altLang="ru-RU" sz="4400" dirty="0"/>
          </a:p>
        </p:txBody>
      </p:sp>
      <p:cxnSp>
        <p:nvCxnSpPr>
          <p:cNvPr id="13" name="Прямая со стрелкой 12"/>
          <p:cNvCxnSpPr/>
          <p:nvPr/>
        </p:nvCxnSpPr>
        <p:spPr>
          <a:xfrm flipH="1">
            <a:off x="3132138" y="3284538"/>
            <a:ext cx="1079500" cy="57626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5724525" y="3213100"/>
            <a:ext cx="1223963" cy="5032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39975" y="1124744"/>
            <a:ext cx="6336704" cy="2062103"/>
          </a:xfrm>
          <a:prstGeom prst="rect">
            <a:avLst/>
          </a:prstGeom>
          <a:noFill/>
        </p:spPr>
        <p:txBody>
          <a:bodyPr wrap="square" rtlCol="0">
            <a:spAutoFit/>
          </a:bodyPr>
          <a:lstStyle/>
          <a:p>
            <a:pPr algn="just"/>
            <a:r>
              <a:rPr lang="en-US" sz="3200" dirty="0"/>
              <a:t>Reproduction is the ability of all living things to reproduce similar ones. There are two types of reproduction</a:t>
            </a:r>
            <a:r>
              <a:rPr lang="en-US" sz="3200" dirty="0" smtClean="0"/>
              <a:t>:</a:t>
            </a:r>
            <a:endParaRPr lang="ru-RU" sz="3200" dirty="0"/>
          </a:p>
        </p:txBody>
      </p:sp>
    </p:spTree>
    <p:extLst>
      <p:ext uri="{BB962C8B-B14F-4D97-AF65-F5344CB8AC3E}">
        <p14:creationId xmlns:p14="http://schemas.microsoft.com/office/powerpoint/2010/main" val="1425783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79388" y="620713"/>
            <a:ext cx="8856662"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Asexual reproduction is carried out by a  single cell or a  single parent individual without gametes </a:t>
            </a:r>
            <a:r>
              <a:rPr lang="en-US" sz="3200" dirty="0" smtClean="0"/>
              <a:t>producing. </a:t>
            </a:r>
          </a:p>
          <a:p>
            <a:pPr eaLnBrk="1" hangingPunct="1"/>
            <a:r>
              <a:rPr lang="en-US" sz="3200" dirty="0" smtClean="0"/>
              <a:t>Descendants </a:t>
            </a:r>
            <a:r>
              <a:rPr lang="en-US" sz="3200" dirty="0"/>
              <a:t>emerge from one or several somatic cells of the parental organism by mitosis. </a:t>
            </a:r>
            <a:endParaRPr lang="en-US" sz="3200" dirty="0" smtClean="0"/>
          </a:p>
          <a:p>
            <a:pPr eaLnBrk="1" hangingPunct="1"/>
            <a:r>
              <a:rPr lang="en-US" sz="3200" dirty="0" smtClean="0"/>
              <a:t>In </a:t>
            </a:r>
            <a:r>
              <a:rPr lang="en-US" sz="3200" dirty="0"/>
              <a:t>this case, parents and </a:t>
            </a:r>
            <a:r>
              <a:rPr lang="en-US" sz="3200" dirty="0" err="1"/>
              <a:t>offsprings</a:t>
            </a:r>
            <a:r>
              <a:rPr lang="en-US" sz="3200" dirty="0"/>
              <a:t> are genetically </a:t>
            </a:r>
            <a:r>
              <a:rPr lang="en-US" sz="3200" dirty="0" smtClean="0"/>
              <a:t>copies.</a:t>
            </a:r>
            <a:endParaRPr lang="ru-RU" altLang="ru-RU" sz="3200" dirty="0">
              <a:solidFill>
                <a:srgbClr val="990000"/>
              </a:solidFill>
            </a:endParaRPr>
          </a:p>
          <a:p>
            <a:pPr eaLnBrk="1" hangingPunct="1"/>
            <a:endParaRPr lang="en-US" altLang="ru-RU" sz="3200" dirty="0" smtClean="0">
              <a:solidFill>
                <a:srgbClr val="990000"/>
              </a:solidFill>
            </a:endParaRPr>
          </a:p>
          <a:p>
            <a:pPr eaLnBrk="1" hangingPunct="1"/>
            <a:r>
              <a:rPr lang="en-US" sz="3200" dirty="0">
                <a:solidFill>
                  <a:srgbClr val="FF0000"/>
                </a:solidFill>
              </a:rPr>
              <a:t>Asexual reproduction enhances stabilizing selection, supports </a:t>
            </a:r>
            <a:r>
              <a:rPr lang="ru-RU" sz="3200" dirty="0">
                <a:solidFill>
                  <a:srgbClr val="FF0000"/>
                </a:solidFill>
              </a:rPr>
              <a:t>ﬁ</a:t>
            </a:r>
            <a:r>
              <a:rPr lang="en-US" sz="3200" dirty="0" err="1">
                <a:solidFill>
                  <a:srgbClr val="FF0000"/>
                </a:solidFill>
              </a:rPr>
              <a:t>tness</a:t>
            </a:r>
            <a:r>
              <a:rPr lang="en-US" sz="3200" dirty="0">
                <a:solidFill>
                  <a:srgbClr val="FF0000"/>
                </a:solidFill>
              </a:rPr>
              <a:t> (adaptability) to environmental </a:t>
            </a:r>
            <a:r>
              <a:rPr lang="en-US" sz="3200" dirty="0" smtClean="0">
                <a:solidFill>
                  <a:srgbClr val="FF0000"/>
                </a:solidFill>
              </a:rPr>
              <a:t>factors.</a:t>
            </a:r>
            <a:endParaRPr lang="ru-RU" altLang="ru-RU" sz="3200" dirty="0">
              <a:solidFill>
                <a:srgbClr val="FF0000"/>
              </a:solidFill>
            </a:endParaRPr>
          </a:p>
        </p:txBody>
      </p:sp>
    </p:spTree>
    <p:extLst>
      <p:ext uri="{BB962C8B-B14F-4D97-AF65-F5344CB8AC3E}">
        <p14:creationId xmlns:p14="http://schemas.microsoft.com/office/powerpoint/2010/main" val="1254427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827088" y="188913"/>
            <a:ext cx="7058025" cy="830997"/>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defRPr/>
            </a:pPr>
            <a:r>
              <a:rPr lang="en-US" sz="4800" dirty="0"/>
              <a:t>Reproduction</a:t>
            </a:r>
            <a:endParaRPr lang="ru-RU" sz="4800" b="1" dirty="0">
              <a:effectLst>
                <a:outerShdw blurRad="38100" dist="38100" dir="2700000" algn="tl">
                  <a:srgbClr val="C0C0C0"/>
                </a:outerShdw>
              </a:effectLst>
              <a:latin typeface="Tahoma" pitchFamily="34" charset="0"/>
            </a:endParaRPr>
          </a:p>
        </p:txBody>
      </p:sp>
      <p:sp>
        <p:nvSpPr>
          <p:cNvPr id="9219" name="TextBox 38"/>
          <p:cNvSpPr txBox="1">
            <a:spLocks noChangeArrowheads="1"/>
          </p:cNvSpPr>
          <p:nvPr/>
        </p:nvSpPr>
        <p:spPr bwMode="auto">
          <a:xfrm>
            <a:off x="5186299" y="1039849"/>
            <a:ext cx="180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2800" b="1" dirty="0" smtClean="0"/>
              <a:t>Sexual</a:t>
            </a:r>
            <a:endParaRPr lang="ru-RU" altLang="ru-RU" sz="2800" b="1" dirty="0"/>
          </a:p>
        </p:txBody>
      </p:sp>
      <p:sp>
        <p:nvSpPr>
          <p:cNvPr id="9220" name="TextBox 38"/>
          <p:cNvSpPr txBox="1">
            <a:spLocks noChangeArrowheads="1"/>
          </p:cNvSpPr>
          <p:nvPr/>
        </p:nvSpPr>
        <p:spPr bwMode="auto">
          <a:xfrm>
            <a:off x="1440656" y="1125537"/>
            <a:ext cx="2087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2800" b="1" dirty="0" err="1" smtClean="0"/>
              <a:t>Asexsual</a:t>
            </a:r>
            <a:endParaRPr lang="ru-RU" altLang="ru-RU" sz="2800" b="1" dirty="0"/>
          </a:p>
        </p:txBody>
      </p:sp>
      <p:sp>
        <p:nvSpPr>
          <p:cNvPr id="9221" name="TextBox 4"/>
          <p:cNvSpPr txBox="1">
            <a:spLocks noChangeArrowheads="1"/>
          </p:cNvSpPr>
          <p:nvPr/>
        </p:nvSpPr>
        <p:spPr bwMode="auto">
          <a:xfrm>
            <a:off x="360097" y="1987804"/>
            <a:ext cx="2016224"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a:solidFill>
                  <a:srgbClr val="C00000"/>
                </a:solidFill>
              </a:rPr>
              <a:t>1. </a:t>
            </a:r>
            <a:r>
              <a:rPr lang="en-US" altLang="ru-RU" dirty="0" smtClean="0">
                <a:solidFill>
                  <a:srgbClr val="C00000"/>
                </a:solidFill>
              </a:rPr>
              <a:t>Simple division</a:t>
            </a:r>
            <a:endParaRPr lang="ru-RU" altLang="ru-RU" dirty="0">
              <a:solidFill>
                <a:srgbClr val="C00000"/>
              </a:solidFill>
            </a:endParaRPr>
          </a:p>
        </p:txBody>
      </p:sp>
      <p:sp>
        <p:nvSpPr>
          <p:cNvPr id="9222" name="TextBox 5"/>
          <p:cNvSpPr txBox="1">
            <a:spLocks noChangeArrowheads="1"/>
          </p:cNvSpPr>
          <p:nvPr/>
        </p:nvSpPr>
        <p:spPr bwMode="auto">
          <a:xfrm>
            <a:off x="540543" y="4555044"/>
            <a:ext cx="176426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t>5</a:t>
            </a:r>
            <a:r>
              <a:rPr lang="ru-RU" altLang="ru-RU" dirty="0" smtClean="0"/>
              <a:t>. </a:t>
            </a:r>
            <a:r>
              <a:rPr lang="en-US" altLang="ru-RU" dirty="0" smtClean="0"/>
              <a:t>Vegetative</a:t>
            </a:r>
            <a:endParaRPr lang="ru-RU" altLang="ru-RU" dirty="0"/>
          </a:p>
        </p:txBody>
      </p:sp>
      <p:sp>
        <p:nvSpPr>
          <p:cNvPr id="9223" name="TextBox 6"/>
          <p:cNvSpPr txBox="1">
            <a:spLocks noChangeArrowheads="1"/>
          </p:cNvSpPr>
          <p:nvPr/>
        </p:nvSpPr>
        <p:spPr bwMode="auto">
          <a:xfrm>
            <a:off x="250825" y="2708275"/>
            <a:ext cx="223361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a:t>2. </a:t>
            </a:r>
            <a:r>
              <a:rPr lang="en-US" altLang="ru-RU" dirty="0" smtClean="0"/>
              <a:t>Fragmentation</a:t>
            </a:r>
            <a:endParaRPr lang="ru-RU" altLang="ru-RU" dirty="0"/>
          </a:p>
        </p:txBody>
      </p:sp>
      <p:sp>
        <p:nvSpPr>
          <p:cNvPr id="9224" name="TextBox 7"/>
          <p:cNvSpPr txBox="1">
            <a:spLocks noChangeArrowheads="1"/>
          </p:cNvSpPr>
          <p:nvPr/>
        </p:nvSpPr>
        <p:spPr bwMode="auto">
          <a:xfrm>
            <a:off x="522174" y="5260975"/>
            <a:ext cx="1836963"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t>6</a:t>
            </a:r>
            <a:r>
              <a:rPr lang="ru-RU" altLang="ru-RU" dirty="0" smtClean="0"/>
              <a:t>. </a:t>
            </a:r>
            <a:r>
              <a:rPr lang="en-US" altLang="ru-RU" dirty="0" smtClean="0"/>
              <a:t>Sporulation</a:t>
            </a:r>
            <a:endParaRPr lang="ru-RU" altLang="ru-RU" dirty="0"/>
          </a:p>
        </p:txBody>
      </p:sp>
      <p:sp>
        <p:nvSpPr>
          <p:cNvPr id="9225" name="TextBox 8"/>
          <p:cNvSpPr txBox="1">
            <a:spLocks noChangeArrowheads="1"/>
          </p:cNvSpPr>
          <p:nvPr/>
        </p:nvSpPr>
        <p:spPr bwMode="auto">
          <a:xfrm>
            <a:off x="540543" y="3316288"/>
            <a:ext cx="18002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smtClean="0"/>
              <a:t>3</a:t>
            </a:r>
            <a:r>
              <a:rPr lang="en-US" altLang="ru-RU" dirty="0" smtClean="0"/>
              <a:t> Budding</a:t>
            </a:r>
            <a:endParaRPr lang="ru-RU" altLang="ru-RU" dirty="0"/>
          </a:p>
        </p:txBody>
      </p:sp>
      <p:cxnSp>
        <p:nvCxnSpPr>
          <p:cNvPr id="11" name="Прямая соединительная линия 10"/>
          <p:cNvCxnSpPr/>
          <p:nvPr/>
        </p:nvCxnSpPr>
        <p:spPr>
          <a:xfrm flipH="1">
            <a:off x="4211638" y="981075"/>
            <a:ext cx="0" cy="4524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348038" y="1412875"/>
            <a:ext cx="1728787"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28" name="TextBox 13"/>
          <p:cNvSpPr txBox="1">
            <a:spLocks noChangeArrowheads="1"/>
          </p:cNvSpPr>
          <p:nvPr/>
        </p:nvSpPr>
        <p:spPr bwMode="auto">
          <a:xfrm>
            <a:off x="6588125" y="1773238"/>
            <a:ext cx="2376363" cy="646331"/>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a:t>With the formation of gametes</a:t>
            </a:r>
            <a:endParaRPr lang="ru-RU" altLang="ru-RU" dirty="0"/>
          </a:p>
        </p:txBody>
      </p:sp>
      <p:sp>
        <p:nvSpPr>
          <p:cNvPr id="9229" name="TextBox 14"/>
          <p:cNvSpPr txBox="1">
            <a:spLocks noChangeArrowheads="1"/>
          </p:cNvSpPr>
          <p:nvPr/>
        </p:nvSpPr>
        <p:spPr bwMode="auto">
          <a:xfrm>
            <a:off x="3924300" y="1773238"/>
            <a:ext cx="2016125" cy="646112"/>
          </a:xfrm>
          <a:prstGeom prst="rect">
            <a:avLst/>
          </a:pr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dirty="0"/>
              <a:t>No gamete formation</a:t>
            </a:r>
            <a:endParaRPr lang="ru-RU" altLang="ru-RU" dirty="0"/>
          </a:p>
        </p:txBody>
      </p:sp>
      <p:sp>
        <p:nvSpPr>
          <p:cNvPr id="9230" name="TextBox 18"/>
          <p:cNvSpPr txBox="1">
            <a:spLocks noChangeArrowheads="1"/>
          </p:cNvSpPr>
          <p:nvPr/>
        </p:nvSpPr>
        <p:spPr bwMode="auto">
          <a:xfrm>
            <a:off x="7383273" y="2866673"/>
            <a:ext cx="136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dirty="0"/>
              <a:t>With fertilization</a:t>
            </a:r>
            <a:endParaRPr lang="ru-RU" altLang="ru-RU" dirty="0"/>
          </a:p>
        </p:txBody>
      </p:sp>
      <p:sp>
        <p:nvSpPr>
          <p:cNvPr id="9231" name="TextBox 19"/>
          <p:cNvSpPr txBox="1">
            <a:spLocks noChangeArrowheads="1"/>
          </p:cNvSpPr>
          <p:nvPr/>
        </p:nvSpPr>
        <p:spPr bwMode="auto">
          <a:xfrm>
            <a:off x="5651500" y="2889140"/>
            <a:ext cx="165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dirty="0"/>
              <a:t>No </a:t>
            </a:r>
            <a:endParaRPr lang="ru-RU" altLang="ru-RU" dirty="0" smtClean="0"/>
          </a:p>
          <a:p>
            <a:pPr algn="ctr" eaLnBrk="1" hangingPunct="1"/>
            <a:r>
              <a:rPr lang="en-US" altLang="ru-RU" dirty="0" smtClean="0"/>
              <a:t>fertilization</a:t>
            </a:r>
            <a:endParaRPr lang="ru-RU" altLang="ru-RU" dirty="0"/>
          </a:p>
        </p:txBody>
      </p:sp>
      <p:sp>
        <p:nvSpPr>
          <p:cNvPr id="9232" name="TextBox 20"/>
          <p:cNvSpPr txBox="1">
            <a:spLocks noChangeArrowheads="1"/>
          </p:cNvSpPr>
          <p:nvPr/>
        </p:nvSpPr>
        <p:spPr bwMode="auto">
          <a:xfrm>
            <a:off x="701004" y="5857104"/>
            <a:ext cx="133325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t>7</a:t>
            </a:r>
            <a:r>
              <a:rPr lang="ru-RU" altLang="ru-RU" dirty="0" smtClean="0"/>
              <a:t>. </a:t>
            </a:r>
            <a:r>
              <a:rPr lang="en-US" altLang="ru-RU" dirty="0" smtClean="0"/>
              <a:t>Cloning</a:t>
            </a:r>
            <a:endParaRPr lang="ru-RU" altLang="ru-RU" dirty="0"/>
          </a:p>
        </p:txBody>
      </p:sp>
      <p:cxnSp>
        <p:nvCxnSpPr>
          <p:cNvPr id="22" name="Прямая соединительная линия 21"/>
          <p:cNvCxnSpPr/>
          <p:nvPr/>
        </p:nvCxnSpPr>
        <p:spPr>
          <a:xfrm>
            <a:off x="3203575" y="1484313"/>
            <a:ext cx="80963" cy="4536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2411413" y="2133600"/>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a:off x="2762250" y="4149725"/>
            <a:ext cx="4413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a:off x="2484438" y="2924175"/>
            <a:ext cx="71913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2411413" y="3500438"/>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2484438" y="4724400"/>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2484438" y="5445125"/>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3995738" y="2708275"/>
            <a:ext cx="1368425" cy="649288"/>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41" name="TextBox 39"/>
          <p:cNvSpPr txBox="1">
            <a:spLocks noChangeArrowheads="1"/>
          </p:cNvSpPr>
          <p:nvPr/>
        </p:nvSpPr>
        <p:spPr bwMode="auto">
          <a:xfrm>
            <a:off x="3995738" y="2852738"/>
            <a:ext cx="1512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600" b="1" dirty="0" smtClean="0"/>
              <a:t>Conjugation</a:t>
            </a:r>
            <a:endParaRPr lang="ru-RU" altLang="ru-RU" sz="1600" b="1" dirty="0"/>
          </a:p>
        </p:txBody>
      </p:sp>
      <p:sp>
        <p:nvSpPr>
          <p:cNvPr id="9242" name="TextBox 40"/>
          <p:cNvSpPr txBox="1">
            <a:spLocks noChangeArrowheads="1"/>
          </p:cNvSpPr>
          <p:nvPr/>
        </p:nvSpPr>
        <p:spPr bwMode="auto">
          <a:xfrm>
            <a:off x="7380288" y="4076700"/>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sz="1600" b="1" dirty="0" smtClean="0">
                <a:solidFill>
                  <a:srgbClr val="990000"/>
                </a:solidFill>
              </a:rPr>
              <a:t>Copulation</a:t>
            </a:r>
            <a:endParaRPr lang="ru-RU" altLang="ru-RU" sz="1600" b="1" dirty="0">
              <a:solidFill>
                <a:srgbClr val="990000"/>
              </a:solidFill>
            </a:endParaRPr>
          </a:p>
        </p:txBody>
      </p:sp>
      <p:sp>
        <p:nvSpPr>
          <p:cNvPr id="9243" name="TextBox 41"/>
          <p:cNvSpPr txBox="1">
            <a:spLocks noChangeArrowheads="1"/>
          </p:cNvSpPr>
          <p:nvPr/>
        </p:nvSpPr>
        <p:spPr bwMode="auto">
          <a:xfrm>
            <a:off x="5364163" y="4076700"/>
            <a:ext cx="1871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600" b="1" dirty="0" smtClean="0">
                <a:solidFill>
                  <a:srgbClr val="990000"/>
                </a:solidFill>
              </a:rPr>
              <a:t>Parthenogenesis</a:t>
            </a:r>
            <a:endParaRPr lang="ru-RU" altLang="ru-RU" sz="1600" b="1" dirty="0">
              <a:solidFill>
                <a:srgbClr val="990000"/>
              </a:solidFill>
            </a:endParaRPr>
          </a:p>
        </p:txBody>
      </p:sp>
      <p:sp>
        <p:nvSpPr>
          <p:cNvPr id="9244" name="Text Box 44"/>
          <p:cNvSpPr txBox="1">
            <a:spLocks noChangeArrowheads="1"/>
          </p:cNvSpPr>
          <p:nvPr/>
        </p:nvSpPr>
        <p:spPr bwMode="auto">
          <a:xfrm rot="-5400000">
            <a:off x="6889750" y="5432425"/>
            <a:ext cx="1584325" cy="31432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smtClean="0">
                <a:solidFill>
                  <a:srgbClr val="800000"/>
                </a:solidFill>
                <a:latin typeface="Tahoma" pitchFamily="34" charset="0"/>
              </a:rPr>
              <a:t>Isogamy</a:t>
            </a:r>
            <a:endParaRPr lang="ru-RU" altLang="ru-RU" sz="1400" b="1" dirty="0">
              <a:solidFill>
                <a:srgbClr val="800000"/>
              </a:solidFill>
              <a:latin typeface="Tahoma" pitchFamily="34" charset="0"/>
            </a:endParaRPr>
          </a:p>
        </p:txBody>
      </p:sp>
      <p:sp>
        <p:nvSpPr>
          <p:cNvPr id="9245" name="Text Box 45"/>
          <p:cNvSpPr txBox="1">
            <a:spLocks noChangeArrowheads="1"/>
          </p:cNvSpPr>
          <p:nvPr/>
        </p:nvSpPr>
        <p:spPr bwMode="auto">
          <a:xfrm rot="-5400000">
            <a:off x="7650956" y="5455802"/>
            <a:ext cx="1592263" cy="31432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err="1" smtClean="0">
                <a:solidFill>
                  <a:srgbClr val="800000"/>
                </a:solidFill>
                <a:latin typeface="Tahoma" pitchFamily="34" charset="0"/>
              </a:rPr>
              <a:t>Oogamy</a:t>
            </a:r>
            <a:endParaRPr lang="ru-RU" altLang="ru-RU" sz="1400" b="1" dirty="0">
              <a:solidFill>
                <a:srgbClr val="800000"/>
              </a:solidFill>
              <a:latin typeface="Tahoma" pitchFamily="34" charset="0"/>
            </a:endParaRPr>
          </a:p>
        </p:txBody>
      </p:sp>
      <p:sp>
        <p:nvSpPr>
          <p:cNvPr id="9246" name="Text Box 46"/>
          <p:cNvSpPr txBox="1">
            <a:spLocks noChangeArrowheads="1"/>
          </p:cNvSpPr>
          <p:nvPr/>
        </p:nvSpPr>
        <p:spPr bwMode="auto">
          <a:xfrm rot="-5400000">
            <a:off x="5225256" y="5439569"/>
            <a:ext cx="1592263" cy="30797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err="1" smtClean="0">
                <a:solidFill>
                  <a:srgbClr val="800000"/>
                </a:solidFill>
                <a:latin typeface="Tahoma" pitchFamily="34" charset="0"/>
              </a:rPr>
              <a:t>Ginogenesis</a:t>
            </a:r>
            <a:endParaRPr lang="ru-RU" altLang="ru-RU" sz="1400" b="1" dirty="0">
              <a:solidFill>
                <a:srgbClr val="800000"/>
              </a:solidFill>
              <a:latin typeface="Tahoma" pitchFamily="34" charset="0"/>
            </a:endParaRPr>
          </a:p>
        </p:txBody>
      </p:sp>
      <p:sp>
        <p:nvSpPr>
          <p:cNvPr id="9247" name="Text Box 43"/>
          <p:cNvSpPr txBox="1">
            <a:spLocks noChangeArrowheads="1"/>
          </p:cNvSpPr>
          <p:nvPr/>
        </p:nvSpPr>
        <p:spPr bwMode="auto">
          <a:xfrm rot="-5400000">
            <a:off x="5877719" y="5436394"/>
            <a:ext cx="1592263" cy="31432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err="1" smtClean="0">
                <a:solidFill>
                  <a:srgbClr val="990000"/>
                </a:solidFill>
                <a:latin typeface="Tahoma" pitchFamily="34" charset="0"/>
              </a:rPr>
              <a:t>Androgenesis</a:t>
            </a:r>
            <a:endParaRPr lang="ru-RU" altLang="ru-RU" sz="1400" b="1" dirty="0">
              <a:solidFill>
                <a:srgbClr val="990000"/>
              </a:solidFill>
              <a:latin typeface="Tahoma" pitchFamily="34" charset="0"/>
            </a:endParaRPr>
          </a:p>
        </p:txBody>
      </p:sp>
      <p:sp>
        <p:nvSpPr>
          <p:cNvPr id="47" name="Овал 46"/>
          <p:cNvSpPr/>
          <p:nvPr/>
        </p:nvSpPr>
        <p:spPr>
          <a:xfrm>
            <a:off x="5795963" y="2781300"/>
            <a:ext cx="1439862" cy="1008063"/>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8" name="Овал 47"/>
          <p:cNvSpPr/>
          <p:nvPr/>
        </p:nvSpPr>
        <p:spPr>
          <a:xfrm>
            <a:off x="7308850" y="2708275"/>
            <a:ext cx="1439863" cy="1008063"/>
          </a:xfrm>
          <a:prstGeom prst="ellipse">
            <a:avLst/>
          </a:prstGeom>
          <a:no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51" name="Прямая соединительная линия 50"/>
          <p:cNvCxnSpPr/>
          <p:nvPr/>
        </p:nvCxnSpPr>
        <p:spPr>
          <a:xfrm flipH="1">
            <a:off x="6300788" y="1484313"/>
            <a:ext cx="0" cy="5762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5940425" y="2060575"/>
            <a:ext cx="655638" cy="793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4716463" y="2420938"/>
            <a:ext cx="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flipH="1">
            <a:off x="6804025" y="2420938"/>
            <a:ext cx="43180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7380288" y="2420938"/>
            <a:ext cx="43180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a:off x="6443663" y="3789363"/>
            <a:ext cx="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a:off x="8101013" y="3789363"/>
            <a:ext cx="0" cy="3603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a:off x="6011863" y="4365625"/>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a:off x="6659563" y="4365625"/>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a:off x="7740650" y="4365625"/>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a:off x="8388350" y="4365625"/>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H="1">
            <a:off x="2492376" y="6021288"/>
            <a:ext cx="7921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8"/>
          <p:cNvSpPr txBox="1">
            <a:spLocks noChangeArrowheads="1"/>
          </p:cNvSpPr>
          <p:nvPr/>
        </p:nvSpPr>
        <p:spPr bwMode="auto">
          <a:xfrm>
            <a:off x="358773" y="3965575"/>
            <a:ext cx="2269332"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smtClean="0"/>
              <a:t>4. </a:t>
            </a:r>
            <a:r>
              <a:rPr lang="en-US" altLang="ru-RU" dirty="0" err="1" smtClean="0"/>
              <a:t>Polyembryony</a:t>
            </a:r>
            <a:endParaRPr lang="ru-RU" altLang="ru-RU" dirty="0"/>
          </a:p>
        </p:txBody>
      </p:sp>
      <p:sp>
        <p:nvSpPr>
          <p:cNvPr id="50" name="Text Box 44"/>
          <p:cNvSpPr txBox="1">
            <a:spLocks noChangeArrowheads="1"/>
          </p:cNvSpPr>
          <p:nvPr/>
        </p:nvSpPr>
        <p:spPr bwMode="auto">
          <a:xfrm rot="-5400000">
            <a:off x="7272337" y="5473296"/>
            <a:ext cx="1584325" cy="314325"/>
          </a:xfrm>
          <a:prstGeom prst="rect">
            <a:avLst/>
          </a:prstGeom>
          <a:solidFill>
            <a:srgbClr val="CCFFFF"/>
          </a:solidFill>
          <a:ln w="9525">
            <a:solidFill>
              <a:srgbClr val="CC33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1400" b="1" dirty="0" err="1" smtClean="0">
                <a:solidFill>
                  <a:srgbClr val="800000"/>
                </a:solidFill>
                <a:latin typeface="Tahoma" pitchFamily="34" charset="0"/>
              </a:rPr>
              <a:t>Heterogamy</a:t>
            </a:r>
            <a:endParaRPr lang="ru-RU" altLang="ru-RU" sz="1400" b="1" dirty="0">
              <a:solidFill>
                <a:srgbClr val="800000"/>
              </a:solidFill>
              <a:latin typeface="Tahoma" pitchFamily="34" charset="0"/>
            </a:endParaRPr>
          </a:p>
        </p:txBody>
      </p:sp>
      <p:cxnSp>
        <p:nvCxnSpPr>
          <p:cNvPr id="52" name="Прямая со стрелкой 51"/>
          <p:cNvCxnSpPr/>
          <p:nvPr/>
        </p:nvCxnSpPr>
        <p:spPr>
          <a:xfrm>
            <a:off x="8038846" y="4391341"/>
            <a:ext cx="0" cy="358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Стрелка вправо 2"/>
          <p:cNvSpPr/>
          <p:nvPr/>
        </p:nvSpPr>
        <p:spPr>
          <a:xfrm rot="2632010">
            <a:off x="107504" y="1563069"/>
            <a:ext cx="719584" cy="144289"/>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4752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r>
              <a:rPr lang="en-US" dirty="0">
                <a:solidFill>
                  <a:srgbClr val="FF0000"/>
                </a:solidFill>
              </a:rPr>
              <a:t>Asexual reproduction</a:t>
            </a:r>
            <a:endParaRPr lang="ru-RU" dirty="0">
              <a:solidFill>
                <a:srgbClr val="FF0000"/>
              </a:solidFill>
            </a:endParaRPr>
          </a:p>
        </p:txBody>
      </p:sp>
      <p:sp>
        <p:nvSpPr>
          <p:cNvPr id="3" name="Объект 2"/>
          <p:cNvSpPr>
            <a:spLocks noGrp="1"/>
          </p:cNvSpPr>
          <p:nvPr>
            <p:ph idx="1"/>
          </p:nvPr>
        </p:nvSpPr>
        <p:spPr>
          <a:xfrm>
            <a:off x="467544" y="1196752"/>
            <a:ext cx="8229600" cy="4525963"/>
          </a:xfrm>
        </p:spPr>
        <p:txBody>
          <a:bodyPr>
            <a:normAutofit fontScale="92500" lnSpcReduction="20000"/>
          </a:bodyPr>
          <a:lstStyle/>
          <a:p>
            <a:r>
              <a:rPr lang="en-US" dirty="0"/>
              <a:t>Simple </a:t>
            </a:r>
            <a:r>
              <a:rPr lang="en-US" dirty="0" smtClean="0"/>
              <a:t>division</a:t>
            </a:r>
            <a:r>
              <a:rPr lang="ru-RU" dirty="0" smtClean="0"/>
              <a:t>:</a:t>
            </a:r>
            <a:endParaRPr lang="ru-RU" dirty="0"/>
          </a:p>
          <a:p>
            <a:r>
              <a:rPr lang="en-US" dirty="0" smtClean="0"/>
              <a:t>It </a:t>
            </a:r>
            <a:r>
              <a:rPr lang="en-US" dirty="0"/>
              <a:t>is typical for unicellular organisms: one mother cell divides into two or more daughter cells. There are:</a:t>
            </a:r>
            <a:endParaRPr lang="ru-RU" dirty="0"/>
          </a:p>
          <a:p>
            <a:r>
              <a:rPr lang="en-US" dirty="0" smtClean="0">
                <a:solidFill>
                  <a:srgbClr val="FF0000"/>
                </a:solidFill>
              </a:rPr>
              <a:t>binary </a:t>
            </a:r>
            <a:r>
              <a:rPr lang="ru-RU" dirty="0">
                <a:solidFill>
                  <a:srgbClr val="FF0000"/>
                </a:solidFill>
              </a:rPr>
              <a:t>ﬁ</a:t>
            </a:r>
            <a:r>
              <a:rPr lang="en-US" dirty="0" err="1">
                <a:solidFill>
                  <a:srgbClr val="FF0000"/>
                </a:solidFill>
              </a:rPr>
              <a:t>ssion</a:t>
            </a:r>
            <a:r>
              <a:rPr lang="en-US" dirty="0">
                <a:solidFill>
                  <a:srgbClr val="FF0000"/>
                </a:solidFill>
              </a:rPr>
              <a:t> </a:t>
            </a:r>
            <a:r>
              <a:rPr lang="en-US" dirty="0" smtClean="0"/>
              <a:t>(for prokaryotes</a:t>
            </a:r>
            <a:r>
              <a:rPr lang="en-US" dirty="0"/>
              <a:t>);</a:t>
            </a:r>
            <a:endParaRPr lang="ru-RU" dirty="0"/>
          </a:p>
          <a:p>
            <a:r>
              <a:rPr lang="en-US" dirty="0" smtClean="0">
                <a:solidFill>
                  <a:srgbClr val="FF0000"/>
                </a:solidFill>
              </a:rPr>
              <a:t>mitotic </a:t>
            </a:r>
            <a:r>
              <a:rPr lang="en-US" dirty="0">
                <a:solidFill>
                  <a:srgbClr val="FF0000"/>
                </a:solidFill>
              </a:rPr>
              <a:t>binary division </a:t>
            </a:r>
            <a:r>
              <a:rPr lang="en-US" dirty="0"/>
              <a:t>(Protozoa, unicellular algae);</a:t>
            </a:r>
            <a:endParaRPr lang="ru-RU" dirty="0"/>
          </a:p>
          <a:p>
            <a:r>
              <a:rPr lang="en-US" dirty="0" err="1" smtClean="0">
                <a:solidFill>
                  <a:srgbClr val="FF0000"/>
                </a:solidFill>
              </a:rPr>
              <a:t>schizogony</a:t>
            </a:r>
            <a:r>
              <a:rPr lang="en-US" dirty="0" smtClean="0">
                <a:solidFill>
                  <a:srgbClr val="FF0000"/>
                </a:solidFill>
              </a:rPr>
              <a:t> </a:t>
            </a:r>
            <a:r>
              <a:rPr lang="en-US" dirty="0">
                <a:solidFill>
                  <a:srgbClr val="FF0000"/>
                </a:solidFill>
              </a:rPr>
              <a:t>or multiple division </a:t>
            </a:r>
            <a:r>
              <a:rPr lang="en-US" dirty="0"/>
              <a:t>(malaria plasmodium</a:t>
            </a:r>
            <a:r>
              <a:rPr lang="en-US" dirty="0" smtClean="0"/>
              <a:t>).</a:t>
            </a:r>
            <a:r>
              <a:rPr lang="en-US" dirty="0"/>
              <a:t> </a:t>
            </a:r>
            <a:r>
              <a:rPr lang="en-US" dirty="0" smtClean="0"/>
              <a:t>A </a:t>
            </a:r>
            <a:r>
              <a:rPr lang="en-US" dirty="0"/>
              <a:t>nucleus divides into two or more, which are surrounded by the layer of the cytoplasm. Then new organisms </a:t>
            </a:r>
            <a:r>
              <a:rPr lang="en-US" dirty="0" smtClean="0"/>
              <a:t>form</a:t>
            </a:r>
            <a:r>
              <a:rPr lang="ru-RU" dirty="0" smtClean="0"/>
              <a:t>.</a:t>
            </a:r>
            <a:endParaRPr lang="ru-RU" dirty="0"/>
          </a:p>
          <a:p>
            <a:endParaRPr lang="ru-RU" dirty="0"/>
          </a:p>
        </p:txBody>
      </p:sp>
    </p:spTree>
    <p:extLst>
      <p:ext uri="{BB962C8B-B14F-4D97-AF65-F5344CB8AC3E}">
        <p14:creationId xmlns:p14="http://schemas.microsoft.com/office/powerpoint/2010/main" val="311741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56840"/>
            <a:ext cx="7704856" cy="472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7"/>
          <p:cNvSpPr txBox="1">
            <a:spLocks noChangeArrowheads="1"/>
          </p:cNvSpPr>
          <p:nvPr/>
        </p:nvSpPr>
        <p:spPr bwMode="auto">
          <a:xfrm>
            <a:off x="1331640" y="5589240"/>
            <a:ext cx="64807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err="1">
                <a:solidFill>
                  <a:srgbClr val="FF0000"/>
                </a:solidFill>
              </a:rPr>
              <a:t>schizogony</a:t>
            </a:r>
            <a:r>
              <a:rPr lang="en-US" dirty="0">
                <a:solidFill>
                  <a:srgbClr val="FF0000"/>
                </a:solidFill>
              </a:rPr>
              <a:t> or multiple </a:t>
            </a:r>
            <a:r>
              <a:rPr lang="en-US" dirty="0" smtClean="0">
                <a:solidFill>
                  <a:srgbClr val="FF0000"/>
                </a:solidFill>
              </a:rPr>
              <a:t>division</a:t>
            </a:r>
            <a:r>
              <a:rPr lang="ru-RU" dirty="0" smtClean="0">
                <a:solidFill>
                  <a:srgbClr val="FF0000"/>
                </a:solidFill>
              </a:rPr>
              <a:t> </a:t>
            </a:r>
            <a:r>
              <a:rPr lang="en-US" dirty="0" smtClean="0"/>
              <a:t>(</a:t>
            </a:r>
            <a:r>
              <a:rPr lang="en-US" dirty="0"/>
              <a:t>P</a:t>
            </a:r>
            <a:r>
              <a:rPr lang="en-US" dirty="0" smtClean="0"/>
              <a:t>rotoz</a:t>
            </a:r>
            <a:r>
              <a:rPr lang="en-US" dirty="0" smtClean="0"/>
              <a:t>oa</a:t>
            </a:r>
            <a:r>
              <a:rPr lang="en-US" dirty="0"/>
              <a:t>, unicellular algae)</a:t>
            </a:r>
            <a:endParaRPr lang="ru-RU" altLang="ru-RU" dirty="0"/>
          </a:p>
        </p:txBody>
      </p:sp>
    </p:spTree>
    <p:extLst>
      <p:ext uri="{BB962C8B-B14F-4D97-AF65-F5344CB8AC3E}">
        <p14:creationId xmlns:p14="http://schemas.microsoft.com/office/powerpoint/2010/main" val="413161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Budding</a:t>
            </a:r>
            <a:endParaRPr lang="ru-RU" dirty="0"/>
          </a:p>
        </p:txBody>
      </p:sp>
      <p:pic>
        <p:nvPicPr>
          <p:cNvPr id="4" name="Picture 4" descr="Картинка 3 из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91137"/>
            <a:ext cx="3854450"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438749"/>
            <a:ext cx="298291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43608" y="5661248"/>
            <a:ext cx="3096344" cy="461665"/>
          </a:xfrm>
          <a:prstGeom prst="rect">
            <a:avLst/>
          </a:prstGeom>
          <a:noFill/>
        </p:spPr>
        <p:txBody>
          <a:bodyPr wrap="square" rtlCol="0">
            <a:spAutoFit/>
          </a:bodyPr>
          <a:lstStyle/>
          <a:p>
            <a:pPr algn="ctr"/>
            <a:r>
              <a:rPr lang="en-US" sz="2400" dirty="0" smtClean="0"/>
              <a:t>Yeast </a:t>
            </a:r>
            <a:r>
              <a:rPr lang="en-US" sz="2400" dirty="0"/>
              <a:t>budding</a:t>
            </a:r>
            <a:endParaRPr lang="ru-RU" sz="2400" dirty="0"/>
          </a:p>
        </p:txBody>
      </p:sp>
      <p:sp>
        <p:nvSpPr>
          <p:cNvPr id="7" name="TextBox 6"/>
          <p:cNvSpPr txBox="1"/>
          <p:nvPr/>
        </p:nvSpPr>
        <p:spPr>
          <a:xfrm>
            <a:off x="5652120" y="5661248"/>
            <a:ext cx="2160240" cy="461665"/>
          </a:xfrm>
          <a:prstGeom prst="rect">
            <a:avLst/>
          </a:prstGeom>
          <a:noFill/>
        </p:spPr>
        <p:txBody>
          <a:bodyPr wrap="square" rtlCol="0">
            <a:spAutoFit/>
          </a:bodyPr>
          <a:lstStyle/>
          <a:p>
            <a:pPr algn="ctr"/>
            <a:r>
              <a:rPr lang="en-US" sz="2400" dirty="0" smtClean="0"/>
              <a:t>Hydra </a:t>
            </a:r>
            <a:r>
              <a:rPr lang="en-US" sz="2400" dirty="0"/>
              <a:t>budding</a:t>
            </a:r>
            <a:endParaRPr lang="ru-RU" sz="2400" dirty="0"/>
          </a:p>
        </p:txBody>
      </p:sp>
    </p:spTree>
    <p:extLst>
      <p:ext uri="{BB962C8B-B14F-4D97-AF65-F5344CB8AC3E}">
        <p14:creationId xmlns:p14="http://schemas.microsoft.com/office/powerpoint/2010/main" val="1443740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993</Words>
  <Application>Microsoft Office PowerPoint</Application>
  <PresentationFormat>Экран (4:3)</PresentationFormat>
  <Paragraphs>158</Paragraphs>
  <Slides>33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Topic: Reproduction is the fundamental feature of life</vt:lpstr>
      <vt:lpstr>Lecture plan:</vt:lpstr>
      <vt:lpstr>The purpose of the lesson is </vt:lpstr>
      <vt:lpstr>Презентация PowerPoint</vt:lpstr>
      <vt:lpstr>Презентация PowerPoint</vt:lpstr>
      <vt:lpstr>Презентация PowerPoint</vt:lpstr>
      <vt:lpstr>Asexual reproduction</vt:lpstr>
      <vt:lpstr>Презентация PowerPoint</vt:lpstr>
      <vt:lpstr>Budding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Gametogenesis</vt:lpstr>
      <vt:lpstr>Презентация PowerPoint</vt:lpstr>
      <vt:lpstr>Презентация PowerPoint</vt:lpstr>
      <vt:lpstr>Gametogenesis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Answer questions in writing:</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Reproduction as a property of all living systems</dc:title>
  <dc:creator>Екатерина</dc:creator>
  <cp:lastModifiedBy>Екатерина</cp:lastModifiedBy>
  <cp:revision>40</cp:revision>
  <dcterms:created xsi:type="dcterms:W3CDTF">2020-09-06T14:00:42Z</dcterms:created>
  <dcterms:modified xsi:type="dcterms:W3CDTF">2020-11-10T15:09:20Z</dcterms:modified>
</cp:coreProperties>
</file>